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wmf" ContentType="image/x-wmf"/>
  <Default Extension="xlsx" ContentType="application/vnd.openxmlformats-officedocument.spreadsheetml.sheet"/>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ppt/tags/tag3.xml" ContentType="application/vnd.openxmlformats-officedocument.presentationml.tags+xml"/>
  <Override PartName="/ppt/notesSlides/notesSlide7.xml" ContentType="application/vnd.openxmlformats-officedocument.presentationml.notesSlide+xml"/>
  <Override PartName="/ppt/tags/tag4.xml" ContentType="application/vnd.openxmlformats-officedocument.presentationml.tags+xml"/>
  <Override PartName="/ppt/notesSlides/notesSlide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tags/tag5.xml" ContentType="application/vnd.openxmlformats-officedocument.presentationml.tags+xml"/>
  <Override PartName="/ppt/notesSlides/notesSlide9.xml" ContentType="application/vnd.openxmlformats-officedocument.presentationml.notesSlide+xml"/>
  <Override PartName="/ppt/tags/tag6.xml" ContentType="application/vnd.openxmlformats-officedocument.presentationml.tags+xml"/>
  <Override PartName="/ppt/notesSlides/notesSlide10.xml" ContentType="application/vnd.openxmlformats-officedocument.presentationml.notesSlide+xml"/>
  <Override PartName="/ppt/tags/tag7.xml" ContentType="application/vnd.openxmlformats-officedocument.presentationml.tags+xml"/>
  <Override PartName="/ppt/notesSlides/notesSlide11.xml" ContentType="application/vnd.openxmlformats-officedocument.presentationml.notesSlide+xml"/>
  <Override PartName="/ppt/tags/tag8.xml" ContentType="application/vnd.openxmlformats-officedocument.presentationml.tags+xml"/>
  <Override PartName="/ppt/notesSlides/notesSlide12.xml" ContentType="application/vnd.openxmlformats-officedocument.presentationml.notesSlide+xml"/>
  <Override PartName="/ppt/tags/tag9.xml" ContentType="application/vnd.openxmlformats-officedocument.presentationml.tags+xml"/>
  <Override PartName="/ppt/notesSlides/notesSlide13.xml" ContentType="application/vnd.openxmlformats-officedocument.presentationml.notesSlide+xml"/>
  <Override PartName="/ppt/tags/tag10.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11.xml" ContentType="application/vnd.openxmlformats-officedocument.presentationml.tags+xml"/>
  <Override PartName="/ppt/notesSlides/notesSlide17.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ppt/tags/tag12.xml" ContentType="application/vnd.openxmlformats-officedocument.presentationml.tags+xml"/>
  <Override PartName="/ppt/notesSlides/notesSlide18.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heme/themeOverride3.xml" ContentType="application/vnd.openxmlformats-officedocument.themeOverr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heme/themeOverride4.xml" ContentType="application/vnd.openxmlformats-officedocument.themeOverride+xml"/>
  <Override PartName="/ppt/tags/tag13.xml" ContentType="application/vnd.openxmlformats-officedocument.presentationml.tags+xml"/>
  <Override PartName="/ppt/notesSlides/notesSlide19.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theme/themeOverride5.xml" ContentType="application/vnd.openxmlformats-officedocument.themeOverrid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theme/themeOverride6.xml" ContentType="application/vnd.openxmlformats-officedocument.themeOverride+xml"/>
  <Override PartName="/ppt/tags/tag14.xml" ContentType="application/vnd.openxmlformats-officedocument.presentationml.tags+xml"/>
  <Override PartName="/ppt/notesSlides/notesSlide20.xml" ContentType="application/vnd.openxmlformats-officedocument.presentationml.notesSlid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theme/themeOverride7.xml" ContentType="application/vnd.openxmlformats-officedocument.themeOverride+xml"/>
  <Override PartName="/ppt/tags/tag15.xml" ContentType="application/vnd.openxmlformats-officedocument.presentationml.tags+xml"/>
  <Override PartName="/ppt/notesSlides/notesSlide21.xml" ContentType="application/vnd.openxmlformats-officedocument.presentationml.notesSlid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theme/themeOverride8.xml" ContentType="application/vnd.openxmlformats-officedocument.themeOverrid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theme/themeOverride9.xml" ContentType="application/vnd.openxmlformats-officedocument.themeOverride+xml"/>
  <Override PartName="/ppt/charts/chart10.xml" ContentType="application/vnd.openxmlformats-officedocument.drawingml.chart+xml"/>
  <Override PartName="/ppt/charts/style10.xml" ContentType="application/vnd.ms-office.chartstyle+xml"/>
  <Override PartName="/ppt/charts/colors10.xml" ContentType="application/vnd.ms-office.chartcolorstyle+xml"/>
  <Override PartName="/ppt/theme/themeOverride10.xml" ContentType="application/vnd.openxmlformats-officedocument.themeOverride+xml"/>
  <Override PartName="/ppt/tags/tag16.xml" ContentType="application/vnd.openxmlformats-officedocument.presentationml.tags+xml"/>
  <Override PartName="/ppt/notesSlides/notesSlide22.xml" ContentType="application/vnd.openxmlformats-officedocument.presentationml.notesSlide+xml"/>
  <Override PartName="/ppt/charts/chart11.xml" ContentType="application/vnd.openxmlformats-officedocument.drawingml.chart+xml"/>
  <Override PartName="/ppt/charts/style11.xml" ContentType="application/vnd.ms-office.chartstyle+xml"/>
  <Override PartName="/ppt/charts/colors11.xml" ContentType="application/vnd.ms-office.chartcolorstyle+xml"/>
  <Override PartName="/ppt/theme/themeOverride11.xml" ContentType="application/vnd.openxmlformats-officedocument.themeOverride+xml"/>
  <Override PartName="/ppt/tags/tag17.xml" ContentType="application/vnd.openxmlformats-officedocument.presentationml.tags+xml"/>
  <Override PartName="/ppt/notesSlides/notesSlide23.xml" ContentType="application/vnd.openxmlformats-officedocument.presentationml.notesSlide+xml"/>
  <Override PartName="/ppt/charts/chart12.xml" ContentType="application/vnd.openxmlformats-officedocument.drawingml.chart+xml"/>
  <Override PartName="/ppt/charts/style12.xml" ContentType="application/vnd.ms-office.chartstyle+xml"/>
  <Override PartName="/ppt/charts/colors12.xml" ContentType="application/vnd.ms-office.chartcolorstyle+xml"/>
  <Override PartName="/ppt/theme/themeOverride12.xml" ContentType="application/vnd.openxmlformats-officedocument.themeOverride+xml"/>
  <Override PartName="/ppt/charts/chart13.xml" ContentType="application/vnd.openxmlformats-officedocument.drawingml.chart+xml"/>
  <Override PartName="/ppt/charts/style13.xml" ContentType="application/vnd.ms-office.chartstyle+xml"/>
  <Override PartName="/ppt/charts/colors13.xml" ContentType="application/vnd.ms-office.chartcolorstyle+xml"/>
  <Override PartName="/ppt/theme/themeOverride13.xml" ContentType="application/vnd.openxmlformats-officedocument.themeOverride+xml"/>
  <Override PartName="/ppt/charts/chart14.xml" ContentType="application/vnd.openxmlformats-officedocument.drawingml.chart+xml"/>
  <Override PartName="/ppt/charts/style14.xml" ContentType="application/vnd.ms-office.chartstyle+xml"/>
  <Override PartName="/ppt/charts/colors14.xml" ContentType="application/vnd.ms-office.chartcolorstyle+xml"/>
  <Override PartName="/ppt/tags/tag18.xml" ContentType="application/vnd.openxmlformats-officedocument.presentationml.tags+xml"/>
  <Override PartName="/ppt/notesSlides/notesSlide24.xml" ContentType="application/vnd.openxmlformats-officedocument.presentationml.notesSlide+xml"/>
  <Override PartName="/ppt/tags/tag19.xml" ContentType="application/vnd.openxmlformats-officedocument.presentationml.tags+xml"/>
  <Override PartName="/ppt/notesSlides/notesSlide25.xml" ContentType="application/vnd.openxmlformats-officedocument.presentationml.notesSlide+xml"/>
  <Override PartName="/ppt/charts/chart15.xml" ContentType="application/vnd.openxmlformats-officedocument.drawingml.chart+xml"/>
  <Override PartName="/ppt/charts/style15.xml" ContentType="application/vnd.ms-office.chartstyle+xml"/>
  <Override PartName="/ppt/charts/colors15.xml" ContentType="application/vnd.ms-office.chartcolorstyle+xml"/>
  <Override PartName="/ppt/theme/themeOverride14.xml" ContentType="application/vnd.openxmlformats-officedocument.themeOverride+xml"/>
  <Override PartName="/ppt/charts/chart16.xml" ContentType="application/vnd.openxmlformats-officedocument.drawingml.chart+xml"/>
  <Override PartName="/ppt/charts/style16.xml" ContentType="application/vnd.ms-office.chartstyle+xml"/>
  <Override PartName="/ppt/charts/colors16.xml" ContentType="application/vnd.ms-office.chartcolorstyle+xml"/>
  <Override PartName="/ppt/theme/themeOverride15.xml" ContentType="application/vnd.openxmlformats-officedocument.themeOverride+xml"/>
  <Override PartName="/ppt/tags/tag20.xml" ContentType="application/vnd.openxmlformats-officedocument.presentationml.tags+xml"/>
  <Override PartName="/ppt/notesSlides/notesSlide26.xml" ContentType="application/vnd.openxmlformats-officedocument.presentationml.notesSlide+xml"/>
  <Override PartName="/ppt/charts/chart17.xml" ContentType="application/vnd.openxmlformats-officedocument.drawingml.chart+xml"/>
  <Override PartName="/ppt/charts/style17.xml" ContentType="application/vnd.ms-office.chartstyle+xml"/>
  <Override PartName="/ppt/charts/colors17.xml" ContentType="application/vnd.ms-office.chartcolorstyle+xml"/>
  <Override PartName="/ppt/theme/themeOverride16.xml" ContentType="application/vnd.openxmlformats-officedocument.themeOverride+xml"/>
  <Override PartName="/ppt/charts/chart18.xml" ContentType="application/vnd.openxmlformats-officedocument.drawingml.chart+xml"/>
  <Override PartName="/ppt/charts/style18.xml" ContentType="application/vnd.ms-office.chartstyle+xml"/>
  <Override PartName="/ppt/charts/colors18.xml" ContentType="application/vnd.ms-office.chartcolorstyle+xml"/>
  <Override PartName="/ppt/theme/themeOverride17.xml" ContentType="application/vnd.openxmlformats-officedocument.themeOverride+xml"/>
  <Override PartName="/ppt/tags/tag21.xml" ContentType="application/vnd.openxmlformats-officedocument.presentationml.tags+xml"/>
  <Override PartName="/ppt/notesSlides/notesSlide27.xml" ContentType="application/vnd.openxmlformats-officedocument.presentationml.notesSlide+xml"/>
  <Override PartName="/ppt/charts/chart19.xml" ContentType="application/vnd.openxmlformats-officedocument.drawingml.chart+xml"/>
  <Override PartName="/ppt/charts/style19.xml" ContentType="application/vnd.ms-office.chartstyle+xml"/>
  <Override PartName="/ppt/charts/colors19.xml" ContentType="application/vnd.ms-office.chartcolorstyle+xml"/>
  <Override PartName="/ppt/theme/themeOverride18.xml" ContentType="application/vnd.openxmlformats-officedocument.themeOverride+xml"/>
  <Override PartName="/ppt/charts/chart20.xml" ContentType="application/vnd.openxmlformats-officedocument.drawingml.chart+xml"/>
  <Override PartName="/ppt/charts/style20.xml" ContentType="application/vnd.ms-office.chartstyle+xml"/>
  <Override PartName="/ppt/charts/colors20.xml" ContentType="application/vnd.ms-office.chartcolorstyle+xml"/>
  <Override PartName="/ppt/theme/themeOverride19.xml" ContentType="application/vnd.openxmlformats-officedocument.themeOverride+xml"/>
  <Override PartName="/ppt/tags/tag22.xml" ContentType="application/vnd.openxmlformats-officedocument.presentationml.tags+xml"/>
  <Override PartName="/ppt/notesSlides/notesSlide28.xml" ContentType="application/vnd.openxmlformats-officedocument.presentationml.notesSlide+xml"/>
  <Override PartName="/ppt/charts/chart21.xml" ContentType="application/vnd.openxmlformats-officedocument.drawingml.chart+xml"/>
  <Override PartName="/ppt/charts/style21.xml" ContentType="application/vnd.ms-office.chartstyle+xml"/>
  <Override PartName="/ppt/charts/colors21.xml" ContentType="application/vnd.ms-office.chartcolorstyle+xml"/>
  <Override PartName="/ppt/theme/themeOverride20.xml" ContentType="application/vnd.openxmlformats-officedocument.themeOverride+xml"/>
  <Override PartName="/ppt/charts/chart22.xml" ContentType="application/vnd.openxmlformats-officedocument.drawingml.chart+xml"/>
  <Override PartName="/ppt/charts/style22.xml" ContentType="application/vnd.ms-office.chartstyle+xml"/>
  <Override PartName="/ppt/charts/colors22.xml" ContentType="application/vnd.ms-office.chartcolorstyle+xml"/>
  <Override PartName="/ppt/theme/themeOverride21.xml" ContentType="application/vnd.openxmlformats-officedocument.themeOverride+xml"/>
  <Override PartName="/ppt/tags/tag23.xml" ContentType="application/vnd.openxmlformats-officedocument.presentationml.tags+xml"/>
  <Override PartName="/ppt/notesSlides/notesSlide29.xml" ContentType="application/vnd.openxmlformats-officedocument.presentationml.notesSlide+xml"/>
  <Override PartName="/ppt/charts/chart23.xml" ContentType="application/vnd.openxmlformats-officedocument.drawingml.chart+xml"/>
  <Override PartName="/ppt/charts/style23.xml" ContentType="application/vnd.ms-office.chartstyle+xml"/>
  <Override PartName="/ppt/charts/colors23.xml" ContentType="application/vnd.ms-office.chartcolorstyle+xml"/>
  <Override PartName="/ppt/theme/themeOverride22.xml" ContentType="application/vnd.openxmlformats-officedocument.themeOverride+xml"/>
  <Override PartName="/ppt/charts/chart24.xml" ContentType="application/vnd.openxmlformats-officedocument.drawingml.chart+xml"/>
  <Override PartName="/ppt/charts/style24.xml" ContentType="application/vnd.ms-office.chartstyle+xml"/>
  <Override PartName="/ppt/charts/colors24.xml" ContentType="application/vnd.ms-office.chartcolorstyle+xml"/>
  <Override PartName="/ppt/theme/themeOverride23.xml" ContentType="application/vnd.openxmlformats-officedocument.themeOverride+xml"/>
  <Override PartName="/ppt/tags/tag24.xml" ContentType="application/vnd.openxmlformats-officedocument.presentationml.tags+xml"/>
  <Override PartName="/ppt/notesSlides/notesSlide30.xml" ContentType="application/vnd.openxmlformats-officedocument.presentationml.notesSlide+xml"/>
  <Override PartName="/ppt/tags/tag25.xml" ContentType="application/vnd.openxmlformats-officedocument.presentationml.tags+xml"/>
  <Override PartName="/ppt/tags/tag26.xml" ContentType="application/vnd.openxmlformats-officedocument.presentationml.tags+xml"/>
  <Override PartName="/ppt/notesSlides/notesSlide31.xml" ContentType="application/vnd.openxmlformats-officedocument.presentationml.notesSlide+xml"/>
  <Override PartName="/ppt/tags/tag27.xml" ContentType="application/vnd.openxmlformats-officedocument.presentationml.tags+xml"/>
  <Override PartName="/ppt/tags/tag28.xml" ContentType="application/vnd.openxmlformats-officedocument.presentationml.tags+xml"/>
  <Override PartName="/ppt/notesSlides/notesSlide32.xml" ContentType="application/vnd.openxmlformats-officedocument.presentationml.notesSlide+xml"/>
  <Override PartName="/ppt/tags/tag29.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tags/tag30.xml" ContentType="application/vnd.openxmlformats-officedocument.presentationml.tags+xml"/>
  <Override PartName="/ppt/notesSlides/notesSlide35.xml" ContentType="application/vnd.openxmlformats-officedocument.presentationml.notesSlide+xml"/>
  <Override PartName="/ppt/tags/tag31.xml" ContentType="application/vnd.openxmlformats-officedocument.presentationml.tags+xml"/>
  <Override PartName="/ppt/notesSlides/notesSlide36.xml" ContentType="application/vnd.openxmlformats-officedocument.presentationml.notesSlide+xml"/>
  <Override PartName="/ppt/charts/chart25.xml" ContentType="application/vnd.openxmlformats-officedocument.drawingml.chart+xml"/>
  <Override PartName="/ppt/charts/style25.xml" ContentType="application/vnd.ms-office.chartstyle+xml"/>
  <Override PartName="/ppt/charts/colors25.xml" ContentType="application/vnd.ms-office.chartcolorstyle+xml"/>
  <Override PartName="/ppt/theme/themeOverride24.xml" ContentType="application/vnd.openxmlformats-officedocument.themeOverride+xml"/>
  <Override PartName="/ppt/tags/tag32.xml" ContentType="application/vnd.openxmlformats-officedocument.presentationml.tags+xml"/>
  <Override PartName="/ppt/notesSlides/notesSlide37.xml" ContentType="application/vnd.openxmlformats-officedocument.presentationml.notesSlide+xml"/>
  <Override PartName="/ppt/tags/tag33.xml" ContentType="application/vnd.openxmlformats-officedocument.presentationml.tags+xml"/>
  <Override PartName="/ppt/notesSlides/notesSlide38.xml" ContentType="application/vnd.openxmlformats-officedocument.presentationml.notesSlide+xml"/>
  <Override PartName="/ppt/tags/tag34.xml" ContentType="application/vnd.openxmlformats-officedocument.presentationml.tags+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tags/tag35.xml" ContentType="application/vnd.openxmlformats-officedocument.presentationml.tags+xml"/>
  <Override PartName="/ppt/notesSlides/notesSlide41.xml" ContentType="application/vnd.openxmlformats-officedocument.presentationml.notesSlide+xml"/>
  <Override PartName="/ppt/tags/tag36.xml" ContentType="application/vnd.openxmlformats-officedocument.presentationml.tags+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tags/tag37.xml" ContentType="application/vnd.openxmlformats-officedocument.presentationml.tags+xml"/>
  <Override PartName="/ppt/notesSlides/notesSlide44.xml" ContentType="application/vnd.openxmlformats-officedocument.presentationml.notesSlide+xml"/>
  <Override PartName="/ppt/tags/tag38.xml" ContentType="application/vnd.openxmlformats-officedocument.presentationml.tags+xml"/>
  <Override PartName="/ppt/notesSlides/notesSlide45.xml" ContentType="application/vnd.openxmlformats-officedocument.presentationml.notesSlide+xml"/>
  <Override PartName="/ppt/charts/chart26.xml" ContentType="application/vnd.openxmlformats-officedocument.drawingml.chart+xml"/>
  <Override PartName="/ppt/charts/style26.xml" ContentType="application/vnd.ms-office.chartstyle+xml"/>
  <Override PartName="/ppt/charts/colors26.xml" ContentType="application/vnd.ms-office.chartcolorstyle+xml"/>
  <Override PartName="/ppt/theme/themeOverride25.xml" ContentType="application/vnd.openxmlformats-officedocument.themeOverride+xml"/>
  <Override PartName="/ppt/charts/chart27.xml" ContentType="application/vnd.openxmlformats-officedocument.drawingml.chart+xml"/>
  <Override PartName="/ppt/charts/style27.xml" ContentType="application/vnd.ms-office.chartstyle+xml"/>
  <Override PartName="/ppt/charts/colors27.xml" ContentType="application/vnd.ms-office.chartcolorstyle+xml"/>
  <Override PartName="/ppt/theme/themeOverride26.xml" ContentType="application/vnd.openxmlformats-officedocument.themeOverride+xml"/>
  <Override PartName="/ppt/tags/tag39.xml" ContentType="application/vnd.openxmlformats-officedocument.presentationml.tags+xml"/>
  <Override PartName="/ppt/notesSlides/notesSlide46.xml" ContentType="application/vnd.openxmlformats-officedocument.presentationml.notesSlide+xml"/>
  <Override PartName="/ppt/charts/chart28.xml" ContentType="application/vnd.openxmlformats-officedocument.drawingml.chart+xml"/>
  <Override PartName="/ppt/charts/style28.xml" ContentType="application/vnd.ms-office.chartstyle+xml"/>
  <Override PartName="/ppt/charts/colors28.xml" ContentType="application/vnd.ms-office.chartcolorstyle+xml"/>
  <Override PartName="/ppt/theme/themeOverride27.xml" ContentType="application/vnd.openxmlformats-officedocument.themeOverride+xml"/>
  <Override PartName="/ppt/tags/tag40.xml" ContentType="application/vnd.openxmlformats-officedocument.presentationml.tags+xml"/>
  <Override PartName="/ppt/notesSlides/notesSlide47.xml" ContentType="application/vnd.openxmlformats-officedocument.presentationml.notesSlide+xml"/>
  <Override PartName="/ppt/charts/chart29.xml" ContentType="application/vnd.openxmlformats-officedocument.drawingml.chart+xml"/>
  <Override PartName="/ppt/charts/style29.xml" ContentType="application/vnd.ms-office.chartstyle+xml"/>
  <Override PartName="/ppt/charts/colors29.xml" ContentType="application/vnd.ms-office.chartcolorstyle+xml"/>
  <Override PartName="/ppt/theme/themeOverride28.xml" ContentType="application/vnd.openxmlformats-officedocument.themeOverride+xml"/>
  <Override PartName="/ppt/charts/chart30.xml" ContentType="application/vnd.openxmlformats-officedocument.drawingml.chart+xml"/>
  <Override PartName="/ppt/charts/style30.xml" ContentType="application/vnd.ms-office.chartstyle+xml"/>
  <Override PartName="/ppt/charts/colors30.xml" ContentType="application/vnd.ms-office.chartcolorstyle+xml"/>
  <Override PartName="/ppt/theme/themeOverride29.xml" ContentType="application/vnd.openxmlformats-officedocument.themeOverride+xml"/>
  <Override PartName="/ppt/tags/tag41.xml" ContentType="application/vnd.openxmlformats-officedocument.presentationml.tags+xml"/>
  <Override PartName="/ppt/notesSlides/notesSlide48.xml" ContentType="application/vnd.openxmlformats-officedocument.presentationml.notesSlide+xml"/>
  <Override PartName="/ppt/charts/chart31.xml" ContentType="application/vnd.openxmlformats-officedocument.drawingml.chart+xml"/>
  <Override PartName="/ppt/charts/style31.xml" ContentType="application/vnd.ms-office.chartstyle+xml"/>
  <Override PartName="/ppt/charts/colors31.xml" ContentType="application/vnd.ms-office.chartcolorstyle+xml"/>
  <Override PartName="/ppt/theme/themeOverride30.xml" ContentType="application/vnd.openxmlformats-officedocument.themeOverride+xml"/>
  <Override PartName="/ppt/tags/tag42.xml" ContentType="application/vnd.openxmlformats-officedocument.presentationml.tags+xml"/>
  <Override PartName="/ppt/tags/tag43.xml" ContentType="application/vnd.openxmlformats-officedocument.presentationml.tags+xml"/>
  <Override PartName="/ppt/notesSlides/notesSlide49.xml" ContentType="application/vnd.openxmlformats-officedocument.presentationml.notesSlide+xml"/>
  <Override PartName="/ppt/tags/tag44.xml" ContentType="application/vnd.openxmlformats-officedocument.presentationml.tags+xml"/>
  <Override PartName="/ppt/notesSlides/notesSlide50.xml" ContentType="application/vnd.openxmlformats-officedocument.presentationml.notesSlide+xml"/>
  <Override PartName="/ppt/charts/chart32.xml" ContentType="application/vnd.openxmlformats-officedocument.drawingml.chart+xml"/>
  <Override PartName="/ppt/theme/themeOverride31.xml" ContentType="application/vnd.openxmlformats-officedocument.themeOverride+xml"/>
  <Override PartName="/ppt/charts/chart33.xml" ContentType="application/vnd.openxmlformats-officedocument.drawingml.chart+xml"/>
  <Override PartName="/ppt/theme/themeOverride32.xml" ContentType="application/vnd.openxmlformats-officedocument.themeOverride+xml"/>
  <Override PartName="/ppt/charts/chart34.xml" ContentType="application/vnd.openxmlformats-officedocument.drawingml.chart+xml"/>
  <Override PartName="/ppt/theme/themeOverride33.xml" ContentType="application/vnd.openxmlformats-officedocument.themeOverride+xml"/>
  <Override PartName="/ppt/charts/chart35.xml" ContentType="application/vnd.openxmlformats-officedocument.drawingml.chart+xml"/>
  <Override PartName="/ppt/theme/themeOverride34.xml" ContentType="application/vnd.openxmlformats-officedocument.themeOverride+xml"/>
  <Override PartName="/ppt/charts/chart36.xml" ContentType="application/vnd.openxmlformats-officedocument.drawingml.chart+xml"/>
  <Override PartName="/ppt/theme/themeOverride35.xml" ContentType="application/vnd.openxmlformats-officedocument.themeOverride+xml"/>
  <Override PartName="/ppt/charts/chart37.xml" ContentType="application/vnd.openxmlformats-officedocument.drawingml.chart+xml"/>
  <Override PartName="/ppt/theme/themeOverride36.xml" ContentType="application/vnd.openxmlformats-officedocument.themeOverride+xml"/>
  <Override PartName="/ppt/charts/chart38.xml" ContentType="application/vnd.openxmlformats-officedocument.drawingml.chart+xml"/>
  <Override PartName="/ppt/theme/themeOverride37.xml" ContentType="application/vnd.openxmlformats-officedocument.themeOverride+xml"/>
  <Override PartName="/ppt/charts/chart39.xml" ContentType="application/vnd.openxmlformats-officedocument.drawingml.chart+xml"/>
  <Override PartName="/ppt/theme/themeOverride38.xml" ContentType="application/vnd.openxmlformats-officedocument.themeOverride+xml"/>
  <Override PartName="/ppt/charts/chart40.xml" ContentType="application/vnd.openxmlformats-officedocument.drawingml.chart+xml"/>
  <Override PartName="/ppt/theme/themeOverride39.xml" ContentType="application/vnd.openxmlformats-officedocument.themeOverride+xml"/>
  <Override PartName="/ppt/charts/chart41.xml" ContentType="application/vnd.openxmlformats-officedocument.drawingml.chart+xml"/>
  <Override PartName="/ppt/theme/themeOverride40.xml" ContentType="application/vnd.openxmlformats-officedocument.themeOverride+xml"/>
  <Override PartName="/ppt/charts/chart42.xml" ContentType="application/vnd.openxmlformats-officedocument.drawingml.chart+xml"/>
  <Override PartName="/ppt/theme/themeOverride41.xml" ContentType="application/vnd.openxmlformats-officedocument.themeOverride+xml"/>
  <Override PartName="/ppt/charts/chart43.xml" ContentType="application/vnd.openxmlformats-officedocument.drawingml.chart+xml"/>
  <Override PartName="/ppt/theme/themeOverride42.xml" ContentType="application/vnd.openxmlformats-officedocument.themeOverride+xml"/>
  <Override PartName="/ppt/charts/chart44.xml" ContentType="application/vnd.openxmlformats-officedocument.drawingml.chart+xml"/>
  <Override PartName="/ppt/theme/themeOverride43.xml" ContentType="application/vnd.openxmlformats-officedocument.themeOverride+xml"/>
  <Override PartName="/ppt/charts/chart45.xml" ContentType="application/vnd.openxmlformats-officedocument.drawingml.chart+xml"/>
  <Override PartName="/ppt/theme/themeOverride44.xml" ContentType="application/vnd.openxmlformats-officedocument.themeOverride+xml"/>
  <Override PartName="/ppt/charts/chart46.xml" ContentType="application/vnd.openxmlformats-officedocument.drawingml.chart+xml"/>
  <Override PartName="/ppt/theme/themeOverride45.xml" ContentType="application/vnd.openxmlformats-officedocument.themeOverride+xml"/>
  <Override PartName="/ppt/charts/chart47.xml" ContentType="application/vnd.openxmlformats-officedocument.drawingml.chart+xml"/>
  <Override PartName="/ppt/theme/themeOverride46.xml" ContentType="application/vnd.openxmlformats-officedocument.themeOverride+xml"/>
  <Override PartName="/ppt/charts/chart48.xml" ContentType="application/vnd.openxmlformats-officedocument.drawingml.chart+xml"/>
  <Override PartName="/ppt/theme/themeOverride47.xml" ContentType="application/vnd.openxmlformats-officedocument.themeOverride+xml"/>
  <Override PartName="/ppt/charts/chart49.xml" ContentType="application/vnd.openxmlformats-officedocument.drawingml.chart+xml"/>
  <Override PartName="/ppt/theme/themeOverride48.xml" ContentType="application/vnd.openxmlformats-officedocument.themeOverride+xml"/>
  <Override PartName="/ppt/charts/chart50.xml" ContentType="application/vnd.openxmlformats-officedocument.drawingml.chart+xml"/>
  <Override PartName="/ppt/theme/themeOverride49.xml" ContentType="application/vnd.openxmlformats-officedocument.themeOverride+xml"/>
  <Override PartName="/ppt/charts/chart51.xml" ContentType="application/vnd.openxmlformats-officedocument.drawingml.chart+xml"/>
  <Override PartName="/ppt/theme/themeOverride50.xml" ContentType="application/vnd.openxmlformats-officedocument.themeOverride+xml"/>
  <Override PartName="/ppt/charts/chart52.xml" ContentType="application/vnd.openxmlformats-officedocument.drawingml.chart+xml"/>
  <Override PartName="/ppt/theme/themeOverride51.xml" ContentType="application/vnd.openxmlformats-officedocument.themeOverride+xml"/>
  <Override PartName="/ppt/charts/chart53.xml" ContentType="application/vnd.openxmlformats-officedocument.drawingml.chart+xml"/>
  <Override PartName="/ppt/theme/themeOverride52.xml" ContentType="application/vnd.openxmlformats-officedocument.themeOverride+xml"/>
  <Override PartName="/ppt/charts/chart54.xml" ContentType="application/vnd.openxmlformats-officedocument.drawingml.chart+xml"/>
  <Override PartName="/ppt/theme/themeOverride53.xml" ContentType="application/vnd.openxmlformats-officedocument.themeOverride+xml"/>
  <Override PartName="/ppt/charts/chart55.xml" ContentType="application/vnd.openxmlformats-officedocument.drawingml.chart+xml"/>
  <Override PartName="/ppt/theme/themeOverride54.xml" ContentType="application/vnd.openxmlformats-officedocument.themeOverride+xml"/>
  <Override PartName="/ppt/charts/chart56.xml" ContentType="application/vnd.openxmlformats-officedocument.drawingml.chart+xml"/>
  <Override PartName="/ppt/theme/themeOverride55.xml" ContentType="application/vnd.openxmlformats-officedocument.themeOverride+xml"/>
  <Override PartName="/ppt/charts/chart57.xml" ContentType="application/vnd.openxmlformats-officedocument.drawingml.chart+xml"/>
  <Override PartName="/ppt/theme/themeOverride56.xml" ContentType="application/vnd.openxmlformats-officedocument.themeOverride+xml"/>
  <Override PartName="/ppt/charts/chart58.xml" ContentType="application/vnd.openxmlformats-officedocument.drawingml.chart+xml"/>
  <Override PartName="/ppt/theme/themeOverride57.xml" ContentType="application/vnd.openxmlformats-officedocument.themeOverride+xml"/>
  <Override PartName="/ppt/charts/chart59.xml" ContentType="application/vnd.openxmlformats-officedocument.drawingml.chart+xml"/>
  <Override PartName="/ppt/theme/themeOverride58.xml" ContentType="application/vnd.openxmlformats-officedocument.themeOverride+xml"/>
  <Override PartName="/ppt/tags/tag45.xml" ContentType="application/vnd.openxmlformats-officedocument.presentationml.tags+xml"/>
  <Override PartName="/ppt/notesSlides/notesSlide51.xml" ContentType="application/vnd.openxmlformats-officedocument.presentationml.notesSlide+xml"/>
  <Override PartName="/ppt/tags/tag46.xml" ContentType="application/vnd.openxmlformats-officedocument.presentationml.tags+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tags/tag47.xml" ContentType="application/vnd.openxmlformats-officedocument.presentationml.tags+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8360" r:id="rId1"/>
    <p:sldMasterId id="2147488368" r:id="rId2"/>
  </p:sldMasterIdLst>
  <p:notesMasterIdLst>
    <p:notesMasterId r:id="rId67"/>
  </p:notesMasterIdLst>
  <p:handoutMasterIdLst>
    <p:handoutMasterId r:id="rId68"/>
  </p:handoutMasterIdLst>
  <p:sldIdLst>
    <p:sldId id="8101" r:id="rId3"/>
    <p:sldId id="8424" r:id="rId4"/>
    <p:sldId id="8419" r:id="rId5"/>
    <p:sldId id="8160" r:id="rId6"/>
    <p:sldId id="8159" r:id="rId7"/>
    <p:sldId id="7686" r:id="rId8"/>
    <p:sldId id="8251" r:id="rId9"/>
    <p:sldId id="8340" r:id="rId10"/>
    <p:sldId id="8346" r:id="rId11"/>
    <p:sldId id="8417" r:id="rId12"/>
    <p:sldId id="8246" r:id="rId13"/>
    <p:sldId id="8418" r:id="rId14"/>
    <p:sldId id="8250" r:id="rId15"/>
    <p:sldId id="8248" r:id="rId16"/>
    <p:sldId id="8103" r:id="rId17"/>
    <p:sldId id="8254" r:id="rId18"/>
    <p:sldId id="8255" r:id="rId19"/>
    <p:sldId id="8256" r:id="rId20"/>
    <p:sldId id="8257" r:id="rId21"/>
    <p:sldId id="8387" r:id="rId22"/>
    <p:sldId id="8388" r:id="rId23"/>
    <p:sldId id="8389" r:id="rId24"/>
    <p:sldId id="8282" r:id="rId25"/>
    <p:sldId id="8404" r:id="rId26"/>
    <p:sldId id="8384" r:id="rId27"/>
    <p:sldId id="8260" r:id="rId28"/>
    <p:sldId id="8367" r:id="rId29"/>
    <p:sldId id="8262" r:id="rId30"/>
    <p:sldId id="8383" r:id="rId31"/>
    <p:sldId id="8368" r:id="rId32"/>
    <p:sldId id="8372" r:id="rId33"/>
    <p:sldId id="8293" r:id="rId34"/>
    <p:sldId id="8421" r:id="rId35"/>
    <p:sldId id="8422" r:id="rId36"/>
    <p:sldId id="8298" r:id="rId37"/>
    <p:sldId id="8299" r:id="rId38"/>
    <p:sldId id="8151" r:id="rId39"/>
    <p:sldId id="8273" r:id="rId40"/>
    <p:sldId id="8274" r:id="rId41"/>
    <p:sldId id="8390" r:id="rId42"/>
    <p:sldId id="8280" r:id="rId43"/>
    <p:sldId id="8420" r:id="rId44"/>
    <p:sldId id="8155" r:id="rId45"/>
    <p:sldId id="8291" r:id="rId46"/>
    <p:sldId id="8292" r:id="rId47"/>
    <p:sldId id="8381" r:id="rId48"/>
    <p:sldId id="8423" r:id="rId49"/>
    <p:sldId id="8233" r:id="rId50"/>
    <p:sldId id="8370" r:id="rId51"/>
    <p:sldId id="8237" r:id="rId52"/>
    <p:sldId id="8305" r:id="rId53"/>
    <p:sldId id="8306" r:id="rId54"/>
    <p:sldId id="8308" r:id="rId55"/>
    <p:sldId id="8309" r:id="rId56"/>
    <p:sldId id="8322" r:id="rId57"/>
    <p:sldId id="8310" r:id="rId58"/>
    <p:sldId id="8311" r:id="rId59"/>
    <p:sldId id="8312" r:id="rId60"/>
    <p:sldId id="8313" r:id="rId61"/>
    <p:sldId id="8315" r:id="rId62"/>
    <p:sldId id="8161" r:id="rId63"/>
    <p:sldId id="8162" r:id="rId64"/>
    <p:sldId id="8163" r:id="rId65"/>
    <p:sldId id="8156" r:id="rId66"/>
  </p:sldIdLst>
  <p:sldSz cx="9144000" cy="5143500" type="screen16x9"/>
  <p:notesSz cx="6858000" cy="9144000"/>
  <p:defaultTex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guide id="3" orient="horz" pos="162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CC"/>
    <a:srgbClr val="78D719"/>
    <a:srgbClr val="000000"/>
    <a:srgbClr val="0066FF"/>
    <a:srgbClr val="FF5050"/>
    <a:srgbClr val="FF6699"/>
    <a:srgbClr val="FFFFFF"/>
    <a:srgbClr val="CCECFF"/>
    <a:srgbClr val="66FFFF"/>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48" autoAdjust="0"/>
    <p:restoredTop sz="86395" autoAdjust="0"/>
  </p:normalViewPr>
  <p:slideViewPr>
    <p:cSldViewPr>
      <p:cViewPr varScale="1">
        <p:scale>
          <a:sx n="146" d="100"/>
          <a:sy n="146" d="100"/>
        </p:scale>
        <p:origin x="176" y="176"/>
      </p:cViewPr>
      <p:guideLst>
        <p:guide orient="horz" pos="2160"/>
        <p:guide pos="2880"/>
        <p:guide orient="horz" pos="1620"/>
      </p:guideLst>
    </p:cSldViewPr>
  </p:slideViewPr>
  <p:outlineViewPr>
    <p:cViewPr>
      <p:scale>
        <a:sx n="33" d="100"/>
        <a:sy n="33" d="100"/>
      </p:scale>
      <p:origin x="0" y="-5880"/>
    </p:cViewPr>
  </p:outlineViewPr>
  <p:notesTextViewPr>
    <p:cViewPr>
      <p:scale>
        <a:sx n="200" d="100"/>
        <a:sy n="200" d="100"/>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handoutMaster" Target="handoutMasters/handoutMaster1.xml"/><Relationship Id="rId7" Type="http://schemas.openxmlformats.org/officeDocument/2006/relationships/slide" Target="slides/slide5.xml"/><Relationship Id="rId71"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oleObject" Target="file:///C:\Users\tinkers\Desktop\BP%20Energy%20Stats\st_bp-stats-review-2022-all-data.xlsx" TargetMode="External"/></Relationships>
</file>

<file path=ppt/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oleObject" Target="file:///C:\Users\tinkers\Desktop\BP%20Energy%20Stats\st_bp-stats-review-2022-all-data.xlsx" TargetMode="External"/></Relationships>
</file>

<file path=ppt/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oleObject" Target="file:///C:\Users\tinkers\Desktop\BP%20Energy%20Stats\st_bp-stats-review-2022-all-data.xlsx" TargetMode="External"/></Relationships>
</file>

<file path=ppt/charts/_rels/chart5.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oleObject" Target="file:///C:\Users\tinkers\Desktop\BP%20Energy%20Stats\st_bp-stats-review-2022-all-data.xlsx" TargetMode="External"/></Relationships>
</file>

<file path=ppt/charts/_rels/chart6.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oleObject" Target="file:///C:\Users\tinkers\Desktop\BP%20Energy%20Stats\st_bp-stats-review-2022-all-data.xlsx" TargetMode="External"/></Relationships>
</file>

<file path=ppt/charts/_rels/chart7.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oleObject" Target="file:///C:\Users\tinkers\Desktop\BP%20Energy%20Stats\st_bp-stats-review-2022-all-data.xlsx" TargetMode="External"/></Relationships>
</file>

<file path=ppt/charts/_rels/chart8.xml.rels><?xml version="1.0" encoding="UTF-8" standalone="yes"?>
<Relationships xmlns="http://schemas.openxmlformats.org/package/2006/relationships"><Relationship Id="rId3" Type="http://schemas.openxmlformats.org/officeDocument/2006/relationships/themeOverride" Target="../theme/themeOverride8.xml"/><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oleObject" Target="file:///C:\Users\tinkers\Desktop\BP%20Energy%20Stats\st_bp-stats-review-2022-all-data.xlsx" TargetMode="External"/></Relationships>
</file>

<file path=ppt/charts/_rels/chart9.xml.rels><?xml version="1.0" encoding="UTF-8" standalone="yes"?>
<Relationships xmlns="http://schemas.openxmlformats.org/package/2006/relationships"><Relationship Id="rId3" Type="http://schemas.openxmlformats.org/officeDocument/2006/relationships/themeOverride" Target="../theme/themeOverride9.xml"/><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oleObject" Target="file:///C:\Users\tinkers\Desktop\BP%20Energy%20Stats\st_bp-stats-review-2022-all-data.xlsx" TargetMode="External"/></Relationships>
</file>

<file path=ppt/charts/_rels/chart10.xml.rels><?xml version="1.0" encoding="UTF-8" standalone="yes"?>
<Relationships xmlns="http://schemas.openxmlformats.org/package/2006/relationships"><Relationship Id="rId3" Type="http://schemas.openxmlformats.org/officeDocument/2006/relationships/themeOverride" Target="../theme/themeOverride10.xml"/><Relationship Id="rId2" Type="http://schemas.microsoft.com/office/2011/relationships/chartColorStyle" Target="colors10.xml"/><Relationship Id="rId1" Type="http://schemas.microsoft.com/office/2011/relationships/chartStyle" Target="style10.xml"/><Relationship Id="rId4" Type="http://schemas.openxmlformats.org/officeDocument/2006/relationships/oleObject" Target="file:///C:\Users\tinkers\Desktop\BP%20Energy%20Stats\st_bp-stats-review-2022-all-data.xlsx" TargetMode="External"/></Relationships>
</file>

<file path=ppt/charts/_rels/chart11.xml.rels><?xml version="1.0" encoding="UTF-8" standalone="yes"?>
<Relationships xmlns="http://schemas.openxmlformats.org/package/2006/relationships"><Relationship Id="rId3" Type="http://schemas.openxmlformats.org/officeDocument/2006/relationships/themeOverride" Target="../theme/themeOverride11.xml"/><Relationship Id="rId2" Type="http://schemas.microsoft.com/office/2011/relationships/chartColorStyle" Target="colors11.xml"/><Relationship Id="rId1" Type="http://schemas.microsoft.com/office/2011/relationships/chartStyle" Target="style11.xml"/><Relationship Id="rId4" Type="http://schemas.openxmlformats.org/officeDocument/2006/relationships/oleObject" Target="file:///C:\Users\tinkers\Desktop\BP%20Energy%20Stats\st_bp-stats-review-2022-all-data.xlsx" TargetMode="External"/></Relationships>
</file>

<file path=ppt/charts/_rels/chart12.xml.rels><?xml version="1.0" encoding="UTF-8" standalone="yes"?>
<Relationships xmlns="http://schemas.openxmlformats.org/package/2006/relationships"><Relationship Id="rId3" Type="http://schemas.openxmlformats.org/officeDocument/2006/relationships/themeOverride" Target="../theme/themeOverride12.xml"/><Relationship Id="rId2" Type="http://schemas.microsoft.com/office/2011/relationships/chartColorStyle" Target="colors12.xml"/><Relationship Id="rId1" Type="http://schemas.microsoft.com/office/2011/relationships/chartStyle" Target="style12.xml"/><Relationship Id="rId4" Type="http://schemas.openxmlformats.org/officeDocument/2006/relationships/oleObject" Target="file:///C:\Users\tinkers\Desktop\BP%20Energy%20Stats\st_bp-stats-review-2022-all-data.xlsx" TargetMode="External"/></Relationships>
</file>

<file path=ppt/charts/_rels/chart13.xml.rels><?xml version="1.0" encoding="UTF-8" standalone="yes"?>
<Relationships xmlns="http://schemas.openxmlformats.org/package/2006/relationships"><Relationship Id="rId3" Type="http://schemas.openxmlformats.org/officeDocument/2006/relationships/themeOverride" Target="../theme/themeOverride13.xml"/><Relationship Id="rId2" Type="http://schemas.microsoft.com/office/2011/relationships/chartColorStyle" Target="colors13.xml"/><Relationship Id="rId1" Type="http://schemas.microsoft.com/office/2011/relationships/chartStyle" Target="style13.xml"/><Relationship Id="rId4" Type="http://schemas.openxmlformats.org/officeDocument/2006/relationships/oleObject" Target="file:///C:\Users\tinkers\Desktop\BP%20Energy%20Stats\st_bp-stats-review-2022-all-data.xlsx" TargetMode="External"/></Relationships>
</file>

<file path=ppt/charts/_rels/chart14.xml.rels><?xml version="1.0" encoding="UTF-8" standalone="yes"?>
<Relationships xmlns="http://schemas.openxmlformats.org/package/2006/relationships"><Relationship Id="rId3" Type="http://schemas.openxmlformats.org/officeDocument/2006/relationships/oleObject" Target="file:///C:\Users\tinkers\Desktop\BP%20Energy%20Stats\st_bp-stats-review-2022-all-data.xlsx" TargetMode="External"/><Relationship Id="rId2" Type="http://schemas.microsoft.com/office/2011/relationships/chartColorStyle" Target="colors14.xml"/><Relationship Id="rId1" Type="http://schemas.microsoft.com/office/2011/relationships/chartStyle" Target="style14.xml"/></Relationships>
</file>

<file path=ppt/charts/_rels/chart15.xml.rels><?xml version="1.0" encoding="UTF-8" standalone="yes"?>
<Relationships xmlns="http://schemas.openxmlformats.org/package/2006/relationships"><Relationship Id="rId3" Type="http://schemas.openxmlformats.org/officeDocument/2006/relationships/themeOverride" Target="../theme/themeOverride14.xml"/><Relationship Id="rId2" Type="http://schemas.microsoft.com/office/2011/relationships/chartColorStyle" Target="colors15.xml"/><Relationship Id="rId1" Type="http://schemas.microsoft.com/office/2011/relationships/chartStyle" Target="style15.xml"/><Relationship Id="rId4" Type="http://schemas.openxmlformats.org/officeDocument/2006/relationships/oleObject" Target="file:///C:\Users\tinkers\Desktop\BP%20Energy%20Stats\st_bp-stats-review-2022-all-data(AutoRecovered).xlsx" TargetMode="External"/></Relationships>
</file>

<file path=ppt/charts/_rels/chart16.xml.rels><?xml version="1.0" encoding="UTF-8" standalone="yes"?>
<Relationships xmlns="http://schemas.openxmlformats.org/package/2006/relationships"><Relationship Id="rId3" Type="http://schemas.openxmlformats.org/officeDocument/2006/relationships/themeOverride" Target="../theme/themeOverride15.xml"/><Relationship Id="rId2" Type="http://schemas.microsoft.com/office/2011/relationships/chartColorStyle" Target="colors16.xml"/><Relationship Id="rId1" Type="http://schemas.microsoft.com/office/2011/relationships/chartStyle" Target="style16.xml"/><Relationship Id="rId4" Type="http://schemas.openxmlformats.org/officeDocument/2006/relationships/oleObject" Target="file:///C:\Users\tinkers\Desktop\BP%20Energy%20Stats\st_bp-stats-review-2022-all-data(AutoRecovered).xlsx" TargetMode="External"/></Relationships>
</file>

<file path=ppt/charts/_rels/chart17.xml.rels><?xml version="1.0" encoding="UTF-8" standalone="yes"?>
<Relationships xmlns="http://schemas.openxmlformats.org/package/2006/relationships"><Relationship Id="rId3" Type="http://schemas.openxmlformats.org/officeDocument/2006/relationships/themeOverride" Target="../theme/themeOverride16.xml"/><Relationship Id="rId2" Type="http://schemas.microsoft.com/office/2011/relationships/chartColorStyle" Target="colors17.xml"/><Relationship Id="rId1" Type="http://schemas.microsoft.com/office/2011/relationships/chartStyle" Target="style17.xml"/><Relationship Id="rId4" Type="http://schemas.openxmlformats.org/officeDocument/2006/relationships/package" Target="../embeddings/Microsoft_Excel_Worksheet1.xlsx"/></Relationships>
</file>

<file path=ppt/charts/_rels/chart18.xml.rels><?xml version="1.0" encoding="UTF-8" standalone="yes"?>
<Relationships xmlns="http://schemas.openxmlformats.org/package/2006/relationships"><Relationship Id="rId3" Type="http://schemas.openxmlformats.org/officeDocument/2006/relationships/themeOverride" Target="../theme/themeOverride17.xml"/><Relationship Id="rId2" Type="http://schemas.microsoft.com/office/2011/relationships/chartColorStyle" Target="colors18.xml"/><Relationship Id="rId1" Type="http://schemas.microsoft.com/office/2011/relationships/chartStyle" Target="style18.xml"/><Relationship Id="rId4" Type="http://schemas.openxmlformats.org/officeDocument/2006/relationships/package" Target="../embeddings/Microsoft_Excel_Worksheet2.xlsx"/></Relationships>
</file>

<file path=ppt/charts/_rels/chart19.xml.rels><?xml version="1.0" encoding="UTF-8" standalone="yes"?>
<Relationships xmlns="http://schemas.openxmlformats.org/package/2006/relationships"><Relationship Id="rId3" Type="http://schemas.openxmlformats.org/officeDocument/2006/relationships/themeOverride" Target="../theme/themeOverride18.xml"/><Relationship Id="rId2" Type="http://schemas.microsoft.com/office/2011/relationships/chartColorStyle" Target="colors19.xml"/><Relationship Id="rId1" Type="http://schemas.microsoft.com/office/2011/relationships/chartStyle" Target="style19.xml"/><Relationship Id="rId4" Type="http://schemas.openxmlformats.org/officeDocument/2006/relationships/oleObject" Target="file:///C:\Users\tinkers\Desktop\BP%20Energy%20Stats\st_bp-stats-review-2022-all-data(AutoRecovered).xlsx" TargetMode="External"/></Relationships>
</file>

<file path=ppt/charts/_rels/chart20.xml.rels><?xml version="1.0" encoding="UTF-8" standalone="yes"?>
<Relationships xmlns="http://schemas.openxmlformats.org/package/2006/relationships"><Relationship Id="rId3" Type="http://schemas.openxmlformats.org/officeDocument/2006/relationships/themeOverride" Target="../theme/themeOverride19.xml"/><Relationship Id="rId2" Type="http://schemas.microsoft.com/office/2011/relationships/chartColorStyle" Target="colors20.xml"/><Relationship Id="rId1" Type="http://schemas.microsoft.com/office/2011/relationships/chartStyle" Target="style20.xml"/><Relationship Id="rId4" Type="http://schemas.openxmlformats.org/officeDocument/2006/relationships/oleObject" Target="file:///C:\Users\tinkers\Desktop\BP%20Energy%20Stats\st_bp-stats-review-2022-all-data(AutoRecovered).xlsx" TargetMode="External"/></Relationships>
</file>

<file path=ppt/charts/_rels/chart21.xml.rels><?xml version="1.0" encoding="UTF-8" standalone="yes"?>
<Relationships xmlns="http://schemas.openxmlformats.org/package/2006/relationships"><Relationship Id="rId3" Type="http://schemas.openxmlformats.org/officeDocument/2006/relationships/themeOverride" Target="../theme/themeOverride20.xml"/><Relationship Id="rId2" Type="http://schemas.microsoft.com/office/2011/relationships/chartColorStyle" Target="colors21.xml"/><Relationship Id="rId1" Type="http://schemas.microsoft.com/office/2011/relationships/chartStyle" Target="style21.xml"/><Relationship Id="rId4" Type="http://schemas.openxmlformats.org/officeDocument/2006/relationships/package" Target="../embeddings/Microsoft_Excel_Worksheet3.xlsx"/></Relationships>
</file>

<file path=ppt/charts/_rels/chart22.xml.rels><?xml version="1.0" encoding="UTF-8" standalone="yes"?>
<Relationships xmlns="http://schemas.openxmlformats.org/package/2006/relationships"><Relationship Id="rId3" Type="http://schemas.openxmlformats.org/officeDocument/2006/relationships/themeOverride" Target="../theme/themeOverride21.xml"/><Relationship Id="rId2" Type="http://schemas.microsoft.com/office/2011/relationships/chartColorStyle" Target="colors22.xml"/><Relationship Id="rId1" Type="http://schemas.microsoft.com/office/2011/relationships/chartStyle" Target="style22.xml"/><Relationship Id="rId4" Type="http://schemas.openxmlformats.org/officeDocument/2006/relationships/package" Target="../embeddings/Microsoft_Excel_Worksheet4.xlsx"/></Relationships>
</file>

<file path=ppt/charts/_rels/chart23.xml.rels><?xml version="1.0" encoding="UTF-8" standalone="yes"?>
<Relationships xmlns="http://schemas.openxmlformats.org/package/2006/relationships"><Relationship Id="rId3" Type="http://schemas.openxmlformats.org/officeDocument/2006/relationships/themeOverride" Target="../theme/themeOverride22.xml"/><Relationship Id="rId2" Type="http://schemas.microsoft.com/office/2011/relationships/chartColorStyle" Target="colors23.xml"/><Relationship Id="rId1" Type="http://schemas.microsoft.com/office/2011/relationships/chartStyle" Target="style23.xml"/><Relationship Id="rId4" Type="http://schemas.openxmlformats.org/officeDocument/2006/relationships/package" Target="../embeddings/Microsoft_Excel_Worksheet5.xlsx"/></Relationships>
</file>

<file path=ppt/charts/_rels/chart24.xml.rels><?xml version="1.0" encoding="UTF-8" standalone="yes"?>
<Relationships xmlns="http://schemas.openxmlformats.org/package/2006/relationships"><Relationship Id="rId3" Type="http://schemas.openxmlformats.org/officeDocument/2006/relationships/themeOverride" Target="../theme/themeOverride23.xml"/><Relationship Id="rId2" Type="http://schemas.microsoft.com/office/2011/relationships/chartColorStyle" Target="colors24.xml"/><Relationship Id="rId1" Type="http://schemas.microsoft.com/office/2011/relationships/chartStyle" Target="style24.xml"/><Relationship Id="rId4" Type="http://schemas.openxmlformats.org/officeDocument/2006/relationships/package" Target="../embeddings/Microsoft_Excel_Worksheet6.xlsx"/></Relationships>
</file>

<file path=ppt/charts/_rels/chart25.xml.rels><?xml version="1.0" encoding="UTF-8" standalone="yes"?>
<Relationships xmlns="http://schemas.openxmlformats.org/package/2006/relationships"><Relationship Id="rId3" Type="http://schemas.openxmlformats.org/officeDocument/2006/relationships/themeOverride" Target="../theme/themeOverride24.xml"/><Relationship Id="rId2" Type="http://schemas.microsoft.com/office/2011/relationships/chartColorStyle" Target="colors25.xml"/><Relationship Id="rId1" Type="http://schemas.microsoft.com/office/2011/relationships/chartStyle" Target="style25.xml"/><Relationship Id="rId4" Type="http://schemas.openxmlformats.org/officeDocument/2006/relationships/oleObject" Target="file:///C:\Users\tinkers\Desktop\BP%20Energy%20Stats\st_bp-stats-review-2022-all-data.xlsx" TargetMode="External"/></Relationships>
</file>

<file path=ppt/charts/_rels/chart26.xml.rels><?xml version="1.0" encoding="UTF-8" standalone="yes"?>
<Relationships xmlns="http://schemas.openxmlformats.org/package/2006/relationships"><Relationship Id="rId3" Type="http://schemas.openxmlformats.org/officeDocument/2006/relationships/themeOverride" Target="../theme/themeOverride25.xml"/><Relationship Id="rId2" Type="http://schemas.microsoft.com/office/2011/relationships/chartColorStyle" Target="colors26.xml"/><Relationship Id="rId1" Type="http://schemas.microsoft.com/office/2011/relationships/chartStyle" Target="style26.xml"/><Relationship Id="rId4" Type="http://schemas.openxmlformats.org/officeDocument/2006/relationships/oleObject" Target="file:///C:\Users\tinkers\Desktop\BP%20Energy%20Stats\st_bp-stats-review-2022-all-data(AutoRecovered).xlsx" TargetMode="External"/></Relationships>
</file>

<file path=ppt/charts/_rels/chart27.xml.rels><?xml version="1.0" encoding="UTF-8" standalone="yes"?>
<Relationships xmlns="http://schemas.openxmlformats.org/package/2006/relationships"><Relationship Id="rId3" Type="http://schemas.openxmlformats.org/officeDocument/2006/relationships/themeOverride" Target="../theme/themeOverride26.xml"/><Relationship Id="rId2" Type="http://schemas.microsoft.com/office/2011/relationships/chartColorStyle" Target="colors27.xml"/><Relationship Id="rId1" Type="http://schemas.microsoft.com/office/2011/relationships/chartStyle" Target="style27.xml"/><Relationship Id="rId4" Type="http://schemas.openxmlformats.org/officeDocument/2006/relationships/oleObject" Target="file:///C:\Users\tinkers\Desktop\BP%20Energy%20Stats\st_bp-stats-review-2022-all-data(AutoRecovered).xlsx" TargetMode="External"/></Relationships>
</file>

<file path=ppt/charts/_rels/chart28.xml.rels><?xml version="1.0" encoding="UTF-8" standalone="yes"?>
<Relationships xmlns="http://schemas.openxmlformats.org/package/2006/relationships"><Relationship Id="rId3" Type="http://schemas.openxmlformats.org/officeDocument/2006/relationships/themeOverride" Target="../theme/themeOverride27.xml"/><Relationship Id="rId2" Type="http://schemas.microsoft.com/office/2011/relationships/chartColorStyle" Target="colors28.xml"/><Relationship Id="rId1" Type="http://schemas.microsoft.com/office/2011/relationships/chartStyle" Target="style28.xml"/><Relationship Id="rId4" Type="http://schemas.openxmlformats.org/officeDocument/2006/relationships/oleObject" Target="file:///C:\Data\Energy%20Data\BP%20and%20Gapfinder%20Data\BP%20Energy%20Stats%202022\st_bp-stats-review-2022-all-data(AutoRecovered).xlsx" TargetMode="External"/></Relationships>
</file>

<file path=ppt/charts/_rels/chart29.xml.rels><?xml version="1.0" encoding="UTF-8" standalone="yes"?>
<Relationships xmlns="http://schemas.openxmlformats.org/package/2006/relationships"><Relationship Id="rId3" Type="http://schemas.openxmlformats.org/officeDocument/2006/relationships/themeOverride" Target="../theme/themeOverride28.xml"/><Relationship Id="rId2" Type="http://schemas.microsoft.com/office/2011/relationships/chartColorStyle" Target="colors29.xml"/><Relationship Id="rId1" Type="http://schemas.microsoft.com/office/2011/relationships/chartStyle" Target="style29.xml"/><Relationship Id="rId4" Type="http://schemas.openxmlformats.org/officeDocument/2006/relationships/oleObject" Target="file:///C:\Users\tinkers\Desktop\BP%20Energy%20Stats\st_bp-stats-review-2022-all-data(AutoRecovered).xlsx" TargetMode="External"/></Relationships>
</file>

<file path=ppt/charts/_rels/chart30.xml.rels><?xml version="1.0" encoding="UTF-8" standalone="yes"?>
<Relationships xmlns="http://schemas.openxmlformats.org/package/2006/relationships"><Relationship Id="rId3" Type="http://schemas.openxmlformats.org/officeDocument/2006/relationships/themeOverride" Target="../theme/themeOverride29.xml"/><Relationship Id="rId2" Type="http://schemas.microsoft.com/office/2011/relationships/chartColorStyle" Target="colors30.xml"/><Relationship Id="rId1" Type="http://schemas.microsoft.com/office/2011/relationships/chartStyle" Target="style30.xml"/><Relationship Id="rId4" Type="http://schemas.openxmlformats.org/officeDocument/2006/relationships/oleObject" Target="file:///C:\Users\tinkers\Desktop\BP%20Energy%20Stats\st_bp-stats-review-2022-all-data(AutoRecovered).xlsx" TargetMode="External"/></Relationships>
</file>

<file path=ppt/charts/_rels/chart31.xml.rels><?xml version="1.0" encoding="UTF-8" standalone="yes"?>
<Relationships xmlns="http://schemas.openxmlformats.org/package/2006/relationships"><Relationship Id="rId3" Type="http://schemas.openxmlformats.org/officeDocument/2006/relationships/themeOverride" Target="../theme/themeOverride30.xml"/><Relationship Id="rId2" Type="http://schemas.microsoft.com/office/2011/relationships/chartColorStyle" Target="colors31.xml"/><Relationship Id="rId1" Type="http://schemas.microsoft.com/office/2011/relationships/chartStyle" Target="style31.xml"/><Relationship Id="rId4" Type="http://schemas.openxmlformats.org/officeDocument/2006/relationships/oleObject" Target="file:///C:\Users\tinkers\Desktop\BP%20Energy%20Stats\st_bp-stats-review-2022-all-data(AutoRecovered).xlsx" TargetMode="External"/></Relationships>
</file>

<file path=ppt/charts/_rels/chart32.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31.xml"/></Relationships>
</file>

<file path=ppt/charts/_rels/chart33.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32.xml"/></Relationships>
</file>

<file path=ppt/charts/_rels/chart34.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33.xml"/></Relationships>
</file>

<file path=ppt/charts/_rels/chart35.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34.xml"/></Relationships>
</file>

<file path=ppt/charts/_rels/chart36.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35.xml"/></Relationships>
</file>

<file path=ppt/charts/_rels/chart37.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36.xml"/></Relationships>
</file>

<file path=ppt/charts/_rels/chart38.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37.xml"/></Relationships>
</file>

<file path=ppt/charts/_rels/chart39.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38.xml"/></Relationships>
</file>

<file path=ppt/charts/_rels/chart40.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39.xml"/></Relationships>
</file>

<file path=ppt/charts/_rels/chart41.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0.xml"/></Relationships>
</file>

<file path=ppt/charts/_rels/chart42.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1.xml"/></Relationships>
</file>

<file path=ppt/charts/_rels/chart43.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2.xml"/></Relationships>
</file>

<file path=ppt/charts/_rels/chart44.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3.xml"/></Relationships>
</file>

<file path=ppt/charts/_rels/chart45.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4.xml"/></Relationships>
</file>

<file path=ppt/charts/_rels/chart46.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5.xml"/></Relationships>
</file>

<file path=ppt/charts/_rels/chart47.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6.xml"/></Relationships>
</file>

<file path=ppt/charts/_rels/chart48.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7.xml"/></Relationships>
</file>

<file path=ppt/charts/_rels/chart49.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8.xml"/></Relationships>
</file>

<file path=ppt/charts/_rels/chart50.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9.xml"/></Relationships>
</file>

<file path=ppt/charts/_rels/chart51.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0.xml"/></Relationships>
</file>

<file path=ppt/charts/_rels/chart52.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1.xml"/></Relationships>
</file>

<file path=ppt/charts/_rels/chart53.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2.xml"/></Relationships>
</file>

<file path=ppt/charts/_rels/chart54.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3.xml"/></Relationships>
</file>

<file path=ppt/charts/_rels/chart55.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4.xml"/></Relationships>
</file>

<file path=ppt/charts/_rels/chart56.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5.xml"/></Relationships>
</file>

<file path=ppt/charts/_rels/chart57.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6.xml"/></Relationships>
</file>

<file path=ppt/charts/_rels/chart58.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7.xml"/></Relationships>
</file>

<file path=ppt/charts/_rels/chart59.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8.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3200" b="1" i="0" u="none" strike="noStrike" kern="1200" spc="0" baseline="0">
                <a:solidFill>
                  <a:schemeClr val="tx1">
                    <a:lumMod val="65000"/>
                    <a:lumOff val="35000"/>
                  </a:schemeClr>
                </a:solidFill>
                <a:latin typeface="+mn-lt"/>
                <a:ea typeface="+mn-ea"/>
                <a:cs typeface="+mn-cs"/>
              </a:defRPr>
            </a:pPr>
            <a:r>
              <a:rPr lang="en-US" sz="3200" dirty="0"/>
              <a:t>Surface Power Density</a:t>
            </a:r>
          </a:p>
        </c:rich>
      </c:tx>
      <c:overlay val="0"/>
      <c:spPr>
        <a:noFill/>
        <a:ln>
          <a:noFill/>
        </a:ln>
        <a:effectLst/>
      </c:spPr>
      <c:txPr>
        <a:bodyPr rot="0" spcFirstLastPara="1" vertOverflow="ellipsis" vert="horz" wrap="square" anchor="ctr" anchorCtr="1"/>
        <a:lstStyle/>
        <a:p>
          <a:pPr>
            <a:defRPr sz="32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Pt>
            <c:idx val="0"/>
            <c:invertIfNegative val="0"/>
            <c:bubble3D val="0"/>
            <c:spPr>
              <a:solidFill>
                <a:srgbClr val="FF0000"/>
              </a:solidFill>
              <a:ln>
                <a:noFill/>
              </a:ln>
              <a:effectLst/>
            </c:spPr>
            <c:extLst>
              <c:ext xmlns:c16="http://schemas.microsoft.com/office/drawing/2014/chart" uri="{C3380CC4-5D6E-409C-BE32-E72D297353CC}">
                <c16:uniqueId val="{00000001-FB1F-45C0-94B6-395DF6F48CBF}"/>
              </c:ext>
            </c:extLst>
          </c:dPt>
          <c:dPt>
            <c:idx val="1"/>
            <c:invertIfNegative val="0"/>
            <c:bubble3D val="0"/>
            <c:spPr>
              <a:solidFill>
                <a:srgbClr val="FFC000"/>
              </a:solidFill>
              <a:ln>
                <a:noFill/>
              </a:ln>
              <a:effectLst/>
            </c:spPr>
            <c:extLst>
              <c:ext xmlns:c16="http://schemas.microsoft.com/office/drawing/2014/chart" uri="{C3380CC4-5D6E-409C-BE32-E72D297353CC}">
                <c16:uniqueId val="{00000003-FB1F-45C0-94B6-395DF6F48CBF}"/>
              </c:ext>
            </c:extLst>
          </c:dPt>
          <c:dPt>
            <c:idx val="2"/>
            <c:invertIfNegative val="0"/>
            <c:bubble3D val="0"/>
            <c:spPr>
              <a:solidFill>
                <a:srgbClr val="00B050"/>
              </a:solidFill>
              <a:ln>
                <a:noFill/>
              </a:ln>
              <a:effectLst/>
            </c:spPr>
            <c:extLst>
              <c:ext xmlns:c16="http://schemas.microsoft.com/office/drawing/2014/chart" uri="{C3380CC4-5D6E-409C-BE32-E72D297353CC}">
                <c16:uniqueId val="{00000005-FB1F-45C0-94B6-395DF6F48CBF}"/>
              </c:ext>
            </c:extLst>
          </c:dPt>
          <c:dPt>
            <c:idx val="3"/>
            <c:invertIfNegative val="0"/>
            <c:bubble3D val="0"/>
            <c:spPr>
              <a:solidFill>
                <a:schemeClr val="tx1">
                  <a:lumMod val="50000"/>
                  <a:lumOff val="50000"/>
                </a:schemeClr>
              </a:solidFill>
              <a:ln>
                <a:noFill/>
              </a:ln>
              <a:effectLst/>
            </c:spPr>
            <c:extLst>
              <c:ext xmlns:c16="http://schemas.microsoft.com/office/drawing/2014/chart" uri="{C3380CC4-5D6E-409C-BE32-E72D297353CC}">
                <c16:uniqueId val="{00000007-FB1F-45C0-94B6-395DF6F48CBF}"/>
              </c:ext>
            </c:extLst>
          </c:dPt>
          <c:dPt>
            <c:idx val="4"/>
            <c:invertIfNegative val="0"/>
            <c:bubble3D val="0"/>
            <c:spPr>
              <a:solidFill>
                <a:srgbClr val="FFFF00"/>
              </a:solidFill>
              <a:ln>
                <a:noFill/>
              </a:ln>
              <a:effectLst/>
            </c:spPr>
            <c:extLst>
              <c:ext xmlns:c16="http://schemas.microsoft.com/office/drawing/2014/chart" uri="{C3380CC4-5D6E-409C-BE32-E72D297353CC}">
                <c16:uniqueId val="{00000009-FB1F-45C0-94B6-395DF6F48CBF}"/>
              </c:ext>
            </c:extLst>
          </c:dPt>
          <c:dPt>
            <c:idx val="5"/>
            <c:invertIfNegative val="0"/>
            <c:bubble3D val="0"/>
            <c:spPr>
              <a:solidFill>
                <a:srgbClr val="C00000"/>
              </a:solidFill>
              <a:ln>
                <a:noFill/>
              </a:ln>
              <a:effectLst/>
            </c:spPr>
            <c:extLst>
              <c:ext xmlns:c16="http://schemas.microsoft.com/office/drawing/2014/chart" uri="{C3380CC4-5D6E-409C-BE32-E72D297353CC}">
                <c16:uniqueId val="{0000000B-FB1F-45C0-94B6-395DF6F48CBF}"/>
              </c:ext>
            </c:extLst>
          </c:dPt>
          <c:dPt>
            <c:idx val="6"/>
            <c:invertIfNegative val="0"/>
            <c:bubble3D val="0"/>
            <c:spPr>
              <a:solidFill>
                <a:srgbClr val="996600">
                  <a:lumMod val="20000"/>
                  <a:lumOff val="80000"/>
                </a:srgbClr>
              </a:solidFill>
              <a:ln>
                <a:noFill/>
              </a:ln>
              <a:effectLst/>
            </c:spPr>
            <c:extLst>
              <c:ext xmlns:c16="http://schemas.microsoft.com/office/drawing/2014/chart" uri="{C3380CC4-5D6E-409C-BE32-E72D297353CC}">
                <c16:uniqueId val="{0000000D-FB1F-45C0-94B6-395DF6F48CBF}"/>
              </c:ext>
            </c:extLst>
          </c:dPt>
          <c:dPt>
            <c:idx val="7"/>
            <c:invertIfNegative val="0"/>
            <c:bubble3D val="0"/>
            <c:spPr>
              <a:solidFill>
                <a:srgbClr val="3399FF"/>
              </a:solidFill>
              <a:ln>
                <a:noFill/>
              </a:ln>
              <a:effectLst/>
            </c:spPr>
            <c:extLst>
              <c:ext xmlns:c16="http://schemas.microsoft.com/office/drawing/2014/chart" uri="{C3380CC4-5D6E-409C-BE32-E72D297353CC}">
                <c16:uniqueId val="{0000000F-FB1F-45C0-94B6-395DF6F48CBF}"/>
              </c:ext>
            </c:extLst>
          </c:dPt>
          <c:dPt>
            <c:idx val="8"/>
            <c:invertIfNegative val="0"/>
            <c:bubble3D val="0"/>
            <c:spPr>
              <a:solidFill>
                <a:srgbClr val="92D050"/>
              </a:solidFill>
              <a:ln>
                <a:noFill/>
              </a:ln>
              <a:effectLst/>
            </c:spPr>
            <c:extLst>
              <c:ext xmlns:c16="http://schemas.microsoft.com/office/drawing/2014/chart" uri="{C3380CC4-5D6E-409C-BE32-E72D297353CC}">
                <c16:uniqueId val="{00000011-FB1F-45C0-94B6-395DF6F48CBF}"/>
              </c:ext>
            </c:extLst>
          </c:dPt>
          <c:dLbls>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Sheet1!$A$1:$A$9</c:f>
              <c:strCache>
                <c:ptCount val="9"/>
                <c:pt idx="0">
                  <c:v>Natural Gas</c:v>
                </c:pt>
                <c:pt idx="1">
                  <c:v>Nuclear</c:v>
                </c:pt>
                <c:pt idx="2">
                  <c:v>Oil</c:v>
                </c:pt>
                <c:pt idx="3">
                  <c:v>Coal</c:v>
                </c:pt>
                <c:pt idx="4">
                  <c:v>Solar</c:v>
                </c:pt>
                <c:pt idx="5">
                  <c:v>Geothermal</c:v>
                </c:pt>
                <c:pt idx="6">
                  <c:v>Wind </c:v>
                </c:pt>
                <c:pt idx="7">
                  <c:v>Hydropower</c:v>
                </c:pt>
                <c:pt idx="8">
                  <c:v>Biomass</c:v>
                </c:pt>
              </c:strCache>
            </c:strRef>
          </c:cat>
          <c:val>
            <c:numRef>
              <c:f>Sheet1!$B$1:$B$9</c:f>
              <c:numCache>
                <c:formatCode>General</c:formatCode>
                <c:ptCount val="9"/>
                <c:pt idx="0">
                  <c:v>482.1</c:v>
                </c:pt>
                <c:pt idx="1">
                  <c:v>240.81</c:v>
                </c:pt>
                <c:pt idx="2">
                  <c:v>194.61</c:v>
                </c:pt>
                <c:pt idx="3">
                  <c:v>135.1</c:v>
                </c:pt>
                <c:pt idx="4">
                  <c:v>6.63</c:v>
                </c:pt>
                <c:pt idx="5">
                  <c:v>2.2400000000000002</c:v>
                </c:pt>
                <c:pt idx="6">
                  <c:v>1.84</c:v>
                </c:pt>
                <c:pt idx="7">
                  <c:v>0.14000000000000001</c:v>
                </c:pt>
                <c:pt idx="8">
                  <c:v>0.08</c:v>
                </c:pt>
              </c:numCache>
            </c:numRef>
          </c:val>
          <c:extLst>
            <c:ext xmlns:c16="http://schemas.microsoft.com/office/drawing/2014/chart" uri="{C3380CC4-5D6E-409C-BE32-E72D297353CC}">
              <c16:uniqueId val="{00000012-FB1F-45C0-94B6-395DF6F48CBF}"/>
            </c:ext>
          </c:extLst>
        </c:ser>
        <c:dLbls>
          <c:showLegendKey val="0"/>
          <c:showVal val="0"/>
          <c:showCatName val="0"/>
          <c:showSerName val="0"/>
          <c:showPercent val="0"/>
          <c:showBubbleSize val="0"/>
        </c:dLbls>
        <c:gapWidth val="56"/>
        <c:overlap val="28"/>
        <c:axId val="173986592"/>
        <c:axId val="699838032"/>
      </c:barChart>
      <c:catAx>
        <c:axId val="173986592"/>
        <c:scaling>
          <c:orientation val="maxMin"/>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crossAx val="699838032"/>
        <c:crosses val="autoZero"/>
        <c:auto val="1"/>
        <c:lblAlgn val="ctr"/>
        <c:lblOffset val="100"/>
        <c:noMultiLvlLbl val="0"/>
      </c:catAx>
      <c:valAx>
        <c:axId val="699838032"/>
        <c:scaling>
          <c:orientation val="minMax"/>
          <c:max val="5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400" b="1" i="0" u="none" strike="noStrike" kern="1200" baseline="0">
                    <a:solidFill>
                      <a:schemeClr val="tx1">
                        <a:lumMod val="65000"/>
                        <a:lumOff val="35000"/>
                      </a:schemeClr>
                    </a:solidFill>
                    <a:latin typeface="+mn-lt"/>
                    <a:ea typeface="+mn-ea"/>
                    <a:cs typeface="+mn-cs"/>
                  </a:defRPr>
                </a:pPr>
                <a:r>
                  <a:rPr lang="en-US" sz="2400" dirty="0"/>
                  <a:t>W/M</a:t>
                </a:r>
                <a:r>
                  <a:rPr lang="en-US" sz="2400" baseline="30000" dirty="0"/>
                  <a:t>2</a:t>
                </a:r>
              </a:p>
            </c:rich>
          </c:tx>
          <c:overlay val="0"/>
          <c:spPr>
            <a:noFill/>
            <a:ln>
              <a:noFill/>
            </a:ln>
            <a:effectLst/>
          </c:spPr>
          <c:txPr>
            <a:bodyPr rot="-5400000" spcFirstLastPara="1" vertOverflow="ellipsis" vert="horz" wrap="square" anchor="ctr" anchorCtr="1"/>
            <a:lstStyle/>
            <a:p>
              <a:pPr>
                <a:defRPr sz="24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crossAx val="173986592"/>
        <c:crosses val="max"/>
        <c:crossBetween val="between"/>
        <c:majorUnit val="100"/>
      </c:valAx>
      <c:spPr>
        <a:noFill/>
        <a:ln>
          <a:noFill/>
        </a:ln>
        <a:effectLst/>
      </c:spPr>
    </c:plotArea>
    <c:plotVisOnly val="1"/>
    <c:dispBlanksAs val="gap"/>
    <c:showDLblsOverMax val="0"/>
  </c:chart>
  <c:spPr>
    <a:solidFill>
      <a:srgbClr val="FFFFFF">
        <a:alpha val="95000"/>
      </a:srgbClr>
    </a:solidFill>
    <a:ln>
      <a:noFill/>
    </a:ln>
    <a:effectLst/>
    <a:scene3d>
      <a:camera prst="orthographicFront"/>
      <a:lightRig rig="threePt" dir="t"/>
    </a:scene3d>
    <a:sp3d/>
  </c:spPr>
  <c:txPr>
    <a:bodyPr/>
    <a:lstStyle/>
    <a:p>
      <a:pPr>
        <a:defRPr sz="1600" b="1"/>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Prim Ener Cons by Fuel &amp; Reg'!$B$62</c:f>
              <c:strCache>
                <c:ptCount val="1"/>
                <c:pt idx="0">
                  <c:v>Coal</c:v>
                </c:pt>
              </c:strCache>
            </c:strRef>
          </c:tx>
          <c:spPr>
            <a:solidFill>
              <a:schemeClr val="bg1">
                <a:lumMod val="50000"/>
              </a:schemeClr>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Reg'!$C$62:$BG$62</c:f>
              <c:numCache>
                <c:formatCode>0.0</c:formatCode>
                <c:ptCount val="57"/>
                <c:pt idx="0">
                  <c:v>58.104641831680439</c:v>
                </c:pt>
                <c:pt idx="1">
                  <c:v>58.766737854208117</c:v>
                </c:pt>
                <c:pt idx="2">
                  <c:v>57.818915035720551</c:v>
                </c:pt>
                <c:pt idx="3">
                  <c:v>58.684128035214179</c:v>
                </c:pt>
                <c:pt idx="4">
                  <c:v>60.475449025533017</c:v>
                </c:pt>
                <c:pt idx="5">
                  <c:v>61.410989246262432</c:v>
                </c:pt>
                <c:pt idx="6">
                  <c:v>61.076799493417354</c:v>
                </c:pt>
                <c:pt idx="7">
                  <c:v>61.771092256258029</c:v>
                </c:pt>
                <c:pt idx="8">
                  <c:v>63.60425836441064</c:v>
                </c:pt>
                <c:pt idx="9">
                  <c:v>63.65538437738121</c:v>
                </c:pt>
                <c:pt idx="10">
                  <c:v>64.888335960636994</c:v>
                </c:pt>
                <c:pt idx="11">
                  <c:v>67.278546028760275</c:v>
                </c:pt>
                <c:pt idx="12">
                  <c:v>69.268685384758442</c:v>
                </c:pt>
                <c:pt idx="13">
                  <c:v>70.04845765872706</c:v>
                </c:pt>
                <c:pt idx="14">
                  <c:v>73.30874020102452</c:v>
                </c:pt>
                <c:pt idx="15">
                  <c:v>75.087394749049793</c:v>
                </c:pt>
                <c:pt idx="16">
                  <c:v>76.138850375768357</c:v>
                </c:pt>
                <c:pt idx="17">
                  <c:v>76.987623976444809</c:v>
                </c:pt>
                <c:pt idx="18">
                  <c:v>79.366841148307429</c:v>
                </c:pt>
                <c:pt idx="19">
                  <c:v>82.803886597522293</c:v>
                </c:pt>
                <c:pt idx="20">
                  <c:v>86.356180742768629</c:v>
                </c:pt>
                <c:pt idx="21">
                  <c:v>87.328921962941507</c:v>
                </c:pt>
                <c:pt idx="22">
                  <c:v>90.764730531789695</c:v>
                </c:pt>
                <c:pt idx="23">
                  <c:v>93.481665383014075</c:v>
                </c:pt>
                <c:pt idx="24">
                  <c:v>94.376432714641197</c:v>
                </c:pt>
                <c:pt idx="25">
                  <c:v>93.256088473823041</c:v>
                </c:pt>
                <c:pt idx="26">
                  <c:v>92.355309196335398</c:v>
                </c:pt>
                <c:pt idx="27">
                  <c:v>92.003738617052292</c:v>
                </c:pt>
                <c:pt idx="28">
                  <c:v>92.468138942675552</c:v>
                </c:pt>
                <c:pt idx="29">
                  <c:v>92.825196104227487</c:v>
                </c:pt>
                <c:pt idx="30">
                  <c:v>93.469250398534896</c:v>
                </c:pt>
                <c:pt idx="31">
                  <c:v>95.695640631178435</c:v>
                </c:pt>
                <c:pt idx="32">
                  <c:v>95.53207674848457</c:v>
                </c:pt>
                <c:pt idx="33">
                  <c:v>94.918912804989972</c:v>
                </c:pt>
                <c:pt idx="34">
                  <c:v>95.326189287795117</c:v>
                </c:pt>
                <c:pt idx="35">
                  <c:v>98.739084855092358</c:v>
                </c:pt>
                <c:pt idx="36">
                  <c:v>100.29654522519236</c:v>
                </c:pt>
                <c:pt idx="37">
                  <c:v>104.23837505742698</c:v>
                </c:pt>
                <c:pt idx="38">
                  <c:v>113.39723666401596</c:v>
                </c:pt>
                <c:pt idx="39">
                  <c:v>121.22283568736941</c:v>
                </c:pt>
                <c:pt idx="40">
                  <c:v>130.20860895774655</c:v>
                </c:pt>
                <c:pt idx="41">
                  <c:v>137.04852042468627</c:v>
                </c:pt>
                <c:pt idx="42">
                  <c:v>144.82230500388883</c:v>
                </c:pt>
                <c:pt idx="43">
                  <c:v>146.78489115868467</c:v>
                </c:pt>
                <c:pt idx="44">
                  <c:v>144.631293952877</c:v>
                </c:pt>
                <c:pt idx="45">
                  <c:v>151.18699339092777</c:v>
                </c:pt>
                <c:pt idx="46">
                  <c:v>158.46227151616696</c:v>
                </c:pt>
                <c:pt idx="47">
                  <c:v>159.06375383859179</c:v>
                </c:pt>
                <c:pt idx="48">
                  <c:v>161.4334176517043</c:v>
                </c:pt>
                <c:pt idx="49">
                  <c:v>162.58034811007252</c:v>
                </c:pt>
                <c:pt idx="50">
                  <c:v>158.59599525832164</c:v>
                </c:pt>
                <c:pt idx="51">
                  <c:v>156.61498553966138</c:v>
                </c:pt>
                <c:pt idx="52">
                  <c:v>157.50603742123374</c:v>
                </c:pt>
                <c:pt idx="53">
                  <c:v>159.53714859659897</c:v>
                </c:pt>
                <c:pt idx="54">
                  <c:v>157.31958812953641</c:v>
                </c:pt>
                <c:pt idx="55">
                  <c:v>151.07026733240659</c:v>
                </c:pt>
                <c:pt idx="56">
                  <c:v>160.10350588509107</c:v>
                </c:pt>
              </c:numCache>
            </c:numRef>
          </c:val>
          <c:extLst>
            <c:ext xmlns:c16="http://schemas.microsoft.com/office/drawing/2014/chart" uri="{C3380CC4-5D6E-409C-BE32-E72D297353CC}">
              <c16:uniqueId val="{00000000-CEC0-42B2-8929-7B7988EB3775}"/>
            </c:ext>
          </c:extLst>
        </c:ser>
        <c:ser>
          <c:idx val="2"/>
          <c:order val="1"/>
          <c:tx>
            <c:strRef>
              <c:f>'ST Prim Ener Cons by Fuel &amp; Reg'!$B$63</c:f>
              <c:strCache>
                <c:ptCount val="1"/>
                <c:pt idx="0">
                  <c:v>Oil</c:v>
                </c:pt>
              </c:strCache>
            </c:strRef>
          </c:tx>
          <c:spPr>
            <a:solidFill>
              <a:srgbClr val="00B050"/>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Reg'!$C$63:$BG$63</c:f>
              <c:numCache>
                <c:formatCode>0.0</c:formatCode>
                <c:ptCount val="57"/>
                <c:pt idx="0">
                  <c:v>64.762569760091878</c:v>
                </c:pt>
                <c:pt idx="1">
                  <c:v>69.628124203954059</c:v>
                </c:pt>
                <c:pt idx="2">
                  <c:v>74.635690328945259</c:v>
                </c:pt>
                <c:pt idx="3">
                  <c:v>80.957991943513122</c:v>
                </c:pt>
                <c:pt idx="4">
                  <c:v>87.670800880830285</c:v>
                </c:pt>
                <c:pt idx="5">
                  <c:v>95.418658381893692</c:v>
                </c:pt>
                <c:pt idx="6">
                  <c:v>100.78127014807929</c:v>
                </c:pt>
                <c:pt idx="7">
                  <c:v>108.40414760473509</c:v>
                </c:pt>
                <c:pt idx="8">
                  <c:v>117.12530181778921</c:v>
                </c:pt>
                <c:pt idx="9">
                  <c:v>115.48144948446665</c:v>
                </c:pt>
                <c:pt idx="10">
                  <c:v>114.17676713438628</c:v>
                </c:pt>
                <c:pt idx="11">
                  <c:v>121.50887596214169</c:v>
                </c:pt>
                <c:pt idx="12">
                  <c:v>125.74128822189331</c:v>
                </c:pt>
                <c:pt idx="13">
                  <c:v>131.4357099654361</c:v>
                </c:pt>
                <c:pt idx="14">
                  <c:v>133.43243677305534</c:v>
                </c:pt>
                <c:pt idx="15">
                  <c:v>127.85191753564234</c:v>
                </c:pt>
                <c:pt idx="16">
                  <c:v>123.30565975437304</c:v>
                </c:pt>
                <c:pt idx="17">
                  <c:v>119.4669645496402</c:v>
                </c:pt>
                <c:pt idx="18">
                  <c:v>118.57537920429563</c:v>
                </c:pt>
                <c:pt idx="19">
                  <c:v>121.24820052498121</c:v>
                </c:pt>
                <c:pt idx="20">
                  <c:v>121.17636948297678</c:v>
                </c:pt>
                <c:pt idx="21">
                  <c:v>124.92300354555759</c:v>
                </c:pt>
                <c:pt idx="22">
                  <c:v>127.41675933430575</c:v>
                </c:pt>
                <c:pt idx="23">
                  <c:v>131.58931891898945</c:v>
                </c:pt>
                <c:pt idx="24">
                  <c:v>133.76460410253893</c:v>
                </c:pt>
                <c:pt idx="25">
                  <c:v>135.38886904169254</c:v>
                </c:pt>
                <c:pt idx="26">
                  <c:v>135.39830707943827</c:v>
                </c:pt>
                <c:pt idx="27">
                  <c:v>137.34664543612996</c:v>
                </c:pt>
                <c:pt idx="28">
                  <c:v>136.65820821075698</c:v>
                </c:pt>
                <c:pt idx="29">
                  <c:v>139.65663312240628</c:v>
                </c:pt>
                <c:pt idx="30">
                  <c:v>141.99183610587491</c:v>
                </c:pt>
                <c:pt idx="31">
                  <c:v>145.13147199948293</c:v>
                </c:pt>
                <c:pt idx="32">
                  <c:v>149.08768088687876</c:v>
                </c:pt>
                <c:pt idx="33">
                  <c:v>149.91989484449419</c:v>
                </c:pt>
                <c:pt idx="34">
                  <c:v>152.53233890145435</c:v>
                </c:pt>
                <c:pt idx="35">
                  <c:v>154.37133059927584</c:v>
                </c:pt>
                <c:pt idx="36">
                  <c:v>155.72046231599816</c:v>
                </c:pt>
                <c:pt idx="37">
                  <c:v>156.99190944681024</c:v>
                </c:pt>
                <c:pt idx="38">
                  <c:v>160.49033895349768</c:v>
                </c:pt>
                <c:pt idx="39">
                  <c:v>166.57435839835716</c:v>
                </c:pt>
                <c:pt idx="40">
                  <c:v>168.02155588366327</c:v>
                </c:pt>
                <c:pt idx="41">
                  <c:v>169.82139931960808</c:v>
                </c:pt>
                <c:pt idx="42">
                  <c:v>171.9319501544889</c:v>
                </c:pt>
                <c:pt idx="43">
                  <c:v>170.41926918779075</c:v>
                </c:pt>
                <c:pt idx="44">
                  <c:v>166.9376373931141</c:v>
                </c:pt>
                <c:pt idx="45">
                  <c:v>172.4222723185469</c:v>
                </c:pt>
                <c:pt idx="46">
                  <c:v>173.90755705231072</c:v>
                </c:pt>
                <c:pt idx="47">
                  <c:v>176.43853951697167</c:v>
                </c:pt>
                <c:pt idx="48">
                  <c:v>178.27256014995396</c:v>
                </c:pt>
                <c:pt idx="49">
                  <c:v>179.39678674624554</c:v>
                </c:pt>
                <c:pt idx="50">
                  <c:v>182.86654794929302</c:v>
                </c:pt>
                <c:pt idx="51">
                  <c:v>186.33879723859718</c:v>
                </c:pt>
                <c:pt idx="52">
                  <c:v>189.05596040538143</c:v>
                </c:pt>
                <c:pt idx="53">
                  <c:v>191.70223943289383</c:v>
                </c:pt>
                <c:pt idx="54">
                  <c:v>192.12706049204814</c:v>
                </c:pt>
                <c:pt idx="55">
                  <c:v>174.17055325222847</c:v>
                </c:pt>
                <c:pt idx="56">
                  <c:v>184.21370797658986</c:v>
                </c:pt>
              </c:numCache>
            </c:numRef>
          </c:val>
          <c:extLst>
            <c:ext xmlns:c16="http://schemas.microsoft.com/office/drawing/2014/chart" uri="{C3380CC4-5D6E-409C-BE32-E72D297353CC}">
              <c16:uniqueId val="{00000001-CEC0-42B2-8929-7B7988EB3775}"/>
            </c:ext>
          </c:extLst>
        </c:ser>
        <c:ser>
          <c:idx val="1"/>
          <c:order val="2"/>
          <c:tx>
            <c:strRef>
              <c:f>'ST Prim Ener Cons by Fuel &amp; Reg'!$B$64</c:f>
              <c:strCache>
                <c:ptCount val="1"/>
                <c:pt idx="0">
                  <c:v>Nat Gas</c:v>
                </c:pt>
              </c:strCache>
            </c:strRef>
          </c:tx>
          <c:spPr>
            <a:solidFill>
              <a:srgbClr val="FF0000"/>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Reg'!$C$64:$BG$64</c:f>
              <c:numCache>
                <c:formatCode>0.0</c:formatCode>
                <c:ptCount val="57"/>
                <c:pt idx="0">
                  <c:v>22.693676145630818</c:v>
                </c:pt>
                <c:pt idx="1">
                  <c:v>24.727660294617792</c:v>
                </c:pt>
                <c:pt idx="2">
                  <c:v>26.546541742708563</c:v>
                </c:pt>
                <c:pt idx="3">
                  <c:v>28.959593381025609</c:v>
                </c:pt>
                <c:pt idx="4">
                  <c:v>31.800305038118633</c:v>
                </c:pt>
                <c:pt idx="5">
                  <c:v>34.613250257666671</c:v>
                </c:pt>
                <c:pt idx="6">
                  <c:v>37.055521124811165</c:v>
                </c:pt>
                <c:pt idx="7">
                  <c:v>39.102206182463917</c:v>
                </c:pt>
                <c:pt idx="8">
                  <c:v>40.960215256357841</c:v>
                </c:pt>
                <c:pt idx="9">
                  <c:v>41.975513365382604</c:v>
                </c:pt>
                <c:pt idx="10">
                  <c:v>41.975069512217694</c:v>
                </c:pt>
                <c:pt idx="11">
                  <c:v>44.474918023747357</c:v>
                </c:pt>
                <c:pt idx="12">
                  <c:v>45.935435724958822</c:v>
                </c:pt>
                <c:pt idx="13">
                  <c:v>47.858228929976697</c:v>
                </c:pt>
                <c:pt idx="14">
                  <c:v>50.824917746487159</c:v>
                </c:pt>
                <c:pt idx="15">
                  <c:v>51.253059084889664</c:v>
                </c:pt>
                <c:pt idx="16">
                  <c:v>51.825146564193474</c:v>
                </c:pt>
                <c:pt idx="17">
                  <c:v>52.0910471572261</c:v>
                </c:pt>
                <c:pt idx="18">
                  <c:v>52.933799098087135</c:v>
                </c:pt>
                <c:pt idx="19">
                  <c:v>57.249650657445073</c:v>
                </c:pt>
                <c:pt idx="20">
                  <c:v>58.543996913608616</c:v>
                </c:pt>
                <c:pt idx="21">
                  <c:v>59.115997598023839</c:v>
                </c:pt>
                <c:pt idx="22">
                  <c:v>62.214824480709609</c:v>
                </c:pt>
                <c:pt idx="23">
                  <c:v>65.119847525585811</c:v>
                </c:pt>
                <c:pt idx="24">
                  <c:v>67.922311092834519</c:v>
                </c:pt>
                <c:pt idx="25">
                  <c:v>70.132053115749301</c:v>
                </c:pt>
                <c:pt idx="26">
                  <c:v>71.902219987858757</c:v>
                </c:pt>
                <c:pt idx="27">
                  <c:v>72.228546614134657</c:v>
                </c:pt>
                <c:pt idx="28">
                  <c:v>72.955743086494664</c:v>
                </c:pt>
                <c:pt idx="29">
                  <c:v>73.402614369150797</c:v>
                </c:pt>
                <c:pt idx="30">
                  <c:v>75.976179546506089</c:v>
                </c:pt>
                <c:pt idx="31">
                  <c:v>79.773323817077156</c:v>
                </c:pt>
                <c:pt idx="32">
                  <c:v>79.309416078391749</c:v>
                </c:pt>
                <c:pt idx="33">
                  <c:v>80.762397440723348</c:v>
                </c:pt>
                <c:pt idx="34">
                  <c:v>83.058853029568837</c:v>
                </c:pt>
                <c:pt idx="35">
                  <c:v>86.379329910735208</c:v>
                </c:pt>
                <c:pt idx="36">
                  <c:v>87.540599691834473</c:v>
                </c:pt>
                <c:pt idx="37">
                  <c:v>90.108512447276311</c:v>
                </c:pt>
                <c:pt idx="38">
                  <c:v>92.626520336628658</c:v>
                </c:pt>
                <c:pt idx="39">
                  <c:v>96.195965774086318</c:v>
                </c:pt>
                <c:pt idx="40">
                  <c:v>98.77693022256453</c:v>
                </c:pt>
                <c:pt idx="41">
                  <c:v>101.37997963141181</c:v>
                </c:pt>
                <c:pt idx="42">
                  <c:v>105.53540860044782</c:v>
                </c:pt>
                <c:pt idx="43">
                  <c:v>108.07674273010581</c:v>
                </c:pt>
                <c:pt idx="44">
                  <c:v>105.84429179566895</c:v>
                </c:pt>
                <c:pt idx="45">
                  <c:v>113.71990575991077</c:v>
                </c:pt>
                <c:pt idx="46">
                  <c:v>116.42464655318929</c:v>
                </c:pt>
                <c:pt idx="47">
                  <c:v>119.49853062238415</c:v>
                </c:pt>
                <c:pt idx="48">
                  <c:v>121.42700221773096</c:v>
                </c:pt>
                <c:pt idx="49">
                  <c:v>122.19938788325553</c:v>
                </c:pt>
                <c:pt idx="50">
                  <c:v>125.16723159776012</c:v>
                </c:pt>
                <c:pt idx="51">
                  <c:v>128.01878927222143</c:v>
                </c:pt>
                <c:pt idx="52">
                  <c:v>131.50519691533134</c:v>
                </c:pt>
                <c:pt idx="53">
                  <c:v>138.08267692734509</c:v>
                </c:pt>
                <c:pt idx="54">
                  <c:v>140.62660559941392</c:v>
                </c:pt>
                <c:pt idx="55">
                  <c:v>138.44061052048644</c:v>
                </c:pt>
                <c:pt idx="56">
                  <c:v>145.34858634203724</c:v>
                </c:pt>
              </c:numCache>
            </c:numRef>
          </c:val>
          <c:extLst>
            <c:ext xmlns:c16="http://schemas.microsoft.com/office/drawing/2014/chart" uri="{C3380CC4-5D6E-409C-BE32-E72D297353CC}">
              <c16:uniqueId val="{00000002-CEC0-42B2-8929-7B7988EB3775}"/>
            </c:ext>
          </c:extLst>
        </c:ser>
        <c:ser>
          <c:idx val="3"/>
          <c:order val="3"/>
          <c:tx>
            <c:strRef>
              <c:f>'ST Prim Ener Cons by Fuel &amp; Reg'!$B$65</c:f>
              <c:strCache>
                <c:ptCount val="1"/>
                <c:pt idx="0">
                  <c:v>Nuclear</c:v>
                </c:pt>
              </c:strCache>
            </c:strRef>
          </c:tx>
          <c:spPr>
            <a:solidFill>
              <a:srgbClr val="FF9900"/>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Reg'!$C$65:$BG$65</c:f>
              <c:numCache>
                <c:formatCode>0.0</c:formatCode>
                <c:ptCount val="57"/>
                <c:pt idx="0">
                  <c:v>0.26088965623655913</c:v>
                </c:pt>
                <c:pt idx="1">
                  <c:v>0.35173791193548387</c:v>
                </c:pt>
                <c:pt idx="2">
                  <c:v>0.41887863763440858</c:v>
                </c:pt>
                <c:pt idx="3">
                  <c:v>0.53233877279569886</c:v>
                </c:pt>
                <c:pt idx="4">
                  <c:v>0.63112087075268819</c:v>
                </c:pt>
                <c:pt idx="5">
                  <c:v>0.80570886311827949</c:v>
                </c:pt>
                <c:pt idx="6">
                  <c:v>1.1206340698924731</c:v>
                </c:pt>
                <c:pt idx="7">
                  <c:v>1.5544773268817202</c:v>
                </c:pt>
                <c:pt idx="8">
                  <c:v>2.0828655954838711</c:v>
                </c:pt>
                <c:pt idx="9">
                  <c:v>2.7233342869892474</c:v>
                </c:pt>
                <c:pt idx="10">
                  <c:v>3.7780191520430102</c:v>
                </c:pt>
                <c:pt idx="11">
                  <c:v>4.4197618272043009</c:v>
                </c:pt>
                <c:pt idx="12">
                  <c:v>5.5012948698924733</c:v>
                </c:pt>
                <c:pt idx="13">
                  <c:v>6.392523400322581</c:v>
                </c:pt>
                <c:pt idx="14">
                  <c:v>6.6485688170967743</c:v>
                </c:pt>
                <c:pt idx="15">
                  <c:v>7.2723442136559138</c:v>
                </c:pt>
                <c:pt idx="16">
                  <c:v>8.5883142323655939</c:v>
                </c:pt>
                <c:pt idx="17">
                  <c:v>9.3179426383870965</c:v>
                </c:pt>
                <c:pt idx="18">
                  <c:v>10.56045241580645</c:v>
                </c:pt>
                <c:pt idx="19">
                  <c:v>12.815484046881723</c:v>
                </c:pt>
                <c:pt idx="20">
                  <c:v>15.209414573655915</c:v>
                </c:pt>
                <c:pt idx="21">
                  <c:v>16.290311266236554</c:v>
                </c:pt>
                <c:pt idx="22">
                  <c:v>17.720392053655914</c:v>
                </c:pt>
                <c:pt idx="23">
                  <c:v>19.319212943225807</c:v>
                </c:pt>
                <c:pt idx="24">
                  <c:v>19.868387703655912</c:v>
                </c:pt>
                <c:pt idx="25">
                  <c:v>20.434827122365597</c:v>
                </c:pt>
                <c:pt idx="26">
                  <c:v>21.412537304946238</c:v>
                </c:pt>
                <c:pt idx="27">
                  <c:v>21.575104126778651</c:v>
                </c:pt>
                <c:pt idx="28">
                  <c:v>22.318115680217076</c:v>
                </c:pt>
                <c:pt idx="29">
                  <c:v>22.737119438181907</c:v>
                </c:pt>
                <c:pt idx="30">
                  <c:v>23.723399776125667</c:v>
                </c:pt>
                <c:pt idx="31">
                  <c:v>24.585602141327477</c:v>
                </c:pt>
                <c:pt idx="32">
                  <c:v>24.416803545390589</c:v>
                </c:pt>
                <c:pt idx="33">
                  <c:v>24.837105521853545</c:v>
                </c:pt>
                <c:pt idx="34">
                  <c:v>25.782312547363134</c:v>
                </c:pt>
                <c:pt idx="35">
                  <c:v>26.364022867520688</c:v>
                </c:pt>
                <c:pt idx="36">
                  <c:v>26.932352047166304</c:v>
                </c:pt>
                <c:pt idx="37">
                  <c:v>27.186152627555078</c:v>
                </c:pt>
                <c:pt idx="38">
                  <c:v>26.464845053495829</c:v>
                </c:pt>
                <c:pt idx="39">
                  <c:v>27.491221129879012</c:v>
                </c:pt>
                <c:pt idx="40">
                  <c:v>27.389065351209194</c:v>
                </c:pt>
                <c:pt idx="41">
                  <c:v>27.555909837160769</c:v>
                </c:pt>
                <c:pt idx="42">
                  <c:v>26.825572396020522</c:v>
                </c:pt>
                <c:pt idx="43">
                  <c:v>26.576224916009785</c:v>
                </c:pt>
                <c:pt idx="44">
                  <c:v>26.038580122333673</c:v>
                </c:pt>
                <c:pt idx="45">
                  <c:v>26.545440396777</c:v>
                </c:pt>
                <c:pt idx="46">
                  <c:v>25.279736218770175</c:v>
                </c:pt>
                <c:pt idx="47">
                  <c:v>23.403571689064201</c:v>
                </c:pt>
                <c:pt idx="48">
                  <c:v>23.448569437291436</c:v>
                </c:pt>
                <c:pt idx="49">
                  <c:v>23.78404309404306</c:v>
                </c:pt>
                <c:pt idx="50">
                  <c:v>23.960724448091216</c:v>
                </c:pt>
                <c:pt idx="51">
                  <c:v>24.173265821064021</c:v>
                </c:pt>
                <c:pt idx="52">
                  <c:v>24.245544755978528</c:v>
                </c:pt>
                <c:pt idx="53">
                  <c:v>24.681660352899236</c:v>
                </c:pt>
                <c:pt idx="54">
                  <c:v>25.463841804827531</c:v>
                </c:pt>
                <c:pt idx="55">
                  <c:v>24.441486012305123</c:v>
                </c:pt>
                <c:pt idx="56">
                  <c:v>25.312823115844534</c:v>
                </c:pt>
              </c:numCache>
            </c:numRef>
          </c:val>
          <c:extLst>
            <c:ext xmlns:c16="http://schemas.microsoft.com/office/drawing/2014/chart" uri="{C3380CC4-5D6E-409C-BE32-E72D297353CC}">
              <c16:uniqueId val="{00000003-CEC0-42B2-8929-7B7988EB3775}"/>
            </c:ext>
          </c:extLst>
        </c:ser>
        <c:ser>
          <c:idx val="4"/>
          <c:order val="4"/>
          <c:tx>
            <c:strRef>
              <c:f>'ST Prim Ener Cons by Fuel &amp; Reg'!$B$66</c:f>
              <c:strCache>
                <c:ptCount val="1"/>
                <c:pt idx="0">
                  <c:v>Hydro</c:v>
                </c:pt>
              </c:strCache>
            </c:strRef>
          </c:tx>
          <c:spPr>
            <a:solidFill>
              <a:srgbClr val="0066FF"/>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Reg'!$C$66:$BG$66</c:f>
              <c:numCache>
                <c:formatCode>0.0</c:formatCode>
                <c:ptCount val="57"/>
                <c:pt idx="0">
                  <c:v>8.9856860017113984</c:v>
                </c:pt>
                <c:pt idx="1">
                  <c:v>9.5225234734641422</c:v>
                </c:pt>
                <c:pt idx="2">
                  <c:v>9.7935499305681066</c:v>
                </c:pt>
                <c:pt idx="3">
                  <c:v>10.201575655887634</c:v>
                </c:pt>
                <c:pt idx="4">
                  <c:v>10.751159473509302</c:v>
                </c:pt>
                <c:pt idx="5">
                  <c:v>11.218428171537626</c:v>
                </c:pt>
                <c:pt idx="6">
                  <c:v>11.761817965312327</c:v>
                </c:pt>
                <c:pt idx="7">
                  <c:v>12.415442876548923</c:v>
                </c:pt>
                <c:pt idx="8">
                  <c:v>12.608324208673293</c:v>
                </c:pt>
                <c:pt idx="9">
                  <c:v>13.881477502188236</c:v>
                </c:pt>
                <c:pt idx="10">
                  <c:v>14.140360343181348</c:v>
                </c:pt>
                <c:pt idx="11">
                  <c:v>13.984832050424155</c:v>
                </c:pt>
                <c:pt idx="12">
                  <c:v>14.389666947400199</c:v>
                </c:pt>
                <c:pt idx="13">
                  <c:v>15.483318972215654</c:v>
                </c:pt>
                <c:pt idx="14">
                  <c:v>16.316679005546842</c:v>
                </c:pt>
                <c:pt idx="15">
                  <c:v>16.578710685361116</c:v>
                </c:pt>
                <c:pt idx="16">
                  <c:v>16.951076696233709</c:v>
                </c:pt>
                <c:pt idx="17">
                  <c:v>17.424393746583366</c:v>
                </c:pt>
                <c:pt idx="18">
                  <c:v>18.177972904730957</c:v>
                </c:pt>
                <c:pt idx="19">
                  <c:v>18.615818506159467</c:v>
                </c:pt>
                <c:pt idx="20">
                  <c:v>19.120070765149194</c:v>
                </c:pt>
                <c:pt idx="21">
                  <c:v>19.400492549208643</c:v>
                </c:pt>
                <c:pt idx="22">
                  <c:v>19.701158981152968</c:v>
                </c:pt>
                <c:pt idx="23">
                  <c:v>20.314443236952037</c:v>
                </c:pt>
                <c:pt idx="24">
                  <c:v>20.239225329446093</c:v>
                </c:pt>
                <c:pt idx="25">
                  <c:v>20.894089316103241</c:v>
                </c:pt>
                <c:pt idx="26">
                  <c:v>21.38197253791872</c:v>
                </c:pt>
                <c:pt idx="27">
                  <c:v>21.399827877394237</c:v>
                </c:pt>
                <c:pt idx="28">
                  <c:v>22.769205403130186</c:v>
                </c:pt>
                <c:pt idx="29">
                  <c:v>22.848938921276549</c:v>
                </c:pt>
                <c:pt idx="30">
                  <c:v>24.292433482721499</c:v>
                </c:pt>
                <c:pt idx="31">
                  <c:v>24.876761227976111</c:v>
                </c:pt>
                <c:pt idx="32">
                  <c:v>25.325936550772102</c:v>
                </c:pt>
                <c:pt idx="33">
                  <c:v>25.546985034185322</c:v>
                </c:pt>
                <c:pt idx="34">
                  <c:v>25.646112182675711</c:v>
                </c:pt>
                <c:pt idx="35">
                  <c:v>26.069563604236897</c:v>
                </c:pt>
                <c:pt idx="36">
                  <c:v>25.096865375243731</c:v>
                </c:pt>
                <c:pt idx="37">
                  <c:v>25.594492083315181</c:v>
                </c:pt>
                <c:pt idx="38">
                  <c:v>25.428670477583751</c:v>
                </c:pt>
                <c:pt idx="39">
                  <c:v>27.114882673508546</c:v>
                </c:pt>
                <c:pt idx="40">
                  <c:v>27.952761614145359</c:v>
                </c:pt>
                <c:pt idx="41">
                  <c:v>28.971863349526853</c:v>
                </c:pt>
                <c:pt idx="42">
                  <c:v>29.237262630662151</c:v>
                </c:pt>
                <c:pt idx="43">
                  <c:v>30.929849396614326</c:v>
                </c:pt>
                <c:pt idx="44">
                  <c:v>30.565570352645899</c:v>
                </c:pt>
                <c:pt idx="45">
                  <c:v>32.272057396870913</c:v>
                </c:pt>
                <c:pt idx="46">
                  <c:v>32.754739879786719</c:v>
                </c:pt>
                <c:pt idx="47">
                  <c:v>34.057618899839362</c:v>
                </c:pt>
                <c:pt idx="48">
                  <c:v>35.148778724477317</c:v>
                </c:pt>
                <c:pt idx="49">
                  <c:v>35.966406443886449</c:v>
                </c:pt>
                <c:pt idx="50">
                  <c:v>35.673682729531961</c:v>
                </c:pt>
                <c:pt idx="51">
                  <c:v>36.59036158756907</c:v>
                </c:pt>
                <c:pt idx="52">
                  <c:v>36.887863282780572</c:v>
                </c:pt>
                <c:pt idx="53">
                  <c:v>37.637797330368905</c:v>
                </c:pt>
                <c:pt idx="54">
                  <c:v>38.180923022106853</c:v>
                </c:pt>
                <c:pt idx="55">
                  <c:v>38.866607127743691</c:v>
                </c:pt>
                <c:pt idx="56">
                  <c:v>37.934824221017664</c:v>
                </c:pt>
              </c:numCache>
            </c:numRef>
          </c:val>
          <c:extLst>
            <c:ext xmlns:c16="http://schemas.microsoft.com/office/drawing/2014/chart" uri="{C3380CC4-5D6E-409C-BE32-E72D297353CC}">
              <c16:uniqueId val="{00000004-CEC0-42B2-8929-7B7988EB3775}"/>
            </c:ext>
          </c:extLst>
        </c:ser>
        <c:ser>
          <c:idx val="5"/>
          <c:order val="5"/>
          <c:tx>
            <c:strRef>
              <c:f>'ST Prim Ener Cons by Fuel &amp; Reg'!$B$67</c:f>
              <c:strCache>
                <c:ptCount val="1"/>
                <c:pt idx="0">
                  <c:v>Wind</c:v>
                </c:pt>
              </c:strCache>
            </c:strRef>
          </c:tx>
          <c:spPr>
            <a:solidFill>
              <a:srgbClr val="FFFF00"/>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Reg'!$C$67:$BG$67</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3.193548387096774E-5</c:v>
                </c:pt>
                <c:pt idx="14">
                  <c:v>6.387096774193548E-5</c:v>
                </c:pt>
                <c:pt idx="15">
                  <c:v>1.1177419354838708E-4</c:v>
                </c:pt>
                <c:pt idx="16">
                  <c:v>1.1177419354838708E-4</c:v>
                </c:pt>
                <c:pt idx="17">
                  <c:v>1.9693548387096765E-4</c:v>
                </c:pt>
                <c:pt idx="18">
                  <c:v>3.4910752688172047E-4</c:v>
                </c:pt>
                <c:pt idx="19">
                  <c:v>4.7643010752688168E-4</c:v>
                </c:pt>
                <c:pt idx="20">
                  <c:v>6.8363440860215051E-4</c:v>
                </c:pt>
                <c:pt idx="21">
                  <c:v>1.4778817204301078E-3</c:v>
                </c:pt>
                <c:pt idx="22">
                  <c:v>2.0798172043010751E-3</c:v>
                </c:pt>
                <c:pt idx="23">
                  <c:v>3.5297204301075274E-3</c:v>
                </c:pt>
                <c:pt idx="24">
                  <c:v>2.8207301075268823E-2</c:v>
                </c:pt>
                <c:pt idx="25">
                  <c:v>3.8668234524086013E-2</c:v>
                </c:pt>
                <c:pt idx="26">
                  <c:v>4.3503651698494634E-2</c:v>
                </c:pt>
                <c:pt idx="27">
                  <c:v>5.0385805365161296E-2</c:v>
                </c:pt>
                <c:pt idx="28">
                  <c:v>6.0651539045161303E-2</c:v>
                </c:pt>
                <c:pt idx="29">
                  <c:v>7.5824737051612898E-2</c:v>
                </c:pt>
                <c:pt idx="30">
                  <c:v>8.7949507625806445E-2</c:v>
                </c:pt>
                <c:pt idx="31">
                  <c:v>9.7984458645053771E-2</c:v>
                </c:pt>
                <c:pt idx="32">
                  <c:v>0.12793159467827955</c:v>
                </c:pt>
                <c:pt idx="33">
                  <c:v>0.16948438349598816</c:v>
                </c:pt>
                <c:pt idx="34">
                  <c:v>0.22584959426390647</c:v>
                </c:pt>
                <c:pt idx="35">
                  <c:v>0.33433721196449079</c:v>
                </c:pt>
                <c:pt idx="36">
                  <c:v>0.40592365605693559</c:v>
                </c:pt>
                <c:pt idx="37">
                  <c:v>0.55002873417553599</c:v>
                </c:pt>
                <c:pt idx="38">
                  <c:v>0.6607277985911143</c:v>
                </c:pt>
                <c:pt idx="39">
                  <c:v>0.88828158637931365</c:v>
                </c:pt>
                <c:pt idx="40">
                  <c:v>1.078704055569635</c:v>
                </c:pt>
                <c:pt idx="41">
                  <c:v>1.3674839252507123</c:v>
                </c:pt>
                <c:pt idx="42">
                  <c:v>1.7458413252747729</c:v>
                </c:pt>
                <c:pt idx="43">
                  <c:v>2.2398404492780628</c:v>
                </c:pt>
                <c:pt idx="44">
                  <c:v>2.7828065841023331</c:v>
                </c:pt>
                <c:pt idx="45">
                  <c:v>3.4615037136856084</c:v>
                </c:pt>
                <c:pt idx="46">
                  <c:v>4.3735201530238941</c:v>
                </c:pt>
                <c:pt idx="47">
                  <c:v>5.2365132107405534</c:v>
                </c:pt>
                <c:pt idx="48">
                  <c:v>6.2352613468647657</c:v>
                </c:pt>
                <c:pt idx="49">
                  <c:v>6.8840163640744372</c:v>
                </c:pt>
                <c:pt idx="50">
                  <c:v>8.0596289068866902</c:v>
                </c:pt>
                <c:pt idx="51">
                  <c:v>9.2720966122215582</c:v>
                </c:pt>
                <c:pt idx="52">
                  <c:v>10.925701375439644</c:v>
                </c:pt>
                <c:pt idx="53">
                  <c:v>12.096067594280752</c:v>
                </c:pt>
                <c:pt idx="54">
                  <c:v>13.480254186606635</c:v>
                </c:pt>
                <c:pt idx="55">
                  <c:v>15.093655959741849</c:v>
                </c:pt>
                <c:pt idx="56">
                  <c:v>17.53954202228163</c:v>
                </c:pt>
              </c:numCache>
            </c:numRef>
          </c:val>
          <c:extLst>
            <c:ext xmlns:c16="http://schemas.microsoft.com/office/drawing/2014/chart" uri="{C3380CC4-5D6E-409C-BE32-E72D297353CC}">
              <c16:uniqueId val="{00000005-CEC0-42B2-8929-7B7988EB3775}"/>
            </c:ext>
          </c:extLst>
        </c:ser>
        <c:ser>
          <c:idx val="6"/>
          <c:order val="6"/>
          <c:tx>
            <c:strRef>
              <c:f>'ST Prim Ener Cons by Fuel &amp; Reg'!$B$68</c:f>
              <c:strCache>
                <c:ptCount val="1"/>
                <c:pt idx="0">
                  <c:v>Solar</c:v>
                </c:pt>
              </c:strCache>
            </c:strRef>
          </c:tx>
          <c:spPr>
            <a:solidFill>
              <a:srgbClr val="FFC000"/>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Reg'!$C$68:$BG$68</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3.193548387096774E-5</c:v>
                </c:pt>
                <c:pt idx="19">
                  <c:v>6.7182795698924726E-5</c:v>
                </c:pt>
                <c:pt idx="20">
                  <c:v>1.2505376344086022E-4</c:v>
                </c:pt>
                <c:pt idx="21">
                  <c:v>1.6163440860215056E-4</c:v>
                </c:pt>
                <c:pt idx="22">
                  <c:v>1.1287096774193549E-4</c:v>
                </c:pt>
                <c:pt idx="23">
                  <c:v>1.0853763440860216E-4</c:v>
                </c:pt>
                <c:pt idx="24">
                  <c:v>2.7914086021505378E-3</c:v>
                </c:pt>
                <c:pt idx="25">
                  <c:v>4.1334623655913975E-3</c:v>
                </c:pt>
                <c:pt idx="26">
                  <c:v>5.3779660670728998E-3</c:v>
                </c:pt>
                <c:pt idx="27">
                  <c:v>4.9668737461649364E-3</c:v>
                </c:pt>
                <c:pt idx="28">
                  <c:v>5.9261349332219194E-3</c:v>
                </c:pt>
                <c:pt idx="29">
                  <c:v>6.3553095280287986E-3</c:v>
                </c:pt>
                <c:pt idx="30">
                  <c:v>6.8002757171367499E-3</c:v>
                </c:pt>
                <c:pt idx="31">
                  <c:v>7.4431816331487228E-3</c:v>
                </c:pt>
                <c:pt idx="32">
                  <c:v>7.9794510108646653E-3</c:v>
                </c:pt>
                <c:pt idx="33">
                  <c:v>8.6416244691606987E-3</c:v>
                </c:pt>
                <c:pt idx="34">
                  <c:v>9.635966991787679E-3</c:v>
                </c:pt>
                <c:pt idx="35">
                  <c:v>1.1272907893876995E-2</c:v>
                </c:pt>
                <c:pt idx="36">
                  <c:v>1.5052719051890755E-2</c:v>
                </c:pt>
                <c:pt idx="37">
                  <c:v>1.8903745722430823E-2</c:v>
                </c:pt>
                <c:pt idx="38">
                  <c:v>2.354429197974162E-2</c:v>
                </c:pt>
                <c:pt idx="39">
                  <c:v>3.0826407027467556E-2</c:v>
                </c:pt>
                <c:pt idx="40">
                  <c:v>4.3161939740674608E-2</c:v>
                </c:pt>
                <c:pt idx="41">
                  <c:v>5.9021151567158286E-2</c:v>
                </c:pt>
                <c:pt idx="42">
                  <c:v>7.958190725572202E-2</c:v>
                </c:pt>
                <c:pt idx="43">
                  <c:v>0.12844979009046514</c:v>
                </c:pt>
                <c:pt idx="44">
                  <c:v>0.2118727437124106</c:v>
                </c:pt>
                <c:pt idx="45">
                  <c:v>0.33884425419551767</c:v>
                </c:pt>
                <c:pt idx="46">
                  <c:v>0.65130833193748638</c:v>
                </c:pt>
                <c:pt idx="47">
                  <c:v>1.0023067105693653</c:v>
                </c:pt>
                <c:pt idx="48">
                  <c:v>1.359888684477115</c:v>
                </c:pt>
                <c:pt idx="49">
                  <c:v>1.9150164057318977</c:v>
                </c:pt>
                <c:pt idx="50">
                  <c:v>2.4696252405122689</c:v>
                </c:pt>
                <c:pt idx="51">
                  <c:v>3.1570389748706931</c:v>
                </c:pt>
                <c:pt idx="52">
                  <c:v>4.2678543953959664</c:v>
                </c:pt>
                <c:pt idx="53">
                  <c:v>5.4883792167014578</c:v>
                </c:pt>
                <c:pt idx="54">
                  <c:v>6.6801316980637511</c:v>
                </c:pt>
                <c:pt idx="55">
                  <c:v>8.0007950549033424</c:v>
                </c:pt>
                <c:pt idx="56">
                  <c:v>9.7261997967497553</c:v>
                </c:pt>
              </c:numCache>
            </c:numRef>
          </c:val>
          <c:extLst>
            <c:ext xmlns:c16="http://schemas.microsoft.com/office/drawing/2014/chart" uri="{C3380CC4-5D6E-409C-BE32-E72D297353CC}">
              <c16:uniqueId val="{00000006-CEC0-42B2-8929-7B7988EB3775}"/>
            </c:ext>
          </c:extLst>
        </c:ser>
        <c:ser>
          <c:idx val="7"/>
          <c:order val="7"/>
          <c:tx>
            <c:strRef>
              <c:f>'ST Prim Ener Cons by Fuel &amp; Reg'!$B$69</c:f>
              <c:strCache>
                <c:ptCount val="1"/>
                <c:pt idx="0">
                  <c:v>Geoth Bio Oth</c:v>
                </c:pt>
              </c:strCache>
            </c:strRef>
          </c:tx>
          <c:spPr>
            <a:solidFill>
              <a:srgbClr val="92D050"/>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Reg'!$C$69:$BG$69</c:f>
              <c:numCache>
                <c:formatCode>0.0</c:formatCode>
                <c:ptCount val="57"/>
                <c:pt idx="0">
                  <c:v>0.20141671292719099</c:v>
                </c:pt>
                <c:pt idx="1">
                  <c:v>0.22225538837981579</c:v>
                </c:pt>
                <c:pt idx="2">
                  <c:v>0.22447215033553858</c:v>
                </c:pt>
                <c:pt idx="3">
                  <c:v>0.24851489996277459</c:v>
                </c:pt>
                <c:pt idx="4">
                  <c:v>0.26121140674649584</c:v>
                </c:pt>
                <c:pt idx="5">
                  <c:v>0.28921661666986254</c:v>
                </c:pt>
                <c:pt idx="6">
                  <c:v>0.31442064105402379</c:v>
                </c:pt>
                <c:pt idx="7">
                  <c:v>0.33624729106605544</c:v>
                </c:pt>
                <c:pt idx="8">
                  <c:v>0.36088673439156688</c:v>
                </c:pt>
                <c:pt idx="9">
                  <c:v>0.3847426808177602</c:v>
                </c:pt>
                <c:pt idx="10">
                  <c:v>0.38932992756882645</c:v>
                </c:pt>
                <c:pt idx="11">
                  <c:v>0.43405583777439932</c:v>
                </c:pt>
                <c:pt idx="12">
                  <c:v>0.45815988954340897</c:v>
                </c:pt>
                <c:pt idx="13">
                  <c:v>0.48609655984476996</c:v>
                </c:pt>
                <c:pt idx="14">
                  <c:v>0.52025587287249009</c:v>
                </c:pt>
                <c:pt idx="15">
                  <c:v>0.55363889284405077</c:v>
                </c:pt>
                <c:pt idx="16">
                  <c:v>0.59366728874516317</c:v>
                </c:pt>
                <c:pt idx="17">
                  <c:v>0.68843844414115252</c:v>
                </c:pt>
                <c:pt idx="18">
                  <c:v>0.76237411979733571</c:v>
                </c:pt>
                <c:pt idx="19">
                  <c:v>0.85075439234366446</c:v>
                </c:pt>
                <c:pt idx="20">
                  <c:v>0.87967884794690321</c:v>
                </c:pt>
                <c:pt idx="21">
                  <c:v>0.95473764868702204</c:v>
                </c:pt>
                <c:pt idx="22">
                  <c:v>1.0219672035677558</c:v>
                </c:pt>
                <c:pt idx="23">
                  <c:v>1.0522477783552449</c:v>
                </c:pt>
                <c:pt idx="24">
                  <c:v>1.1589101319768131</c:v>
                </c:pt>
                <c:pt idx="25">
                  <c:v>4.5583953708501355</c:v>
                </c:pt>
                <c:pt idx="26">
                  <c:v>4.7653062194492044</c:v>
                </c:pt>
                <c:pt idx="27">
                  <c:v>4.9581912445741665</c:v>
                </c:pt>
                <c:pt idx="28">
                  <c:v>5.2714727345388352</c:v>
                </c:pt>
                <c:pt idx="29">
                  <c:v>5.5970028405624905</c:v>
                </c:pt>
                <c:pt idx="30">
                  <c:v>5.4711827039635335</c:v>
                </c:pt>
                <c:pt idx="31">
                  <c:v>5.7823887637400579</c:v>
                </c:pt>
                <c:pt idx="32">
                  <c:v>1.8005376842740768</c:v>
                </c:pt>
                <c:pt idx="33">
                  <c:v>1.8745033009646197</c:v>
                </c:pt>
                <c:pt idx="34">
                  <c:v>1.966939798950168</c:v>
                </c:pt>
                <c:pt idx="35">
                  <c:v>2.0562606294536732</c:v>
                </c:pt>
                <c:pt idx="36">
                  <c:v>2.1354304087151115</c:v>
                </c:pt>
                <c:pt idx="37">
                  <c:v>2.2991796418116759</c:v>
                </c:pt>
                <c:pt idx="38">
                  <c:v>2.4264280349217917</c:v>
                </c:pt>
                <c:pt idx="39">
                  <c:v>2.6216923421083131</c:v>
                </c:pt>
                <c:pt idx="40">
                  <c:v>2.8401301621284887</c:v>
                </c:pt>
                <c:pt idx="41">
                  <c:v>3.0259115093430955</c:v>
                </c:pt>
                <c:pt idx="42">
                  <c:v>3.2833422149430826</c:v>
                </c:pt>
                <c:pt idx="43">
                  <c:v>3.5113679023960618</c:v>
                </c:pt>
                <c:pt idx="44">
                  <c:v>3.7724921813105148</c:v>
                </c:pt>
                <c:pt idx="45">
                  <c:v>4.2490806022939864</c:v>
                </c:pt>
                <c:pt idx="46">
                  <c:v>4.4913502094740476</c:v>
                </c:pt>
                <c:pt idx="47">
                  <c:v>4.8685192392215875</c:v>
                </c:pt>
                <c:pt idx="48">
                  <c:v>5.2672844895603417</c:v>
                </c:pt>
                <c:pt idx="49">
                  <c:v>5.7045650515304418</c:v>
                </c:pt>
                <c:pt idx="50">
                  <c:v>6.1604225309851151</c:v>
                </c:pt>
                <c:pt idx="51">
                  <c:v>6.2542875519933663</c:v>
                </c:pt>
                <c:pt idx="52">
                  <c:v>6.6623758455637017</c:v>
                </c:pt>
                <c:pt idx="53">
                  <c:v>7.184972693789633</c:v>
                </c:pt>
                <c:pt idx="54">
                  <c:v>7.5425689106922809</c:v>
                </c:pt>
                <c:pt idx="55">
                  <c:v>7.8686061004582966</c:v>
                </c:pt>
                <c:pt idx="56">
                  <c:v>8.5431553763757666</c:v>
                </c:pt>
              </c:numCache>
            </c:numRef>
          </c:val>
          <c:extLst>
            <c:ext xmlns:c16="http://schemas.microsoft.com/office/drawing/2014/chart" uri="{C3380CC4-5D6E-409C-BE32-E72D297353CC}">
              <c16:uniqueId val="{00000007-CEC0-42B2-8929-7B7988EB3775}"/>
            </c:ext>
          </c:extLst>
        </c:ser>
        <c:dLbls>
          <c:showLegendKey val="0"/>
          <c:showVal val="0"/>
          <c:showCatName val="0"/>
          <c:showSerName val="0"/>
          <c:showPercent val="0"/>
          <c:showBubbleSize val="0"/>
        </c:dLbls>
        <c:axId val="1866376303"/>
        <c:axId val="1867365247"/>
      </c:areaChart>
      <c:catAx>
        <c:axId val="1866376303"/>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noMultiLvlLbl val="0"/>
      </c:catAx>
      <c:valAx>
        <c:axId val="1867365247"/>
        <c:scaling>
          <c:orientation val="minMax"/>
          <c:max val="6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sz="1800" dirty="0"/>
                  <a:t>Exajoules</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6376303"/>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sz="1400" b="1">
          <a:solidFill>
            <a:srgbClr val="FFFF00"/>
          </a:solidFill>
        </a:defRPr>
      </a:pPr>
      <a:endParaRPr lang="en-US"/>
    </a:p>
  </c:txPr>
  <c:externalData r:id="rId4">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Prim Ener Cons by Fuel &amp; Reg'!$B$62</c:f>
              <c:strCache>
                <c:ptCount val="1"/>
                <c:pt idx="0">
                  <c:v>Coal</c:v>
                </c:pt>
              </c:strCache>
            </c:strRef>
          </c:tx>
          <c:spPr>
            <a:solidFill>
              <a:srgbClr val="000000"/>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Reg'!$C$62:$BG$62</c:f>
              <c:numCache>
                <c:formatCode>0.0</c:formatCode>
                <c:ptCount val="57"/>
                <c:pt idx="0">
                  <c:v>58.104641831680439</c:v>
                </c:pt>
                <c:pt idx="1">
                  <c:v>58.766737854208117</c:v>
                </c:pt>
                <c:pt idx="2">
                  <c:v>57.818915035720551</c:v>
                </c:pt>
                <c:pt idx="3">
                  <c:v>58.684128035214179</c:v>
                </c:pt>
                <c:pt idx="4">
                  <c:v>60.475449025533017</c:v>
                </c:pt>
                <c:pt idx="5">
                  <c:v>61.410989246262432</c:v>
                </c:pt>
                <c:pt idx="6">
                  <c:v>61.076799493417354</c:v>
                </c:pt>
                <c:pt idx="7">
                  <c:v>61.771092256258029</c:v>
                </c:pt>
                <c:pt idx="8">
                  <c:v>63.60425836441064</c:v>
                </c:pt>
                <c:pt idx="9">
                  <c:v>63.65538437738121</c:v>
                </c:pt>
                <c:pt idx="10">
                  <c:v>64.888335960636994</c:v>
                </c:pt>
                <c:pt idx="11">
                  <c:v>67.278546028760275</c:v>
                </c:pt>
                <c:pt idx="12">
                  <c:v>69.268685384758442</c:v>
                </c:pt>
                <c:pt idx="13">
                  <c:v>70.04845765872706</c:v>
                </c:pt>
                <c:pt idx="14">
                  <c:v>73.30874020102452</c:v>
                </c:pt>
                <c:pt idx="15">
                  <c:v>75.087394749049793</c:v>
                </c:pt>
                <c:pt idx="16">
                  <c:v>76.138850375768357</c:v>
                </c:pt>
                <c:pt idx="17">
                  <c:v>76.987623976444809</c:v>
                </c:pt>
                <c:pt idx="18">
                  <c:v>79.366841148307429</c:v>
                </c:pt>
                <c:pt idx="19">
                  <c:v>82.803886597522293</c:v>
                </c:pt>
                <c:pt idx="20">
                  <c:v>86.356180742768629</c:v>
                </c:pt>
                <c:pt idx="21">
                  <c:v>87.328921962941507</c:v>
                </c:pt>
                <c:pt idx="22">
                  <c:v>90.764730531789695</c:v>
                </c:pt>
                <c:pt idx="23">
                  <c:v>93.481665383014075</c:v>
                </c:pt>
                <c:pt idx="24">
                  <c:v>94.376432714641197</c:v>
                </c:pt>
                <c:pt idx="25">
                  <c:v>93.256088473823041</c:v>
                </c:pt>
                <c:pt idx="26">
                  <c:v>92.355309196335398</c:v>
                </c:pt>
                <c:pt idx="27">
                  <c:v>92.003738617052292</c:v>
                </c:pt>
                <c:pt idx="28">
                  <c:v>92.468138942675552</c:v>
                </c:pt>
                <c:pt idx="29">
                  <c:v>92.825196104227487</c:v>
                </c:pt>
                <c:pt idx="30">
                  <c:v>93.469250398534896</c:v>
                </c:pt>
                <c:pt idx="31">
                  <c:v>95.695640631178435</c:v>
                </c:pt>
                <c:pt idx="32">
                  <c:v>95.53207674848457</c:v>
                </c:pt>
                <c:pt idx="33">
                  <c:v>94.918912804989972</c:v>
                </c:pt>
                <c:pt idx="34">
                  <c:v>95.326189287795117</c:v>
                </c:pt>
                <c:pt idx="35">
                  <c:v>98.739084855092358</c:v>
                </c:pt>
                <c:pt idx="36">
                  <c:v>100.29654522519236</c:v>
                </c:pt>
                <c:pt idx="37">
                  <c:v>104.23837505742698</c:v>
                </c:pt>
                <c:pt idx="38">
                  <c:v>113.39723666401596</c:v>
                </c:pt>
                <c:pt idx="39">
                  <c:v>121.22283568736941</c:v>
                </c:pt>
                <c:pt idx="40">
                  <c:v>130.20860895774655</c:v>
                </c:pt>
                <c:pt idx="41">
                  <c:v>137.04852042468627</c:v>
                </c:pt>
                <c:pt idx="42">
                  <c:v>144.82230500388883</c:v>
                </c:pt>
                <c:pt idx="43">
                  <c:v>146.78489115868467</c:v>
                </c:pt>
                <c:pt idx="44">
                  <c:v>144.631293952877</c:v>
                </c:pt>
                <c:pt idx="45">
                  <c:v>151.18699339092777</c:v>
                </c:pt>
                <c:pt idx="46">
                  <c:v>158.46227151616696</c:v>
                </c:pt>
                <c:pt idx="47">
                  <c:v>159.06375383859179</c:v>
                </c:pt>
                <c:pt idx="48">
                  <c:v>161.4334176517043</c:v>
                </c:pt>
                <c:pt idx="49">
                  <c:v>162.58034811007252</c:v>
                </c:pt>
                <c:pt idx="50">
                  <c:v>158.59599525832164</c:v>
                </c:pt>
                <c:pt idx="51">
                  <c:v>156.61498553966138</c:v>
                </c:pt>
                <c:pt idx="52">
                  <c:v>157.50603742123374</c:v>
                </c:pt>
                <c:pt idx="53">
                  <c:v>159.53714859659897</c:v>
                </c:pt>
                <c:pt idx="54">
                  <c:v>157.31958812953641</c:v>
                </c:pt>
                <c:pt idx="55">
                  <c:v>151.07026733240659</c:v>
                </c:pt>
                <c:pt idx="56">
                  <c:v>160.10350588509107</c:v>
                </c:pt>
              </c:numCache>
            </c:numRef>
          </c:val>
          <c:extLst>
            <c:ext xmlns:c16="http://schemas.microsoft.com/office/drawing/2014/chart" uri="{C3380CC4-5D6E-409C-BE32-E72D297353CC}">
              <c16:uniqueId val="{00000000-6BD3-4379-9D27-1719E2770938}"/>
            </c:ext>
          </c:extLst>
        </c:ser>
        <c:ser>
          <c:idx val="2"/>
          <c:order val="1"/>
          <c:tx>
            <c:strRef>
              <c:f>'ST Prim Ener Cons by Fuel &amp; Reg'!$B$63</c:f>
              <c:strCache>
                <c:ptCount val="1"/>
                <c:pt idx="0">
                  <c:v>Oil</c:v>
                </c:pt>
              </c:strCache>
            </c:strRef>
          </c:tx>
          <c:spPr>
            <a:solidFill>
              <a:srgbClr val="000000"/>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Reg'!$C$63:$BG$63</c:f>
              <c:numCache>
                <c:formatCode>0.0</c:formatCode>
                <c:ptCount val="57"/>
                <c:pt idx="0">
                  <c:v>64.762569760091878</c:v>
                </c:pt>
                <c:pt idx="1">
                  <c:v>69.628124203954059</c:v>
                </c:pt>
                <c:pt idx="2">
                  <c:v>74.635690328945259</c:v>
                </c:pt>
                <c:pt idx="3">
                  <c:v>80.957991943513122</c:v>
                </c:pt>
                <c:pt idx="4">
                  <c:v>87.670800880830285</c:v>
                </c:pt>
                <c:pt idx="5">
                  <c:v>95.418658381893692</c:v>
                </c:pt>
                <c:pt idx="6">
                  <c:v>100.78127014807929</c:v>
                </c:pt>
                <c:pt idx="7">
                  <c:v>108.40414760473509</c:v>
                </c:pt>
                <c:pt idx="8">
                  <c:v>117.12530181778921</c:v>
                </c:pt>
                <c:pt idx="9">
                  <c:v>115.48144948446665</c:v>
                </c:pt>
                <c:pt idx="10">
                  <c:v>114.17676713438628</c:v>
                </c:pt>
                <c:pt idx="11">
                  <c:v>121.50887596214169</c:v>
                </c:pt>
                <c:pt idx="12">
                  <c:v>125.74128822189331</c:v>
                </c:pt>
                <c:pt idx="13">
                  <c:v>131.4357099654361</c:v>
                </c:pt>
                <c:pt idx="14">
                  <c:v>133.43243677305534</c:v>
                </c:pt>
                <c:pt idx="15">
                  <c:v>127.85191753564234</c:v>
                </c:pt>
                <c:pt idx="16">
                  <c:v>123.30565975437304</c:v>
                </c:pt>
                <c:pt idx="17">
                  <c:v>119.4669645496402</c:v>
                </c:pt>
                <c:pt idx="18">
                  <c:v>118.57537920429563</c:v>
                </c:pt>
                <c:pt idx="19">
                  <c:v>121.24820052498121</c:v>
                </c:pt>
                <c:pt idx="20">
                  <c:v>121.17636948297678</c:v>
                </c:pt>
                <c:pt idx="21">
                  <c:v>124.92300354555759</c:v>
                </c:pt>
                <c:pt idx="22">
                  <c:v>127.41675933430575</c:v>
                </c:pt>
                <c:pt idx="23">
                  <c:v>131.58931891898945</c:v>
                </c:pt>
                <c:pt idx="24">
                  <c:v>133.76460410253893</c:v>
                </c:pt>
                <c:pt idx="25">
                  <c:v>135.38886904169254</c:v>
                </c:pt>
                <c:pt idx="26">
                  <c:v>135.39830707943827</c:v>
                </c:pt>
                <c:pt idx="27">
                  <c:v>137.34664543612996</c:v>
                </c:pt>
                <c:pt idx="28">
                  <c:v>136.65820821075698</c:v>
                </c:pt>
                <c:pt idx="29">
                  <c:v>139.65663312240628</c:v>
                </c:pt>
                <c:pt idx="30">
                  <c:v>141.99183610587491</c:v>
                </c:pt>
                <c:pt idx="31">
                  <c:v>145.13147199948293</c:v>
                </c:pt>
                <c:pt idx="32">
                  <c:v>149.08768088687876</c:v>
                </c:pt>
                <c:pt idx="33">
                  <c:v>149.91989484449419</c:v>
                </c:pt>
                <c:pt idx="34">
                  <c:v>152.53233890145435</c:v>
                </c:pt>
                <c:pt idx="35">
                  <c:v>154.37133059927584</c:v>
                </c:pt>
                <c:pt idx="36">
                  <c:v>155.72046231599816</c:v>
                </c:pt>
                <c:pt idx="37">
                  <c:v>156.99190944681024</c:v>
                </c:pt>
                <c:pt idx="38">
                  <c:v>160.49033895349768</c:v>
                </c:pt>
                <c:pt idx="39">
                  <c:v>166.57435839835716</c:v>
                </c:pt>
                <c:pt idx="40">
                  <c:v>168.02155588366327</c:v>
                </c:pt>
                <c:pt idx="41">
                  <c:v>169.82139931960808</c:v>
                </c:pt>
                <c:pt idx="42">
                  <c:v>171.9319501544889</c:v>
                </c:pt>
                <c:pt idx="43">
                  <c:v>170.41926918779075</c:v>
                </c:pt>
                <c:pt idx="44">
                  <c:v>166.9376373931141</c:v>
                </c:pt>
                <c:pt idx="45">
                  <c:v>172.4222723185469</c:v>
                </c:pt>
                <c:pt idx="46">
                  <c:v>173.90755705231072</c:v>
                </c:pt>
                <c:pt idx="47">
                  <c:v>176.43853951697167</c:v>
                </c:pt>
                <c:pt idx="48">
                  <c:v>178.27256014995396</c:v>
                </c:pt>
                <c:pt idx="49">
                  <c:v>179.39678674624554</c:v>
                </c:pt>
                <c:pt idx="50">
                  <c:v>182.86654794929302</c:v>
                </c:pt>
                <c:pt idx="51">
                  <c:v>186.33879723859718</c:v>
                </c:pt>
                <c:pt idx="52">
                  <c:v>189.05596040538143</c:v>
                </c:pt>
                <c:pt idx="53">
                  <c:v>191.70223943289383</c:v>
                </c:pt>
                <c:pt idx="54">
                  <c:v>192.12706049204814</c:v>
                </c:pt>
                <c:pt idx="55">
                  <c:v>174.17055325222847</c:v>
                </c:pt>
                <c:pt idx="56">
                  <c:v>184.21370797658986</c:v>
                </c:pt>
              </c:numCache>
            </c:numRef>
          </c:val>
          <c:extLst>
            <c:ext xmlns:c16="http://schemas.microsoft.com/office/drawing/2014/chart" uri="{C3380CC4-5D6E-409C-BE32-E72D297353CC}">
              <c16:uniqueId val="{00000001-6BD3-4379-9D27-1719E2770938}"/>
            </c:ext>
          </c:extLst>
        </c:ser>
        <c:ser>
          <c:idx val="1"/>
          <c:order val="2"/>
          <c:tx>
            <c:strRef>
              <c:f>'ST Prim Ener Cons by Fuel &amp; Reg'!$B$64</c:f>
              <c:strCache>
                <c:ptCount val="1"/>
                <c:pt idx="0">
                  <c:v>Nat Gas</c:v>
                </c:pt>
              </c:strCache>
            </c:strRef>
          </c:tx>
          <c:spPr>
            <a:solidFill>
              <a:srgbClr val="000000"/>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Reg'!$C$64:$BG$64</c:f>
              <c:numCache>
                <c:formatCode>0.0</c:formatCode>
                <c:ptCount val="57"/>
                <c:pt idx="0">
                  <c:v>22.693676145630818</c:v>
                </c:pt>
                <c:pt idx="1">
                  <c:v>24.727660294617792</c:v>
                </c:pt>
                <c:pt idx="2">
                  <c:v>26.546541742708563</c:v>
                </c:pt>
                <c:pt idx="3">
                  <c:v>28.959593381025609</c:v>
                </c:pt>
                <c:pt idx="4">
                  <c:v>31.800305038118633</c:v>
                </c:pt>
                <c:pt idx="5">
                  <c:v>34.613250257666671</c:v>
                </c:pt>
                <c:pt idx="6">
                  <c:v>37.055521124811165</c:v>
                </c:pt>
                <c:pt idx="7">
                  <c:v>39.102206182463917</c:v>
                </c:pt>
                <c:pt idx="8">
                  <c:v>40.960215256357841</c:v>
                </c:pt>
                <c:pt idx="9">
                  <c:v>41.975513365382604</c:v>
                </c:pt>
                <c:pt idx="10">
                  <c:v>41.975069512217694</c:v>
                </c:pt>
                <c:pt idx="11">
                  <c:v>44.474918023747357</c:v>
                </c:pt>
                <c:pt idx="12">
                  <c:v>45.935435724958822</c:v>
                </c:pt>
                <c:pt idx="13">
                  <c:v>47.858228929976697</c:v>
                </c:pt>
                <c:pt idx="14">
                  <c:v>50.824917746487159</c:v>
                </c:pt>
                <c:pt idx="15">
                  <c:v>51.253059084889664</c:v>
                </c:pt>
                <c:pt idx="16">
                  <c:v>51.825146564193474</c:v>
                </c:pt>
                <c:pt idx="17">
                  <c:v>52.0910471572261</c:v>
                </c:pt>
                <c:pt idx="18">
                  <c:v>52.933799098087135</c:v>
                </c:pt>
                <c:pt idx="19">
                  <c:v>57.249650657445073</c:v>
                </c:pt>
                <c:pt idx="20">
                  <c:v>58.543996913608616</c:v>
                </c:pt>
                <c:pt idx="21">
                  <c:v>59.115997598023839</c:v>
                </c:pt>
                <c:pt idx="22">
                  <c:v>62.214824480709609</c:v>
                </c:pt>
                <c:pt idx="23">
                  <c:v>65.119847525585811</c:v>
                </c:pt>
                <c:pt idx="24">
                  <c:v>67.922311092834519</c:v>
                </c:pt>
                <c:pt idx="25">
                  <c:v>70.132053115749301</c:v>
                </c:pt>
                <c:pt idx="26">
                  <c:v>71.902219987858757</c:v>
                </c:pt>
                <c:pt idx="27">
                  <c:v>72.228546614134657</c:v>
                </c:pt>
                <c:pt idx="28">
                  <c:v>72.955743086494664</c:v>
                </c:pt>
                <c:pt idx="29">
                  <c:v>73.402614369150797</c:v>
                </c:pt>
                <c:pt idx="30">
                  <c:v>75.976179546506089</c:v>
                </c:pt>
                <c:pt idx="31">
                  <c:v>79.773323817077156</c:v>
                </c:pt>
                <c:pt idx="32">
                  <c:v>79.309416078391749</c:v>
                </c:pt>
                <c:pt idx="33">
                  <c:v>80.762397440723348</c:v>
                </c:pt>
                <c:pt idx="34">
                  <c:v>83.058853029568837</c:v>
                </c:pt>
                <c:pt idx="35">
                  <c:v>86.379329910735208</c:v>
                </c:pt>
                <c:pt idx="36">
                  <c:v>87.540599691834473</c:v>
                </c:pt>
                <c:pt idx="37">
                  <c:v>90.108512447276311</c:v>
                </c:pt>
                <c:pt idx="38">
                  <c:v>92.626520336628658</c:v>
                </c:pt>
                <c:pt idx="39">
                  <c:v>96.195965774086318</c:v>
                </c:pt>
                <c:pt idx="40">
                  <c:v>98.77693022256453</c:v>
                </c:pt>
                <c:pt idx="41">
                  <c:v>101.37997963141181</c:v>
                </c:pt>
                <c:pt idx="42">
                  <c:v>105.53540860044782</c:v>
                </c:pt>
                <c:pt idx="43">
                  <c:v>108.07674273010581</c:v>
                </c:pt>
                <c:pt idx="44">
                  <c:v>105.84429179566895</c:v>
                </c:pt>
                <c:pt idx="45">
                  <c:v>113.71990575991077</c:v>
                </c:pt>
                <c:pt idx="46">
                  <c:v>116.42464655318929</c:v>
                </c:pt>
                <c:pt idx="47">
                  <c:v>119.49853062238415</c:v>
                </c:pt>
                <c:pt idx="48">
                  <c:v>121.42700221773096</c:v>
                </c:pt>
                <c:pt idx="49">
                  <c:v>122.19938788325553</c:v>
                </c:pt>
                <c:pt idx="50">
                  <c:v>125.16723159776012</c:v>
                </c:pt>
                <c:pt idx="51">
                  <c:v>128.01878927222143</c:v>
                </c:pt>
                <c:pt idx="52">
                  <c:v>131.50519691533134</c:v>
                </c:pt>
                <c:pt idx="53">
                  <c:v>138.08267692734509</c:v>
                </c:pt>
                <c:pt idx="54">
                  <c:v>140.62660559941392</c:v>
                </c:pt>
                <c:pt idx="55">
                  <c:v>138.44061052048644</c:v>
                </c:pt>
                <c:pt idx="56">
                  <c:v>145.34858634203724</c:v>
                </c:pt>
              </c:numCache>
            </c:numRef>
          </c:val>
          <c:extLst>
            <c:ext xmlns:c16="http://schemas.microsoft.com/office/drawing/2014/chart" uri="{C3380CC4-5D6E-409C-BE32-E72D297353CC}">
              <c16:uniqueId val="{00000002-6BD3-4379-9D27-1719E2770938}"/>
            </c:ext>
          </c:extLst>
        </c:ser>
        <c:ser>
          <c:idx val="3"/>
          <c:order val="3"/>
          <c:tx>
            <c:strRef>
              <c:f>'ST Prim Ener Cons by Fuel &amp; Reg'!$B$65</c:f>
              <c:strCache>
                <c:ptCount val="1"/>
                <c:pt idx="0">
                  <c:v>Nuclear</c:v>
                </c:pt>
              </c:strCache>
            </c:strRef>
          </c:tx>
          <c:spPr>
            <a:solidFill>
              <a:srgbClr val="000000"/>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Reg'!$C$65:$BG$65</c:f>
              <c:numCache>
                <c:formatCode>0.0</c:formatCode>
                <c:ptCount val="57"/>
                <c:pt idx="0">
                  <c:v>0.26088965623655913</c:v>
                </c:pt>
                <c:pt idx="1">
                  <c:v>0.35173791193548387</c:v>
                </c:pt>
                <c:pt idx="2">
                  <c:v>0.41887863763440858</c:v>
                </c:pt>
                <c:pt idx="3">
                  <c:v>0.53233877279569886</c:v>
                </c:pt>
                <c:pt idx="4">
                  <c:v>0.63112087075268819</c:v>
                </c:pt>
                <c:pt idx="5">
                  <c:v>0.80570886311827949</c:v>
                </c:pt>
                <c:pt idx="6">
                  <c:v>1.1206340698924731</c:v>
                </c:pt>
                <c:pt idx="7">
                  <c:v>1.5544773268817202</c:v>
                </c:pt>
                <c:pt idx="8">
                  <c:v>2.0828655954838711</c:v>
                </c:pt>
                <c:pt idx="9">
                  <c:v>2.7233342869892474</c:v>
                </c:pt>
                <c:pt idx="10">
                  <c:v>3.7780191520430102</c:v>
                </c:pt>
                <c:pt idx="11">
                  <c:v>4.4197618272043009</c:v>
                </c:pt>
                <c:pt idx="12">
                  <c:v>5.5012948698924733</c:v>
                </c:pt>
                <c:pt idx="13">
                  <c:v>6.392523400322581</c:v>
                </c:pt>
                <c:pt idx="14">
                  <c:v>6.6485688170967743</c:v>
                </c:pt>
                <c:pt idx="15">
                  <c:v>7.2723442136559138</c:v>
                </c:pt>
                <c:pt idx="16">
                  <c:v>8.5883142323655939</c:v>
                </c:pt>
                <c:pt idx="17">
                  <c:v>9.3179426383870965</c:v>
                </c:pt>
                <c:pt idx="18">
                  <c:v>10.56045241580645</c:v>
                </c:pt>
                <c:pt idx="19">
                  <c:v>12.815484046881723</c:v>
                </c:pt>
                <c:pt idx="20">
                  <c:v>15.209414573655915</c:v>
                </c:pt>
                <c:pt idx="21">
                  <c:v>16.290311266236554</c:v>
                </c:pt>
                <c:pt idx="22">
                  <c:v>17.720392053655914</c:v>
                </c:pt>
                <c:pt idx="23">
                  <c:v>19.319212943225807</c:v>
                </c:pt>
                <c:pt idx="24">
                  <c:v>19.868387703655912</c:v>
                </c:pt>
                <c:pt idx="25">
                  <c:v>20.434827122365597</c:v>
                </c:pt>
                <c:pt idx="26">
                  <c:v>21.412537304946238</c:v>
                </c:pt>
                <c:pt idx="27">
                  <c:v>21.575104126778651</c:v>
                </c:pt>
                <c:pt idx="28">
                  <c:v>22.318115680217076</c:v>
                </c:pt>
                <c:pt idx="29">
                  <c:v>22.737119438181907</c:v>
                </c:pt>
                <c:pt idx="30">
                  <c:v>23.723399776125667</c:v>
                </c:pt>
                <c:pt idx="31">
                  <c:v>24.585602141327477</c:v>
                </c:pt>
                <c:pt idx="32">
                  <c:v>24.416803545390589</c:v>
                </c:pt>
                <c:pt idx="33">
                  <c:v>24.837105521853545</c:v>
                </c:pt>
                <c:pt idx="34">
                  <c:v>25.782312547363134</c:v>
                </c:pt>
                <c:pt idx="35">
                  <c:v>26.364022867520688</c:v>
                </c:pt>
                <c:pt idx="36">
                  <c:v>26.932352047166304</c:v>
                </c:pt>
                <c:pt idx="37">
                  <c:v>27.186152627555078</c:v>
                </c:pt>
                <c:pt idx="38">
                  <c:v>26.464845053495829</c:v>
                </c:pt>
                <c:pt idx="39">
                  <c:v>27.491221129879012</c:v>
                </c:pt>
                <c:pt idx="40">
                  <c:v>27.389065351209194</c:v>
                </c:pt>
                <c:pt idx="41">
                  <c:v>27.555909837160769</c:v>
                </c:pt>
                <c:pt idx="42">
                  <c:v>26.825572396020522</c:v>
                </c:pt>
                <c:pt idx="43">
                  <c:v>26.576224916009785</c:v>
                </c:pt>
                <c:pt idx="44">
                  <c:v>26.038580122333673</c:v>
                </c:pt>
                <c:pt idx="45">
                  <c:v>26.545440396777</c:v>
                </c:pt>
                <c:pt idx="46">
                  <c:v>25.279736218770175</c:v>
                </c:pt>
                <c:pt idx="47">
                  <c:v>23.403571689064201</c:v>
                </c:pt>
                <c:pt idx="48">
                  <c:v>23.448569437291436</c:v>
                </c:pt>
                <c:pt idx="49">
                  <c:v>23.78404309404306</c:v>
                </c:pt>
                <c:pt idx="50">
                  <c:v>23.960724448091216</c:v>
                </c:pt>
                <c:pt idx="51">
                  <c:v>24.173265821064021</c:v>
                </c:pt>
                <c:pt idx="52">
                  <c:v>24.245544755978528</c:v>
                </c:pt>
                <c:pt idx="53">
                  <c:v>24.681660352899236</c:v>
                </c:pt>
                <c:pt idx="54">
                  <c:v>25.463841804827531</c:v>
                </c:pt>
                <c:pt idx="55">
                  <c:v>24.441486012305123</c:v>
                </c:pt>
                <c:pt idx="56">
                  <c:v>25.312823115844534</c:v>
                </c:pt>
              </c:numCache>
            </c:numRef>
          </c:val>
          <c:extLst>
            <c:ext xmlns:c16="http://schemas.microsoft.com/office/drawing/2014/chart" uri="{C3380CC4-5D6E-409C-BE32-E72D297353CC}">
              <c16:uniqueId val="{00000003-6BD3-4379-9D27-1719E2770938}"/>
            </c:ext>
          </c:extLst>
        </c:ser>
        <c:ser>
          <c:idx val="4"/>
          <c:order val="4"/>
          <c:tx>
            <c:strRef>
              <c:f>'ST Prim Ener Cons by Fuel &amp; Reg'!$B$66</c:f>
              <c:strCache>
                <c:ptCount val="1"/>
                <c:pt idx="0">
                  <c:v>Hydro</c:v>
                </c:pt>
              </c:strCache>
            </c:strRef>
          </c:tx>
          <c:spPr>
            <a:solidFill>
              <a:srgbClr val="000000"/>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Reg'!$C$66:$BG$66</c:f>
              <c:numCache>
                <c:formatCode>0.0</c:formatCode>
                <c:ptCount val="57"/>
                <c:pt idx="0">
                  <c:v>8.9856860017113984</c:v>
                </c:pt>
                <c:pt idx="1">
                  <c:v>9.5225234734641422</c:v>
                </c:pt>
                <c:pt idx="2">
                  <c:v>9.7935499305681066</c:v>
                </c:pt>
                <c:pt idx="3">
                  <c:v>10.201575655887634</c:v>
                </c:pt>
                <c:pt idx="4">
                  <c:v>10.751159473509302</c:v>
                </c:pt>
                <c:pt idx="5">
                  <c:v>11.218428171537626</c:v>
                </c:pt>
                <c:pt idx="6">
                  <c:v>11.761817965312327</c:v>
                </c:pt>
                <c:pt idx="7">
                  <c:v>12.415442876548923</c:v>
                </c:pt>
                <c:pt idx="8">
                  <c:v>12.608324208673293</c:v>
                </c:pt>
                <c:pt idx="9">
                  <c:v>13.881477502188236</c:v>
                </c:pt>
                <c:pt idx="10">
                  <c:v>14.140360343181348</c:v>
                </c:pt>
                <c:pt idx="11">
                  <c:v>13.984832050424155</c:v>
                </c:pt>
                <c:pt idx="12">
                  <c:v>14.389666947400199</c:v>
                </c:pt>
                <c:pt idx="13">
                  <c:v>15.483318972215654</c:v>
                </c:pt>
                <c:pt idx="14">
                  <c:v>16.316679005546842</c:v>
                </c:pt>
                <c:pt idx="15">
                  <c:v>16.578710685361116</c:v>
                </c:pt>
                <c:pt idx="16">
                  <c:v>16.951076696233709</c:v>
                </c:pt>
                <c:pt idx="17">
                  <c:v>17.424393746583366</c:v>
                </c:pt>
                <c:pt idx="18">
                  <c:v>18.177972904730957</c:v>
                </c:pt>
                <c:pt idx="19">
                  <c:v>18.615818506159467</c:v>
                </c:pt>
                <c:pt idx="20">
                  <c:v>19.120070765149194</c:v>
                </c:pt>
                <c:pt idx="21">
                  <c:v>19.400492549208643</c:v>
                </c:pt>
                <c:pt idx="22">
                  <c:v>19.701158981152968</c:v>
                </c:pt>
                <c:pt idx="23">
                  <c:v>20.314443236952037</c:v>
                </c:pt>
                <c:pt idx="24">
                  <c:v>20.239225329446093</c:v>
                </c:pt>
                <c:pt idx="25">
                  <c:v>20.894089316103241</c:v>
                </c:pt>
                <c:pt idx="26">
                  <c:v>21.38197253791872</c:v>
                </c:pt>
                <c:pt idx="27">
                  <c:v>21.399827877394237</c:v>
                </c:pt>
                <c:pt idx="28">
                  <c:v>22.769205403130186</c:v>
                </c:pt>
                <c:pt idx="29">
                  <c:v>22.848938921276549</c:v>
                </c:pt>
                <c:pt idx="30">
                  <c:v>24.292433482721499</c:v>
                </c:pt>
                <c:pt idx="31">
                  <c:v>24.876761227976111</c:v>
                </c:pt>
                <c:pt idx="32">
                  <c:v>25.325936550772102</c:v>
                </c:pt>
                <c:pt idx="33">
                  <c:v>25.546985034185322</c:v>
                </c:pt>
                <c:pt idx="34">
                  <c:v>25.646112182675711</c:v>
                </c:pt>
                <c:pt idx="35">
                  <c:v>26.069563604236897</c:v>
                </c:pt>
                <c:pt idx="36">
                  <c:v>25.096865375243731</c:v>
                </c:pt>
                <c:pt idx="37">
                  <c:v>25.594492083315181</c:v>
                </c:pt>
                <c:pt idx="38">
                  <c:v>25.428670477583751</c:v>
                </c:pt>
                <c:pt idx="39">
                  <c:v>27.114882673508546</c:v>
                </c:pt>
                <c:pt idx="40">
                  <c:v>27.952761614145359</c:v>
                </c:pt>
                <c:pt idx="41">
                  <c:v>28.971863349526853</c:v>
                </c:pt>
                <c:pt idx="42">
                  <c:v>29.237262630662151</c:v>
                </c:pt>
                <c:pt idx="43">
                  <c:v>30.929849396614326</c:v>
                </c:pt>
                <c:pt idx="44">
                  <c:v>30.565570352645899</c:v>
                </c:pt>
                <c:pt idx="45">
                  <c:v>32.272057396870913</c:v>
                </c:pt>
                <c:pt idx="46">
                  <c:v>32.754739879786719</c:v>
                </c:pt>
                <c:pt idx="47">
                  <c:v>34.057618899839362</c:v>
                </c:pt>
                <c:pt idx="48">
                  <c:v>35.148778724477317</c:v>
                </c:pt>
                <c:pt idx="49">
                  <c:v>35.966406443886449</c:v>
                </c:pt>
                <c:pt idx="50">
                  <c:v>35.673682729531961</c:v>
                </c:pt>
                <c:pt idx="51">
                  <c:v>36.59036158756907</c:v>
                </c:pt>
                <c:pt idx="52">
                  <c:v>36.887863282780572</c:v>
                </c:pt>
                <c:pt idx="53">
                  <c:v>37.637797330368905</c:v>
                </c:pt>
                <c:pt idx="54">
                  <c:v>38.180923022106853</c:v>
                </c:pt>
                <c:pt idx="55">
                  <c:v>38.866607127743691</c:v>
                </c:pt>
                <c:pt idx="56">
                  <c:v>37.934824221017664</c:v>
                </c:pt>
              </c:numCache>
            </c:numRef>
          </c:val>
          <c:extLst>
            <c:ext xmlns:c16="http://schemas.microsoft.com/office/drawing/2014/chart" uri="{C3380CC4-5D6E-409C-BE32-E72D297353CC}">
              <c16:uniqueId val="{00000004-6BD3-4379-9D27-1719E2770938}"/>
            </c:ext>
          </c:extLst>
        </c:ser>
        <c:ser>
          <c:idx val="5"/>
          <c:order val="5"/>
          <c:tx>
            <c:strRef>
              <c:f>'ST Prim Ener Cons by Fuel &amp; Reg'!$B$67</c:f>
              <c:strCache>
                <c:ptCount val="1"/>
                <c:pt idx="0">
                  <c:v>Wind</c:v>
                </c:pt>
              </c:strCache>
            </c:strRef>
          </c:tx>
          <c:spPr>
            <a:solidFill>
              <a:srgbClr val="FFFF00"/>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Reg'!$C$67:$BG$67</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3.193548387096774E-5</c:v>
                </c:pt>
                <c:pt idx="14">
                  <c:v>6.387096774193548E-5</c:v>
                </c:pt>
                <c:pt idx="15">
                  <c:v>1.1177419354838708E-4</c:v>
                </c:pt>
                <c:pt idx="16">
                  <c:v>1.1177419354838708E-4</c:v>
                </c:pt>
                <c:pt idx="17">
                  <c:v>1.9693548387096765E-4</c:v>
                </c:pt>
                <c:pt idx="18">
                  <c:v>3.4910752688172047E-4</c:v>
                </c:pt>
                <c:pt idx="19">
                  <c:v>4.7643010752688168E-4</c:v>
                </c:pt>
                <c:pt idx="20">
                  <c:v>6.8363440860215051E-4</c:v>
                </c:pt>
                <c:pt idx="21">
                  <c:v>1.4778817204301078E-3</c:v>
                </c:pt>
                <c:pt idx="22">
                  <c:v>2.0798172043010751E-3</c:v>
                </c:pt>
                <c:pt idx="23">
                  <c:v>3.5297204301075274E-3</c:v>
                </c:pt>
                <c:pt idx="24">
                  <c:v>2.8207301075268823E-2</c:v>
                </c:pt>
                <c:pt idx="25">
                  <c:v>3.8668234524086013E-2</c:v>
                </c:pt>
                <c:pt idx="26">
                  <c:v>4.3503651698494634E-2</c:v>
                </c:pt>
                <c:pt idx="27">
                  <c:v>5.0385805365161296E-2</c:v>
                </c:pt>
                <c:pt idx="28">
                  <c:v>6.0651539045161303E-2</c:v>
                </c:pt>
                <c:pt idx="29">
                  <c:v>7.5824737051612898E-2</c:v>
                </c:pt>
                <c:pt idx="30">
                  <c:v>8.7949507625806445E-2</c:v>
                </c:pt>
                <c:pt idx="31">
                  <c:v>9.7984458645053771E-2</c:v>
                </c:pt>
                <c:pt idx="32">
                  <c:v>0.12793159467827955</c:v>
                </c:pt>
                <c:pt idx="33">
                  <c:v>0.16948438349598816</c:v>
                </c:pt>
                <c:pt idx="34">
                  <c:v>0.22584959426390647</c:v>
                </c:pt>
                <c:pt idx="35">
                  <c:v>0.33433721196449079</c:v>
                </c:pt>
                <c:pt idx="36">
                  <c:v>0.40592365605693559</c:v>
                </c:pt>
                <c:pt idx="37">
                  <c:v>0.55002873417553599</c:v>
                </c:pt>
                <c:pt idx="38">
                  <c:v>0.6607277985911143</c:v>
                </c:pt>
                <c:pt idx="39">
                  <c:v>0.88828158637931365</c:v>
                </c:pt>
                <c:pt idx="40">
                  <c:v>1.078704055569635</c:v>
                </c:pt>
                <c:pt idx="41">
                  <c:v>1.3674839252507123</c:v>
                </c:pt>
                <c:pt idx="42">
                  <c:v>1.7458413252747729</c:v>
                </c:pt>
                <c:pt idx="43">
                  <c:v>2.2398404492780628</c:v>
                </c:pt>
                <c:pt idx="44">
                  <c:v>2.7828065841023331</c:v>
                </c:pt>
                <c:pt idx="45">
                  <c:v>3.4615037136856084</c:v>
                </c:pt>
                <c:pt idx="46">
                  <c:v>4.3735201530238941</c:v>
                </c:pt>
                <c:pt idx="47">
                  <c:v>5.2365132107405534</c:v>
                </c:pt>
                <c:pt idx="48">
                  <c:v>6.2352613468647657</c:v>
                </c:pt>
                <c:pt idx="49">
                  <c:v>6.8840163640744372</c:v>
                </c:pt>
                <c:pt idx="50">
                  <c:v>8.0596289068866902</c:v>
                </c:pt>
                <c:pt idx="51">
                  <c:v>9.2720966122215582</c:v>
                </c:pt>
                <c:pt idx="52">
                  <c:v>10.925701375439644</c:v>
                </c:pt>
                <c:pt idx="53">
                  <c:v>12.096067594280752</c:v>
                </c:pt>
                <c:pt idx="54">
                  <c:v>13.480254186606635</c:v>
                </c:pt>
                <c:pt idx="55">
                  <c:v>15.093655959741849</c:v>
                </c:pt>
                <c:pt idx="56">
                  <c:v>17.53954202228163</c:v>
                </c:pt>
              </c:numCache>
            </c:numRef>
          </c:val>
          <c:extLst>
            <c:ext xmlns:c16="http://schemas.microsoft.com/office/drawing/2014/chart" uri="{C3380CC4-5D6E-409C-BE32-E72D297353CC}">
              <c16:uniqueId val="{00000005-6BD3-4379-9D27-1719E2770938}"/>
            </c:ext>
          </c:extLst>
        </c:ser>
        <c:ser>
          <c:idx val="6"/>
          <c:order val="6"/>
          <c:tx>
            <c:strRef>
              <c:f>'ST Prim Ener Cons by Fuel &amp; Reg'!$B$68</c:f>
              <c:strCache>
                <c:ptCount val="1"/>
                <c:pt idx="0">
                  <c:v>Solar</c:v>
                </c:pt>
              </c:strCache>
            </c:strRef>
          </c:tx>
          <c:spPr>
            <a:solidFill>
              <a:srgbClr val="FFC000"/>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Reg'!$C$68:$BG$68</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3.193548387096774E-5</c:v>
                </c:pt>
                <c:pt idx="19">
                  <c:v>6.7182795698924726E-5</c:v>
                </c:pt>
                <c:pt idx="20">
                  <c:v>1.2505376344086022E-4</c:v>
                </c:pt>
                <c:pt idx="21">
                  <c:v>1.6163440860215056E-4</c:v>
                </c:pt>
                <c:pt idx="22">
                  <c:v>1.1287096774193549E-4</c:v>
                </c:pt>
                <c:pt idx="23">
                  <c:v>1.0853763440860216E-4</c:v>
                </c:pt>
                <c:pt idx="24">
                  <c:v>2.7914086021505378E-3</c:v>
                </c:pt>
                <c:pt idx="25">
                  <c:v>4.1334623655913975E-3</c:v>
                </c:pt>
                <c:pt idx="26">
                  <c:v>5.3779660670728998E-3</c:v>
                </c:pt>
                <c:pt idx="27">
                  <c:v>4.9668737461649364E-3</c:v>
                </c:pt>
                <c:pt idx="28">
                  <c:v>5.9261349332219194E-3</c:v>
                </c:pt>
                <c:pt idx="29">
                  <c:v>6.3553095280287986E-3</c:v>
                </c:pt>
                <c:pt idx="30">
                  <c:v>6.8002757171367499E-3</c:v>
                </c:pt>
                <c:pt idx="31">
                  <c:v>7.4431816331487228E-3</c:v>
                </c:pt>
                <c:pt idx="32">
                  <c:v>7.9794510108646653E-3</c:v>
                </c:pt>
                <c:pt idx="33">
                  <c:v>8.6416244691606987E-3</c:v>
                </c:pt>
                <c:pt idx="34">
                  <c:v>9.635966991787679E-3</c:v>
                </c:pt>
                <c:pt idx="35">
                  <c:v>1.1272907893876995E-2</c:v>
                </c:pt>
                <c:pt idx="36">
                  <c:v>1.5052719051890755E-2</c:v>
                </c:pt>
                <c:pt idx="37">
                  <c:v>1.8903745722430823E-2</c:v>
                </c:pt>
                <c:pt idx="38">
                  <c:v>2.354429197974162E-2</c:v>
                </c:pt>
                <c:pt idx="39">
                  <c:v>3.0826407027467556E-2</c:v>
                </c:pt>
                <c:pt idx="40">
                  <c:v>4.3161939740674608E-2</c:v>
                </c:pt>
                <c:pt idx="41">
                  <c:v>5.9021151567158286E-2</c:v>
                </c:pt>
                <c:pt idx="42">
                  <c:v>7.958190725572202E-2</c:v>
                </c:pt>
                <c:pt idx="43">
                  <c:v>0.12844979009046514</c:v>
                </c:pt>
                <c:pt idx="44">
                  <c:v>0.2118727437124106</c:v>
                </c:pt>
                <c:pt idx="45">
                  <c:v>0.33884425419551767</c:v>
                </c:pt>
                <c:pt idx="46">
                  <c:v>0.65130833193748638</c:v>
                </c:pt>
                <c:pt idx="47">
                  <c:v>1.0023067105693653</c:v>
                </c:pt>
                <c:pt idx="48">
                  <c:v>1.359888684477115</c:v>
                </c:pt>
                <c:pt idx="49">
                  <c:v>1.9150164057318977</c:v>
                </c:pt>
                <c:pt idx="50">
                  <c:v>2.4696252405122689</c:v>
                </c:pt>
                <c:pt idx="51">
                  <c:v>3.1570389748706931</c:v>
                </c:pt>
                <c:pt idx="52">
                  <c:v>4.2678543953959664</c:v>
                </c:pt>
                <c:pt idx="53">
                  <c:v>5.4883792167014578</c:v>
                </c:pt>
                <c:pt idx="54">
                  <c:v>6.6801316980637511</c:v>
                </c:pt>
                <c:pt idx="55">
                  <c:v>8.0007950549033424</c:v>
                </c:pt>
                <c:pt idx="56">
                  <c:v>9.7261997967497553</c:v>
                </c:pt>
              </c:numCache>
            </c:numRef>
          </c:val>
          <c:extLst>
            <c:ext xmlns:c16="http://schemas.microsoft.com/office/drawing/2014/chart" uri="{C3380CC4-5D6E-409C-BE32-E72D297353CC}">
              <c16:uniqueId val="{00000006-6BD3-4379-9D27-1719E2770938}"/>
            </c:ext>
          </c:extLst>
        </c:ser>
        <c:ser>
          <c:idx val="7"/>
          <c:order val="7"/>
          <c:tx>
            <c:strRef>
              <c:f>'ST Prim Ener Cons by Fuel &amp; Reg'!$B$69</c:f>
              <c:strCache>
                <c:ptCount val="1"/>
                <c:pt idx="0">
                  <c:v>Geoth Bio Oth</c:v>
                </c:pt>
              </c:strCache>
            </c:strRef>
          </c:tx>
          <c:spPr>
            <a:solidFill>
              <a:srgbClr val="000000"/>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Reg'!$C$69:$BG$69</c:f>
              <c:numCache>
                <c:formatCode>0.0</c:formatCode>
                <c:ptCount val="57"/>
                <c:pt idx="0">
                  <c:v>0.20141671292719099</c:v>
                </c:pt>
                <c:pt idx="1">
                  <c:v>0.22225538837981579</c:v>
                </c:pt>
                <c:pt idx="2">
                  <c:v>0.22447215033553858</c:v>
                </c:pt>
                <c:pt idx="3">
                  <c:v>0.24851489996277459</c:v>
                </c:pt>
                <c:pt idx="4">
                  <c:v>0.26121140674649584</c:v>
                </c:pt>
                <c:pt idx="5">
                  <c:v>0.28921661666986254</c:v>
                </c:pt>
                <c:pt idx="6">
                  <c:v>0.31442064105402379</c:v>
                </c:pt>
                <c:pt idx="7">
                  <c:v>0.33624729106605544</c:v>
                </c:pt>
                <c:pt idx="8">
                  <c:v>0.36088673439156688</c:v>
                </c:pt>
                <c:pt idx="9">
                  <c:v>0.3847426808177602</c:v>
                </c:pt>
                <c:pt idx="10">
                  <c:v>0.38932992756882645</c:v>
                </c:pt>
                <c:pt idx="11">
                  <c:v>0.43405583777439932</c:v>
                </c:pt>
                <c:pt idx="12">
                  <c:v>0.45815988954340897</c:v>
                </c:pt>
                <c:pt idx="13">
                  <c:v>0.48609655984476996</c:v>
                </c:pt>
                <c:pt idx="14">
                  <c:v>0.52025587287249009</c:v>
                </c:pt>
                <c:pt idx="15">
                  <c:v>0.55363889284405077</c:v>
                </c:pt>
                <c:pt idx="16">
                  <c:v>0.59366728874516317</c:v>
                </c:pt>
                <c:pt idx="17">
                  <c:v>0.68843844414115252</c:v>
                </c:pt>
                <c:pt idx="18">
                  <c:v>0.76237411979733571</c:v>
                </c:pt>
                <c:pt idx="19">
                  <c:v>0.85075439234366446</c:v>
                </c:pt>
                <c:pt idx="20">
                  <c:v>0.87967884794690321</c:v>
                </c:pt>
                <c:pt idx="21">
                  <c:v>0.95473764868702204</c:v>
                </c:pt>
                <c:pt idx="22">
                  <c:v>1.0219672035677558</c:v>
                </c:pt>
                <c:pt idx="23">
                  <c:v>1.0522477783552449</c:v>
                </c:pt>
                <c:pt idx="24">
                  <c:v>1.1589101319768131</c:v>
                </c:pt>
                <c:pt idx="25">
                  <c:v>4.5583953708501355</c:v>
                </c:pt>
                <c:pt idx="26">
                  <c:v>4.7653062194492044</c:v>
                </c:pt>
                <c:pt idx="27">
                  <c:v>4.9581912445741665</c:v>
                </c:pt>
                <c:pt idx="28">
                  <c:v>5.2714727345388352</c:v>
                </c:pt>
                <c:pt idx="29">
                  <c:v>5.5970028405624905</c:v>
                </c:pt>
                <c:pt idx="30">
                  <c:v>5.4711827039635335</c:v>
                </c:pt>
                <c:pt idx="31">
                  <c:v>5.7823887637400579</c:v>
                </c:pt>
                <c:pt idx="32">
                  <c:v>1.8005376842740768</c:v>
                </c:pt>
                <c:pt idx="33">
                  <c:v>1.8745033009646197</c:v>
                </c:pt>
                <c:pt idx="34">
                  <c:v>1.966939798950168</c:v>
                </c:pt>
                <c:pt idx="35">
                  <c:v>2.0562606294536732</c:v>
                </c:pt>
                <c:pt idx="36">
                  <c:v>2.1354304087151115</c:v>
                </c:pt>
                <c:pt idx="37">
                  <c:v>2.2991796418116759</c:v>
                </c:pt>
                <c:pt idx="38">
                  <c:v>2.4264280349217917</c:v>
                </c:pt>
                <c:pt idx="39">
                  <c:v>2.6216923421083131</c:v>
                </c:pt>
                <c:pt idx="40">
                  <c:v>2.8401301621284887</c:v>
                </c:pt>
                <c:pt idx="41">
                  <c:v>3.0259115093430955</c:v>
                </c:pt>
                <c:pt idx="42">
                  <c:v>3.2833422149430826</c:v>
                </c:pt>
                <c:pt idx="43">
                  <c:v>3.5113679023960618</c:v>
                </c:pt>
                <c:pt idx="44">
                  <c:v>3.7724921813105148</c:v>
                </c:pt>
                <c:pt idx="45">
                  <c:v>4.2490806022939864</c:v>
                </c:pt>
                <c:pt idx="46">
                  <c:v>4.4913502094740476</c:v>
                </c:pt>
                <c:pt idx="47">
                  <c:v>4.8685192392215875</c:v>
                </c:pt>
                <c:pt idx="48">
                  <c:v>5.2672844895603417</c:v>
                </c:pt>
                <c:pt idx="49">
                  <c:v>5.7045650515304418</c:v>
                </c:pt>
                <c:pt idx="50">
                  <c:v>6.1604225309851151</c:v>
                </c:pt>
                <c:pt idx="51">
                  <c:v>6.2542875519933663</c:v>
                </c:pt>
                <c:pt idx="52">
                  <c:v>6.6623758455637017</c:v>
                </c:pt>
                <c:pt idx="53">
                  <c:v>7.184972693789633</c:v>
                </c:pt>
                <c:pt idx="54">
                  <c:v>7.5425689106922809</c:v>
                </c:pt>
                <c:pt idx="55">
                  <c:v>7.8686061004582966</c:v>
                </c:pt>
                <c:pt idx="56">
                  <c:v>8.5431553763757666</c:v>
                </c:pt>
              </c:numCache>
            </c:numRef>
          </c:val>
          <c:extLst>
            <c:ext xmlns:c16="http://schemas.microsoft.com/office/drawing/2014/chart" uri="{C3380CC4-5D6E-409C-BE32-E72D297353CC}">
              <c16:uniqueId val="{00000007-6BD3-4379-9D27-1719E2770938}"/>
            </c:ext>
          </c:extLst>
        </c:ser>
        <c:dLbls>
          <c:showLegendKey val="0"/>
          <c:showVal val="0"/>
          <c:showCatName val="0"/>
          <c:showSerName val="0"/>
          <c:showPercent val="0"/>
          <c:showBubbleSize val="0"/>
        </c:dLbls>
        <c:axId val="1866376303"/>
        <c:axId val="1867365247"/>
      </c:areaChart>
      <c:catAx>
        <c:axId val="1866376303"/>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noMultiLvlLbl val="0"/>
      </c:catAx>
      <c:valAx>
        <c:axId val="1867365247"/>
        <c:scaling>
          <c:orientation val="minMax"/>
          <c:max val="6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sz="1800" dirty="0"/>
                  <a:t>Exajoules</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6376303"/>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sz="1400" b="1">
          <a:solidFill>
            <a:srgbClr val="FFFF00"/>
          </a:solidFill>
        </a:defRPr>
      </a:pPr>
      <a:endParaRPr lang="en-US"/>
    </a:p>
  </c:txPr>
  <c:externalData r:id="rId4">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5"/>
          <c:order val="0"/>
          <c:tx>
            <c:strRef>
              <c:f>'ST Prim Ener Cons by Fuel &amp; Reg'!$B$67</c:f>
              <c:strCache>
                <c:ptCount val="1"/>
                <c:pt idx="0">
                  <c:v>Wind</c:v>
                </c:pt>
              </c:strCache>
            </c:strRef>
          </c:tx>
          <c:spPr>
            <a:solidFill>
              <a:srgbClr val="FFFF00"/>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Reg'!$C$67:$BG$67</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3.193548387096774E-5</c:v>
                </c:pt>
                <c:pt idx="14">
                  <c:v>6.387096774193548E-5</c:v>
                </c:pt>
                <c:pt idx="15">
                  <c:v>1.1177419354838708E-4</c:v>
                </c:pt>
                <c:pt idx="16">
                  <c:v>1.1177419354838708E-4</c:v>
                </c:pt>
                <c:pt idx="17">
                  <c:v>1.9693548387096765E-4</c:v>
                </c:pt>
                <c:pt idx="18">
                  <c:v>3.4910752688172047E-4</c:v>
                </c:pt>
                <c:pt idx="19">
                  <c:v>4.7643010752688168E-4</c:v>
                </c:pt>
                <c:pt idx="20">
                  <c:v>6.8363440860215051E-4</c:v>
                </c:pt>
                <c:pt idx="21">
                  <c:v>1.4778817204301078E-3</c:v>
                </c:pt>
                <c:pt idx="22">
                  <c:v>2.0798172043010751E-3</c:v>
                </c:pt>
                <c:pt idx="23">
                  <c:v>3.5297204301075274E-3</c:v>
                </c:pt>
                <c:pt idx="24">
                  <c:v>2.8207301075268823E-2</c:v>
                </c:pt>
                <c:pt idx="25">
                  <c:v>3.8668234524086013E-2</c:v>
                </c:pt>
                <c:pt idx="26">
                  <c:v>4.3503651698494634E-2</c:v>
                </c:pt>
                <c:pt idx="27">
                  <c:v>5.0385805365161296E-2</c:v>
                </c:pt>
                <c:pt idx="28">
                  <c:v>6.0651539045161303E-2</c:v>
                </c:pt>
                <c:pt idx="29">
                  <c:v>7.5824737051612898E-2</c:v>
                </c:pt>
                <c:pt idx="30">
                  <c:v>8.7949507625806445E-2</c:v>
                </c:pt>
                <c:pt idx="31">
                  <c:v>9.7984458645053771E-2</c:v>
                </c:pt>
                <c:pt idx="32">
                  <c:v>0.12793159467827955</c:v>
                </c:pt>
                <c:pt idx="33">
                  <c:v>0.16948438349598816</c:v>
                </c:pt>
                <c:pt idx="34">
                  <c:v>0.22584959426390647</c:v>
                </c:pt>
                <c:pt idx="35">
                  <c:v>0.33433721196449079</c:v>
                </c:pt>
                <c:pt idx="36">
                  <c:v>0.40592365605693559</c:v>
                </c:pt>
                <c:pt idx="37">
                  <c:v>0.55002873417553599</c:v>
                </c:pt>
                <c:pt idx="38">
                  <c:v>0.6607277985911143</c:v>
                </c:pt>
                <c:pt idx="39">
                  <c:v>0.88828158637931365</c:v>
                </c:pt>
                <c:pt idx="40">
                  <c:v>1.078704055569635</c:v>
                </c:pt>
                <c:pt idx="41">
                  <c:v>1.3674839252507123</c:v>
                </c:pt>
                <c:pt idx="42">
                  <c:v>1.7458413252747729</c:v>
                </c:pt>
                <c:pt idx="43">
                  <c:v>2.2398404492780628</c:v>
                </c:pt>
                <c:pt idx="44">
                  <c:v>2.7828065841023331</c:v>
                </c:pt>
                <c:pt idx="45">
                  <c:v>3.4615037136856084</c:v>
                </c:pt>
                <c:pt idx="46">
                  <c:v>4.3735201530238941</c:v>
                </c:pt>
                <c:pt idx="47">
                  <c:v>5.2365132107405534</c:v>
                </c:pt>
                <c:pt idx="48">
                  <c:v>6.2352613468647657</c:v>
                </c:pt>
                <c:pt idx="49">
                  <c:v>6.8840163640744372</c:v>
                </c:pt>
                <c:pt idx="50">
                  <c:v>8.0596289068866902</c:v>
                </c:pt>
                <c:pt idx="51">
                  <c:v>9.2720966122215582</c:v>
                </c:pt>
                <c:pt idx="52">
                  <c:v>10.925701375439644</c:v>
                </c:pt>
                <c:pt idx="53">
                  <c:v>12.096067594280752</c:v>
                </c:pt>
                <c:pt idx="54">
                  <c:v>13.480254186606635</c:v>
                </c:pt>
                <c:pt idx="55">
                  <c:v>15.093655959741849</c:v>
                </c:pt>
                <c:pt idx="56">
                  <c:v>17.53954202228163</c:v>
                </c:pt>
              </c:numCache>
            </c:numRef>
          </c:val>
          <c:extLst>
            <c:ext xmlns:c16="http://schemas.microsoft.com/office/drawing/2014/chart" uri="{C3380CC4-5D6E-409C-BE32-E72D297353CC}">
              <c16:uniqueId val="{00000000-40A8-4247-8E96-563859A4C724}"/>
            </c:ext>
          </c:extLst>
        </c:ser>
        <c:ser>
          <c:idx val="6"/>
          <c:order val="1"/>
          <c:tx>
            <c:strRef>
              <c:f>'ST Prim Ener Cons by Fuel &amp; Reg'!$B$68</c:f>
              <c:strCache>
                <c:ptCount val="1"/>
                <c:pt idx="0">
                  <c:v>Solar</c:v>
                </c:pt>
              </c:strCache>
            </c:strRef>
          </c:tx>
          <c:spPr>
            <a:solidFill>
              <a:srgbClr val="FFC000"/>
            </a:solidFill>
            <a:ln>
              <a:noFill/>
            </a:ln>
            <a:effectLst/>
          </c:spP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Reg'!$C$68:$BG$68</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3.193548387096774E-5</c:v>
                </c:pt>
                <c:pt idx="19">
                  <c:v>6.7182795698924726E-5</c:v>
                </c:pt>
                <c:pt idx="20">
                  <c:v>1.2505376344086022E-4</c:v>
                </c:pt>
                <c:pt idx="21">
                  <c:v>1.6163440860215056E-4</c:v>
                </c:pt>
                <c:pt idx="22">
                  <c:v>1.1287096774193549E-4</c:v>
                </c:pt>
                <c:pt idx="23">
                  <c:v>1.0853763440860216E-4</c:v>
                </c:pt>
                <c:pt idx="24">
                  <c:v>2.7914086021505378E-3</c:v>
                </c:pt>
                <c:pt idx="25">
                  <c:v>4.1334623655913975E-3</c:v>
                </c:pt>
                <c:pt idx="26">
                  <c:v>5.3779660670728998E-3</c:v>
                </c:pt>
                <c:pt idx="27">
                  <c:v>4.9668737461649364E-3</c:v>
                </c:pt>
                <c:pt idx="28">
                  <c:v>5.9261349332219194E-3</c:v>
                </c:pt>
                <c:pt idx="29">
                  <c:v>6.3553095280287986E-3</c:v>
                </c:pt>
                <c:pt idx="30">
                  <c:v>6.8002757171367499E-3</c:v>
                </c:pt>
                <c:pt idx="31">
                  <c:v>7.4431816331487228E-3</c:v>
                </c:pt>
                <c:pt idx="32">
                  <c:v>7.9794510108646653E-3</c:v>
                </c:pt>
                <c:pt idx="33">
                  <c:v>8.6416244691606987E-3</c:v>
                </c:pt>
                <c:pt idx="34">
                  <c:v>9.635966991787679E-3</c:v>
                </c:pt>
                <c:pt idx="35">
                  <c:v>1.1272907893876995E-2</c:v>
                </c:pt>
                <c:pt idx="36">
                  <c:v>1.5052719051890755E-2</c:v>
                </c:pt>
                <c:pt idx="37">
                  <c:v>1.8903745722430823E-2</c:v>
                </c:pt>
                <c:pt idx="38">
                  <c:v>2.354429197974162E-2</c:v>
                </c:pt>
                <c:pt idx="39">
                  <c:v>3.0826407027467556E-2</c:v>
                </c:pt>
                <c:pt idx="40">
                  <c:v>4.3161939740674608E-2</c:v>
                </c:pt>
                <c:pt idx="41">
                  <c:v>5.9021151567158286E-2</c:v>
                </c:pt>
                <c:pt idx="42">
                  <c:v>7.958190725572202E-2</c:v>
                </c:pt>
                <c:pt idx="43">
                  <c:v>0.12844979009046514</c:v>
                </c:pt>
                <c:pt idx="44">
                  <c:v>0.2118727437124106</c:v>
                </c:pt>
                <c:pt idx="45">
                  <c:v>0.33884425419551767</c:v>
                </c:pt>
                <c:pt idx="46">
                  <c:v>0.65130833193748638</c:v>
                </c:pt>
                <c:pt idx="47">
                  <c:v>1.0023067105693653</c:v>
                </c:pt>
                <c:pt idx="48">
                  <c:v>1.359888684477115</c:v>
                </c:pt>
                <c:pt idx="49">
                  <c:v>1.9150164057318977</c:v>
                </c:pt>
                <c:pt idx="50">
                  <c:v>2.4696252405122689</c:v>
                </c:pt>
                <c:pt idx="51">
                  <c:v>3.1570389748706931</c:v>
                </c:pt>
                <c:pt idx="52">
                  <c:v>4.2678543953959664</c:v>
                </c:pt>
                <c:pt idx="53">
                  <c:v>5.4883792167014578</c:v>
                </c:pt>
                <c:pt idx="54">
                  <c:v>6.6801316980637511</c:v>
                </c:pt>
                <c:pt idx="55">
                  <c:v>8.0007950549033424</c:v>
                </c:pt>
                <c:pt idx="56">
                  <c:v>9.7261997967497553</c:v>
                </c:pt>
              </c:numCache>
            </c:numRef>
          </c:val>
          <c:extLst>
            <c:ext xmlns:c16="http://schemas.microsoft.com/office/drawing/2014/chart" uri="{C3380CC4-5D6E-409C-BE32-E72D297353CC}">
              <c16:uniqueId val="{00000001-40A8-4247-8E96-563859A4C724}"/>
            </c:ext>
          </c:extLst>
        </c:ser>
        <c:dLbls>
          <c:showLegendKey val="0"/>
          <c:showVal val="0"/>
          <c:showCatName val="0"/>
          <c:showSerName val="0"/>
          <c:showPercent val="0"/>
          <c:showBubbleSize val="0"/>
        </c:dLbls>
        <c:axId val="1866376303"/>
        <c:axId val="1867365247"/>
      </c:areaChart>
      <c:catAx>
        <c:axId val="1866376303"/>
        <c:scaling>
          <c:orientation val="minMax"/>
        </c:scaling>
        <c:delete val="1"/>
        <c:axPos val="b"/>
        <c:numFmt formatCode="General" sourceLinked="1"/>
        <c:majorTickMark val="out"/>
        <c:minorTickMark val="none"/>
        <c:tickLblPos val="nextTo"/>
        <c:crossAx val="1867365247"/>
        <c:crosses val="autoZero"/>
        <c:auto val="1"/>
        <c:lblAlgn val="ctr"/>
        <c:lblOffset val="100"/>
        <c:tickLblSkip val="10"/>
        <c:noMultiLvlLbl val="0"/>
      </c:catAx>
      <c:valAx>
        <c:axId val="1867365247"/>
        <c:scaling>
          <c:orientation val="minMax"/>
          <c:max val="3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6376303"/>
        <c:crosses val="autoZero"/>
        <c:crossBetween val="midCat"/>
      </c:valAx>
      <c:spPr>
        <a:noFill/>
        <a:ln w="25400">
          <a:noFill/>
        </a:ln>
        <a:effectLst/>
      </c:spPr>
    </c:plotArea>
    <c:plotVisOnly val="1"/>
    <c:dispBlanksAs val="zero"/>
    <c:showDLblsOverMax val="0"/>
  </c:chart>
  <c:spPr>
    <a:solidFill>
      <a:srgbClr val="000000"/>
    </a:solidFill>
    <a:ln>
      <a:noFill/>
    </a:ln>
    <a:effectLst/>
  </c:spPr>
  <c:txPr>
    <a:bodyPr/>
    <a:lstStyle/>
    <a:p>
      <a:pPr>
        <a:defRPr sz="1400" b="1">
          <a:solidFill>
            <a:srgbClr val="FFFF00"/>
          </a:solidFill>
        </a:defRPr>
      </a:pPr>
      <a:endParaRPr lang="en-US"/>
    </a:p>
  </c:txPr>
  <c:externalData r:id="rId4">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Prim Ener Cons by Fuel &amp; Reg'!$B$134</c:f>
              <c:strCache>
                <c:ptCount val="1"/>
                <c:pt idx="0">
                  <c:v>North America</c:v>
                </c:pt>
              </c:strCache>
            </c:strRef>
          </c:tx>
          <c:spPr>
            <a:solidFill>
              <a:srgbClr val="00B0F0"/>
            </a:solidFill>
            <a:ln>
              <a:noFill/>
            </a:ln>
            <a:effectLst/>
          </c:spPr>
          <c:cat>
            <c:numRef>
              <c:f>'ST Prim Ener Cons by Fuel &amp; Reg'!$C$133:$BG$133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Reg'!$C$134:$BG$134</c:f>
              <c:numCache>
                <c:formatCode>0.0</c:formatCode>
                <c:ptCount val="57"/>
                <c:pt idx="0">
                  <c:v>58.03942525353915</c:v>
                </c:pt>
                <c:pt idx="1">
                  <c:v>61.332255690060855</c:v>
                </c:pt>
                <c:pt idx="2">
                  <c:v>63.50896979044758</c:v>
                </c:pt>
                <c:pt idx="3">
                  <c:v>67.355064724270562</c:v>
                </c:pt>
                <c:pt idx="4">
                  <c:v>70.945914397933421</c:v>
                </c:pt>
                <c:pt idx="5">
                  <c:v>73.722363713607891</c:v>
                </c:pt>
                <c:pt idx="6">
                  <c:v>75.387540120715144</c:v>
                </c:pt>
                <c:pt idx="7">
                  <c:v>79.4085585391677</c:v>
                </c:pt>
                <c:pt idx="8">
                  <c:v>83.155712089736781</c:v>
                </c:pt>
                <c:pt idx="9">
                  <c:v>81.805273048584255</c:v>
                </c:pt>
                <c:pt idx="10">
                  <c:v>79.934408787426236</c:v>
                </c:pt>
                <c:pt idx="11">
                  <c:v>84.2665704005138</c:v>
                </c:pt>
                <c:pt idx="12">
                  <c:v>86.759619479859523</c:v>
                </c:pt>
                <c:pt idx="13">
                  <c:v>88.905660973682487</c:v>
                </c:pt>
                <c:pt idx="14">
                  <c:v>90.275926682985869</c:v>
                </c:pt>
                <c:pt idx="15">
                  <c:v>87.73191069188961</c:v>
                </c:pt>
                <c:pt idx="16">
                  <c:v>85.80940061284258</c:v>
                </c:pt>
                <c:pt idx="17">
                  <c:v>82.717496809700592</c:v>
                </c:pt>
                <c:pt idx="18">
                  <c:v>82.380538945732539</c:v>
                </c:pt>
                <c:pt idx="19">
                  <c:v>86.697641758671665</c:v>
                </c:pt>
                <c:pt idx="20">
                  <c:v>87.033297892177416</c:v>
                </c:pt>
                <c:pt idx="21">
                  <c:v>87.687231809880558</c:v>
                </c:pt>
                <c:pt idx="22">
                  <c:v>90.614038650561369</c:v>
                </c:pt>
                <c:pt idx="23">
                  <c:v>94.52591379973039</c:v>
                </c:pt>
                <c:pt idx="24">
                  <c:v>96.787273592766255</c:v>
                </c:pt>
                <c:pt idx="25">
                  <c:v>98.176025117758002</c:v>
                </c:pt>
                <c:pt idx="26">
                  <c:v>98.391477690625109</c:v>
                </c:pt>
                <c:pt idx="27">
                  <c:v>99.973443528671808</c:v>
                </c:pt>
                <c:pt idx="28">
                  <c:v>101.98090971188014</c:v>
                </c:pt>
                <c:pt idx="29">
                  <c:v>104.27349022547173</c:v>
                </c:pt>
                <c:pt idx="30">
                  <c:v>106.21208025769556</c:v>
                </c:pt>
                <c:pt idx="31">
                  <c:v>109.81540002321385</c:v>
                </c:pt>
                <c:pt idx="32">
                  <c:v>109.04389482715358</c:v>
                </c:pt>
                <c:pt idx="33">
                  <c:v>109.66714667037807</c:v>
                </c:pt>
                <c:pt idx="34">
                  <c:v>111.76172904823531</c:v>
                </c:pt>
                <c:pt idx="35">
                  <c:v>114.44222989159356</c:v>
                </c:pt>
                <c:pt idx="36">
                  <c:v>111.81056297614596</c:v>
                </c:pt>
                <c:pt idx="37">
                  <c:v>113.78870560055455</c:v>
                </c:pt>
                <c:pt idx="38">
                  <c:v>114.13456300039228</c:v>
                </c:pt>
                <c:pt idx="39">
                  <c:v>116.47029962018676</c:v>
                </c:pt>
                <c:pt idx="40">
                  <c:v>116.96618568570672</c:v>
                </c:pt>
                <c:pt idx="41">
                  <c:v>116.20652409327305</c:v>
                </c:pt>
                <c:pt idx="42">
                  <c:v>117.92992306481469</c:v>
                </c:pt>
                <c:pt idx="43">
                  <c:v>115.32186691115706</c:v>
                </c:pt>
                <c:pt idx="44">
                  <c:v>109.92167984809433</c:v>
                </c:pt>
                <c:pt idx="45">
                  <c:v>113.17109343421319</c:v>
                </c:pt>
                <c:pt idx="46">
                  <c:v>113.10983238946088</c:v>
                </c:pt>
                <c:pt idx="47">
                  <c:v>110.73579478033962</c:v>
                </c:pt>
                <c:pt idx="48">
                  <c:v>113.43834648080512</c:v>
                </c:pt>
                <c:pt idx="49">
                  <c:v>114.38551068017014</c:v>
                </c:pt>
                <c:pt idx="50">
                  <c:v>113.51612599190562</c:v>
                </c:pt>
                <c:pt idx="51">
                  <c:v>113.21599809946257</c:v>
                </c:pt>
                <c:pt idx="52">
                  <c:v>113.89144294337437</c:v>
                </c:pt>
                <c:pt idx="53">
                  <c:v>117.39198822325952</c:v>
                </c:pt>
                <c:pt idx="54">
                  <c:v>116.27318039098958</c:v>
                </c:pt>
                <c:pt idx="55">
                  <c:v>107.33502287194119</c:v>
                </c:pt>
                <c:pt idx="56">
                  <c:v>112.11804856788574</c:v>
                </c:pt>
              </c:numCache>
            </c:numRef>
          </c:val>
          <c:extLst>
            <c:ext xmlns:c16="http://schemas.microsoft.com/office/drawing/2014/chart" uri="{C3380CC4-5D6E-409C-BE32-E72D297353CC}">
              <c16:uniqueId val="{00000000-DC62-4A2B-A1A7-AB0449277920}"/>
            </c:ext>
          </c:extLst>
        </c:ser>
        <c:ser>
          <c:idx val="1"/>
          <c:order val="1"/>
          <c:tx>
            <c:strRef>
              <c:f>'ST Prim Ener Cons by Fuel &amp; Reg'!$B$135</c:f>
              <c:strCache>
                <c:ptCount val="1"/>
                <c:pt idx="0">
                  <c:v>Europe</c:v>
                </c:pt>
              </c:strCache>
            </c:strRef>
          </c:tx>
          <c:spPr>
            <a:solidFill>
              <a:srgbClr val="99CCFF"/>
            </a:solidFill>
            <a:ln>
              <a:noFill/>
            </a:ln>
            <a:effectLst/>
          </c:spPr>
          <c:cat>
            <c:numRef>
              <c:f>'ST Prim Ener Cons by Fuel &amp; Reg'!$C$133:$BG$133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Reg'!$C$135:$BG$135</c:f>
              <c:numCache>
                <c:formatCode>0.0</c:formatCode>
                <c:ptCount val="57"/>
                <c:pt idx="0">
                  <c:v>44.807020172492933</c:v>
                </c:pt>
                <c:pt idx="1">
                  <c:v>46.158262597604519</c:v>
                </c:pt>
                <c:pt idx="2">
                  <c:v>47.505906732031917</c:v>
                </c:pt>
                <c:pt idx="3">
                  <c:v>50.679360637459226</c:v>
                </c:pt>
                <c:pt idx="4">
                  <c:v>54.339585075484372</c:v>
                </c:pt>
                <c:pt idx="5">
                  <c:v>57.844132795792397</c:v>
                </c:pt>
                <c:pt idx="6">
                  <c:v>59.403715283587843</c:v>
                </c:pt>
                <c:pt idx="7">
                  <c:v>62.262481433265002</c:v>
                </c:pt>
                <c:pt idx="8">
                  <c:v>65.840234747313374</c:v>
                </c:pt>
                <c:pt idx="9">
                  <c:v>64.959597805352644</c:v>
                </c:pt>
                <c:pt idx="10">
                  <c:v>64.305802197947131</c:v>
                </c:pt>
                <c:pt idx="11">
                  <c:v>67.970618483720585</c:v>
                </c:pt>
                <c:pt idx="12">
                  <c:v>69.162011791304366</c:v>
                </c:pt>
                <c:pt idx="13">
                  <c:v>71.806118876763961</c:v>
                </c:pt>
                <c:pt idx="14">
                  <c:v>74.497563932185884</c:v>
                </c:pt>
                <c:pt idx="15">
                  <c:v>72.646068939386936</c:v>
                </c:pt>
                <c:pt idx="16">
                  <c:v>70.817619717810203</c:v>
                </c:pt>
                <c:pt idx="17">
                  <c:v>69.505875813252885</c:v>
                </c:pt>
                <c:pt idx="18">
                  <c:v>70.192720716948713</c:v>
                </c:pt>
                <c:pt idx="19">
                  <c:v>72.085586222418129</c:v>
                </c:pt>
                <c:pt idx="20">
                  <c:v>86.0970880941952</c:v>
                </c:pt>
                <c:pt idx="21">
                  <c:v>87.559687437863303</c:v>
                </c:pt>
                <c:pt idx="22">
                  <c:v>89.411243365348241</c:v>
                </c:pt>
                <c:pt idx="23">
                  <c:v>90.374400290316089</c:v>
                </c:pt>
                <c:pt idx="24">
                  <c:v>90.088081974526872</c:v>
                </c:pt>
                <c:pt idx="25">
                  <c:v>92.54116078558792</c:v>
                </c:pt>
                <c:pt idx="26">
                  <c:v>91.585439236172675</c:v>
                </c:pt>
                <c:pt idx="27">
                  <c:v>88.722187029803621</c:v>
                </c:pt>
                <c:pt idx="28">
                  <c:v>87.265827424250773</c:v>
                </c:pt>
                <c:pt idx="29">
                  <c:v>85.527460435385336</c:v>
                </c:pt>
                <c:pt idx="30">
                  <c:v>87.045814716523253</c:v>
                </c:pt>
                <c:pt idx="31">
                  <c:v>89.255620398375498</c:v>
                </c:pt>
                <c:pt idx="32">
                  <c:v>87.379716199108231</c:v>
                </c:pt>
                <c:pt idx="33">
                  <c:v>88.09041282257428</c:v>
                </c:pt>
                <c:pt idx="34">
                  <c:v>87.552901518895396</c:v>
                </c:pt>
                <c:pt idx="35">
                  <c:v>88.514513246187988</c:v>
                </c:pt>
                <c:pt idx="36">
                  <c:v>89.432713728096431</c:v>
                </c:pt>
                <c:pt idx="37">
                  <c:v>89.054970525265119</c:v>
                </c:pt>
                <c:pt idx="38">
                  <c:v>90.546095903757617</c:v>
                </c:pt>
                <c:pt idx="39">
                  <c:v>91.757822446696636</c:v>
                </c:pt>
                <c:pt idx="40">
                  <c:v>92.090476927002655</c:v>
                </c:pt>
                <c:pt idx="41">
                  <c:v>92.682745915450795</c:v>
                </c:pt>
                <c:pt idx="42">
                  <c:v>91.694708568153175</c:v>
                </c:pt>
                <c:pt idx="43">
                  <c:v>90.99315891952007</c:v>
                </c:pt>
                <c:pt idx="44">
                  <c:v>85.459133710530352</c:v>
                </c:pt>
                <c:pt idx="45">
                  <c:v>88.461118301720717</c:v>
                </c:pt>
                <c:pt idx="46">
                  <c:v>86.310631608880016</c:v>
                </c:pt>
                <c:pt idx="47">
                  <c:v>85.836398869328391</c:v>
                </c:pt>
                <c:pt idx="48">
                  <c:v>85.004448254060748</c:v>
                </c:pt>
                <c:pt idx="49">
                  <c:v>81.587148859552826</c:v>
                </c:pt>
                <c:pt idx="50">
                  <c:v>82.213257388209954</c:v>
                </c:pt>
                <c:pt idx="51">
                  <c:v>83.277540119594818</c:v>
                </c:pt>
                <c:pt idx="52">
                  <c:v>83.804067336125755</c:v>
                </c:pt>
                <c:pt idx="53">
                  <c:v>83.969838659631804</c:v>
                </c:pt>
                <c:pt idx="54">
                  <c:v>82.510668815708314</c:v>
                </c:pt>
                <c:pt idx="55">
                  <c:v>76.519578679085512</c:v>
                </c:pt>
                <c:pt idx="56">
                  <c:v>79.826866176148457</c:v>
                </c:pt>
              </c:numCache>
            </c:numRef>
          </c:val>
          <c:extLst>
            <c:ext xmlns:c16="http://schemas.microsoft.com/office/drawing/2014/chart" uri="{C3380CC4-5D6E-409C-BE32-E72D297353CC}">
              <c16:uniqueId val="{00000001-DC62-4A2B-A1A7-AB0449277920}"/>
            </c:ext>
          </c:extLst>
        </c:ser>
        <c:ser>
          <c:idx val="2"/>
          <c:order val="2"/>
          <c:tx>
            <c:strRef>
              <c:f>'ST Prim Ener Cons by Fuel &amp; Reg'!$B$136</c:f>
              <c:strCache>
                <c:ptCount val="1"/>
                <c:pt idx="0">
                  <c:v>CIS</c:v>
                </c:pt>
              </c:strCache>
            </c:strRef>
          </c:tx>
          <c:spPr>
            <a:solidFill>
              <a:srgbClr val="FFFF99"/>
            </a:solidFill>
            <a:ln>
              <a:noFill/>
            </a:ln>
            <a:effectLst/>
          </c:spPr>
          <c:cat>
            <c:numRef>
              <c:f>'ST Prim Ener Cons by Fuel &amp; Reg'!$C$133:$BG$133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Reg'!$C$136:$BG$136</c:f>
              <c:numCache>
                <c:formatCode>0.0</c:formatCode>
                <c:ptCount val="57"/>
                <c:pt idx="0">
                  <c:v>24.058843831397745</c:v>
                </c:pt>
                <c:pt idx="1">
                  <c:v>25.532013100767319</c:v>
                </c:pt>
                <c:pt idx="2">
                  <c:v>26.918816900104382</c:v>
                </c:pt>
                <c:pt idx="3">
                  <c:v>27.798092486016238</c:v>
                </c:pt>
                <c:pt idx="4">
                  <c:v>28.957932646112578</c:v>
                </c:pt>
                <c:pt idx="5">
                  <c:v>30.429791742714205</c:v>
                </c:pt>
                <c:pt idx="6">
                  <c:v>31.970098920441284</c:v>
                </c:pt>
                <c:pt idx="7">
                  <c:v>33.720782786694272</c:v>
                </c:pt>
                <c:pt idx="8">
                  <c:v>35.4936169686342</c:v>
                </c:pt>
                <c:pt idx="9">
                  <c:v>37.434420901226403</c:v>
                </c:pt>
                <c:pt idx="10">
                  <c:v>39.419673561021824</c:v>
                </c:pt>
                <c:pt idx="11">
                  <c:v>40.912568361467684</c:v>
                </c:pt>
                <c:pt idx="12">
                  <c:v>42.698244803972578</c:v>
                </c:pt>
                <c:pt idx="13">
                  <c:v>44.399160673930851</c:v>
                </c:pt>
                <c:pt idx="14">
                  <c:v>45.63460999438179</c:v>
                </c:pt>
                <c:pt idx="15">
                  <c:v>46.57088144653649</c:v>
                </c:pt>
                <c:pt idx="16">
                  <c:v>47.578523913292365</c:v>
                </c:pt>
                <c:pt idx="17">
                  <c:v>48.942352184555489</c:v>
                </c:pt>
                <c:pt idx="18">
                  <c:v>49.946428343736827</c:v>
                </c:pt>
                <c:pt idx="19">
                  <c:v>51.663326540072219</c:v>
                </c:pt>
                <c:pt idx="20">
                  <c:v>41.191290894442218</c:v>
                </c:pt>
                <c:pt idx="21">
                  <c:v>42.163018732333363</c:v>
                </c:pt>
                <c:pt idx="22">
                  <c:v>43.497563394256957</c:v>
                </c:pt>
                <c:pt idx="23">
                  <c:v>44.356868909436464</c:v>
                </c:pt>
                <c:pt idx="24">
                  <c:v>44.4629759298072</c:v>
                </c:pt>
                <c:pt idx="25">
                  <c:v>43.805395883094633</c:v>
                </c:pt>
                <c:pt idx="26">
                  <c:v>42.968373533614951</c:v>
                </c:pt>
                <c:pt idx="27">
                  <c:v>40.952856517801521</c:v>
                </c:pt>
                <c:pt idx="28">
                  <c:v>37.705486116937749</c:v>
                </c:pt>
                <c:pt idx="29">
                  <c:v>34.131808096394067</c:v>
                </c:pt>
                <c:pt idx="30">
                  <c:v>32.059516587015672</c:v>
                </c:pt>
                <c:pt idx="31">
                  <c:v>31.174312711557665</c:v>
                </c:pt>
                <c:pt idx="32">
                  <c:v>29.277453844672028</c:v>
                </c:pt>
                <c:pt idx="33">
                  <c:v>29.222933397121334</c:v>
                </c:pt>
                <c:pt idx="34">
                  <c:v>29.513060626719131</c:v>
                </c:pt>
                <c:pt idx="35">
                  <c:v>29.761293386610678</c:v>
                </c:pt>
                <c:pt idx="36">
                  <c:v>30.334852535081474</c:v>
                </c:pt>
                <c:pt idx="37">
                  <c:v>30.423815809778535</c:v>
                </c:pt>
                <c:pt idx="38">
                  <c:v>31.208087038082116</c:v>
                </c:pt>
                <c:pt idx="39">
                  <c:v>31.609546945361046</c:v>
                </c:pt>
                <c:pt idx="40">
                  <c:v>31.740298276321965</c:v>
                </c:pt>
                <c:pt idx="41">
                  <c:v>33.088413096673555</c:v>
                </c:pt>
                <c:pt idx="42">
                  <c:v>33.472241706234719</c:v>
                </c:pt>
                <c:pt idx="43">
                  <c:v>33.552921407451954</c:v>
                </c:pt>
                <c:pt idx="44">
                  <c:v>31.957962722019293</c:v>
                </c:pt>
                <c:pt idx="45">
                  <c:v>33.418729431295041</c:v>
                </c:pt>
                <c:pt idx="46">
                  <c:v>35.015299107604235</c:v>
                </c:pt>
                <c:pt idx="47">
                  <c:v>35.415834130315908</c:v>
                </c:pt>
                <c:pt idx="48">
                  <c:v>34.686454365637012</c:v>
                </c:pt>
                <c:pt idx="49">
                  <c:v>35.001042388346555</c:v>
                </c:pt>
                <c:pt idx="50">
                  <c:v>34.463844011901045</c:v>
                </c:pt>
                <c:pt idx="51">
                  <c:v>34.915632133051488</c:v>
                </c:pt>
                <c:pt idx="52">
                  <c:v>35.284513006436356</c:v>
                </c:pt>
                <c:pt idx="53">
                  <c:v>36.897946293077247</c:v>
                </c:pt>
                <c:pt idx="54">
                  <c:v>37.009823113247428</c:v>
                </c:pt>
                <c:pt idx="55">
                  <c:v>35.228303881695034</c:v>
                </c:pt>
                <c:pt idx="56">
                  <c:v>37.989206417905812</c:v>
                </c:pt>
              </c:numCache>
            </c:numRef>
          </c:val>
          <c:extLst>
            <c:ext xmlns:c16="http://schemas.microsoft.com/office/drawing/2014/chart" uri="{C3380CC4-5D6E-409C-BE32-E72D297353CC}">
              <c16:uniqueId val="{00000002-DC62-4A2B-A1A7-AB0449277920}"/>
            </c:ext>
          </c:extLst>
        </c:ser>
        <c:ser>
          <c:idx val="3"/>
          <c:order val="3"/>
          <c:tx>
            <c:strRef>
              <c:f>'ST Prim Ener Cons by Fuel &amp; Reg'!$B$137</c:f>
              <c:strCache>
                <c:ptCount val="1"/>
                <c:pt idx="0">
                  <c:v>Middle East</c:v>
                </c:pt>
              </c:strCache>
            </c:strRef>
          </c:tx>
          <c:spPr>
            <a:solidFill>
              <a:srgbClr val="9999FF"/>
            </a:solidFill>
            <a:ln>
              <a:noFill/>
            </a:ln>
            <a:effectLst/>
          </c:spPr>
          <c:cat>
            <c:numRef>
              <c:f>'ST Prim Ener Cons by Fuel &amp; Reg'!$C$133:$BG$133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Reg'!$C$137:$BG$137</c:f>
              <c:numCache>
                <c:formatCode>0.0</c:formatCode>
                <c:ptCount val="57"/>
                <c:pt idx="0">
                  <c:v>1.9376023581891313</c:v>
                </c:pt>
                <c:pt idx="1">
                  <c:v>2.0148919421657792</c:v>
                </c:pt>
                <c:pt idx="2">
                  <c:v>2.1299239361373408</c:v>
                </c:pt>
                <c:pt idx="3">
                  <c:v>2.2489972043100153</c:v>
                </c:pt>
                <c:pt idx="4">
                  <c:v>2.3817850141893318</c:v>
                </c:pt>
                <c:pt idx="5">
                  <c:v>2.5415554697302158</c:v>
                </c:pt>
                <c:pt idx="6">
                  <c:v>2.7342975958059417</c:v>
                </c:pt>
                <c:pt idx="7">
                  <c:v>2.9444741796158116</c:v>
                </c:pt>
                <c:pt idx="8">
                  <c:v>3.2448409949686612</c:v>
                </c:pt>
                <c:pt idx="9">
                  <c:v>3.4545974948744251</c:v>
                </c:pt>
                <c:pt idx="10">
                  <c:v>3.4334143437852371</c:v>
                </c:pt>
                <c:pt idx="11">
                  <c:v>3.8707057834571739</c:v>
                </c:pt>
                <c:pt idx="12">
                  <c:v>4.4060980269219003</c:v>
                </c:pt>
                <c:pt idx="13">
                  <c:v>4.650856512224391</c:v>
                </c:pt>
                <c:pt idx="14">
                  <c:v>5.4403753618636568</c:v>
                </c:pt>
                <c:pt idx="15">
                  <c:v>5.2696412014025507</c:v>
                </c:pt>
                <c:pt idx="16">
                  <c:v>5.7302926692771079</c:v>
                </c:pt>
                <c:pt idx="17">
                  <c:v>6.3350673697178177</c:v>
                </c:pt>
                <c:pt idx="18">
                  <c:v>6.9444869648435219</c:v>
                </c:pt>
                <c:pt idx="19">
                  <c:v>7.8629169936375609</c:v>
                </c:pt>
                <c:pt idx="20">
                  <c:v>8.3063440668469326</c:v>
                </c:pt>
                <c:pt idx="21">
                  <c:v>8.6999033506978396</c:v>
                </c:pt>
                <c:pt idx="22">
                  <c:v>9.2734747053484874</c:v>
                </c:pt>
                <c:pt idx="23">
                  <c:v>9.8061641898815939</c:v>
                </c:pt>
                <c:pt idx="24">
                  <c:v>10.336932042821562</c:v>
                </c:pt>
                <c:pt idx="25">
                  <c:v>10.768423159287947</c:v>
                </c:pt>
                <c:pt idx="26">
                  <c:v>11.145391347285411</c:v>
                </c:pt>
                <c:pt idx="27">
                  <c:v>12.216179943700997</c:v>
                </c:pt>
                <c:pt idx="28">
                  <c:v>12.549061064712985</c:v>
                </c:pt>
                <c:pt idx="29">
                  <c:v>13.946515459533968</c:v>
                </c:pt>
                <c:pt idx="30">
                  <c:v>14.378941503595764</c:v>
                </c:pt>
                <c:pt idx="31">
                  <c:v>14.828803713034855</c:v>
                </c:pt>
                <c:pt idx="32">
                  <c:v>15.580908887326132</c:v>
                </c:pt>
                <c:pt idx="33">
                  <c:v>16.00125703095938</c:v>
                </c:pt>
                <c:pt idx="34">
                  <c:v>16.303312962612111</c:v>
                </c:pt>
                <c:pt idx="35">
                  <c:v>17.173604362311028</c:v>
                </c:pt>
                <c:pt idx="36">
                  <c:v>18.070322208191783</c:v>
                </c:pt>
                <c:pt idx="37">
                  <c:v>19.100273310740103</c:v>
                </c:pt>
                <c:pt idx="38">
                  <c:v>19.882804420655901</c:v>
                </c:pt>
                <c:pt idx="39">
                  <c:v>21.517062974719469</c:v>
                </c:pt>
                <c:pt idx="40">
                  <c:v>22.66056902882077</c:v>
                </c:pt>
                <c:pt idx="41">
                  <c:v>23.781416703789684</c:v>
                </c:pt>
                <c:pt idx="42">
                  <c:v>24.968728854888042</c:v>
                </c:pt>
                <c:pt idx="43">
                  <c:v>26.916725761129317</c:v>
                </c:pt>
                <c:pt idx="44">
                  <c:v>27.473863029927742</c:v>
                </c:pt>
                <c:pt idx="45">
                  <c:v>29.267655697182025</c:v>
                </c:pt>
                <c:pt idx="46">
                  <c:v>30.52454834431002</c:v>
                </c:pt>
                <c:pt idx="47">
                  <c:v>31.750912117004347</c:v>
                </c:pt>
                <c:pt idx="48">
                  <c:v>32.68047948330068</c:v>
                </c:pt>
                <c:pt idx="49">
                  <c:v>33.850838227525294</c:v>
                </c:pt>
                <c:pt idx="50">
                  <c:v>34.760097300576227</c:v>
                </c:pt>
                <c:pt idx="51">
                  <c:v>35.865433324578262</c:v>
                </c:pt>
                <c:pt idx="52">
                  <c:v>36.490195452019954</c:v>
                </c:pt>
                <c:pt idx="53">
                  <c:v>37.08421452119341</c:v>
                </c:pt>
                <c:pt idx="54">
                  <c:v>37.586816305719253</c:v>
                </c:pt>
                <c:pt idx="55">
                  <c:v>36.596800290622859</c:v>
                </c:pt>
                <c:pt idx="56">
                  <c:v>37.838044432639592</c:v>
                </c:pt>
              </c:numCache>
            </c:numRef>
          </c:val>
          <c:extLst>
            <c:ext xmlns:c16="http://schemas.microsoft.com/office/drawing/2014/chart" uri="{C3380CC4-5D6E-409C-BE32-E72D297353CC}">
              <c16:uniqueId val="{00000003-DC62-4A2B-A1A7-AB0449277920}"/>
            </c:ext>
          </c:extLst>
        </c:ser>
        <c:ser>
          <c:idx val="4"/>
          <c:order val="4"/>
          <c:tx>
            <c:strRef>
              <c:f>'ST Prim Ener Cons by Fuel &amp; Reg'!$B$138</c:f>
              <c:strCache>
                <c:ptCount val="1"/>
                <c:pt idx="0">
                  <c:v>Asia Pacific</c:v>
                </c:pt>
              </c:strCache>
            </c:strRef>
          </c:tx>
          <c:spPr>
            <a:solidFill>
              <a:srgbClr val="FF6699"/>
            </a:solidFill>
            <a:ln>
              <a:noFill/>
            </a:ln>
            <a:effectLst/>
          </c:spPr>
          <c:cat>
            <c:numRef>
              <c:f>'ST Prim Ener Cons by Fuel &amp; Reg'!$C$133:$BG$133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Reg'!$C$138:$BG$138</c:f>
              <c:numCache>
                <c:formatCode>0.0</c:formatCode>
                <c:ptCount val="57"/>
                <c:pt idx="0">
                  <c:v>18.848257673378466</c:v>
                </c:pt>
                <c:pt idx="1">
                  <c:v>20.45863352361177</c:v>
                </c:pt>
                <c:pt idx="2">
                  <c:v>21.420978483663852</c:v>
                </c:pt>
                <c:pt idx="3">
                  <c:v>23.084646258989643</c:v>
                </c:pt>
                <c:pt idx="4">
                  <c:v>26.22210698861166</c:v>
                </c:pt>
                <c:pt idx="5">
                  <c:v>29.815014231768611</c:v>
                </c:pt>
                <c:pt idx="6">
                  <c:v>32.664719136335357</c:v>
                </c:pt>
                <c:pt idx="7">
                  <c:v>34.606312015000881</c:v>
                </c:pt>
                <c:pt idx="8">
                  <c:v>37.354218719400166</c:v>
                </c:pt>
                <c:pt idx="9">
                  <c:v>38.182013278388695</c:v>
                </c:pt>
                <c:pt idx="10">
                  <c:v>39.606308608886927</c:v>
                </c:pt>
                <c:pt idx="11">
                  <c:v>41.527897262298104</c:v>
                </c:pt>
                <c:pt idx="12">
                  <c:v>43.928510494173167</c:v>
                </c:pt>
                <c:pt idx="13">
                  <c:v>46.931078307631985</c:v>
                </c:pt>
                <c:pt idx="14">
                  <c:v>49.093238975644518</c:v>
                </c:pt>
                <c:pt idx="15">
                  <c:v>49.370177505063111</c:v>
                </c:pt>
                <c:pt idx="16">
                  <c:v>49.733124125161567</c:v>
                </c:pt>
                <c:pt idx="17">
                  <c:v>50.226781245006521</c:v>
                </c:pt>
                <c:pt idx="18">
                  <c:v>52.420676198254661</c:v>
                </c:pt>
                <c:pt idx="19">
                  <c:v>56.133272053633917</c:v>
                </c:pt>
                <c:pt idx="20">
                  <c:v>58.859124624601918</c:v>
                </c:pt>
                <c:pt idx="21">
                  <c:v>61.28986552287536</c:v>
                </c:pt>
                <c:pt idx="22">
                  <c:v>64.738721516823645</c:v>
                </c:pt>
                <c:pt idx="23">
                  <c:v>69.463535577025326</c:v>
                </c:pt>
                <c:pt idx="24">
                  <c:v>73.164217787264704</c:v>
                </c:pt>
                <c:pt idx="25">
                  <c:v>76.511533914070966</c:v>
                </c:pt>
                <c:pt idx="26">
                  <c:v>80.079814349397381</c:v>
                </c:pt>
                <c:pt idx="27">
                  <c:v>83.747322281233693</c:v>
                </c:pt>
                <c:pt idx="28">
                  <c:v>88.249963081629332</c:v>
                </c:pt>
                <c:pt idx="29">
                  <c:v>93.115320810412612</c:v>
                </c:pt>
                <c:pt idx="30">
                  <c:v>97.934129644243754</c:v>
                </c:pt>
                <c:pt idx="31">
                  <c:v>102.60408782281409</c:v>
                </c:pt>
                <c:pt idx="32">
                  <c:v>105.028047887154</c:v>
                </c:pt>
                <c:pt idx="33">
                  <c:v>104.84447689470734</c:v>
                </c:pt>
                <c:pt idx="34">
                  <c:v>108.72755509885229</c:v>
                </c:pt>
                <c:pt idx="35">
                  <c:v>112.90882800975115</c:v>
                </c:pt>
                <c:pt idx="36">
                  <c:v>116.6313392283424</c:v>
                </c:pt>
                <c:pt idx="37">
                  <c:v>122.27113731313854</c:v>
                </c:pt>
                <c:pt idx="38">
                  <c:v>132.40197114650587</c:v>
                </c:pt>
                <c:pt idx="39">
                  <c:v>145.42799824520554</c:v>
                </c:pt>
                <c:pt idx="40">
                  <c:v>156.6951305363697</c:v>
                </c:pt>
                <c:pt idx="41">
                  <c:v>165.88827195288914</c:v>
                </c:pt>
                <c:pt idx="42">
                  <c:v>176.18767531365023</c:v>
                </c:pt>
                <c:pt idx="43">
                  <c:v>181.24091464223591</c:v>
                </c:pt>
                <c:pt idx="44">
                  <c:v>185.31762041830282</c:v>
                </c:pt>
                <c:pt idx="45">
                  <c:v>197.27759747683848</c:v>
                </c:pt>
                <c:pt idx="46">
                  <c:v>207.43922820971369</c:v>
                </c:pt>
                <c:pt idx="47">
                  <c:v>214.33419506067054</c:v>
                </c:pt>
                <c:pt idx="48">
                  <c:v>220.14378324512555</c:v>
                </c:pt>
                <c:pt idx="49">
                  <c:v>226.22251360839354</c:v>
                </c:pt>
                <c:pt idx="50">
                  <c:v>230.26701934618711</c:v>
                </c:pt>
                <c:pt idx="51">
                  <c:v>235.2051561085062</c:v>
                </c:pt>
                <c:pt idx="52">
                  <c:v>242.8813143806297</c:v>
                </c:pt>
                <c:pt idx="53">
                  <c:v>252.23911807543004</c:v>
                </c:pt>
                <c:pt idx="54">
                  <c:v>258.90907633553815</c:v>
                </c:pt>
                <c:pt idx="55">
                  <c:v>256.05590577420242</c:v>
                </c:pt>
                <c:pt idx="56">
                  <c:v>271.74554398559843</c:v>
                </c:pt>
              </c:numCache>
            </c:numRef>
          </c:val>
          <c:extLst>
            <c:ext xmlns:c16="http://schemas.microsoft.com/office/drawing/2014/chart" uri="{C3380CC4-5D6E-409C-BE32-E72D297353CC}">
              <c16:uniqueId val="{00000004-DC62-4A2B-A1A7-AB0449277920}"/>
            </c:ext>
          </c:extLst>
        </c:ser>
        <c:ser>
          <c:idx val="5"/>
          <c:order val="5"/>
          <c:tx>
            <c:strRef>
              <c:f>'ST Prim Ener Cons by Fuel &amp; Reg'!$B$139</c:f>
              <c:strCache>
                <c:ptCount val="1"/>
                <c:pt idx="0">
                  <c:v>Latin America</c:v>
                </c:pt>
              </c:strCache>
            </c:strRef>
          </c:tx>
          <c:spPr>
            <a:solidFill>
              <a:srgbClr val="99FF99"/>
            </a:solidFill>
            <a:ln>
              <a:noFill/>
            </a:ln>
            <a:effectLst/>
          </c:spPr>
          <c:cat>
            <c:numRef>
              <c:f>'ST Prim Ener Cons by Fuel &amp; Reg'!$C$133:$BG$133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Reg'!$C$139:$BG$139</c:f>
              <c:numCache>
                <c:formatCode>0.0</c:formatCode>
                <c:ptCount val="57"/>
                <c:pt idx="0">
                  <c:v>4.863878778023123</c:v>
                </c:pt>
                <c:pt idx="1">
                  <c:v>5.1436491365543242</c:v>
                </c:pt>
                <c:pt idx="2">
                  <c:v>5.3418813980309006</c:v>
                </c:pt>
                <c:pt idx="3">
                  <c:v>5.6642085051567328</c:v>
                </c:pt>
                <c:pt idx="4">
                  <c:v>5.9125004755110417</c:v>
                </c:pt>
                <c:pt idx="5">
                  <c:v>6.3006404405596514</c:v>
                </c:pt>
                <c:pt idx="6">
                  <c:v>6.6314995310438398</c:v>
                </c:pt>
                <c:pt idx="7">
                  <c:v>7.1473386719669305</c:v>
                </c:pt>
                <c:pt idx="8">
                  <c:v>7.8679929349906992</c:v>
                </c:pt>
                <c:pt idx="9">
                  <c:v>8.2943326954537646</c:v>
                </c:pt>
                <c:pt idx="10">
                  <c:v>8.4139545173497812</c:v>
                </c:pt>
                <c:pt idx="11">
                  <c:v>8.9790923647988237</c:v>
                </c:pt>
                <c:pt idx="12">
                  <c:v>9.5157541012295379</c:v>
                </c:pt>
                <c:pt idx="13">
                  <c:v>10.004012997307839</c:v>
                </c:pt>
                <c:pt idx="14">
                  <c:v>10.650385720094839</c:v>
                </c:pt>
                <c:pt idx="15">
                  <c:v>11.123909794634869</c:v>
                </c:pt>
                <c:pt idx="16">
                  <c:v>11.122320277912502</c:v>
                </c:pt>
                <c:pt idx="17">
                  <c:v>11.19399407639956</c:v>
                </c:pt>
                <c:pt idx="18">
                  <c:v>11.250701020605721</c:v>
                </c:pt>
                <c:pt idx="19">
                  <c:v>11.731969810043868</c:v>
                </c:pt>
                <c:pt idx="20">
                  <c:v>12.061000450394387</c:v>
                </c:pt>
                <c:pt idx="21">
                  <c:v>12.72917330356837</c:v>
                </c:pt>
                <c:pt idx="22">
                  <c:v>13.220837727810597</c:v>
                </c:pt>
                <c:pt idx="23">
                  <c:v>13.659847914785335</c:v>
                </c:pt>
                <c:pt idx="24">
                  <c:v>13.889001215486234</c:v>
                </c:pt>
                <c:pt idx="25">
                  <c:v>14.846793391654341</c:v>
                </c:pt>
                <c:pt idx="26">
                  <c:v>15.185332157132414</c:v>
                </c:pt>
                <c:pt idx="27">
                  <c:v>15.923425105655246</c:v>
                </c:pt>
                <c:pt idx="28">
                  <c:v>16.637110248385959</c:v>
                </c:pt>
                <c:pt idx="29">
                  <c:v>17.706630058036122</c:v>
                </c:pt>
                <c:pt idx="30">
                  <c:v>18.327477169251619</c:v>
                </c:pt>
                <c:pt idx="31">
                  <c:v>19.085635307285472</c:v>
                </c:pt>
                <c:pt idx="32">
                  <c:v>19.04976365593571</c:v>
                </c:pt>
                <c:pt idx="33">
                  <c:v>19.762675648967715</c:v>
                </c:pt>
                <c:pt idx="34">
                  <c:v>19.888694421585853</c:v>
                </c:pt>
                <c:pt idx="35">
                  <c:v>20.426785358322793</c:v>
                </c:pt>
                <c:pt idx="36">
                  <c:v>20.328881244383684</c:v>
                </c:pt>
                <c:pt idx="37">
                  <c:v>20.604444712073811</c:v>
                </c:pt>
                <c:pt idx="38">
                  <c:v>20.927760881709901</c:v>
                </c:pt>
                <c:pt idx="39">
                  <c:v>21.926274240090681</c:v>
                </c:pt>
                <c:pt idx="40">
                  <c:v>22.582920246440516</c:v>
                </c:pt>
                <c:pt idx="41">
                  <c:v>23.611041711192385</c:v>
                </c:pt>
                <c:pt idx="42">
                  <c:v>24.617817611168327</c:v>
                </c:pt>
                <c:pt idx="43">
                  <c:v>25.036704218726651</c:v>
                </c:pt>
                <c:pt idx="44">
                  <c:v>24.684385853907266</c:v>
                </c:pt>
                <c:pt idx="45">
                  <c:v>25.996469843990155</c:v>
                </c:pt>
                <c:pt idx="46">
                  <c:v>27.110607133716119</c:v>
                </c:pt>
                <c:pt idx="47">
                  <c:v>27.867957622898704</c:v>
                </c:pt>
                <c:pt idx="48">
                  <c:v>28.458377475003008</c:v>
                </c:pt>
                <c:pt idx="49">
                  <c:v>28.615669493189159</c:v>
                </c:pt>
                <c:pt idx="50">
                  <c:v>28.406084481064571</c:v>
                </c:pt>
                <c:pt idx="51">
                  <c:v>28.080384314097536</c:v>
                </c:pt>
                <c:pt idx="52">
                  <c:v>28.302643694875609</c:v>
                </c:pt>
                <c:pt idx="53">
                  <c:v>27.878597693122352</c:v>
                </c:pt>
                <c:pt idx="54">
                  <c:v>27.607650994643631</c:v>
                </c:pt>
                <c:pt idx="55">
                  <c:v>25.687252893093724</c:v>
                </c:pt>
                <c:pt idx="56">
                  <c:v>27.426384499143463</c:v>
                </c:pt>
              </c:numCache>
            </c:numRef>
          </c:val>
          <c:extLst>
            <c:ext xmlns:c16="http://schemas.microsoft.com/office/drawing/2014/chart" uri="{C3380CC4-5D6E-409C-BE32-E72D297353CC}">
              <c16:uniqueId val="{00000005-DC62-4A2B-A1A7-AB0449277920}"/>
            </c:ext>
          </c:extLst>
        </c:ser>
        <c:ser>
          <c:idx val="6"/>
          <c:order val="6"/>
          <c:tx>
            <c:strRef>
              <c:f>'ST Prim Ener Cons by Fuel &amp; Reg'!$B$140</c:f>
              <c:strCache>
                <c:ptCount val="1"/>
                <c:pt idx="0">
                  <c:v>Africa</c:v>
                </c:pt>
              </c:strCache>
            </c:strRef>
          </c:tx>
          <c:spPr>
            <a:solidFill>
              <a:srgbClr val="FFCC66"/>
            </a:solidFill>
            <a:ln>
              <a:noFill/>
            </a:ln>
            <a:effectLst/>
          </c:spPr>
          <c:cat>
            <c:numRef>
              <c:f>'ST Prim Ener Cons by Fuel &amp; Reg'!$C$133:$BG$133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Reg'!$C$140:$BG$140</c:f>
              <c:numCache>
                <c:formatCode>0.0</c:formatCode>
                <c:ptCount val="57"/>
                <c:pt idx="0">
                  <c:v>2.5755172756903058</c:v>
                </c:pt>
                <c:pt idx="1">
                  <c:v>2.6969097607337984</c:v>
                </c:pt>
                <c:pt idx="2">
                  <c:v>2.724616929380379</c:v>
                </c:pt>
                <c:pt idx="3">
                  <c:v>2.8778479872131348</c:v>
                </c:pt>
                <c:pt idx="4">
                  <c:v>2.9570755866525453</c:v>
                </c:pt>
                <c:pt idx="5">
                  <c:v>3.2103087224059603</c:v>
                </c:pt>
                <c:pt idx="6">
                  <c:v>3.4287402549353416</c:v>
                </c:pt>
                <c:pt idx="7">
                  <c:v>3.6277410435905799</c:v>
                </c:pt>
                <c:pt idx="8">
                  <c:v>3.9290886760355463</c:v>
                </c:pt>
                <c:pt idx="9">
                  <c:v>4.1183646948909214</c:v>
                </c:pt>
                <c:pt idx="10">
                  <c:v>4.3675352483347369</c:v>
                </c:pt>
                <c:pt idx="11">
                  <c:v>4.7477582308514377</c:v>
                </c:pt>
                <c:pt idx="12">
                  <c:v>5.0094474966703579</c:v>
                </c:pt>
                <c:pt idx="13">
                  <c:v>5.201705259972071</c:v>
                </c:pt>
                <c:pt idx="14">
                  <c:v>5.6672422087250318</c:v>
                </c:pt>
                <c:pt idx="15">
                  <c:v>6.0884212109915996</c:v>
                </c:pt>
                <c:pt idx="16">
                  <c:v>6.8301633781727711</c:v>
                </c:pt>
                <c:pt idx="17">
                  <c:v>7.2804575413417218</c:v>
                </c:pt>
                <c:pt idx="18">
                  <c:v>7.5009714323927836</c:v>
                </c:pt>
                <c:pt idx="19">
                  <c:v>7.7327758475914736</c:v>
                </c:pt>
                <c:pt idx="20">
                  <c:v>8.0469459861285451</c:v>
                </c:pt>
                <c:pt idx="21">
                  <c:v>8.2274708565303918</c:v>
                </c:pt>
                <c:pt idx="22">
                  <c:v>8.4898954438352661</c:v>
                </c:pt>
                <c:pt idx="23">
                  <c:v>9.0900238052776778</c:v>
                </c:pt>
                <c:pt idx="24">
                  <c:v>9.1107907921179674</c:v>
                </c:pt>
                <c:pt idx="25">
                  <c:v>9.4145109475918289</c:v>
                </c:pt>
                <c:pt idx="26">
                  <c:v>9.4050740247852112</c:v>
                </c:pt>
                <c:pt idx="27">
                  <c:v>9.5446582135030589</c:v>
                </c:pt>
                <c:pt idx="28">
                  <c:v>9.5634409870882422</c:v>
                </c:pt>
                <c:pt idx="29">
                  <c:v>9.8979095914988342</c:v>
                </c:pt>
                <c:pt idx="30">
                  <c:v>10.308488167988109</c:v>
                </c:pt>
                <c:pt idx="31">
                  <c:v>10.569710485194388</c:v>
                </c:pt>
                <c:pt idx="32">
                  <c:v>10.781243592495043</c:v>
                </c:pt>
                <c:pt idx="33">
                  <c:v>10.947378343777498</c:v>
                </c:pt>
                <c:pt idx="34">
                  <c:v>11.287290737945408</c:v>
                </c:pt>
                <c:pt idx="35">
                  <c:v>11.548906705427877</c:v>
                </c:pt>
                <c:pt idx="36">
                  <c:v>11.950420103327044</c:v>
                </c:pt>
                <c:pt idx="37">
                  <c:v>12.148015492232398</c:v>
                </c:pt>
                <c:pt idx="38">
                  <c:v>12.735892583327276</c:v>
                </c:pt>
                <c:pt idx="39">
                  <c:v>13.638264587301881</c:v>
                </c:pt>
                <c:pt idx="40">
                  <c:v>13.67518521252666</c:v>
                </c:pt>
                <c:pt idx="41">
                  <c:v>13.948688615993694</c:v>
                </c:pt>
                <c:pt idx="42">
                  <c:v>14.468069361247069</c:v>
                </c:pt>
                <c:pt idx="43">
                  <c:v>15.343533477118394</c:v>
                </c:pt>
                <c:pt idx="44">
                  <c:v>15.59019723626527</c:v>
                </c:pt>
                <c:pt idx="45">
                  <c:v>16.073725944955807</c:v>
                </c:pt>
                <c:pt idx="46">
                  <c:v>16.205198150771498</c:v>
                </c:pt>
                <c:pt idx="47">
                  <c:v>16.822262375612418</c:v>
                </c:pt>
                <c:pt idx="48">
                  <c:v>17.294239863880691</c:v>
                </c:pt>
                <c:pt idx="49">
                  <c:v>17.769756473815818</c:v>
                </c:pt>
                <c:pt idx="50">
                  <c:v>18.1884580373905</c:v>
                </c:pt>
                <c:pt idx="51">
                  <c:v>18.667033262243375</c:v>
                </c:pt>
                <c:pt idx="52">
                  <c:v>19.132296453688269</c:v>
                </c:pt>
                <c:pt idx="53">
                  <c:v>19.578357886384364</c:v>
                </c:pt>
                <c:pt idx="54">
                  <c:v>19.990184060952764</c:v>
                </c:pt>
                <c:pt idx="55">
                  <c:v>18.881896516920982</c:v>
                </c:pt>
                <c:pt idx="56">
                  <c:v>19.990846326862105</c:v>
                </c:pt>
              </c:numCache>
            </c:numRef>
          </c:val>
          <c:extLst>
            <c:ext xmlns:c16="http://schemas.microsoft.com/office/drawing/2014/chart" uri="{C3380CC4-5D6E-409C-BE32-E72D297353CC}">
              <c16:uniqueId val="{00000006-DC62-4A2B-A1A7-AB0449277920}"/>
            </c:ext>
          </c:extLst>
        </c:ser>
        <c:dLbls>
          <c:showLegendKey val="0"/>
          <c:showVal val="0"/>
          <c:showCatName val="0"/>
          <c:showSerName val="0"/>
          <c:showPercent val="0"/>
          <c:showBubbleSize val="0"/>
        </c:dLbls>
        <c:axId val="409049616"/>
        <c:axId val="2040627328"/>
      </c:areaChart>
      <c:catAx>
        <c:axId val="4090496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2040627328"/>
        <c:crosses val="autoZero"/>
        <c:auto val="1"/>
        <c:lblAlgn val="ctr"/>
        <c:lblOffset val="100"/>
        <c:tickLblSkip val="10"/>
        <c:noMultiLvlLbl val="0"/>
      </c:catAx>
      <c:valAx>
        <c:axId val="2040627328"/>
        <c:scaling>
          <c:orientation val="minMax"/>
          <c:max val="6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dirty="0"/>
                  <a:t>Exajoules</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409049616"/>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b="1">
          <a:solidFill>
            <a:srgbClr val="FFFF00"/>
          </a:solidFill>
        </a:defRPr>
      </a:pPr>
      <a:endParaRPr lang="en-US"/>
    </a:p>
  </c:txPr>
  <c:externalData r:id="rId4">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Prim Ener Cons by Fuel &amp; Reg'!$B$134</c:f>
              <c:strCache>
                <c:ptCount val="1"/>
                <c:pt idx="0">
                  <c:v>North America</c:v>
                </c:pt>
              </c:strCache>
            </c:strRef>
          </c:tx>
          <c:spPr>
            <a:solidFill>
              <a:srgbClr val="000000"/>
            </a:solidFill>
            <a:ln>
              <a:noFill/>
            </a:ln>
            <a:effectLst/>
          </c:spPr>
          <c:cat>
            <c:numRef>
              <c:f>'ST Prim Ener Cons by Fuel &amp; Reg'!$C$133:$BG$133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Reg'!$C$134:$BG$134</c:f>
              <c:numCache>
                <c:formatCode>0.0</c:formatCode>
                <c:ptCount val="57"/>
                <c:pt idx="0">
                  <c:v>58.03942525353915</c:v>
                </c:pt>
                <c:pt idx="1">
                  <c:v>61.332255690060855</c:v>
                </c:pt>
                <c:pt idx="2">
                  <c:v>63.50896979044758</c:v>
                </c:pt>
                <c:pt idx="3">
                  <c:v>67.355064724270562</c:v>
                </c:pt>
                <c:pt idx="4">
                  <c:v>70.945914397933421</c:v>
                </c:pt>
                <c:pt idx="5">
                  <c:v>73.722363713607891</c:v>
                </c:pt>
                <c:pt idx="6">
                  <c:v>75.387540120715144</c:v>
                </c:pt>
                <c:pt idx="7">
                  <c:v>79.4085585391677</c:v>
                </c:pt>
                <c:pt idx="8">
                  <c:v>83.155712089736781</c:v>
                </c:pt>
                <c:pt idx="9">
                  <c:v>81.805273048584255</c:v>
                </c:pt>
                <c:pt idx="10">
                  <c:v>79.934408787426236</c:v>
                </c:pt>
                <c:pt idx="11">
                  <c:v>84.2665704005138</c:v>
                </c:pt>
                <c:pt idx="12">
                  <c:v>86.759619479859523</c:v>
                </c:pt>
                <c:pt idx="13">
                  <c:v>88.905660973682487</c:v>
                </c:pt>
                <c:pt idx="14">
                  <c:v>90.275926682985869</c:v>
                </c:pt>
                <c:pt idx="15">
                  <c:v>87.73191069188961</c:v>
                </c:pt>
                <c:pt idx="16">
                  <c:v>85.80940061284258</c:v>
                </c:pt>
                <c:pt idx="17">
                  <c:v>82.717496809700592</c:v>
                </c:pt>
                <c:pt idx="18">
                  <c:v>82.380538945732539</c:v>
                </c:pt>
                <c:pt idx="19">
                  <c:v>86.697641758671665</c:v>
                </c:pt>
                <c:pt idx="20">
                  <c:v>87.033297892177416</c:v>
                </c:pt>
                <c:pt idx="21">
                  <c:v>87.687231809880558</c:v>
                </c:pt>
                <c:pt idx="22">
                  <c:v>90.614038650561369</c:v>
                </c:pt>
                <c:pt idx="23">
                  <c:v>94.52591379973039</c:v>
                </c:pt>
                <c:pt idx="24">
                  <c:v>96.787273592766255</c:v>
                </c:pt>
                <c:pt idx="25">
                  <c:v>98.176025117758002</c:v>
                </c:pt>
                <c:pt idx="26">
                  <c:v>98.391477690625109</c:v>
                </c:pt>
                <c:pt idx="27">
                  <c:v>99.973443528671808</c:v>
                </c:pt>
                <c:pt idx="28">
                  <c:v>101.98090971188014</c:v>
                </c:pt>
                <c:pt idx="29">
                  <c:v>104.27349022547173</c:v>
                </c:pt>
                <c:pt idx="30">
                  <c:v>106.21208025769556</c:v>
                </c:pt>
                <c:pt idx="31">
                  <c:v>109.81540002321385</c:v>
                </c:pt>
                <c:pt idx="32">
                  <c:v>109.04389482715358</c:v>
                </c:pt>
                <c:pt idx="33">
                  <c:v>109.66714667037807</c:v>
                </c:pt>
                <c:pt idx="34">
                  <c:v>111.76172904823531</c:v>
                </c:pt>
                <c:pt idx="35">
                  <c:v>114.44222989159356</c:v>
                </c:pt>
                <c:pt idx="36">
                  <c:v>111.81056297614596</c:v>
                </c:pt>
                <c:pt idx="37">
                  <c:v>113.78870560055455</c:v>
                </c:pt>
                <c:pt idx="38">
                  <c:v>114.13456300039228</c:v>
                </c:pt>
                <c:pt idx="39">
                  <c:v>116.47029962018676</c:v>
                </c:pt>
                <c:pt idx="40">
                  <c:v>116.96618568570672</c:v>
                </c:pt>
                <c:pt idx="41">
                  <c:v>116.20652409327305</c:v>
                </c:pt>
                <c:pt idx="42">
                  <c:v>117.92992306481469</c:v>
                </c:pt>
                <c:pt idx="43">
                  <c:v>115.32186691115706</c:v>
                </c:pt>
                <c:pt idx="44">
                  <c:v>109.92167984809433</c:v>
                </c:pt>
                <c:pt idx="45">
                  <c:v>113.17109343421319</c:v>
                </c:pt>
                <c:pt idx="46">
                  <c:v>113.10983238946088</c:v>
                </c:pt>
                <c:pt idx="47">
                  <c:v>110.73579478033962</c:v>
                </c:pt>
                <c:pt idx="48">
                  <c:v>113.43834648080512</c:v>
                </c:pt>
                <c:pt idx="49">
                  <c:v>114.38551068017014</c:v>
                </c:pt>
                <c:pt idx="50">
                  <c:v>113.51612599190562</c:v>
                </c:pt>
                <c:pt idx="51">
                  <c:v>113.21599809946257</c:v>
                </c:pt>
                <c:pt idx="52">
                  <c:v>113.89144294337437</c:v>
                </c:pt>
                <c:pt idx="53">
                  <c:v>117.39198822325952</c:v>
                </c:pt>
                <c:pt idx="54">
                  <c:v>116.27318039098958</c:v>
                </c:pt>
                <c:pt idx="55">
                  <c:v>107.33502287194119</c:v>
                </c:pt>
                <c:pt idx="56">
                  <c:v>112.11804856788574</c:v>
                </c:pt>
              </c:numCache>
            </c:numRef>
          </c:val>
          <c:extLst>
            <c:ext xmlns:c16="http://schemas.microsoft.com/office/drawing/2014/chart" uri="{C3380CC4-5D6E-409C-BE32-E72D297353CC}">
              <c16:uniqueId val="{00000000-F01C-41C5-BD58-0846BCC4B05F}"/>
            </c:ext>
          </c:extLst>
        </c:ser>
        <c:ser>
          <c:idx val="1"/>
          <c:order val="1"/>
          <c:tx>
            <c:strRef>
              <c:f>'ST Prim Ener Cons by Fuel &amp; Reg'!$B$135</c:f>
              <c:strCache>
                <c:ptCount val="1"/>
                <c:pt idx="0">
                  <c:v>Europe</c:v>
                </c:pt>
              </c:strCache>
            </c:strRef>
          </c:tx>
          <c:spPr>
            <a:solidFill>
              <a:srgbClr val="000000"/>
            </a:solidFill>
            <a:ln>
              <a:noFill/>
            </a:ln>
            <a:effectLst/>
          </c:spPr>
          <c:cat>
            <c:numRef>
              <c:f>'ST Prim Ener Cons by Fuel &amp; Reg'!$C$133:$BG$133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Reg'!$C$135:$BG$135</c:f>
              <c:numCache>
                <c:formatCode>0.0</c:formatCode>
                <c:ptCount val="57"/>
                <c:pt idx="0">
                  <c:v>44.807020172492933</c:v>
                </c:pt>
                <c:pt idx="1">
                  <c:v>46.158262597604519</c:v>
                </c:pt>
                <c:pt idx="2">
                  <c:v>47.505906732031917</c:v>
                </c:pt>
                <c:pt idx="3">
                  <c:v>50.679360637459226</c:v>
                </c:pt>
                <c:pt idx="4">
                  <c:v>54.339585075484372</c:v>
                </c:pt>
                <c:pt idx="5">
                  <c:v>57.844132795792397</c:v>
                </c:pt>
                <c:pt idx="6">
                  <c:v>59.403715283587843</c:v>
                </c:pt>
                <c:pt idx="7">
                  <c:v>62.262481433265002</c:v>
                </c:pt>
                <c:pt idx="8">
                  <c:v>65.840234747313374</c:v>
                </c:pt>
                <c:pt idx="9">
                  <c:v>64.959597805352644</c:v>
                </c:pt>
                <c:pt idx="10">
                  <c:v>64.305802197947131</c:v>
                </c:pt>
                <c:pt idx="11">
                  <c:v>67.970618483720585</c:v>
                </c:pt>
                <c:pt idx="12">
                  <c:v>69.162011791304366</c:v>
                </c:pt>
                <c:pt idx="13">
                  <c:v>71.806118876763961</c:v>
                </c:pt>
                <c:pt idx="14">
                  <c:v>74.497563932185884</c:v>
                </c:pt>
                <c:pt idx="15">
                  <c:v>72.646068939386936</c:v>
                </c:pt>
                <c:pt idx="16">
                  <c:v>70.817619717810203</c:v>
                </c:pt>
                <c:pt idx="17">
                  <c:v>69.505875813252885</c:v>
                </c:pt>
                <c:pt idx="18">
                  <c:v>70.192720716948713</c:v>
                </c:pt>
                <c:pt idx="19">
                  <c:v>72.085586222418129</c:v>
                </c:pt>
                <c:pt idx="20">
                  <c:v>86.0970880941952</c:v>
                </c:pt>
                <c:pt idx="21">
                  <c:v>87.559687437863303</c:v>
                </c:pt>
                <c:pt idx="22">
                  <c:v>89.411243365348241</c:v>
                </c:pt>
                <c:pt idx="23">
                  <c:v>90.374400290316089</c:v>
                </c:pt>
                <c:pt idx="24">
                  <c:v>90.088081974526872</c:v>
                </c:pt>
                <c:pt idx="25">
                  <c:v>92.54116078558792</c:v>
                </c:pt>
                <c:pt idx="26">
                  <c:v>91.585439236172675</c:v>
                </c:pt>
                <c:pt idx="27">
                  <c:v>88.722187029803621</c:v>
                </c:pt>
                <c:pt idx="28">
                  <c:v>87.265827424250773</c:v>
                </c:pt>
                <c:pt idx="29">
                  <c:v>85.527460435385336</c:v>
                </c:pt>
                <c:pt idx="30">
                  <c:v>87.045814716523253</c:v>
                </c:pt>
                <c:pt idx="31">
                  <c:v>89.255620398375498</c:v>
                </c:pt>
                <c:pt idx="32">
                  <c:v>87.379716199108231</c:v>
                </c:pt>
                <c:pt idx="33">
                  <c:v>88.09041282257428</c:v>
                </c:pt>
                <c:pt idx="34">
                  <c:v>87.552901518895396</c:v>
                </c:pt>
                <c:pt idx="35">
                  <c:v>88.514513246187988</c:v>
                </c:pt>
                <c:pt idx="36">
                  <c:v>89.432713728096431</c:v>
                </c:pt>
                <c:pt idx="37">
                  <c:v>89.054970525265119</c:v>
                </c:pt>
                <c:pt idx="38">
                  <c:v>90.546095903757617</c:v>
                </c:pt>
                <c:pt idx="39">
                  <c:v>91.757822446696636</c:v>
                </c:pt>
                <c:pt idx="40">
                  <c:v>92.090476927002655</c:v>
                </c:pt>
                <c:pt idx="41">
                  <c:v>92.682745915450795</c:v>
                </c:pt>
                <c:pt idx="42">
                  <c:v>91.694708568153175</c:v>
                </c:pt>
                <c:pt idx="43">
                  <c:v>90.99315891952007</c:v>
                </c:pt>
                <c:pt idx="44">
                  <c:v>85.459133710530352</c:v>
                </c:pt>
                <c:pt idx="45">
                  <c:v>88.461118301720717</c:v>
                </c:pt>
                <c:pt idx="46">
                  <c:v>86.310631608880016</c:v>
                </c:pt>
                <c:pt idx="47">
                  <c:v>85.836398869328391</c:v>
                </c:pt>
                <c:pt idx="48">
                  <c:v>85.004448254060748</c:v>
                </c:pt>
                <c:pt idx="49">
                  <c:v>81.587148859552826</c:v>
                </c:pt>
                <c:pt idx="50">
                  <c:v>82.213257388209954</c:v>
                </c:pt>
                <c:pt idx="51">
                  <c:v>83.277540119594818</c:v>
                </c:pt>
                <c:pt idx="52">
                  <c:v>83.804067336125755</c:v>
                </c:pt>
                <c:pt idx="53">
                  <c:v>83.969838659631804</c:v>
                </c:pt>
                <c:pt idx="54">
                  <c:v>82.510668815708314</c:v>
                </c:pt>
                <c:pt idx="55">
                  <c:v>76.519578679085512</c:v>
                </c:pt>
                <c:pt idx="56">
                  <c:v>79.826866176148457</c:v>
                </c:pt>
              </c:numCache>
            </c:numRef>
          </c:val>
          <c:extLst>
            <c:ext xmlns:c16="http://schemas.microsoft.com/office/drawing/2014/chart" uri="{C3380CC4-5D6E-409C-BE32-E72D297353CC}">
              <c16:uniqueId val="{00000001-F01C-41C5-BD58-0846BCC4B05F}"/>
            </c:ext>
          </c:extLst>
        </c:ser>
        <c:ser>
          <c:idx val="2"/>
          <c:order val="2"/>
          <c:tx>
            <c:strRef>
              <c:f>'ST Prim Ener Cons by Fuel &amp; Reg'!$B$136</c:f>
              <c:strCache>
                <c:ptCount val="1"/>
                <c:pt idx="0">
                  <c:v>CIS</c:v>
                </c:pt>
              </c:strCache>
            </c:strRef>
          </c:tx>
          <c:spPr>
            <a:solidFill>
              <a:srgbClr val="000000"/>
            </a:solidFill>
            <a:ln>
              <a:noFill/>
            </a:ln>
            <a:effectLst/>
          </c:spPr>
          <c:cat>
            <c:numRef>
              <c:f>'ST Prim Ener Cons by Fuel &amp; Reg'!$C$133:$BG$133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Reg'!$C$136:$BG$136</c:f>
              <c:numCache>
                <c:formatCode>0.0</c:formatCode>
                <c:ptCount val="57"/>
                <c:pt idx="0">
                  <c:v>24.058843831397745</c:v>
                </c:pt>
                <c:pt idx="1">
                  <c:v>25.532013100767319</c:v>
                </c:pt>
                <c:pt idx="2">
                  <c:v>26.918816900104382</c:v>
                </c:pt>
                <c:pt idx="3">
                  <c:v>27.798092486016238</c:v>
                </c:pt>
                <c:pt idx="4">
                  <c:v>28.957932646112578</c:v>
                </c:pt>
                <c:pt idx="5">
                  <c:v>30.429791742714205</c:v>
                </c:pt>
                <c:pt idx="6">
                  <c:v>31.970098920441284</c:v>
                </c:pt>
                <c:pt idx="7">
                  <c:v>33.720782786694272</c:v>
                </c:pt>
                <c:pt idx="8">
                  <c:v>35.4936169686342</c:v>
                </c:pt>
                <c:pt idx="9">
                  <c:v>37.434420901226403</c:v>
                </c:pt>
                <c:pt idx="10">
                  <c:v>39.419673561021824</c:v>
                </c:pt>
                <c:pt idx="11">
                  <c:v>40.912568361467684</c:v>
                </c:pt>
                <c:pt idx="12">
                  <c:v>42.698244803972578</c:v>
                </c:pt>
                <c:pt idx="13">
                  <c:v>44.399160673930851</c:v>
                </c:pt>
                <c:pt idx="14">
                  <c:v>45.63460999438179</c:v>
                </c:pt>
                <c:pt idx="15">
                  <c:v>46.57088144653649</c:v>
                </c:pt>
                <c:pt idx="16">
                  <c:v>47.578523913292365</c:v>
                </c:pt>
                <c:pt idx="17">
                  <c:v>48.942352184555489</c:v>
                </c:pt>
                <c:pt idx="18">
                  <c:v>49.946428343736827</c:v>
                </c:pt>
                <c:pt idx="19">
                  <c:v>51.663326540072219</c:v>
                </c:pt>
                <c:pt idx="20">
                  <c:v>41.191290894442218</c:v>
                </c:pt>
                <c:pt idx="21">
                  <c:v>42.163018732333363</c:v>
                </c:pt>
                <c:pt idx="22">
                  <c:v>43.497563394256957</c:v>
                </c:pt>
                <c:pt idx="23">
                  <c:v>44.356868909436464</c:v>
                </c:pt>
                <c:pt idx="24">
                  <c:v>44.4629759298072</c:v>
                </c:pt>
                <c:pt idx="25">
                  <c:v>43.805395883094633</c:v>
                </c:pt>
                <c:pt idx="26">
                  <c:v>42.968373533614951</c:v>
                </c:pt>
                <c:pt idx="27">
                  <c:v>40.952856517801521</c:v>
                </c:pt>
                <c:pt idx="28">
                  <c:v>37.705486116937749</c:v>
                </c:pt>
                <c:pt idx="29">
                  <c:v>34.131808096394067</c:v>
                </c:pt>
                <c:pt idx="30">
                  <c:v>32.059516587015672</c:v>
                </c:pt>
                <c:pt idx="31">
                  <c:v>31.174312711557665</c:v>
                </c:pt>
                <c:pt idx="32">
                  <c:v>29.277453844672028</c:v>
                </c:pt>
                <c:pt idx="33">
                  <c:v>29.222933397121334</c:v>
                </c:pt>
                <c:pt idx="34">
                  <c:v>29.513060626719131</c:v>
                </c:pt>
                <c:pt idx="35">
                  <c:v>29.761293386610678</c:v>
                </c:pt>
                <c:pt idx="36">
                  <c:v>30.334852535081474</c:v>
                </c:pt>
                <c:pt idx="37">
                  <c:v>30.423815809778535</c:v>
                </c:pt>
                <c:pt idx="38">
                  <c:v>31.208087038082116</c:v>
                </c:pt>
                <c:pt idx="39">
                  <c:v>31.609546945361046</c:v>
                </c:pt>
                <c:pt idx="40">
                  <c:v>31.740298276321965</c:v>
                </c:pt>
                <c:pt idx="41">
                  <c:v>33.088413096673555</c:v>
                </c:pt>
                <c:pt idx="42">
                  <c:v>33.472241706234719</c:v>
                </c:pt>
                <c:pt idx="43">
                  <c:v>33.552921407451954</c:v>
                </c:pt>
                <c:pt idx="44">
                  <c:v>31.957962722019293</c:v>
                </c:pt>
                <c:pt idx="45">
                  <c:v>33.418729431295041</c:v>
                </c:pt>
                <c:pt idx="46">
                  <c:v>35.015299107604235</c:v>
                </c:pt>
                <c:pt idx="47">
                  <c:v>35.415834130315908</c:v>
                </c:pt>
                <c:pt idx="48">
                  <c:v>34.686454365637012</c:v>
                </c:pt>
                <c:pt idx="49">
                  <c:v>35.001042388346555</c:v>
                </c:pt>
                <c:pt idx="50">
                  <c:v>34.463844011901045</c:v>
                </c:pt>
                <c:pt idx="51">
                  <c:v>34.915632133051488</c:v>
                </c:pt>
                <c:pt idx="52">
                  <c:v>35.284513006436356</c:v>
                </c:pt>
                <c:pt idx="53">
                  <c:v>36.897946293077247</c:v>
                </c:pt>
                <c:pt idx="54">
                  <c:v>37.009823113247428</c:v>
                </c:pt>
                <c:pt idx="55">
                  <c:v>35.228303881695034</c:v>
                </c:pt>
                <c:pt idx="56">
                  <c:v>37.989206417905812</c:v>
                </c:pt>
              </c:numCache>
            </c:numRef>
          </c:val>
          <c:extLst>
            <c:ext xmlns:c16="http://schemas.microsoft.com/office/drawing/2014/chart" uri="{C3380CC4-5D6E-409C-BE32-E72D297353CC}">
              <c16:uniqueId val="{00000002-F01C-41C5-BD58-0846BCC4B05F}"/>
            </c:ext>
          </c:extLst>
        </c:ser>
        <c:ser>
          <c:idx val="3"/>
          <c:order val="3"/>
          <c:tx>
            <c:strRef>
              <c:f>'ST Prim Ener Cons by Fuel &amp; Reg'!$B$137</c:f>
              <c:strCache>
                <c:ptCount val="1"/>
                <c:pt idx="0">
                  <c:v>Middle East</c:v>
                </c:pt>
              </c:strCache>
            </c:strRef>
          </c:tx>
          <c:spPr>
            <a:solidFill>
              <a:srgbClr val="000000"/>
            </a:solidFill>
            <a:ln>
              <a:noFill/>
            </a:ln>
            <a:effectLst/>
          </c:spPr>
          <c:cat>
            <c:numRef>
              <c:f>'ST Prim Ener Cons by Fuel &amp; Reg'!$C$133:$BG$133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Reg'!$C$137:$BG$137</c:f>
              <c:numCache>
                <c:formatCode>0.0</c:formatCode>
                <c:ptCount val="57"/>
                <c:pt idx="0">
                  <c:v>1.9376023581891313</c:v>
                </c:pt>
                <c:pt idx="1">
                  <c:v>2.0148919421657792</c:v>
                </c:pt>
                <c:pt idx="2">
                  <c:v>2.1299239361373408</c:v>
                </c:pt>
                <c:pt idx="3">
                  <c:v>2.2489972043100153</c:v>
                </c:pt>
                <c:pt idx="4">
                  <c:v>2.3817850141893318</c:v>
                </c:pt>
                <c:pt idx="5">
                  <c:v>2.5415554697302158</c:v>
                </c:pt>
                <c:pt idx="6">
                  <c:v>2.7342975958059417</c:v>
                </c:pt>
                <c:pt idx="7">
                  <c:v>2.9444741796158116</c:v>
                </c:pt>
                <c:pt idx="8">
                  <c:v>3.2448409949686612</c:v>
                </c:pt>
                <c:pt idx="9">
                  <c:v>3.4545974948744251</c:v>
                </c:pt>
                <c:pt idx="10">
                  <c:v>3.4334143437852371</c:v>
                </c:pt>
                <c:pt idx="11">
                  <c:v>3.8707057834571739</c:v>
                </c:pt>
                <c:pt idx="12">
                  <c:v>4.4060980269219003</c:v>
                </c:pt>
                <c:pt idx="13">
                  <c:v>4.650856512224391</c:v>
                </c:pt>
                <c:pt idx="14">
                  <c:v>5.4403753618636568</c:v>
                </c:pt>
                <c:pt idx="15">
                  <c:v>5.2696412014025507</c:v>
                </c:pt>
                <c:pt idx="16">
                  <c:v>5.7302926692771079</c:v>
                </c:pt>
                <c:pt idx="17">
                  <c:v>6.3350673697178177</c:v>
                </c:pt>
                <c:pt idx="18">
                  <c:v>6.9444869648435219</c:v>
                </c:pt>
                <c:pt idx="19">
                  <c:v>7.8629169936375609</c:v>
                </c:pt>
                <c:pt idx="20">
                  <c:v>8.3063440668469326</c:v>
                </c:pt>
                <c:pt idx="21">
                  <c:v>8.6999033506978396</c:v>
                </c:pt>
                <c:pt idx="22">
                  <c:v>9.2734747053484874</c:v>
                </c:pt>
                <c:pt idx="23">
                  <c:v>9.8061641898815939</c:v>
                </c:pt>
                <c:pt idx="24">
                  <c:v>10.336932042821562</c:v>
                </c:pt>
                <c:pt idx="25">
                  <c:v>10.768423159287947</c:v>
                </c:pt>
                <c:pt idx="26">
                  <c:v>11.145391347285411</c:v>
                </c:pt>
                <c:pt idx="27">
                  <c:v>12.216179943700997</c:v>
                </c:pt>
                <c:pt idx="28">
                  <c:v>12.549061064712985</c:v>
                </c:pt>
                <c:pt idx="29">
                  <c:v>13.946515459533968</c:v>
                </c:pt>
                <c:pt idx="30">
                  <c:v>14.378941503595764</c:v>
                </c:pt>
                <c:pt idx="31">
                  <c:v>14.828803713034855</c:v>
                </c:pt>
                <c:pt idx="32">
                  <c:v>15.580908887326132</c:v>
                </c:pt>
                <c:pt idx="33">
                  <c:v>16.00125703095938</c:v>
                </c:pt>
                <c:pt idx="34">
                  <c:v>16.303312962612111</c:v>
                </c:pt>
                <c:pt idx="35">
                  <c:v>17.173604362311028</c:v>
                </c:pt>
                <c:pt idx="36">
                  <c:v>18.070322208191783</c:v>
                </c:pt>
                <c:pt idx="37">
                  <c:v>19.100273310740103</c:v>
                </c:pt>
                <c:pt idx="38">
                  <c:v>19.882804420655901</c:v>
                </c:pt>
                <c:pt idx="39">
                  <c:v>21.517062974719469</c:v>
                </c:pt>
                <c:pt idx="40">
                  <c:v>22.66056902882077</c:v>
                </c:pt>
                <c:pt idx="41">
                  <c:v>23.781416703789684</c:v>
                </c:pt>
                <c:pt idx="42">
                  <c:v>24.968728854888042</c:v>
                </c:pt>
                <c:pt idx="43">
                  <c:v>26.916725761129317</c:v>
                </c:pt>
                <c:pt idx="44">
                  <c:v>27.473863029927742</c:v>
                </c:pt>
                <c:pt idx="45">
                  <c:v>29.267655697182025</c:v>
                </c:pt>
                <c:pt idx="46">
                  <c:v>30.52454834431002</c:v>
                </c:pt>
                <c:pt idx="47">
                  <c:v>31.750912117004347</c:v>
                </c:pt>
                <c:pt idx="48">
                  <c:v>32.68047948330068</c:v>
                </c:pt>
                <c:pt idx="49">
                  <c:v>33.850838227525294</c:v>
                </c:pt>
                <c:pt idx="50">
                  <c:v>34.760097300576227</c:v>
                </c:pt>
                <c:pt idx="51">
                  <c:v>35.865433324578262</c:v>
                </c:pt>
                <c:pt idx="52">
                  <c:v>36.490195452019954</c:v>
                </c:pt>
                <c:pt idx="53">
                  <c:v>37.08421452119341</c:v>
                </c:pt>
                <c:pt idx="54">
                  <c:v>37.586816305719253</c:v>
                </c:pt>
                <c:pt idx="55">
                  <c:v>36.596800290622859</c:v>
                </c:pt>
                <c:pt idx="56">
                  <c:v>37.838044432639592</c:v>
                </c:pt>
              </c:numCache>
            </c:numRef>
          </c:val>
          <c:extLst>
            <c:ext xmlns:c16="http://schemas.microsoft.com/office/drawing/2014/chart" uri="{C3380CC4-5D6E-409C-BE32-E72D297353CC}">
              <c16:uniqueId val="{00000003-F01C-41C5-BD58-0846BCC4B05F}"/>
            </c:ext>
          </c:extLst>
        </c:ser>
        <c:ser>
          <c:idx val="4"/>
          <c:order val="4"/>
          <c:tx>
            <c:strRef>
              <c:f>'ST Prim Ener Cons by Fuel &amp; Reg'!$B$138</c:f>
              <c:strCache>
                <c:ptCount val="1"/>
                <c:pt idx="0">
                  <c:v>Asia Pacific</c:v>
                </c:pt>
              </c:strCache>
            </c:strRef>
          </c:tx>
          <c:spPr>
            <a:solidFill>
              <a:srgbClr val="FF6699"/>
            </a:solidFill>
            <a:ln>
              <a:noFill/>
            </a:ln>
            <a:effectLst/>
          </c:spPr>
          <c:cat>
            <c:numRef>
              <c:f>'ST Prim Ener Cons by Fuel &amp; Reg'!$C$133:$BG$133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Reg'!$C$138:$BG$138</c:f>
              <c:numCache>
                <c:formatCode>0.0</c:formatCode>
                <c:ptCount val="57"/>
                <c:pt idx="0">
                  <c:v>18.848257673378466</c:v>
                </c:pt>
                <c:pt idx="1">
                  <c:v>20.45863352361177</c:v>
                </c:pt>
                <c:pt idx="2">
                  <c:v>21.420978483663852</c:v>
                </c:pt>
                <c:pt idx="3">
                  <c:v>23.084646258989643</c:v>
                </c:pt>
                <c:pt idx="4">
                  <c:v>26.22210698861166</c:v>
                </c:pt>
                <c:pt idx="5">
                  <c:v>29.815014231768611</c:v>
                </c:pt>
                <c:pt idx="6">
                  <c:v>32.664719136335357</c:v>
                </c:pt>
                <c:pt idx="7">
                  <c:v>34.606312015000881</c:v>
                </c:pt>
                <c:pt idx="8">
                  <c:v>37.354218719400166</c:v>
                </c:pt>
                <c:pt idx="9">
                  <c:v>38.182013278388695</c:v>
                </c:pt>
                <c:pt idx="10">
                  <c:v>39.606308608886927</c:v>
                </c:pt>
                <c:pt idx="11">
                  <c:v>41.527897262298104</c:v>
                </c:pt>
                <c:pt idx="12">
                  <c:v>43.928510494173167</c:v>
                </c:pt>
                <c:pt idx="13">
                  <c:v>46.931078307631985</c:v>
                </c:pt>
                <c:pt idx="14">
                  <c:v>49.093238975644518</c:v>
                </c:pt>
                <c:pt idx="15">
                  <c:v>49.370177505063111</c:v>
                </c:pt>
                <c:pt idx="16">
                  <c:v>49.733124125161567</c:v>
                </c:pt>
                <c:pt idx="17">
                  <c:v>50.226781245006521</c:v>
                </c:pt>
                <c:pt idx="18">
                  <c:v>52.420676198254661</c:v>
                </c:pt>
                <c:pt idx="19">
                  <c:v>56.133272053633917</c:v>
                </c:pt>
                <c:pt idx="20">
                  <c:v>58.859124624601918</c:v>
                </c:pt>
                <c:pt idx="21">
                  <c:v>61.28986552287536</c:v>
                </c:pt>
                <c:pt idx="22">
                  <c:v>64.738721516823645</c:v>
                </c:pt>
                <c:pt idx="23">
                  <c:v>69.463535577025326</c:v>
                </c:pt>
                <c:pt idx="24">
                  <c:v>73.164217787264704</c:v>
                </c:pt>
                <c:pt idx="25">
                  <c:v>76.511533914070966</c:v>
                </c:pt>
                <c:pt idx="26">
                  <c:v>80.079814349397381</c:v>
                </c:pt>
                <c:pt idx="27">
                  <c:v>83.747322281233693</c:v>
                </c:pt>
                <c:pt idx="28">
                  <c:v>88.249963081629332</c:v>
                </c:pt>
                <c:pt idx="29">
                  <c:v>93.115320810412612</c:v>
                </c:pt>
                <c:pt idx="30">
                  <c:v>97.934129644243754</c:v>
                </c:pt>
                <c:pt idx="31">
                  <c:v>102.60408782281409</c:v>
                </c:pt>
                <c:pt idx="32">
                  <c:v>105.028047887154</c:v>
                </c:pt>
                <c:pt idx="33">
                  <c:v>104.84447689470734</c:v>
                </c:pt>
                <c:pt idx="34">
                  <c:v>108.72755509885229</c:v>
                </c:pt>
                <c:pt idx="35">
                  <c:v>112.90882800975115</c:v>
                </c:pt>
                <c:pt idx="36">
                  <c:v>116.6313392283424</c:v>
                </c:pt>
                <c:pt idx="37">
                  <c:v>122.27113731313854</c:v>
                </c:pt>
                <c:pt idx="38">
                  <c:v>132.40197114650587</c:v>
                </c:pt>
                <c:pt idx="39">
                  <c:v>145.42799824520554</c:v>
                </c:pt>
                <c:pt idx="40">
                  <c:v>156.6951305363697</c:v>
                </c:pt>
                <c:pt idx="41">
                  <c:v>165.88827195288914</c:v>
                </c:pt>
                <c:pt idx="42">
                  <c:v>176.18767531365023</c:v>
                </c:pt>
                <c:pt idx="43">
                  <c:v>181.24091464223591</c:v>
                </c:pt>
                <c:pt idx="44">
                  <c:v>185.31762041830282</c:v>
                </c:pt>
                <c:pt idx="45">
                  <c:v>197.27759747683848</c:v>
                </c:pt>
                <c:pt idx="46">
                  <c:v>207.43922820971369</c:v>
                </c:pt>
                <c:pt idx="47">
                  <c:v>214.33419506067054</c:v>
                </c:pt>
                <c:pt idx="48">
                  <c:v>220.14378324512555</c:v>
                </c:pt>
                <c:pt idx="49">
                  <c:v>226.22251360839354</c:v>
                </c:pt>
                <c:pt idx="50">
                  <c:v>230.26701934618711</c:v>
                </c:pt>
                <c:pt idx="51">
                  <c:v>235.2051561085062</c:v>
                </c:pt>
                <c:pt idx="52">
                  <c:v>242.8813143806297</c:v>
                </c:pt>
                <c:pt idx="53">
                  <c:v>252.23911807543004</c:v>
                </c:pt>
                <c:pt idx="54">
                  <c:v>258.90907633553815</c:v>
                </c:pt>
                <c:pt idx="55">
                  <c:v>256.05590577420242</c:v>
                </c:pt>
                <c:pt idx="56">
                  <c:v>271.74554398559843</c:v>
                </c:pt>
              </c:numCache>
            </c:numRef>
          </c:val>
          <c:extLst>
            <c:ext xmlns:c16="http://schemas.microsoft.com/office/drawing/2014/chart" uri="{C3380CC4-5D6E-409C-BE32-E72D297353CC}">
              <c16:uniqueId val="{00000004-F01C-41C5-BD58-0846BCC4B05F}"/>
            </c:ext>
          </c:extLst>
        </c:ser>
        <c:ser>
          <c:idx val="5"/>
          <c:order val="5"/>
          <c:tx>
            <c:strRef>
              <c:f>'ST Prim Ener Cons by Fuel &amp; Reg'!$B$139</c:f>
              <c:strCache>
                <c:ptCount val="1"/>
                <c:pt idx="0">
                  <c:v>Latin America</c:v>
                </c:pt>
              </c:strCache>
            </c:strRef>
          </c:tx>
          <c:spPr>
            <a:solidFill>
              <a:srgbClr val="99FF99"/>
            </a:solidFill>
            <a:ln>
              <a:noFill/>
            </a:ln>
            <a:effectLst/>
          </c:spPr>
          <c:cat>
            <c:numRef>
              <c:f>'ST Prim Ener Cons by Fuel &amp; Reg'!$C$133:$BG$133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Reg'!$C$139:$BG$139</c:f>
              <c:numCache>
                <c:formatCode>0.0</c:formatCode>
                <c:ptCount val="57"/>
                <c:pt idx="0">
                  <c:v>4.863878778023123</c:v>
                </c:pt>
                <c:pt idx="1">
                  <c:v>5.1436491365543242</c:v>
                </c:pt>
                <c:pt idx="2">
                  <c:v>5.3418813980309006</c:v>
                </c:pt>
                <c:pt idx="3">
                  <c:v>5.6642085051567328</c:v>
                </c:pt>
                <c:pt idx="4">
                  <c:v>5.9125004755110417</c:v>
                </c:pt>
                <c:pt idx="5">
                  <c:v>6.3006404405596514</c:v>
                </c:pt>
                <c:pt idx="6">
                  <c:v>6.6314995310438398</c:v>
                </c:pt>
                <c:pt idx="7">
                  <c:v>7.1473386719669305</c:v>
                </c:pt>
                <c:pt idx="8">
                  <c:v>7.8679929349906992</c:v>
                </c:pt>
                <c:pt idx="9">
                  <c:v>8.2943326954537646</c:v>
                </c:pt>
                <c:pt idx="10">
                  <c:v>8.4139545173497812</c:v>
                </c:pt>
                <c:pt idx="11">
                  <c:v>8.9790923647988237</c:v>
                </c:pt>
                <c:pt idx="12">
                  <c:v>9.5157541012295379</c:v>
                </c:pt>
                <c:pt idx="13">
                  <c:v>10.004012997307839</c:v>
                </c:pt>
                <c:pt idx="14">
                  <c:v>10.650385720094839</c:v>
                </c:pt>
                <c:pt idx="15">
                  <c:v>11.123909794634869</c:v>
                </c:pt>
                <c:pt idx="16">
                  <c:v>11.122320277912502</c:v>
                </c:pt>
                <c:pt idx="17">
                  <c:v>11.19399407639956</c:v>
                </c:pt>
                <c:pt idx="18">
                  <c:v>11.250701020605721</c:v>
                </c:pt>
                <c:pt idx="19">
                  <c:v>11.731969810043868</c:v>
                </c:pt>
                <c:pt idx="20">
                  <c:v>12.061000450394387</c:v>
                </c:pt>
                <c:pt idx="21">
                  <c:v>12.72917330356837</c:v>
                </c:pt>
                <c:pt idx="22">
                  <c:v>13.220837727810597</c:v>
                </c:pt>
                <c:pt idx="23">
                  <c:v>13.659847914785335</c:v>
                </c:pt>
                <c:pt idx="24">
                  <c:v>13.889001215486234</c:v>
                </c:pt>
                <c:pt idx="25">
                  <c:v>14.846793391654341</c:v>
                </c:pt>
                <c:pt idx="26">
                  <c:v>15.185332157132414</c:v>
                </c:pt>
                <c:pt idx="27">
                  <c:v>15.923425105655246</c:v>
                </c:pt>
                <c:pt idx="28">
                  <c:v>16.637110248385959</c:v>
                </c:pt>
                <c:pt idx="29">
                  <c:v>17.706630058036122</c:v>
                </c:pt>
                <c:pt idx="30">
                  <c:v>18.327477169251619</c:v>
                </c:pt>
                <c:pt idx="31">
                  <c:v>19.085635307285472</c:v>
                </c:pt>
                <c:pt idx="32">
                  <c:v>19.04976365593571</c:v>
                </c:pt>
                <c:pt idx="33">
                  <c:v>19.762675648967715</c:v>
                </c:pt>
                <c:pt idx="34">
                  <c:v>19.888694421585853</c:v>
                </c:pt>
                <c:pt idx="35">
                  <c:v>20.426785358322793</c:v>
                </c:pt>
                <c:pt idx="36">
                  <c:v>20.328881244383684</c:v>
                </c:pt>
                <c:pt idx="37">
                  <c:v>20.604444712073811</c:v>
                </c:pt>
                <c:pt idx="38">
                  <c:v>20.927760881709901</c:v>
                </c:pt>
                <c:pt idx="39">
                  <c:v>21.926274240090681</c:v>
                </c:pt>
                <c:pt idx="40">
                  <c:v>22.582920246440516</c:v>
                </c:pt>
                <c:pt idx="41">
                  <c:v>23.611041711192385</c:v>
                </c:pt>
                <c:pt idx="42">
                  <c:v>24.617817611168327</c:v>
                </c:pt>
                <c:pt idx="43">
                  <c:v>25.036704218726651</c:v>
                </c:pt>
                <c:pt idx="44">
                  <c:v>24.684385853907266</c:v>
                </c:pt>
                <c:pt idx="45">
                  <c:v>25.996469843990155</c:v>
                </c:pt>
                <c:pt idx="46">
                  <c:v>27.110607133716119</c:v>
                </c:pt>
                <c:pt idx="47">
                  <c:v>27.867957622898704</c:v>
                </c:pt>
                <c:pt idx="48">
                  <c:v>28.458377475003008</c:v>
                </c:pt>
                <c:pt idx="49">
                  <c:v>28.615669493189159</c:v>
                </c:pt>
                <c:pt idx="50">
                  <c:v>28.406084481064571</c:v>
                </c:pt>
                <c:pt idx="51">
                  <c:v>28.080384314097536</c:v>
                </c:pt>
                <c:pt idx="52">
                  <c:v>28.302643694875609</c:v>
                </c:pt>
                <c:pt idx="53">
                  <c:v>27.878597693122352</c:v>
                </c:pt>
                <c:pt idx="54">
                  <c:v>27.607650994643631</c:v>
                </c:pt>
                <c:pt idx="55">
                  <c:v>25.687252893093724</c:v>
                </c:pt>
                <c:pt idx="56">
                  <c:v>27.426384499143463</c:v>
                </c:pt>
              </c:numCache>
            </c:numRef>
          </c:val>
          <c:extLst>
            <c:ext xmlns:c16="http://schemas.microsoft.com/office/drawing/2014/chart" uri="{C3380CC4-5D6E-409C-BE32-E72D297353CC}">
              <c16:uniqueId val="{00000005-F01C-41C5-BD58-0846BCC4B05F}"/>
            </c:ext>
          </c:extLst>
        </c:ser>
        <c:ser>
          <c:idx val="6"/>
          <c:order val="6"/>
          <c:tx>
            <c:strRef>
              <c:f>'ST Prim Ener Cons by Fuel &amp; Reg'!$B$140</c:f>
              <c:strCache>
                <c:ptCount val="1"/>
                <c:pt idx="0">
                  <c:v>Africa</c:v>
                </c:pt>
              </c:strCache>
            </c:strRef>
          </c:tx>
          <c:spPr>
            <a:solidFill>
              <a:srgbClr val="FFCC66"/>
            </a:solidFill>
            <a:ln>
              <a:noFill/>
            </a:ln>
            <a:effectLst/>
          </c:spPr>
          <c:cat>
            <c:numRef>
              <c:f>'ST Prim Ener Cons by Fuel &amp; Reg'!$C$133:$BG$133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Reg'!$C$140:$BG$140</c:f>
              <c:numCache>
                <c:formatCode>0.0</c:formatCode>
                <c:ptCount val="57"/>
                <c:pt idx="0">
                  <c:v>2.5755172756903058</c:v>
                </c:pt>
                <c:pt idx="1">
                  <c:v>2.6969097607337984</c:v>
                </c:pt>
                <c:pt idx="2">
                  <c:v>2.724616929380379</c:v>
                </c:pt>
                <c:pt idx="3">
                  <c:v>2.8778479872131348</c:v>
                </c:pt>
                <c:pt idx="4">
                  <c:v>2.9570755866525453</c:v>
                </c:pt>
                <c:pt idx="5">
                  <c:v>3.2103087224059603</c:v>
                </c:pt>
                <c:pt idx="6">
                  <c:v>3.4287402549353416</c:v>
                </c:pt>
                <c:pt idx="7">
                  <c:v>3.6277410435905799</c:v>
                </c:pt>
                <c:pt idx="8">
                  <c:v>3.9290886760355463</c:v>
                </c:pt>
                <c:pt idx="9">
                  <c:v>4.1183646948909214</c:v>
                </c:pt>
                <c:pt idx="10">
                  <c:v>4.3675352483347369</c:v>
                </c:pt>
                <c:pt idx="11">
                  <c:v>4.7477582308514377</c:v>
                </c:pt>
                <c:pt idx="12">
                  <c:v>5.0094474966703579</c:v>
                </c:pt>
                <c:pt idx="13">
                  <c:v>5.201705259972071</c:v>
                </c:pt>
                <c:pt idx="14">
                  <c:v>5.6672422087250318</c:v>
                </c:pt>
                <c:pt idx="15">
                  <c:v>6.0884212109915996</c:v>
                </c:pt>
                <c:pt idx="16">
                  <c:v>6.8301633781727711</c:v>
                </c:pt>
                <c:pt idx="17">
                  <c:v>7.2804575413417218</c:v>
                </c:pt>
                <c:pt idx="18">
                  <c:v>7.5009714323927836</c:v>
                </c:pt>
                <c:pt idx="19">
                  <c:v>7.7327758475914736</c:v>
                </c:pt>
                <c:pt idx="20">
                  <c:v>8.0469459861285451</c:v>
                </c:pt>
                <c:pt idx="21">
                  <c:v>8.2274708565303918</c:v>
                </c:pt>
                <c:pt idx="22">
                  <c:v>8.4898954438352661</c:v>
                </c:pt>
                <c:pt idx="23">
                  <c:v>9.0900238052776778</c:v>
                </c:pt>
                <c:pt idx="24">
                  <c:v>9.1107907921179674</c:v>
                </c:pt>
                <c:pt idx="25">
                  <c:v>9.4145109475918289</c:v>
                </c:pt>
                <c:pt idx="26">
                  <c:v>9.4050740247852112</c:v>
                </c:pt>
                <c:pt idx="27">
                  <c:v>9.5446582135030589</c:v>
                </c:pt>
                <c:pt idx="28">
                  <c:v>9.5634409870882422</c:v>
                </c:pt>
                <c:pt idx="29">
                  <c:v>9.8979095914988342</c:v>
                </c:pt>
                <c:pt idx="30">
                  <c:v>10.308488167988109</c:v>
                </c:pt>
                <c:pt idx="31">
                  <c:v>10.569710485194388</c:v>
                </c:pt>
                <c:pt idx="32">
                  <c:v>10.781243592495043</c:v>
                </c:pt>
                <c:pt idx="33">
                  <c:v>10.947378343777498</c:v>
                </c:pt>
                <c:pt idx="34">
                  <c:v>11.287290737945408</c:v>
                </c:pt>
                <c:pt idx="35">
                  <c:v>11.548906705427877</c:v>
                </c:pt>
                <c:pt idx="36">
                  <c:v>11.950420103327044</c:v>
                </c:pt>
                <c:pt idx="37">
                  <c:v>12.148015492232398</c:v>
                </c:pt>
                <c:pt idx="38">
                  <c:v>12.735892583327276</c:v>
                </c:pt>
                <c:pt idx="39">
                  <c:v>13.638264587301881</c:v>
                </c:pt>
                <c:pt idx="40">
                  <c:v>13.67518521252666</c:v>
                </c:pt>
                <c:pt idx="41">
                  <c:v>13.948688615993694</c:v>
                </c:pt>
                <c:pt idx="42">
                  <c:v>14.468069361247069</c:v>
                </c:pt>
                <c:pt idx="43">
                  <c:v>15.343533477118394</c:v>
                </c:pt>
                <c:pt idx="44">
                  <c:v>15.59019723626527</c:v>
                </c:pt>
                <c:pt idx="45">
                  <c:v>16.073725944955807</c:v>
                </c:pt>
                <c:pt idx="46">
                  <c:v>16.205198150771498</c:v>
                </c:pt>
                <c:pt idx="47">
                  <c:v>16.822262375612418</c:v>
                </c:pt>
                <c:pt idx="48">
                  <c:v>17.294239863880691</c:v>
                </c:pt>
                <c:pt idx="49">
                  <c:v>17.769756473815818</c:v>
                </c:pt>
                <c:pt idx="50">
                  <c:v>18.1884580373905</c:v>
                </c:pt>
                <c:pt idx="51">
                  <c:v>18.667033262243375</c:v>
                </c:pt>
                <c:pt idx="52">
                  <c:v>19.132296453688269</c:v>
                </c:pt>
                <c:pt idx="53">
                  <c:v>19.578357886384364</c:v>
                </c:pt>
                <c:pt idx="54">
                  <c:v>19.990184060952764</c:v>
                </c:pt>
                <c:pt idx="55">
                  <c:v>18.881896516920982</c:v>
                </c:pt>
                <c:pt idx="56">
                  <c:v>19.990846326862105</c:v>
                </c:pt>
              </c:numCache>
            </c:numRef>
          </c:val>
          <c:extLst>
            <c:ext xmlns:c16="http://schemas.microsoft.com/office/drawing/2014/chart" uri="{C3380CC4-5D6E-409C-BE32-E72D297353CC}">
              <c16:uniqueId val="{00000006-F01C-41C5-BD58-0846BCC4B05F}"/>
            </c:ext>
          </c:extLst>
        </c:ser>
        <c:dLbls>
          <c:showLegendKey val="0"/>
          <c:showVal val="0"/>
          <c:showCatName val="0"/>
          <c:showSerName val="0"/>
          <c:showPercent val="0"/>
          <c:showBubbleSize val="0"/>
        </c:dLbls>
        <c:axId val="409049616"/>
        <c:axId val="2040627328"/>
      </c:areaChart>
      <c:catAx>
        <c:axId val="4090496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2040627328"/>
        <c:crosses val="autoZero"/>
        <c:auto val="1"/>
        <c:lblAlgn val="ctr"/>
        <c:lblOffset val="100"/>
        <c:tickLblSkip val="10"/>
        <c:noMultiLvlLbl val="0"/>
      </c:catAx>
      <c:valAx>
        <c:axId val="2040627328"/>
        <c:scaling>
          <c:orientation val="minMax"/>
          <c:max val="6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dirty="0"/>
                  <a:t>Exajoules</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409049616"/>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b="1">
          <a:solidFill>
            <a:srgbClr val="FFFF00"/>
          </a:solidFill>
        </a:defRPr>
      </a:pPr>
      <a:endParaRPr lang="en-US"/>
    </a:p>
  </c:txPr>
  <c:externalData r:id="rId4">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Prim Ener Cons by Fuel &amp; Reg'!$B$144</c:f>
              <c:strCache>
                <c:ptCount val="1"/>
                <c:pt idx="0">
                  <c:v>Coal</c:v>
                </c:pt>
              </c:strCache>
            </c:strRef>
          </c:tx>
          <c:spPr>
            <a:solidFill>
              <a:schemeClr val="bg1">
                <a:lumMod val="50000"/>
              </a:schemeClr>
            </a:solidFill>
            <a:ln>
              <a:noFill/>
            </a:ln>
            <a:effectLst/>
          </c:spPr>
          <c:cat>
            <c:numRef>
              <c:f>'ST Prim Ener Cons by Fuel &amp; Reg'!$C$143:$BG$143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Reg'!$C$144:$BG$144</c:f>
              <c:numCache>
                <c:formatCode>#,##0.0</c:formatCode>
                <c:ptCount val="57"/>
                <c:pt idx="0">
                  <c:v>4.7905365600000005</c:v>
                </c:pt>
                <c:pt idx="1">
                  <c:v>5.1246432000000004</c:v>
                </c:pt>
                <c:pt idx="2">
                  <c:v>4.5552384000000004</c:v>
                </c:pt>
                <c:pt idx="3">
                  <c:v>4.5213253199999999</c:v>
                </c:pt>
                <c:pt idx="4">
                  <c:v>5.4597965400000001</c:v>
                </c:pt>
                <c:pt idx="5">
                  <c:v>6.94673856</c:v>
                </c:pt>
                <c:pt idx="6">
                  <c:v>8.0095577400000018</c:v>
                </c:pt>
                <c:pt idx="7">
                  <c:v>8.4705244200000003</c:v>
                </c:pt>
                <c:pt idx="8">
                  <c:v>8.5814746200000016</c:v>
                </c:pt>
                <c:pt idx="9">
                  <c:v>8.4908304000000001</c:v>
                </c:pt>
                <c:pt idx="10">
                  <c:v>9.5695594199999992</c:v>
                </c:pt>
                <c:pt idx="11">
                  <c:v>9.8033922000000011</c:v>
                </c:pt>
                <c:pt idx="12">
                  <c:v>10.78394076</c:v>
                </c:pt>
                <c:pt idx="13">
                  <c:v>11.841107760000002</c:v>
                </c:pt>
                <c:pt idx="14">
                  <c:v>12.249739439999999</c:v>
                </c:pt>
                <c:pt idx="15">
                  <c:v>12.740469160104002</c:v>
                </c:pt>
                <c:pt idx="16">
                  <c:v>12.672702075851998</c:v>
                </c:pt>
                <c:pt idx="17">
                  <c:v>13.409416302407999</c:v>
                </c:pt>
                <c:pt idx="18">
                  <c:v>14.3604162702</c:v>
                </c:pt>
                <c:pt idx="19">
                  <c:v>15.617759202360002</c:v>
                </c:pt>
                <c:pt idx="20">
                  <c:v>17.050552081919999</c:v>
                </c:pt>
                <c:pt idx="21">
                  <c:v>17.825126159232003</c:v>
                </c:pt>
                <c:pt idx="22">
                  <c:v>19.3400705862</c:v>
                </c:pt>
                <c:pt idx="23">
                  <c:v>20.776404996144002</c:v>
                </c:pt>
                <c:pt idx="24">
                  <c:v>21.768846496487996</c:v>
                </c:pt>
                <c:pt idx="25">
                  <c:v>22.084261335360001</c:v>
                </c:pt>
                <c:pt idx="26">
                  <c:v>23.160339985356</c:v>
                </c:pt>
                <c:pt idx="27">
                  <c:v>24.233389401815998</c:v>
                </c:pt>
                <c:pt idx="28">
                  <c:v>25.813284159600002</c:v>
                </c:pt>
                <c:pt idx="29">
                  <c:v>27.510002234820004</c:v>
                </c:pt>
                <c:pt idx="30">
                  <c:v>27.852661916881196</c:v>
                </c:pt>
                <c:pt idx="31">
                  <c:v>29.143402235233026</c:v>
                </c:pt>
                <c:pt idx="32">
                  <c:v>28.554884896502163</c:v>
                </c:pt>
                <c:pt idx="33">
                  <c:v>28.338180148458186</c:v>
                </c:pt>
                <c:pt idx="34">
                  <c:v>29.156517846655419</c:v>
                </c:pt>
                <c:pt idx="35">
                  <c:v>29.561062335738665</c:v>
                </c:pt>
                <c:pt idx="36">
                  <c:v>31.088717104475606</c:v>
                </c:pt>
                <c:pt idx="37">
                  <c:v>34.08284713417288</c:v>
                </c:pt>
                <c:pt idx="38">
                  <c:v>40.619010882282012</c:v>
                </c:pt>
                <c:pt idx="39">
                  <c:v>47.359006934096108</c:v>
                </c:pt>
                <c:pt idx="40">
                  <c:v>55.458380659703629</c:v>
                </c:pt>
                <c:pt idx="41">
                  <c:v>60.906174260239467</c:v>
                </c:pt>
                <c:pt idx="42">
                  <c:v>66.326086565939562</c:v>
                </c:pt>
                <c:pt idx="43">
                  <c:v>67.37731424493127</c:v>
                </c:pt>
                <c:pt idx="44">
                  <c:v>70.578071173987368</c:v>
                </c:pt>
                <c:pt idx="45">
                  <c:v>73.220806404254375</c:v>
                </c:pt>
                <c:pt idx="46">
                  <c:v>79.706312392961422</c:v>
                </c:pt>
                <c:pt idx="47">
                  <c:v>80.706561022357675</c:v>
                </c:pt>
                <c:pt idx="48">
                  <c:v>82.43068181031947</c:v>
                </c:pt>
                <c:pt idx="49">
                  <c:v>82.480215394799984</c:v>
                </c:pt>
                <c:pt idx="50">
                  <c:v>80.917940449871978</c:v>
                </c:pt>
                <c:pt idx="51">
                  <c:v>80.185852511711985</c:v>
                </c:pt>
                <c:pt idx="52">
                  <c:v>80.560382035824006</c:v>
                </c:pt>
                <c:pt idx="53">
                  <c:v>81.053223201035991</c:v>
                </c:pt>
                <c:pt idx="54">
                  <c:v>81.698552897616011</c:v>
                </c:pt>
                <c:pt idx="55">
                  <c:v>82.376123089463988</c:v>
                </c:pt>
                <c:pt idx="56">
                  <c:v>86.169817290931363</c:v>
                </c:pt>
              </c:numCache>
            </c:numRef>
          </c:val>
          <c:extLst>
            <c:ext xmlns:c16="http://schemas.microsoft.com/office/drawing/2014/chart" uri="{C3380CC4-5D6E-409C-BE32-E72D297353CC}">
              <c16:uniqueId val="{00000000-CC97-4F5E-9C21-A11CADD291E1}"/>
            </c:ext>
          </c:extLst>
        </c:ser>
        <c:ser>
          <c:idx val="2"/>
          <c:order val="1"/>
          <c:tx>
            <c:strRef>
              <c:f>'ST Prim Ener Cons by Fuel &amp; Reg'!$B$145</c:f>
              <c:strCache>
                <c:ptCount val="1"/>
                <c:pt idx="0">
                  <c:v>Oil</c:v>
                </c:pt>
              </c:strCache>
            </c:strRef>
          </c:tx>
          <c:spPr>
            <a:solidFill>
              <a:srgbClr val="00B050"/>
            </a:solidFill>
            <a:ln>
              <a:noFill/>
            </a:ln>
            <a:effectLst/>
          </c:spPr>
          <c:cat>
            <c:numRef>
              <c:f>'ST Prim Ener Cons by Fuel &amp; Reg'!$C$143:$BG$143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Reg'!$C$145:$BG$145</c:f>
              <c:numCache>
                <c:formatCode>#,##0.0</c:formatCode>
                <c:ptCount val="57"/>
                <c:pt idx="0">
                  <c:v>0.46462513100000002</c:v>
                </c:pt>
                <c:pt idx="1">
                  <c:v>0.59687967900000005</c:v>
                </c:pt>
                <c:pt idx="2">
                  <c:v>0.58929424299999988</c:v>
                </c:pt>
                <c:pt idx="3">
                  <c:v>0.64452447199999996</c:v>
                </c:pt>
                <c:pt idx="4">
                  <c:v>0.86415958900000001</c:v>
                </c:pt>
                <c:pt idx="5">
                  <c:v>1.1953639740000002</c:v>
                </c:pt>
                <c:pt idx="6">
                  <c:v>1.6256796529999999</c:v>
                </c:pt>
                <c:pt idx="7">
                  <c:v>1.8709073969999999</c:v>
                </c:pt>
                <c:pt idx="8">
                  <c:v>2.2823391259999997</c:v>
                </c:pt>
                <c:pt idx="9">
                  <c:v>2.6246628650000003</c:v>
                </c:pt>
                <c:pt idx="10">
                  <c:v>2.8946816269999998</c:v>
                </c:pt>
                <c:pt idx="11">
                  <c:v>3.3090710230000004</c:v>
                </c:pt>
                <c:pt idx="12">
                  <c:v>3.4957501710000001</c:v>
                </c:pt>
                <c:pt idx="13">
                  <c:v>3.8758927600000002</c:v>
                </c:pt>
                <c:pt idx="14">
                  <c:v>3.8854782800000001</c:v>
                </c:pt>
                <c:pt idx="15">
                  <c:v>3.501118366573194</c:v>
                </c:pt>
                <c:pt idx="16">
                  <c:v>3.3175109504602185</c:v>
                </c:pt>
                <c:pt idx="17">
                  <c:v>3.2823106941178302</c:v>
                </c:pt>
                <c:pt idx="18">
                  <c:v>3.348357356749232</c:v>
                </c:pt>
                <c:pt idx="19">
                  <c:v>3.4736049676351195</c:v>
                </c:pt>
                <c:pt idx="20">
                  <c:v>3.6381613137834781</c:v>
                </c:pt>
                <c:pt idx="21">
                  <c:v>3.8679139865485266</c:v>
                </c:pt>
                <c:pt idx="22">
                  <c:v>4.1120414980116893</c:v>
                </c:pt>
                <c:pt idx="23">
                  <c:v>4.4256893016313485</c:v>
                </c:pt>
                <c:pt idx="24">
                  <c:v>4.6358164255571976</c:v>
                </c:pt>
                <c:pt idx="25">
                  <c:v>4.5884607254027614</c:v>
                </c:pt>
                <c:pt idx="26">
                  <c:v>4.9649177097854507</c:v>
                </c:pt>
                <c:pt idx="27">
                  <c:v>5.3852830739414177</c:v>
                </c:pt>
                <c:pt idx="28">
                  <c:v>5.9895938694887549</c:v>
                </c:pt>
                <c:pt idx="29">
                  <c:v>6.0862986320290897</c:v>
                </c:pt>
                <c:pt idx="30">
                  <c:v>6.5722707783474545</c:v>
                </c:pt>
                <c:pt idx="31">
                  <c:v>7.2829032108144416</c:v>
                </c:pt>
                <c:pt idx="32">
                  <c:v>7.9975640637537371</c:v>
                </c:pt>
                <c:pt idx="33">
                  <c:v>8.2353263156518626</c:v>
                </c:pt>
                <c:pt idx="34">
                  <c:v>8.7740816004780822</c:v>
                </c:pt>
                <c:pt idx="35">
                  <c:v>9.4568252785596503</c:v>
                </c:pt>
                <c:pt idx="36">
                  <c:v>9.6596970393627526</c:v>
                </c:pt>
                <c:pt idx="37">
                  <c:v>10.424152805060084</c:v>
                </c:pt>
                <c:pt idx="38">
                  <c:v>11.645144557734227</c:v>
                </c:pt>
                <c:pt idx="39">
                  <c:v>13.599979872128849</c:v>
                </c:pt>
                <c:pt idx="40">
                  <c:v>13.818553630104049</c:v>
                </c:pt>
                <c:pt idx="41">
                  <c:v>14.820368978961934</c:v>
                </c:pt>
                <c:pt idx="42">
                  <c:v>15.528842756192038</c:v>
                </c:pt>
                <c:pt idx="43">
                  <c:v>15.869129730958205</c:v>
                </c:pt>
                <c:pt idx="44">
                  <c:v>16.489074635574955</c:v>
                </c:pt>
                <c:pt idx="45">
                  <c:v>18.772164349699537</c:v>
                </c:pt>
                <c:pt idx="46">
                  <c:v>19.406641846270791</c:v>
                </c:pt>
                <c:pt idx="47">
                  <c:v>20.355478758886665</c:v>
                </c:pt>
                <c:pt idx="48">
                  <c:v>21.266891538844096</c:v>
                </c:pt>
                <c:pt idx="49">
                  <c:v>22.113059732219309</c:v>
                </c:pt>
                <c:pt idx="50">
                  <c:v>23.795623599684443</c:v>
                </c:pt>
                <c:pt idx="51">
                  <c:v>24.564881837772607</c:v>
                </c:pt>
                <c:pt idx="52">
                  <c:v>25.859418520471564</c:v>
                </c:pt>
                <c:pt idx="53">
                  <c:v>27.124783413163339</c:v>
                </c:pt>
                <c:pt idx="54">
                  <c:v>28.494639325377772</c:v>
                </c:pt>
                <c:pt idx="55">
                  <c:v>28.744029186000919</c:v>
                </c:pt>
                <c:pt idx="56">
                  <c:v>30.598500070928885</c:v>
                </c:pt>
              </c:numCache>
            </c:numRef>
          </c:val>
          <c:extLst>
            <c:ext xmlns:c16="http://schemas.microsoft.com/office/drawing/2014/chart" uri="{C3380CC4-5D6E-409C-BE32-E72D297353CC}">
              <c16:uniqueId val="{00000001-CC97-4F5E-9C21-A11CADD291E1}"/>
            </c:ext>
          </c:extLst>
        </c:ser>
        <c:ser>
          <c:idx val="1"/>
          <c:order val="2"/>
          <c:tx>
            <c:strRef>
              <c:f>'ST Prim Ener Cons by Fuel &amp; Reg'!$B$146</c:f>
              <c:strCache>
                <c:ptCount val="1"/>
                <c:pt idx="0">
                  <c:v>Nat Gas</c:v>
                </c:pt>
              </c:strCache>
            </c:strRef>
          </c:tx>
          <c:spPr>
            <a:solidFill>
              <a:srgbClr val="FF0000"/>
            </a:solidFill>
            <a:ln>
              <a:noFill/>
            </a:ln>
            <a:effectLst/>
          </c:spPr>
          <c:cat>
            <c:numRef>
              <c:f>'ST Prim Ener Cons by Fuel &amp; Reg'!$C$143:$BG$143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Reg'!$C$146:$BG$146</c:f>
              <c:numCache>
                <c:formatCode>#,##0.0</c:formatCode>
                <c:ptCount val="57"/>
                <c:pt idx="0">
                  <c:v>3.9911504424778754E-2</c:v>
                </c:pt>
                <c:pt idx="1">
                  <c:v>4.8619469026548665E-2</c:v>
                </c:pt>
                <c:pt idx="2">
                  <c:v>5.2973451327433613E-2</c:v>
                </c:pt>
                <c:pt idx="3">
                  <c:v>5.0796460176991139E-2</c:v>
                </c:pt>
                <c:pt idx="4">
                  <c:v>7.1115044247787612E-2</c:v>
                </c:pt>
                <c:pt idx="5">
                  <c:v>0.10413274336283185</c:v>
                </c:pt>
                <c:pt idx="6">
                  <c:v>0.13569911504424778</c:v>
                </c:pt>
                <c:pt idx="7">
                  <c:v>0.17561061946902651</c:v>
                </c:pt>
                <c:pt idx="8">
                  <c:v>0.21697345132743359</c:v>
                </c:pt>
                <c:pt idx="9">
                  <c:v>0.27321238938053088</c:v>
                </c:pt>
                <c:pt idx="10">
                  <c:v>0.32110619469026541</c:v>
                </c:pt>
                <c:pt idx="11">
                  <c:v>0.36646017699115035</c:v>
                </c:pt>
                <c:pt idx="12">
                  <c:v>0.43975221238938045</c:v>
                </c:pt>
                <c:pt idx="13">
                  <c:v>0.49816814159292022</c:v>
                </c:pt>
                <c:pt idx="14">
                  <c:v>0.52646902654867245</c:v>
                </c:pt>
                <c:pt idx="15">
                  <c:v>0.51776106194690263</c:v>
                </c:pt>
                <c:pt idx="16">
                  <c:v>0.46224778761061935</c:v>
                </c:pt>
                <c:pt idx="17">
                  <c:v>0.4328584070796459</c:v>
                </c:pt>
                <c:pt idx="18">
                  <c:v>0.44301769911504413</c:v>
                </c:pt>
                <c:pt idx="19">
                  <c:v>0.45099999999999996</c:v>
                </c:pt>
                <c:pt idx="20">
                  <c:v>0.46914159292035396</c:v>
                </c:pt>
                <c:pt idx="21">
                  <c:v>0.4992566371681415</c:v>
                </c:pt>
                <c:pt idx="22">
                  <c:v>0.50397345132743354</c:v>
                </c:pt>
                <c:pt idx="23">
                  <c:v>0.5173982300884955</c:v>
                </c:pt>
                <c:pt idx="24">
                  <c:v>0.54602566371681405</c:v>
                </c:pt>
                <c:pt idx="25">
                  <c:v>0.55506017699115029</c:v>
                </c:pt>
                <c:pt idx="26">
                  <c:v>0.56202654867256641</c:v>
                </c:pt>
                <c:pt idx="27">
                  <c:v>0.57291150442477878</c:v>
                </c:pt>
                <c:pt idx="28">
                  <c:v>0.6082876106194689</c:v>
                </c:pt>
                <c:pt idx="29">
                  <c:v>0.63709646017699106</c:v>
                </c:pt>
                <c:pt idx="30">
                  <c:v>0.64366371681415924</c:v>
                </c:pt>
                <c:pt idx="31">
                  <c:v>0.67450442477876105</c:v>
                </c:pt>
                <c:pt idx="32">
                  <c:v>0.71274690265486718</c:v>
                </c:pt>
                <c:pt idx="33">
                  <c:v>0.73498849557522117</c:v>
                </c:pt>
                <c:pt idx="34">
                  <c:v>0.77987079646017687</c:v>
                </c:pt>
                <c:pt idx="35">
                  <c:v>0.88904690265486719</c:v>
                </c:pt>
                <c:pt idx="36">
                  <c:v>0.99524778761061927</c:v>
                </c:pt>
                <c:pt idx="37">
                  <c:v>1.0588884955752211</c:v>
                </c:pt>
                <c:pt idx="38">
                  <c:v>1.2302902654867256</c:v>
                </c:pt>
                <c:pt idx="39">
                  <c:v>1.4394229203539821</c:v>
                </c:pt>
                <c:pt idx="40">
                  <c:v>1.6911038948672565</c:v>
                </c:pt>
                <c:pt idx="41">
                  <c:v>2.0802152547787607</c:v>
                </c:pt>
                <c:pt idx="42">
                  <c:v>2.5588043568761054</c:v>
                </c:pt>
                <c:pt idx="43">
                  <c:v>2.9495846124991143</c:v>
                </c:pt>
                <c:pt idx="44">
                  <c:v>3.2480650793026187</c:v>
                </c:pt>
                <c:pt idx="45">
                  <c:v>3.9194659760836363</c:v>
                </c:pt>
                <c:pt idx="46">
                  <c:v>4.8658633968624523</c:v>
                </c:pt>
                <c:pt idx="47">
                  <c:v>5.431592957520337</c:v>
                </c:pt>
                <c:pt idx="48">
                  <c:v>6.1876275123231075</c:v>
                </c:pt>
                <c:pt idx="49">
                  <c:v>6.7810728806237597</c:v>
                </c:pt>
                <c:pt idx="50">
                  <c:v>7.0088230088495562</c:v>
                </c:pt>
                <c:pt idx="51">
                  <c:v>7.5398791975912909</c:v>
                </c:pt>
                <c:pt idx="52">
                  <c:v>8.6850786908214328</c:v>
                </c:pt>
                <c:pt idx="53">
                  <c:v>10.22133628318584</c:v>
                </c:pt>
                <c:pt idx="54">
                  <c:v>11.101566371681413</c:v>
                </c:pt>
                <c:pt idx="55">
                  <c:v>12.118221238938052</c:v>
                </c:pt>
                <c:pt idx="56">
                  <c:v>13.632998893805308</c:v>
                </c:pt>
              </c:numCache>
            </c:numRef>
          </c:val>
          <c:extLst>
            <c:ext xmlns:c16="http://schemas.microsoft.com/office/drawing/2014/chart" uri="{C3380CC4-5D6E-409C-BE32-E72D297353CC}">
              <c16:uniqueId val="{00000002-CC97-4F5E-9C21-A11CADD291E1}"/>
            </c:ext>
          </c:extLst>
        </c:ser>
        <c:ser>
          <c:idx val="3"/>
          <c:order val="3"/>
          <c:tx>
            <c:strRef>
              <c:f>'ST Prim Ener Cons by Fuel &amp; Reg'!$B$147</c:f>
              <c:strCache>
                <c:ptCount val="1"/>
                <c:pt idx="0">
                  <c:v>Nuclear</c:v>
                </c:pt>
              </c:strCache>
            </c:strRef>
          </c:tx>
          <c:spPr>
            <a:solidFill>
              <a:srgbClr val="FF9900"/>
            </a:solidFill>
            <a:ln>
              <a:noFill/>
            </a:ln>
            <a:effectLst/>
          </c:spPr>
          <c:cat>
            <c:numRef>
              <c:f>'ST Prim Ener Cons by Fuel &amp; Reg'!$C$143:$BG$143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Reg'!$C$147:$BG$147</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1.6384946236559138E-2</c:v>
                </c:pt>
                <c:pt idx="29">
                  <c:v>0.15073333333333336</c:v>
                </c:pt>
                <c:pt idx="30">
                  <c:v>0.13108978494623658</c:v>
                </c:pt>
                <c:pt idx="31">
                  <c:v>0.14646344086021507</c:v>
                </c:pt>
                <c:pt idx="32">
                  <c:v>0.14728064516129033</c:v>
                </c:pt>
                <c:pt idx="33">
                  <c:v>0.14403225806451614</c:v>
                </c:pt>
                <c:pt idx="34">
                  <c:v>0.15270483870967744</c:v>
                </c:pt>
                <c:pt idx="35">
                  <c:v>0.1709693548387097</c:v>
                </c:pt>
                <c:pt idx="36">
                  <c:v>0.17731847507331377</c:v>
                </c:pt>
                <c:pt idx="37">
                  <c:v>0.25336173777315291</c:v>
                </c:pt>
                <c:pt idx="38">
                  <c:v>0.43422661290322573</c:v>
                </c:pt>
                <c:pt idx="39">
                  <c:v>0.5024086809122662</c:v>
                </c:pt>
                <c:pt idx="40">
                  <c:v>0.52513548387096753</c:v>
                </c:pt>
                <c:pt idx="41">
                  <c:v>0.53908365794278734</c:v>
                </c:pt>
                <c:pt idx="42">
                  <c:v>0.60689485887096739</c:v>
                </c:pt>
                <c:pt idx="43">
                  <c:v>0.66393293929072295</c:v>
                </c:pt>
                <c:pt idx="44">
                  <c:v>0.67581459796893628</c:v>
                </c:pt>
                <c:pt idx="45">
                  <c:v>0.71665422046309069</c:v>
                </c:pt>
                <c:pt idx="46">
                  <c:v>0.83100708103855181</c:v>
                </c:pt>
                <c:pt idx="47">
                  <c:v>0.9312856296187676</c:v>
                </c:pt>
                <c:pt idx="48">
                  <c:v>1.0497887273610562</c:v>
                </c:pt>
                <c:pt idx="49">
                  <c:v>1.2467434386710439</c:v>
                </c:pt>
                <c:pt idx="50">
                  <c:v>1.5943304187788001</c:v>
                </c:pt>
                <c:pt idx="51">
                  <c:v>1.9714633302156879</c:v>
                </c:pt>
                <c:pt idx="52">
                  <c:v>2.2809193548387094</c:v>
                </c:pt>
                <c:pt idx="53">
                  <c:v>2.6962365591397837</c:v>
                </c:pt>
                <c:pt idx="54">
                  <c:v>3.1752923400862501</c:v>
                </c:pt>
                <c:pt idx="55">
                  <c:v>3.322399122229537</c:v>
                </c:pt>
                <c:pt idx="56">
                  <c:v>3.6835674961847418</c:v>
                </c:pt>
              </c:numCache>
            </c:numRef>
          </c:val>
          <c:extLst>
            <c:ext xmlns:c16="http://schemas.microsoft.com/office/drawing/2014/chart" uri="{C3380CC4-5D6E-409C-BE32-E72D297353CC}">
              <c16:uniqueId val="{00000003-CC97-4F5E-9C21-A11CADD291E1}"/>
            </c:ext>
          </c:extLst>
        </c:ser>
        <c:ser>
          <c:idx val="4"/>
          <c:order val="4"/>
          <c:tx>
            <c:strRef>
              <c:f>'ST Prim Ener Cons by Fuel &amp; Reg'!$B$148</c:f>
              <c:strCache>
                <c:ptCount val="1"/>
                <c:pt idx="0">
                  <c:v>Hydro</c:v>
                </c:pt>
              </c:strCache>
            </c:strRef>
          </c:tx>
          <c:spPr>
            <a:solidFill>
              <a:srgbClr val="0066FF"/>
            </a:solidFill>
            <a:ln>
              <a:noFill/>
            </a:ln>
            <a:effectLst/>
          </c:spPr>
          <c:cat>
            <c:numRef>
              <c:f>'ST Prim Ener Cons by Fuel &amp; Reg'!$C$143:$BG$143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Reg'!$C$148:$BG$148</c:f>
              <c:numCache>
                <c:formatCode>#,##0.0</c:formatCode>
                <c:ptCount val="57"/>
                <c:pt idx="0">
                  <c:v>0.23522612903225812</c:v>
                </c:pt>
                <c:pt idx="1">
                  <c:v>0.23936610890322585</c:v>
                </c:pt>
                <c:pt idx="2">
                  <c:v>0.20634036038709677</c:v>
                </c:pt>
                <c:pt idx="3">
                  <c:v>0.24345904354838718</c:v>
                </c:pt>
                <c:pt idx="4">
                  <c:v>0.24759902341935486</c:v>
                </c:pt>
                <c:pt idx="5">
                  <c:v>0.25587898316129032</c:v>
                </c:pt>
                <c:pt idx="6">
                  <c:v>0.3095105405806452</c:v>
                </c:pt>
                <c:pt idx="7">
                  <c:v>0.3507692036129032</c:v>
                </c:pt>
                <c:pt idx="8">
                  <c:v>0.39202786664516126</c:v>
                </c:pt>
                <c:pt idx="9">
                  <c:v>0.44363647935483874</c:v>
                </c:pt>
                <c:pt idx="10">
                  <c:v>0.46424228825806468</c:v>
                </c:pt>
                <c:pt idx="11">
                  <c:v>0.47045225806451624</c:v>
                </c:pt>
                <c:pt idx="12">
                  <c:v>0.49110511219354847</c:v>
                </c:pt>
                <c:pt idx="13">
                  <c:v>0.46014935361290321</c:v>
                </c:pt>
                <c:pt idx="14">
                  <c:v>0.51688589593548395</c:v>
                </c:pt>
                <c:pt idx="15">
                  <c:v>0.61977380477419353</c:v>
                </c:pt>
                <c:pt idx="16">
                  <c:v>0.69739842735483903</c:v>
                </c:pt>
                <c:pt idx="17">
                  <c:v>0.79214751212903234</c:v>
                </c:pt>
                <c:pt idx="18">
                  <c:v>0.91992234541935491</c:v>
                </c:pt>
                <c:pt idx="19">
                  <c:v>0.92415641574193541</c:v>
                </c:pt>
                <c:pt idx="20">
                  <c:v>0.98348044548387104</c:v>
                </c:pt>
                <c:pt idx="21">
                  <c:v>1.0064855609032259</c:v>
                </c:pt>
                <c:pt idx="22">
                  <c:v>1.0647745956774193</c:v>
                </c:pt>
                <c:pt idx="23">
                  <c:v>1.1621111678709679</c:v>
                </c:pt>
                <c:pt idx="24">
                  <c:v>1.2604827350322581</c:v>
                </c:pt>
                <c:pt idx="25">
                  <c:v>1.3492100309032258</c:v>
                </c:pt>
                <c:pt idx="26">
                  <c:v>1.3273340009032262</c:v>
                </c:pt>
                <c:pt idx="27">
                  <c:v>1.3911743723225811</c:v>
                </c:pt>
                <c:pt idx="28">
                  <c:v>1.6164269134838709</c:v>
                </c:pt>
                <c:pt idx="29">
                  <c:v>1.7823083796774195</c:v>
                </c:pt>
                <c:pt idx="30">
                  <c:v>2.0287548387096774</c:v>
                </c:pt>
                <c:pt idx="31">
                  <c:v>2.0009709677419352</c:v>
                </c:pt>
                <c:pt idx="32">
                  <c:v>2.0862387096774193</c:v>
                </c:pt>
                <c:pt idx="33">
                  <c:v>2.1172161290322578</c:v>
                </c:pt>
                <c:pt idx="34">
                  <c:v>2.092625806451613</c:v>
                </c:pt>
                <c:pt idx="35">
                  <c:v>2.3675903225806456</c:v>
                </c:pt>
                <c:pt idx="36">
                  <c:v>2.9341099078341006</c:v>
                </c:pt>
                <c:pt idx="37">
                  <c:v>3.0259324245577521</c:v>
                </c:pt>
                <c:pt idx="38">
                  <c:v>2.9617459057071955</c:v>
                </c:pt>
                <c:pt idx="39">
                  <c:v>3.6676467146085874</c:v>
                </c:pt>
                <c:pt idx="40">
                  <c:v>4.0925660126582262</c:v>
                </c:pt>
                <c:pt idx="41">
                  <c:v>4.4639551917224569</c:v>
                </c:pt>
                <c:pt idx="42">
                  <c:v>4.9397135806451589</c:v>
                </c:pt>
                <c:pt idx="43">
                  <c:v>6.443620597074732</c:v>
                </c:pt>
                <c:pt idx="44">
                  <c:v>6.1895391397849426</c:v>
                </c:pt>
                <c:pt idx="45">
                  <c:v>7.1082000274292447</c:v>
                </c:pt>
                <c:pt idx="46">
                  <c:v>6.8330826219512151</c:v>
                </c:pt>
                <c:pt idx="47">
                  <c:v>8.5166128277419268</c:v>
                </c:pt>
                <c:pt idx="48">
                  <c:v>8.9246645324457745</c:v>
                </c:pt>
                <c:pt idx="49">
                  <c:v>10.334910646764527</c:v>
                </c:pt>
                <c:pt idx="50">
                  <c:v>10.804893058928563</c:v>
                </c:pt>
                <c:pt idx="51">
                  <c:v>11.114425668066415</c:v>
                </c:pt>
                <c:pt idx="52">
                  <c:v>11.162074354838708</c:v>
                </c:pt>
                <c:pt idx="53">
                  <c:v>11.418940696095072</c:v>
                </c:pt>
                <c:pt idx="54">
                  <c:v>12.075750116160746</c:v>
                </c:pt>
                <c:pt idx="55">
                  <c:v>12.49628438077683</c:v>
                </c:pt>
                <c:pt idx="56">
                  <c:v>12.246048091933515</c:v>
                </c:pt>
              </c:numCache>
            </c:numRef>
          </c:val>
          <c:extLst>
            <c:ext xmlns:c16="http://schemas.microsoft.com/office/drawing/2014/chart" uri="{C3380CC4-5D6E-409C-BE32-E72D297353CC}">
              <c16:uniqueId val="{00000004-CC97-4F5E-9C21-A11CADD291E1}"/>
            </c:ext>
          </c:extLst>
        </c:ser>
        <c:ser>
          <c:idx val="5"/>
          <c:order val="5"/>
          <c:tx>
            <c:strRef>
              <c:f>'ST Prim Ener Cons by Fuel &amp; Reg'!$B$149</c:f>
              <c:strCache>
                <c:ptCount val="1"/>
                <c:pt idx="0">
                  <c:v>Wind</c:v>
                </c:pt>
              </c:strCache>
            </c:strRef>
          </c:tx>
          <c:spPr>
            <a:solidFill>
              <a:srgbClr val="FFFF00"/>
            </a:solidFill>
            <a:ln>
              <a:noFill/>
            </a:ln>
            <a:effectLst/>
          </c:spPr>
          <c:cat>
            <c:numRef>
              <c:f>'ST Prim Ener Cons by Fuel &amp; Reg'!$C$143:$BG$143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Reg'!$C$149:$BG$149</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9.6774193548387121E-5</c:v>
                </c:pt>
                <c:pt idx="27">
                  <c:v>1.3978494623655912E-3</c:v>
                </c:pt>
                <c:pt idx="28">
                  <c:v>2.2580645161290316E-3</c:v>
                </c:pt>
                <c:pt idx="29">
                  <c:v>4.0860215053763436E-3</c:v>
                </c:pt>
                <c:pt idx="30">
                  <c:v>6.5591397849462359E-3</c:v>
                </c:pt>
                <c:pt idx="31">
                  <c:v>1E-3</c:v>
                </c:pt>
                <c:pt idx="32">
                  <c:v>2.1075268817204304E-3</c:v>
                </c:pt>
                <c:pt idx="33">
                  <c:v>3.7849462365591403E-3</c:v>
                </c:pt>
                <c:pt idx="34">
                  <c:v>5.0430107526881719E-3</c:v>
                </c:pt>
                <c:pt idx="35">
                  <c:v>6.2795698924731184E-3</c:v>
                </c:pt>
                <c:pt idx="36">
                  <c:v>7.6062002513615405E-3</c:v>
                </c:pt>
                <c:pt idx="37">
                  <c:v>8.798959417273676E-3</c:v>
                </c:pt>
                <c:pt idx="38">
                  <c:v>1.0408808933002479E-2</c:v>
                </c:pt>
                <c:pt idx="39">
                  <c:v>1.3255598931580027E-2</c:v>
                </c:pt>
                <c:pt idx="40">
                  <c:v>2.0060555328705588E-2</c:v>
                </c:pt>
                <c:pt idx="41">
                  <c:v>3.8021850273889213E-2</c:v>
                </c:pt>
                <c:pt idx="42">
                  <c:v>5.5776108870967719E-2</c:v>
                </c:pt>
                <c:pt idx="43">
                  <c:v>0.13252234021238224</c:v>
                </c:pt>
                <c:pt idx="44">
                  <c:v>0.27763465563486006</c:v>
                </c:pt>
                <c:pt idx="45">
                  <c:v>0.49360514818919426</c:v>
                </c:pt>
                <c:pt idx="46">
                  <c:v>0.73589870180959838</c:v>
                </c:pt>
                <c:pt idx="47">
                  <c:v>1.0172023028709671</c:v>
                </c:pt>
                <c:pt idx="48">
                  <c:v>1.3565791071255331</c:v>
                </c:pt>
                <c:pt idx="49">
                  <c:v>1.558126081321227</c:v>
                </c:pt>
                <c:pt idx="50">
                  <c:v>1.7992534188940077</c:v>
                </c:pt>
                <c:pt idx="51">
                  <c:v>2.3212534157281897</c:v>
                </c:pt>
                <c:pt idx="52">
                  <c:v>2.9182645161290317</c:v>
                </c:pt>
                <c:pt idx="53">
                  <c:v>3.4841052631578946</c:v>
                </c:pt>
                <c:pt idx="54">
                  <c:v>3.8460945937016824</c:v>
                </c:pt>
                <c:pt idx="55">
                  <c:v>4.4105901250822912</c:v>
                </c:pt>
                <c:pt idx="56">
                  <c:v>6.1757762531320104</c:v>
                </c:pt>
              </c:numCache>
            </c:numRef>
          </c:val>
          <c:extLst>
            <c:ext xmlns:c16="http://schemas.microsoft.com/office/drawing/2014/chart" uri="{C3380CC4-5D6E-409C-BE32-E72D297353CC}">
              <c16:uniqueId val="{00000005-CC97-4F5E-9C21-A11CADD291E1}"/>
            </c:ext>
          </c:extLst>
        </c:ser>
        <c:ser>
          <c:idx val="6"/>
          <c:order val="6"/>
          <c:tx>
            <c:strRef>
              <c:f>'ST Prim Ener Cons by Fuel &amp; Reg'!$B$150</c:f>
              <c:strCache>
                <c:ptCount val="1"/>
                <c:pt idx="0">
                  <c:v>Solar</c:v>
                </c:pt>
              </c:strCache>
            </c:strRef>
          </c:tx>
          <c:spPr>
            <a:solidFill>
              <a:srgbClr val="FFC000"/>
            </a:solidFill>
            <a:ln>
              <a:noFill/>
            </a:ln>
            <a:effectLst/>
          </c:spPr>
          <c:cat>
            <c:numRef>
              <c:f>'ST Prim Ener Cons by Fuel &amp; Reg'!$C$143:$BG$143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Reg'!$C$150:$BG$150</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2.129032258064516E-5</c:v>
                </c:pt>
                <c:pt idx="26">
                  <c:v>2.129032258064516E-5</c:v>
                </c:pt>
                <c:pt idx="27">
                  <c:v>3.193548387096774E-5</c:v>
                </c:pt>
                <c:pt idx="28">
                  <c:v>4.258064516129032E-5</c:v>
                </c:pt>
                <c:pt idx="29">
                  <c:v>5.3225806451612906E-5</c:v>
                </c:pt>
                <c:pt idx="30">
                  <c:v>7.4516129032258053E-5</c:v>
                </c:pt>
                <c:pt idx="31">
                  <c:v>9.5806451612903226E-5</c:v>
                </c:pt>
                <c:pt idx="32">
                  <c:v>1.1709677419354837E-4</c:v>
                </c:pt>
                <c:pt idx="33">
                  <c:v>1.4903225806451611E-4</c:v>
                </c:pt>
                <c:pt idx="34">
                  <c:v>1.8096774193548389E-4</c:v>
                </c:pt>
                <c:pt idx="35">
                  <c:v>2.3419354838709674E-4</c:v>
                </c:pt>
                <c:pt idx="36">
                  <c:v>3.2785714285714281E-4</c:v>
                </c:pt>
                <c:pt idx="37">
                  <c:v>5.0437460978147752E-4</c:v>
                </c:pt>
                <c:pt idx="38">
                  <c:v>6.6818858560794029E-4</c:v>
                </c:pt>
                <c:pt idx="39">
                  <c:v>7.8841997123484662E-4</c:v>
                </c:pt>
                <c:pt idx="40">
                  <c:v>8.6589628419763136E-4</c:v>
                </c:pt>
                <c:pt idx="41">
                  <c:v>9.7312842361533733E-4</c:v>
                </c:pt>
                <c:pt idx="42">
                  <c:v>1.1604556451612897E-3</c:v>
                </c:pt>
                <c:pt idx="43">
                  <c:v>1.5376637948306946E-3</c:v>
                </c:pt>
                <c:pt idx="44">
                  <c:v>2.8049999999999989E-3</c:v>
                </c:pt>
                <c:pt idx="45">
                  <c:v>7.0044508212942762E-3</c:v>
                </c:pt>
                <c:pt idx="46">
                  <c:v>2.592031864673483E-2</c:v>
                </c:pt>
                <c:pt idx="47">
                  <c:v>3.5481291270967719E-2</c:v>
                </c:pt>
                <c:pt idx="48">
                  <c:v>8.216042156723663E-2</c:v>
                </c:pt>
                <c:pt idx="49">
                  <c:v>0.22930827861695943</c:v>
                </c:pt>
                <c:pt idx="50">
                  <c:v>0.3827523001728107</c:v>
                </c:pt>
                <c:pt idx="51">
                  <c:v>0.64115216558503463</c:v>
                </c:pt>
                <c:pt idx="52">
                  <c:v>1.1285999999999996</c:v>
                </c:pt>
                <c:pt idx="53">
                  <c:v>1.6849049235993208</c:v>
                </c:pt>
                <c:pt idx="54">
                  <c:v>2.1256481346883214</c:v>
                </c:pt>
                <c:pt idx="55">
                  <c:v>2.4686068202764972</c:v>
                </c:pt>
                <c:pt idx="56">
                  <c:v>3.0803520969709695</c:v>
                </c:pt>
              </c:numCache>
            </c:numRef>
          </c:val>
          <c:extLst>
            <c:ext xmlns:c16="http://schemas.microsoft.com/office/drawing/2014/chart" uri="{C3380CC4-5D6E-409C-BE32-E72D297353CC}">
              <c16:uniqueId val="{00000006-CC97-4F5E-9C21-A11CADD291E1}"/>
            </c:ext>
          </c:extLst>
        </c:ser>
        <c:ser>
          <c:idx val="7"/>
          <c:order val="7"/>
          <c:tx>
            <c:strRef>
              <c:f>'ST Prim Ener Cons by Fuel &amp; Reg'!$B$151</c:f>
              <c:strCache>
                <c:ptCount val="1"/>
                <c:pt idx="0">
                  <c:v>Geoth Bio Oth</c:v>
                </c:pt>
              </c:strCache>
            </c:strRef>
          </c:tx>
          <c:spPr>
            <a:solidFill>
              <a:srgbClr val="92D050"/>
            </a:solidFill>
            <a:ln>
              <a:noFill/>
            </a:ln>
            <a:effectLst/>
          </c:spPr>
          <c:cat>
            <c:numRef>
              <c:f>'ST Prim Ener Cons by Fuel &amp; Reg'!$C$143:$BG$143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Reg'!$C$151:$BG$151</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9.4873710694616975E-2</c:v>
                </c:pt>
                <c:pt idx="26">
                  <c:v>0.10283883629447428</c:v>
                </c:pt>
                <c:pt idx="27">
                  <c:v>9.5681734012197192E-2</c:v>
                </c:pt>
                <c:pt idx="28">
                  <c:v>0.12373337443555672</c:v>
                </c:pt>
                <c:pt idx="29">
                  <c:v>0.11503577257255289</c:v>
                </c:pt>
                <c:pt idx="30">
                  <c:v>0.12042418324143422</c:v>
                </c:pt>
                <c:pt idx="31">
                  <c:v>0.12512312322511313</c:v>
                </c:pt>
                <c:pt idx="32">
                  <c:v>3.1398037996956688E-2</c:v>
                </c:pt>
                <c:pt idx="33">
                  <c:v>2.83924480891341E-2</c:v>
                </c:pt>
                <c:pt idx="34">
                  <c:v>2.8846728455692729E-2</c:v>
                </c:pt>
                <c:pt idx="35">
                  <c:v>2.9015860215053764E-2</c:v>
                </c:pt>
                <c:pt idx="36">
                  <c:v>2.9203992982823626E-2</c:v>
                </c:pt>
                <c:pt idx="37">
                  <c:v>2.9104920655567114E-2</c:v>
                </c:pt>
                <c:pt idx="38">
                  <c:v>2.8982955955334982E-2</c:v>
                </c:pt>
                <c:pt idx="39">
                  <c:v>2.8884064875693439E-2</c:v>
                </c:pt>
                <c:pt idx="40">
                  <c:v>6.0976064209881574E-2</c:v>
                </c:pt>
                <c:pt idx="41">
                  <c:v>8.1762519020085203E-2</c:v>
                </c:pt>
                <c:pt idx="42">
                  <c:v>0.11314499999999998</c:v>
                </c:pt>
                <c:pt idx="43">
                  <c:v>0.17058215037066715</c:v>
                </c:pt>
                <c:pt idx="44">
                  <c:v>0.23943302299880528</c:v>
                </c:pt>
                <c:pt idx="45">
                  <c:v>0.28587918805660006</c:v>
                </c:pt>
                <c:pt idx="46">
                  <c:v>0.3172999065696302</c:v>
                </c:pt>
                <c:pt idx="47">
                  <c:v>0.34603199780058652</c:v>
                </c:pt>
                <c:pt idx="48">
                  <c:v>0.42647043334628842</c:v>
                </c:pt>
                <c:pt idx="49">
                  <c:v>0.53144474500193151</c:v>
                </c:pt>
                <c:pt idx="50">
                  <c:v>0.62104895593317977</c:v>
                </c:pt>
                <c:pt idx="51">
                  <c:v>0.71377092802896513</c:v>
                </c:pt>
                <c:pt idx="52">
                  <c:v>0.91445771370967721</c:v>
                </c:pt>
                <c:pt idx="53">
                  <c:v>1.076789690860215</c:v>
                </c:pt>
                <c:pt idx="54">
                  <c:v>1.295132245157766</c:v>
                </c:pt>
                <c:pt idx="55">
                  <c:v>1.5582913375027432</c:v>
                </c:pt>
                <c:pt idx="56">
                  <c:v>1.9525200437716177</c:v>
                </c:pt>
              </c:numCache>
            </c:numRef>
          </c:val>
          <c:extLst>
            <c:ext xmlns:c16="http://schemas.microsoft.com/office/drawing/2014/chart" uri="{C3380CC4-5D6E-409C-BE32-E72D297353CC}">
              <c16:uniqueId val="{00000007-CC97-4F5E-9C21-A11CADD291E1}"/>
            </c:ext>
          </c:extLst>
        </c:ser>
        <c:dLbls>
          <c:showLegendKey val="0"/>
          <c:showVal val="0"/>
          <c:showCatName val="0"/>
          <c:showSerName val="0"/>
          <c:showPercent val="0"/>
          <c:showBubbleSize val="0"/>
        </c:dLbls>
        <c:axId val="1866376303"/>
        <c:axId val="1867365247"/>
      </c:areaChart>
      <c:catAx>
        <c:axId val="1866376303"/>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noMultiLvlLbl val="0"/>
      </c:catAx>
      <c:valAx>
        <c:axId val="186736524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sz="1800" dirty="0"/>
                  <a:t>Exajoules</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6376303"/>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sz="1400" b="1">
          <a:solidFill>
            <a:srgbClr val="FFFF00"/>
          </a:solidFill>
        </a:defRPr>
      </a:pPr>
      <a:endParaRPr lang="en-US"/>
    </a:p>
  </c:txPr>
  <c:externalData r:id="rId4">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Prim Ener Cons by Fuel &amp; Reg'!$B$144</c:f>
              <c:strCache>
                <c:ptCount val="1"/>
                <c:pt idx="0">
                  <c:v>Coal</c:v>
                </c:pt>
              </c:strCache>
            </c:strRef>
          </c:tx>
          <c:spPr>
            <a:solidFill>
              <a:schemeClr val="bg1">
                <a:lumMod val="50000"/>
              </a:schemeClr>
            </a:solidFill>
            <a:ln>
              <a:noFill/>
            </a:ln>
            <a:effectLst/>
          </c:spPr>
          <c:cat>
            <c:numRef>
              <c:f>'ST Prim Ener Cons by Fuel &amp; Reg'!$C$143:$BG$143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Reg'!$C$144:$BG$144</c:f>
              <c:numCache>
                <c:formatCode>#,##0.0</c:formatCode>
                <c:ptCount val="57"/>
                <c:pt idx="0">
                  <c:v>4.7905365600000005</c:v>
                </c:pt>
                <c:pt idx="1">
                  <c:v>5.1246432000000004</c:v>
                </c:pt>
                <c:pt idx="2">
                  <c:v>4.5552384000000004</c:v>
                </c:pt>
                <c:pt idx="3">
                  <c:v>4.5213253199999999</c:v>
                </c:pt>
                <c:pt idx="4">
                  <c:v>5.4597965400000001</c:v>
                </c:pt>
                <c:pt idx="5">
                  <c:v>6.94673856</c:v>
                </c:pt>
                <c:pt idx="6">
                  <c:v>8.0095577400000018</c:v>
                </c:pt>
                <c:pt idx="7">
                  <c:v>8.4705244200000003</c:v>
                </c:pt>
                <c:pt idx="8">
                  <c:v>8.5814746200000016</c:v>
                </c:pt>
                <c:pt idx="9">
                  <c:v>8.4908304000000001</c:v>
                </c:pt>
                <c:pt idx="10">
                  <c:v>9.5695594199999992</c:v>
                </c:pt>
                <c:pt idx="11">
                  <c:v>9.8033922000000011</c:v>
                </c:pt>
                <c:pt idx="12">
                  <c:v>10.78394076</c:v>
                </c:pt>
                <c:pt idx="13">
                  <c:v>11.841107760000002</c:v>
                </c:pt>
                <c:pt idx="14">
                  <c:v>12.249739439999999</c:v>
                </c:pt>
                <c:pt idx="15">
                  <c:v>12.740469160104002</c:v>
                </c:pt>
                <c:pt idx="16">
                  <c:v>12.672702075851998</c:v>
                </c:pt>
                <c:pt idx="17">
                  <c:v>13.409416302407999</c:v>
                </c:pt>
                <c:pt idx="18">
                  <c:v>14.3604162702</c:v>
                </c:pt>
                <c:pt idx="19">
                  <c:v>15.617759202360002</c:v>
                </c:pt>
                <c:pt idx="20">
                  <c:v>17.050552081919999</c:v>
                </c:pt>
                <c:pt idx="21">
                  <c:v>17.825126159232003</c:v>
                </c:pt>
                <c:pt idx="22">
                  <c:v>19.3400705862</c:v>
                </c:pt>
                <c:pt idx="23">
                  <c:v>20.776404996144002</c:v>
                </c:pt>
                <c:pt idx="24">
                  <c:v>21.768846496487996</c:v>
                </c:pt>
                <c:pt idx="25">
                  <c:v>22.084261335360001</c:v>
                </c:pt>
                <c:pt idx="26">
                  <c:v>23.160339985356</c:v>
                </c:pt>
                <c:pt idx="27">
                  <c:v>24.233389401815998</c:v>
                </c:pt>
                <c:pt idx="28">
                  <c:v>25.813284159600002</c:v>
                </c:pt>
                <c:pt idx="29">
                  <c:v>27.510002234820004</c:v>
                </c:pt>
                <c:pt idx="30">
                  <c:v>27.852661916881196</c:v>
                </c:pt>
                <c:pt idx="31">
                  <c:v>29.143402235233026</c:v>
                </c:pt>
                <c:pt idx="32">
                  <c:v>28.554884896502163</c:v>
                </c:pt>
                <c:pt idx="33">
                  <c:v>28.338180148458186</c:v>
                </c:pt>
                <c:pt idx="34">
                  <c:v>29.156517846655419</c:v>
                </c:pt>
                <c:pt idx="35">
                  <c:v>29.561062335738665</c:v>
                </c:pt>
                <c:pt idx="36">
                  <c:v>31.088717104475606</c:v>
                </c:pt>
                <c:pt idx="37">
                  <c:v>34.08284713417288</c:v>
                </c:pt>
                <c:pt idx="38">
                  <c:v>40.619010882282012</c:v>
                </c:pt>
                <c:pt idx="39">
                  <c:v>47.359006934096108</c:v>
                </c:pt>
                <c:pt idx="40">
                  <c:v>55.458380659703629</c:v>
                </c:pt>
                <c:pt idx="41">
                  <c:v>60.906174260239467</c:v>
                </c:pt>
                <c:pt idx="42">
                  <c:v>66.326086565939562</c:v>
                </c:pt>
                <c:pt idx="43">
                  <c:v>67.37731424493127</c:v>
                </c:pt>
                <c:pt idx="44">
                  <c:v>70.578071173987368</c:v>
                </c:pt>
                <c:pt idx="45">
                  <c:v>73.220806404254375</c:v>
                </c:pt>
                <c:pt idx="46">
                  <c:v>79.706312392961422</c:v>
                </c:pt>
                <c:pt idx="47">
                  <c:v>80.706561022357675</c:v>
                </c:pt>
                <c:pt idx="48">
                  <c:v>82.43068181031947</c:v>
                </c:pt>
                <c:pt idx="49">
                  <c:v>82.480215394799984</c:v>
                </c:pt>
                <c:pt idx="50">
                  <c:v>80.917940449871978</c:v>
                </c:pt>
                <c:pt idx="51">
                  <c:v>80.185852511711985</c:v>
                </c:pt>
                <c:pt idx="52">
                  <c:v>80.560382035824006</c:v>
                </c:pt>
                <c:pt idx="53">
                  <c:v>81.053223201035991</c:v>
                </c:pt>
                <c:pt idx="54">
                  <c:v>81.698552897616011</c:v>
                </c:pt>
                <c:pt idx="55">
                  <c:v>82.376123089463988</c:v>
                </c:pt>
                <c:pt idx="56">
                  <c:v>86.169817290931363</c:v>
                </c:pt>
              </c:numCache>
            </c:numRef>
          </c:val>
          <c:extLst>
            <c:ext xmlns:c16="http://schemas.microsoft.com/office/drawing/2014/chart" uri="{C3380CC4-5D6E-409C-BE32-E72D297353CC}">
              <c16:uniqueId val="{00000000-EE07-493A-821A-C6E5EECF0A4C}"/>
            </c:ext>
          </c:extLst>
        </c:ser>
        <c:ser>
          <c:idx val="2"/>
          <c:order val="1"/>
          <c:tx>
            <c:strRef>
              <c:f>'ST Prim Ener Cons by Fuel &amp; Reg'!$B$145</c:f>
              <c:strCache>
                <c:ptCount val="1"/>
                <c:pt idx="0">
                  <c:v>Oil</c:v>
                </c:pt>
              </c:strCache>
            </c:strRef>
          </c:tx>
          <c:spPr>
            <a:solidFill>
              <a:srgbClr val="00B050"/>
            </a:solidFill>
            <a:ln>
              <a:noFill/>
            </a:ln>
            <a:effectLst/>
          </c:spPr>
          <c:cat>
            <c:numRef>
              <c:f>'ST Prim Ener Cons by Fuel &amp; Reg'!$C$143:$BG$143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Reg'!$C$145:$BG$145</c:f>
              <c:numCache>
                <c:formatCode>#,##0.0</c:formatCode>
                <c:ptCount val="57"/>
                <c:pt idx="0">
                  <c:v>0.46462513100000002</c:v>
                </c:pt>
                <c:pt idx="1">
                  <c:v>0.59687967900000005</c:v>
                </c:pt>
                <c:pt idx="2">
                  <c:v>0.58929424299999988</c:v>
                </c:pt>
                <c:pt idx="3">
                  <c:v>0.64452447199999996</c:v>
                </c:pt>
                <c:pt idx="4">
                  <c:v>0.86415958900000001</c:v>
                </c:pt>
                <c:pt idx="5">
                  <c:v>1.1953639740000002</c:v>
                </c:pt>
                <c:pt idx="6">
                  <c:v>1.6256796529999999</c:v>
                </c:pt>
                <c:pt idx="7">
                  <c:v>1.8709073969999999</c:v>
                </c:pt>
                <c:pt idx="8">
                  <c:v>2.2823391259999997</c:v>
                </c:pt>
                <c:pt idx="9">
                  <c:v>2.6246628650000003</c:v>
                </c:pt>
                <c:pt idx="10">
                  <c:v>2.8946816269999998</c:v>
                </c:pt>
                <c:pt idx="11">
                  <c:v>3.3090710230000004</c:v>
                </c:pt>
                <c:pt idx="12">
                  <c:v>3.4957501710000001</c:v>
                </c:pt>
                <c:pt idx="13">
                  <c:v>3.8758927600000002</c:v>
                </c:pt>
                <c:pt idx="14">
                  <c:v>3.8854782800000001</c:v>
                </c:pt>
                <c:pt idx="15">
                  <c:v>3.501118366573194</c:v>
                </c:pt>
                <c:pt idx="16">
                  <c:v>3.3175109504602185</c:v>
                </c:pt>
                <c:pt idx="17">
                  <c:v>3.2823106941178302</c:v>
                </c:pt>
                <c:pt idx="18">
                  <c:v>3.348357356749232</c:v>
                </c:pt>
                <c:pt idx="19">
                  <c:v>3.4736049676351195</c:v>
                </c:pt>
                <c:pt idx="20">
                  <c:v>3.6381613137834781</c:v>
                </c:pt>
                <c:pt idx="21">
                  <c:v>3.8679139865485266</c:v>
                </c:pt>
                <c:pt idx="22">
                  <c:v>4.1120414980116893</c:v>
                </c:pt>
                <c:pt idx="23">
                  <c:v>4.4256893016313485</c:v>
                </c:pt>
                <c:pt idx="24">
                  <c:v>4.6358164255571976</c:v>
                </c:pt>
                <c:pt idx="25">
                  <c:v>4.5884607254027614</c:v>
                </c:pt>
                <c:pt idx="26">
                  <c:v>4.9649177097854507</c:v>
                </c:pt>
                <c:pt idx="27">
                  <c:v>5.3852830739414177</c:v>
                </c:pt>
                <c:pt idx="28">
                  <c:v>5.9895938694887549</c:v>
                </c:pt>
                <c:pt idx="29">
                  <c:v>6.0862986320290897</c:v>
                </c:pt>
                <c:pt idx="30">
                  <c:v>6.5722707783474545</c:v>
                </c:pt>
                <c:pt idx="31">
                  <c:v>7.2829032108144416</c:v>
                </c:pt>
                <c:pt idx="32">
                  <c:v>7.9975640637537371</c:v>
                </c:pt>
                <c:pt idx="33">
                  <c:v>8.2353263156518626</c:v>
                </c:pt>
                <c:pt idx="34">
                  <c:v>8.7740816004780822</c:v>
                </c:pt>
                <c:pt idx="35">
                  <c:v>9.4568252785596503</c:v>
                </c:pt>
                <c:pt idx="36">
                  <c:v>9.6596970393627526</c:v>
                </c:pt>
                <c:pt idx="37">
                  <c:v>10.424152805060084</c:v>
                </c:pt>
                <c:pt idx="38">
                  <c:v>11.645144557734227</c:v>
                </c:pt>
                <c:pt idx="39">
                  <c:v>13.599979872128849</c:v>
                </c:pt>
                <c:pt idx="40">
                  <c:v>13.818553630104049</c:v>
                </c:pt>
                <c:pt idx="41">
                  <c:v>14.820368978961934</c:v>
                </c:pt>
                <c:pt idx="42">
                  <c:v>15.528842756192038</c:v>
                </c:pt>
                <c:pt idx="43">
                  <c:v>15.869129730958205</c:v>
                </c:pt>
                <c:pt idx="44">
                  <c:v>16.489074635574955</c:v>
                </c:pt>
                <c:pt idx="45">
                  <c:v>18.772164349699537</c:v>
                </c:pt>
                <c:pt idx="46">
                  <c:v>19.406641846270791</c:v>
                </c:pt>
                <c:pt idx="47">
                  <c:v>20.355478758886665</c:v>
                </c:pt>
                <c:pt idx="48">
                  <c:v>21.266891538844096</c:v>
                </c:pt>
                <c:pt idx="49">
                  <c:v>22.113059732219309</c:v>
                </c:pt>
                <c:pt idx="50">
                  <c:v>23.795623599684443</c:v>
                </c:pt>
                <c:pt idx="51">
                  <c:v>24.564881837772607</c:v>
                </c:pt>
                <c:pt idx="52">
                  <c:v>25.859418520471564</c:v>
                </c:pt>
                <c:pt idx="53">
                  <c:v>27.124783413163339</c:v>
                </c:pt>
                <c:pt idx="54">
                  <c:v>28.494639325377772</c:v>
                </c:pt>
                <c:pt idx="55">
                  <c:v>28.744029186000919</c:v>
                </c:pt>
                <c:pt idx="56">
                  <c:v>30.598500070928885</c:v>
                </c:pt>
              </c:numCache>
            </c:numRef>
          </c:val>
          <c:extLst>
            <c:ext xmlns:c16="http://schemas.microsoft.com/office/drawing/2014/chart" uri="{C3380CC4-5D6E-409C-BE32-E72D297353CC}">
              <c16:uniqueId val="{00000001-EE07-493A-821A-C6E5EECF0A4C}"/>
            </c:ext>
          </c:extLst>
        </c:ser>
        <c:ser>
          <c:idx val="1"/>
          <c:order val="2"/>
          <c:tx>
            <c:strRef>
              <c:f>'ST Prim Ener Cons by Fuel &amp; Reg'!$B$146</c:f>
              <c:strCache>
                <c:ptCount val="1"/>
                <c:pt idx="0">
                  <c:v>Nat Gas</c:v>
                </c:pt>
              </c:strCache>
            </c:strRef>
          </c:tx>
          <c:spPr>
            <a:solidFill>
              <a:srgbClr val="FF0000"/>
            </a:solidFill>
            <a:ln>
              <a:noFill/>
            </a:ln>
            <a:effectLst/>
          </c:spPr>
          <c:cat>
            <c:numRef>
              <c:f>'ST Prim Ener Cons by Fuel &amp; Reg'!$C$143:$BG$143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Reg'!$C$146:$BG$146</c:f>
              <c:numCache>
                <c:formatCode>#,##0.0</c:formatCode>
                <c:ptCount val="57"/>
                <c:pt idx="0">
                  <c:v>3.9911504424778754E-2</c:v>
                </c:pt>
                <c:pt idx="1">
                  <c:v>4.8619469026548665E-2</c:v>
                </c:pt>
                <c:pt idx="2">
                  <c:v>5.2973451327433613E-2</c:v>
                </c:pt>
                <c:pt idx="3">
                  <c:v>5.0796460176991139E-2</c:v>
                </c:pt>
                <c:pt idx="4">
                  <c:v>7.1115044247787612E-2</c:v>
                </c:pt>
                <c:pt idx="5">
                  <c:v>0.10413274336283185</c:v>
                </c:pt>
                <c:pt idx="6">
                  <c:v>0.13569911504424778</c:v>
                </c:pt>
                <c:pt idx="7">
                  <c:v>0.17561061946902651</c:v>
                </c:pt>
                <c:pt idx="8">
                  <c:v>0.21697345132743359</c:v>
                </c:pt>
                <c:pt idx="9">
                  <c:v>0.27321238938053088</c:v>
                </c:pt>
                <c:pt idx="10">
                  <c:v>0.32110619469026541</c:v>
                </c:pt>
                <c:pt idx="11">
                  <c:v>0.36646017699115035</c:v>
                </c:pt>
                <c:pt idx="12">
                  <c:v>0.43975221238938045</c:v>
                </c:pt>
                <c:pt idx="13">
                  <c:v>0.49816814159292022</c:v>
                </c:pt>
                <c:pt idx="14">
                  <c:v>0.52646902654867245</c:v>
                </c:pt>
                <c:pt idx="15">
                  <c:v>0.51776106194690263</c:v>
                </c:pt>
                <c:pt idx="16">
                  <c:v>0.46224778761061935</c:v>
                </c:pt>
                <c:pt idx="17">
                  <c:v>0.4328584070796459</c:v>
                </c:pt>
                <c:pt idx="18">
                  <c:v>0.44301769911504413</c:v>
                </c:pt>
                <c:pt idx="19">
                  <c:v>0.45099999999999996</c:v>
                </c:pt>
                <c:pt idx="20">
                  <c:v>0.46914159292035396</c:v>
                </c:pt>
                <c:pt idx="21">
                  <c:v>0.4992566371681415</c:v>
                </c:pt>
                <c:pt idx="22">
                  <c:v>0.50397345132743354</c:v>
                </c:pt>
                <c:pt idx="23">
                  <c:v>0.5173982300884955</c:v>
                </c:pt>
                <c:pt idx="24">
                  <c:v>0.54602566371681405</c:v>
                </c:pt>
                <c:pt idx="25">
                  <c:v>0.55506017699115029</c:v>
                </c:pt>
                <c:pt idx="26">
                  <c:v>0.56202654867256641</c:v>
                </c:pt>
                <c:pt idx="27">
                  <c:v>0.57291150442477878</c:v>
                </c:pt>
                <c:pt idx="28">
                  <c:v>0.6082876106194689</c:v>
                </c:pt>
                <c:pt idx="29">
                  <c:v>0.63709646017699106</c:v>
                </c:pt>
                <c:pt idx="30">
                  <c:v>0.64366371681415924</c:v>
                </c:pt>
                <c:pt idx="31">
                  <c:v>0.67450442477876105</c:v>
                </c:pt>
                <c:pt idx="32">
                  <c:v>0.71274690265486718</c:v>
                </c:pt>
                <c:pt idx="33">
                  <c:v>0.73498849557522117</c:v>
                </c:pt>
                <c:pt idx="34">
                  <c:v>0.77987079646017687</c:v>
                </c:pt>
                <c:pt idx="35">
                  <c:v>0.88904690265486719</c:v>
                </c:pt>
                <c:pt idx="36">
                  <c:v>0.99524778761061927</c:v>
                </c:pt>
                <c:pt idx="37">
                  <c:v>1.0588884955752211</c:v>
                </c:pt>
                <c:pt idx="38">
                  <c:v>1.2302902654867256</c:v>
                </c:pt>
                <c:pt idx="39">
                  <c:v>1.4394229203539821</c:v>
                </c:pt>
                <c:pt idx="40">
                  <c:v>1.6911038948672565</c:v>
                </c:pt>
                <c:pt idx="41">
                  <c:v>2.0802152547787607</c:v>
                </c:pt>
                <c:pt idx="42">
                  <c:v>2.5588043568761054</c:v>
                </c:pt>
                <c:pt idx="43">
                  <c:v>2.9495846124991143</c:v>
                </c:pt>
                <c:pt idx="44">
                  <c:v>3.2480650793026187</c:v>
                </c:pt>
                <c:pt idx="45">
                  <c:v>3.9194659760836363</c:v>
                </c:pt>
                <c:pt idx="46">
                  <c:v>4.8658633968624523</c:v>
                </c:pt>
                <c:pt idx="47">
                  <c:v>5.431592957520337</c:v>
                </c:pt>
                <c:pt idx="48">
                  <c:v>6.1876275123231075</c:v>
                </c:pt>
                <c:pt idx="49">
                  <c:v>6.7810728806237597</c:v>
                </c:pt>
                <c:pt idx="50">
                  <c:v>7.0088230088495562</c:v>
                </c:pt>
                <c:pt idx="51">
                  <c:v>7.5398791975912909</c:v>
                </c:pt>
                <c:pt idx="52">
                  <c:v>8.6850786908214328</c:v>
                </c:pt>
                <c:pt idx="53">
                  <c:v>10.22133628318584</c:v>
                </c:pt>
                <c:pt idx="54">
                  <c:v>11.101566371681413</c:v>
                </c:pt>
                <c:pt idx="55">
                  <c:v>12.118221238938052</c:v>
                </c:pt>
                <c:pt idx="56">
                  <c:v>13.632998893805308</c:v>
                </c:pt>
              </c:numCache>
            </c:numRef>
          </c:val>
          <c:extLst>
            <c:ext xmlns:c16="http://schemas.microsoft.com/office/drawing/2014/chart" uri="{C3380CC4-5D6E-409C-BE32-E72D297353CC}">
              <c16:uniqueId val="{00000002-EE07-493A-821A-C6E5EECF0A4C}"/>
            </c:ext>
          </c:extLst>
        </c:ser>
        <c:ser>
          <c:idx val="3"/>
          <c:order val="3"/>
          <c:tx>
            <c:strRef>
              <c:f>'ST Prim Ener Cons by Fuel &amp; Reg'!$B$147</c:f>
              <c:strCache>
                <c:ptCount val="1"/>
                <c:pt idx="0">
                  <c:v>Nuclear</c:v>
                </c:pt>
              </c:strCache>
            </c:strRef>
          </c:tx>
          <c:spPr>
            <a:solidFill>
              <a:srgbClr val="FF9900"/>
            </a:solidFill>
            <a:ln>
              <a:noFill/>
            </a:ln>
            <a:effectLst/>
          </c:spPr>
          <c:cat>
            <c:numRef>
              <c:f>'ST Prim Ener Cons by Fuel &amp; Reg'!$C$143:$BG$143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Reg'!$C$147:$BG$147</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1.6384946236559138E-2</c:v>
                </c:pt>
                <c:pt idx="29">
                  <c:v>0.15073333333333336</c:v>
                </c:pt>
                <c:pt idx="30">
                  <c:v>0.13108978494623658</c:v>
                </c:pt>
                <c:pt idx="31">
                  <c:v>0.14646344086021507</c:v>
                </c:pt>
                <c:pt idx="32">
                  <c:v>0.14728064516129033</c:v>
                </c:pt>
                <c:pt idx="33">
                  <c:v>0.14403225806451614</c:v>
                </c:pt>
                <c:pt idx="34">
                  <c:v>0.15270483870967744</c:v>
                </c:pt>
                <c:pt idx="35">
                  <c:v>0.1709693548387097</c:v>
                </c:pt>
                <c:pt idx="36">
                  <c:v>0.17731847507331377</c:v>
                </c:pt>
                <c:pt idx="37">
                  <c:v>0.25336173777315291</c:v>
                </c:pt>
                <c:pt idx="38">
                  <c:v>0.43422661290322573</c:v>
                </c:pt>
                <c:pt idx="39">
                  <c:v>0.5024086809122662</c:v>
                </c:pt>
                <c:pt idx="40">
                  <c:v>0.52513548387096753</c:v>
                </c:pt>
                <c:pt idx="41">
                  <c:v>0.53908365794278734</c:v>
                </c:pt>
                <c:pt idx="42">
                  <c:v>0.60689485887096739</c:v>
                </c:pt>
                <c:pt idx="43">
                  <c:v>0.66393293929072295</c:v>
                </c:pt>
                <c:pt idx="44">
                  <c:v>0.67581459796893628</c:v>
                </c:pt>
                <c:pt idx="45">
                  <c:v>0.71665422046309069</c:v>
                </c:pt>
                <c:pt idx="46">
                  <c:v>0.83100708103855181</c:v>
                </c:pt>
                <c:pt idx="47">
                  <c:v>0.9312856296187676</c:v>
                </c:pt>
                <c:pt idx="48">
                  <c:v>1.0497887273610562</c:v>
                </c:pt>
                <c:pt idx="49">
                  <c:v>1.2467434386710439</c:v>
                </c:pt>
                <c:pt idx="50">
                  <c:v>1.5943304187788001</c:v>
                </c:pt>
                <c:pt idx="51">
                  <c:v>1.9714633302156879</c:v>
                </c:pt>
                <c:pt idx="52">
                  <c:v>2.2809193548387094</c:v>
                </c:pt>
                <c:pt idx="53">
                  <c:v>2.6962365591397837</c:v>
                </c:pt>
                <c:pt idx="54">
                  <c:v>3.1752923400862501</c:v>
                </c:pt>
                <c:pt idx="55">
                  <c:v>3.322399122229537</c:v>
                </c:pt>
                <c:pt idx="56">
                  <c:v>3.6835674961847418</c:v>
                </c:pt>
              </c:numCache>
            </c:numRef>
          </c:val>
          <c:extLst>
            <c:ext xmlns:c16="http://schemas.microsoft.com/office/drawing/2014/chart" uri="{C3380CC4-5D6E-409C-BE32-E72D297353CC}">
              <c16:uniqueId val="{00000003-EE07-493A-821A-C6E5EECF0A4C}"/>
            </c:ext>
          </c:extLst>
        </c:ser>
        <c:ser>
          <c:idx val="4"/>
          <c:order val="4"/>
          <c:tx>
            <c:strRef>
              <c:f>'ST Prim Ener Cons by Fuel &amp; Reg'!$B$148</c:f>
              <c:strCache>
                <c:ptCount val="1"/>
                <c:pt idx="0">
                  <c:v>Hydro</c:v>
                </c:pt>
              </c:strCache>
            </c:strRef>
          </c:tx>
          <c:spPr>
            <a:solidFill>
              <a:srgbClr val="0066FF"/>
            </a:solidFill>
            <a:ln>
              <a:noFill/>
            </a:ln>
            <a:effectLst/>
          </c:spPr>
          <c:cat>
            <c:numRef>
              <c:f>'ST Prim Ener Cons by Fuel &amp; Reg'!$C$143:$BG$143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Reg'!$C$148:$BG$148</c:f>
              <c:numCache>
                <c:formatCode>#,##0.0</c:formatCode>
                <c:ptCount val="57"/>
                <c:pt idx="0">
                  <c:v>0.23522612903225812</c:v>
                </c:pt>
                <c:pt idx="1">
                  <c:v>0.23936610890322585</c:v>
                </c:pt>
                <c:pt idx="2">
                  <c:v>0.20634036038709677</c:v>
                </c:pt>
                <c:pt idx="3">
                  <c:v>0.24345904354838718</c:v>
                </c:pt>
                <c:pt idx="4">
                  <c:v>0.24759902341935486</c:v>
                </c:pt>
                <c:pt idx="5">
                  <c:v>0.25587898316129032</c:v>
                </c:pt>
                <c:pt idx="6">
                  <c:v>0.3095105405806452</c:v>
                </c:pt>
                <c:pt idx="7">
                  <c:v>0.3507692036129032</c:v>
                </c:pt>
                <c:pt idx="8">
                  <c:v>0.39202786664516126</c:v>
                </c:pt>
                <c:pt idx="9">
                  <c:v>0.44363647935483874</c:v>
                </c:pt>
                <c:pt idx="10">
                  <c:v>0.46424228825806468</c:v>
                </c:pt>
                <c:pt idx="11">
                  <c:v>0.47045225806451624</c:v>
                </c:pt>
                <c:pt idx="12">
                  <c:v>0.49110511219354847</c:v>
                </c:pt>
                <c:pt idx="13">
                  <c:v>0.46014935361290321</c:v>
                </c:pt>
                <c:pt idx="14">
                  <c:v>0.51688589593548395</c:v>
                </c:pt>
                <c:pt idx="15">
                  <c:v>0.61977380477419353</c:v>
                </c:pt>
                <c:pt idx="16">
                  <c:v>0.69739842735483903</c:v>
                </c:pt>
                <c:pt idx="17">
                  <c:v>0.79214751212903234</c:v>
                </c:pt>
                <c:pt idx="18">
                  <c:v>0.91992234541935491</c:v>
                </c:pt>
                <c:pt idx="19">
                  <c:v>0.92415641574193541</c:v>
                </c:pt>
                <c:pt idx="20">
                  <c:v>0.98348044548387104</c:v>
                </c:pt>
                <c:pt idx="21">
                  <c:v>1.0064855609032259</c:v>
                </c:pt>
                <c:pt idx="22">
                  <c:v>1.0647745956774193</c:v>
                </c:pt>
                <c:pt idx="23">
                  <c:v>1.1621111678709679</c:v>
                </c:pt>
                <c:pt idx="24">
                  <c:v>1.2604827350322581</c:v>
                </c:pt>
                <c:pt idx="25">
                  <c:v>1.3492100309032258</c:v>
                </c:pt>
                <c:pt idx="26">
                  <c:v>1.3273340009032262</c:v>
                </c:pt>
                <c:pt idx="27">
                  <c:v>1.3911743723225811</c:v>
                </c:pt>
                <c:pt idx="28">
                  <c:v>1.6164269134838709</c:v>
                </c:pt>
                <c:pt idx="29">
                  <c:v>1.7823083796774195</c:v>
                </c:pt>
                <c:pt idx="30">
                  <c:v>2.0287548387096774</c:v>
                </c:pt>
                <c:pt idx="31">
                  <c:v>2.0009709677419352</c:v>
                </c:pt>
                <c:pt idx="32">
                  <c:v>2.0862387096774193</c:v>
                </c:pt>
                <c:pt idx="33">
                  <c:v>2.1172161290322578</c:v>
                </c:pt>
                <c:pt idx="34">
                  <c:v>2.092625806451613</c:v>
                </c:pt>
                <c:pt idx="35">
                  <c:v>2.3675903225806456</c:v>
                </c:pt>
                <c:pt idx="36">
                  <c:v>2.9341099078341006</c:v>
                </c:pt>
                <c:pt idx="37">
                  <c:v>3.0259324245577521</c:v>
                </c:pt>
                <c:pt idx="38">
                  <c:v>2.9617459057071955</c:v>
                </c:pt>
                <c:pt idx="39">
                  <c:v>3.6676467146085874</c:v>
                </c:pt>
                <c:pt idx="40">
                  <c:v>4.0925660126582262</c:v>
                </c:pt>
                <c:pt idx="41">
                  <c:v>4.4639551917224569</c:v>
                </c:pt>
                <c:pt idx="42">
                  <c:v>4.9397135806451589</c:v>
                </c:pt>
                <c:pt idx="43">
                  <c:v>6.443620597074732</c:v>
                </c:pt>
                <c:pt idx="44">
                  <c:v>6.1895391397849426</c:v>
                </c:pt>
                <c:pt idx="45">
                  <c:v>7.1082000274292447</c:v>
                </c:pt>
                <c:pt idx="46">
                  <c:v>6.8330826219512151</c:v>
                </c:pt>
                <c:pt idx="47">
                  <c:v>8.5166128277419268</c:v>
                </c:pt>
                <c:pt idx="48">
                  <c:v>8.9246645324457745</c:v>
                </c:pt>
                <c:pt idx="49">
                  <c:v>10.334910646764527</c:v>
                </c:pt>
                <c:pt idx="50">
                  <c:v>10.804893058928563</c:v>
                </c:pt>
                <c:pt idx="51">
                  <c:v>11.114425668066415</c:v>
                </c:pt>
                <c:pt idx="52">
                  <c:v>11.162074354838708</c:v>
                </c:pt>
                <c:pt idx="53">
                  <c:v>11.418940696095072</c:v>
                </c:pt>
                <c:pt idx="54">
                  <c:v>12.075750116160746</c:v>
                </c:pt>
                <c:pt idx="55">
                  <c:v>12.49628438077683</c:v>
                </c:pt>
                <c:pt idx="56">
                  <c:v>12.246048091933515</c:v>
                </c:pt>
              </c:numCache>
            </c:numRef>
          </c:val>
          <c:extLst>
            <c:ext xmlns:c16="http://schemas.microsoft.com/office/drawing/2014/chart" uri="{C3380CC4-5D6E-409C-BE32-E72D297353CC}">
              <c16:uniqueId val="{00000004-EE07-493A-821A-C6E5EECF0A4C}"/>
            </c:ext>
          </c:extLst>
        </c:ser>
        <c:ser>
          <c:idx val="5"/>
          <c:order val="5"/>
          <c:tx>
            <c:strRef>
              <c:f>'ST Prim Ener Cons by Fuel &amp; Reg'!$B$149</c:f>
              <c:strCache>
                <c:ptCount val="1"/>
                <c:pt idx="0">
                  <c:v>Wind</c:v>
                </c:pt>
              </c:strCache>
            </c:strRef>
          </c:tx>
          <c:spPr>
            <a:solidFill>
              <a:srgbClr val="FFFF00"/>
            </a:solidFill>
            <a:ln>
              <a:noFill/>
            </a:ln>
            <a:effectLst/>
          </c:spPr>
          <c:cat>
            <c:numRef>
              <c:f>'ST Prim Ener Cons by Fuel &amp; Reg'!$C$143:$BG$143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Reg'!$C$149:$BG$149</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9.6774193548387121E-5</c:v>
                </c:pt>
                <c:pt idx="27">
                  <c:v>1.3978494623655912E-3</c:v>
                </c:pt>
                <c:pt idx="28">
                  <c:v>2.2580645161290316E-3</c:v>
                </c:pt>
                <c:pt idx="29">
                  <c:v>4.0860215053763436E-3</c:v>
                </c:pt>
                <c:pt idx="30">
                  <c:v>6.5591397849462359E-3</c:v>
                </c:pt>
                <c:pt idx="31">
                  <c:v>1E-3</c:v>
                </c:pt>
                <c:pt idx="32">
                  <c:v>2.1075268817204304E-3</c:v>
                </c:pt>
                <c:pt idx="33">
                  <c:v>3.7849462365591403E-3</c:v>
                </c:pt>
                <c:pt idx="34">
                  <c:v>5.0430107526881719E-3</c:v>
                </c:pt>
                <c:pt idx="35">
                  <c:v>6.2795698924731184E-3</c:v>
                </c:pt>
                <c:pt idx="36">
                  <c:v>7.6062002513615405E-3</c:v>
                </c:pt>
                <c:pt idx="37">
                  <c:v>8.798959417273676E-3</c:v>
                </c:pt>
                <c:pt idx="38">
                  <c:v>1.0408808933002479E-2</c:v>
                </c:pt>
                <c:pt idx="39">
                  <c:v>1.3255598931580027E-2</c:v>
                </c:pt>
                <c:pt idx="40">
                  <c:v>2.0060555328705588E-2</c:v>
                </c:pt>
                <c:pt idx="41">
                  <c:v>3.8021850273889213E-2</c:v>
                </c:pt>
                <c:pt idx="42">
                  <c:v>5.5776108870967719E-2</c:v>
                </c:pt>
                <c:pt idx="43">
                  <c:v>0.13252234021238224</c:v>
                </c:pt>
                <c:pt idx="44">
                  <c:v>0.27763465563486006</c:v>
                </c:pt>
                <c:pt idx="45">
                  <c:v>0.49360514818919426</c:v>
                </c:pt>
                <c:pt idx="46">
                  <c:v>0.73589870180959838</c:v>
                </c:pt>
                <c:pt idx="47">
                  <c:v>1.0172023028709671</c:v>
                </c:pt>
                <c:pt idx="48">
                  <c:v>1.3565791071255331</c:v>
                </c:pt>
                <c:pt idx="49">
                  <c:v>1.558126081321227</c:v>
                </c:pt>
                <c:pt idx="50">
                  <c:v>1.7992534188940077</c:v>
                </c:pt>
                <c:pt idx="51">
                  <c:v>2.3212534157281897</c:v>
                </c:pt>
                <c:pt idx="52">
                  <c:v>2.9182645161290317</c:v>
                </c:pt>
                <c:pt idx="53">
                  <c:v>3.4841052631578946</c:v>
                </c:pt>
                <c:pt idx="54">
                  <c:v>3.8460945937016824</c:v>
                </c:pt>
                <c:pt idx="55">
                  <c:v>4.4105901250822912</c:v>
                </c:pt>
                <c:pt idx="56">
                  <c:v>6.1757762531320104</c:v>
                </c:pt>
              </c:numCache>
            </c:numRef>
          </c:val>
          <c:extLst>
            <c:ext xmlns:c16="http://schemas.microsoft.com/office/drawing/2014/chart" uri="{C3380CC4-5D6E-409C-BE32-E72D297353CC}">
              <c16:uniqueId val="{00000005-EE07-493A-821A-C6E5EECF0A4C}"/>
            </c:ext>
          </c:extLst>
        </c:ser>
        <c:ser>
          <c:idx val="6"/>
          <c:order val="6"/>
          <c:tx>
            <c:strRef>
              <c:f>'ST Prim Ener Cons by Fuel &amp; Reg'!$B$150</c:f>
              <c:strCache>
                <c:ptCount val="1"/>
                <c:pt idx="0">
                  <c:v>Solar</c:v>
                </c:pt>
              </c:strCache>
            </c:strRef>
          </c:tx>
          <c:spPr>
            <a:solidFill>
              <a:srgbClr val="FFC000"/>
            </a:solidFill>
            <a:ln>
              <a:noFill/>
            </a:ln>
            <a:effectLst/>
          </c:spPr>
          <c:cat>
            <c:numRef>
              <c:f>'ST Prim Ener Cons by Fuel &amp; Reg'!$C$143:$BG$143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Reg'!$C$150:$BG$150</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2.129032258064516E-5</c:v>
                </c:pt>
                <c:pt idx="26">
                  <c:v>2.129032258064516E-5</c:v>
                </c:pt>
                <c:pt idx="27">
                  <c:v>3.193548387096774E-5</c:v>
                </c:pt>
                <c:pt idx="28">
                  <c:v>4.258064516129032E-5</c:v>
                </c:pt>
                <c:pt idx="29">
                  <c:v>5.3225806451612906E-5</c:v>
                </c:pt>
                <c:pt idx="30">
                  <c:v>7.4516129032258053E-5</c:v>
                </c:pt>
                <c:pt idx="31">
                  <c:v>9.5806451612903226E-5</c:v>
                </c:pt>
                <c:pt idx="32">
                  <c:v>1.1709677419354837E-4</c:v>
                </c:pt>
                <c:pt idx="33">
                  <c:v>1.4903225806451611E-4</c:v>
                </c:pt>
                <c:pt idx="34">
                  <c:v>1.8096774193548389E-4</c:v>
                </c:pt>
                <c:pt idx="35">
                  <c:v>2.3419354838709674E-4</c:v>
                </c:pt>
                <c:pt idx="36">
                  <c:v>3.2785714285714281E-4</c:v>
                </c:pt>
                <c:pt idx="37">
                  <c:v>5.0437460978147752E-4</c:v>
                </c:pt>
                <c:pt idx="38">
                  <c:v>6.6818858560794029E-4</c:v>
                </c:pt>
                <c:pt idx="39">
                  <c:v>7.8841997123484662E-4</c:v>
                </c:pt>
                <c:pt idx="40">
                  <c:v>8.6589628419763136E-4</c:v>
                </c:pt>
                <c:pt idx="41">
                  <c:v>9.7312842361533733E-4</c:v>
                </c:pt>
                <c:pt idx="42">
                  <c:v>1.1604556451612897E-3</c:v>
                </c:pt>
                <c:pt idx="43">
                  <c:v>1.5376637948306946E-3</c:v>
                </c:pt>
                <c:pt idx="44">
                  <c:v>2.8049999999999989E-3</c:v>
                </c:pt>
                <c:pt idx="45">
                  <c:v>7.0044508212942762E-3</c:v>
                </c:pt>
                <c:pt idx="46">
                  <c:v>2.592031864673483E-2</c:v>
                </c:pt>
                <c:pt idx="47">
                  <c:v>3.5481291270967719E-2</c:v>
                </c:pt>
                <c:pt idx="48">
                  <c:v>8.216042156723663E-2</c:v>
                </c:pt>
                <c:pt idx="49">
                  <c:v>0.22930827861695943</c:v>
                </c:pt>
                <c:pt idx="50">
                  <c:v>0.3827523001728107</c:v>
                </c:pt>
                <c:pt idx="51">
                  <c:v>0.64115216558503463</c:v>
                </c:pt>
                <c:pt idx="52">
                  <c:v>1.1285999999999996</c:v>
                </c:pt>
                <c:pt idx="53">
                  <c:v>1.6849049235993208</c:v>
                </c:pt>
                <c:pt idx="54">
                  <c:v>2.1256481346883214</c:v>
                </c:pt>
                <c:pt idx="55">
                  <c:v>2.4686068202764972</c:v>
                </c:pt>
                <c:pt idx="56">
                  <c:v>3.0803520969709695</c:v>
                </c:pt>
              </c:numCache>
            </c:numRef>
          </c:val>
          <c:extLst>
            <c:ext xmlns:c16="http://schemas.microsoft.com/office/drawing/2014/chart" uri="{C3380CC4-5D6E-409C-BE32-E72D297353CC}">
              <c16:uniqueId val="{00000006-EE07-493A-821A-C6E5EECF0A4C}"/>
            </c:ext>
          </c:extLst>
        </c:ser>
        <c:ser>
          <c:idx val="7"/>
          <c:order val="7"/>
          <c:tx>
            <c:strRef>
              <c:f>'ST Prim Ener Cons by Fuel &amp; Reg'!$B$151</c:f>
              <c:strCache>
                <c:ptCount val="1"/>
                <c:pt idx="0">
                  <c:v>Geoth Bio Oth</c:v>
                </c:pt>
              </c:strCache>
            </c:strRef>
          </c:tx>
          <c:spPr>
            <a:solidFill>
              <a:srgbClr val="92D050"/>
            </a:solidFill>
            <a:ln>
              <a:noFill/>
            </a:ln>
            <a:effectLst/>
          </c:spPr>
          <c:cat>
            <c:numRef>
              <c:f>'ST Prim Ener Cons by Fuel &amp; Reg'!$C$143:$BG$143</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Reg'!$C$151:$BG$151</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9.4873710694616975E-2</c:v>
                </c:pt>
                <c:pt idx="26">
                  <c:v>0.10283883629447428</c:v>
                </c:pt>
                <c:pt idx="27">
                  <c:v>9.5681734012197192E-2</c:v>
                </c:pt>
                <c:pt idx="28">
                  <c:v>0.12373337443555672</c:v>
                </c:pt>
                <c:pt idx="29">
                  <c:v>0.11503577257255289</c:v>
                </c:pt>
                <c:pt idx="30">
                  <c:v>0.12042418324143422</c:v>
                </c:pt>
                <c:pt idx="31">
                  <c:v>0.12512312322511313</c:v>
                </c:pt>
                <c:pt idx="32">
                  <c:v>3.1398037996956688E-2</c:v>
                </c:pt>
                <c:pt idx="33">
                  <c:v>2.83924480891341E-2</c:v>
                </c:pt>
                <c:pt idx="34">
                  <c:v>2.8846728455692729E-2</c:v>
                </c:pt>
                <c:pt idx="35">
                  <c:v>2.9015860215053764E-2</c:v>
                </c:pt>
                <c:pt idx="36">
                  <c:v>2.9203992982823626E-2</c:v>
                </c:pt>
                <c:pt idx="37">
                  <c:v>2.9104920655567114E-2</c:v>
                </c:pt>
                <c:pt idx="38">
                  <c:v>2.8982955955334982E-2</c:v>
                </c:pt>
                <c:pt idx="39">
                  <c:v>2.8884064875693439E-2</c:v>
                </c:pt>
                <c:pt idx="40">
                  <c:v>6.0976064209881574E-2</c:v>
                </c:pt>
                <c:pt idx="41">
                  <c:v>8.1762519020085203E-2</c:v>
                </c:pt>
                <c:pt idx="42">
                  <c:v>0.11314499999999998</c:v>
                </c:pt>
                <c:pt idx="43">
                  <c:v>0.17058215037066715</c:v>
                </c:pt>
                <c:pt idx="44">
                  <c:v>0.23943302299880528</c:v>
                </c:pt>
                <c:pt idx="45">
                  <c:v>0.28587918805660006</c:v>
                </c:pt>
                <c:pt idx="46">
                  <c:v>0.3172999065696302</c:v>
                </c:pt>
                <c:pt idx="47">
                  <c:v>0.34603199780058652</c:v>
                </c:pt>
                <c:pt idx="48">
                  <c:v>0.42647043334628842</c:v>
                </c:pt>
                <c:pt idx="49">
                  <c:v>0.53144474500193151</c:v>
                </c:pt>
                <c:pt idx="50">
                  <c:v>0.62104895593317977</c:v>
                </c:pt>
                <c:pt idx="51">
                  <c:v>0.71377092802896513</c:v>
                </c:pt>
                <c:pt idx="52">
                  <c:v>0.91445771370967721</c:v>
                </c:pt>
                <c:pt idx="53">
                  <c:v>1.076789690860215</c:v>
                </c:pt>
                <c:pt idx="54">
                  <c:v>1.295132245157766</c:v>
                </c:pt>
                <c:pt idx="55">
                  <c:v>1.5582913375027432</c:v>
                </c:pt>
                <c:pt idx="56">
                  <c:v>1.9525200437716177</c:v>
                </c:pt>
              </c:numCache>
            </c:numRef>
          </c:val>
          <c:extLst>
            <c:ext xmlns:c16="http://schemas.microsoft.com/office/drawing/2014/chart" uri="{C3380CC4-5D6E-409C-BE32-E72D297353CC}">
              <c16:uniqueId val="{00000007-EE07-493A-821A-C6E5EECF0A4C}"/>
            </c:ext>
          </c:extLst>
        </c:ser>
        <c:dLbls>
          <c:showLegendKey val="0"/>
          <c:showVal val="0"/>
          <c:showCatName val="0"/>
          <c:showSerName val="0"/>
          <c:showPercent val="0"/>
          <c:showBubbleSize val="0"/>
        </c:dLbls>
        <c:axId val="1866376303"/>
        <c:axId val="1867365247"/>
      </c:areaChart>
      <c:catAx>
        <c:axId val="1866376303"/>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noMultiLvlLbl val="0"/>
      </c:catAx>
      <c:valAx>
        <c:axId val="186736524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sz="1800" dirty="0"/>
                  <a:t>Exajoules</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6376303"/>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sz="1400" b="1">
          <a:solidFill>
            <a:srgbClr val="FFFF00"/>
          </a:solidFill>
        </a:defRPr>
      </a:pPr>
      <a:endParaRPr lang="en-US"/>
    </a:p>
  </c:txPr>
  <c:externalData r:id="rId4">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Prim Ener Cons by Fuel &amp; Reg'!$B$156</c:f>
              <c:strCache>
                <c:ptCount val="1"/>
                <c:pt idx="0">
                  <c:v>Coal</c:v>
                </c:pt>
              </c:strCache>
            </c:strRef>
          </c:tx>
          <c:spPr>
            <a:solidFill>
              <a:schemeClr val="bg1">
                <a:lumMod val="50000"/>
              </a:schemeClr>
            </a:solidFill>
            <a:ln>
              <a:noFill/>
            </a:ln>
            <a:effectLst/>
          </c:spPr>
          <c:cat>
            <c:numRef>
              <c:f>'ST Prim Ener Cons by Fuel &amp; Reg'!$C$155:$BG$155</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Reg'!$C$156:$BG$156</c:f>
              <c:numCache>
                <c:formatCode>#,##0.0</c:formatCode>
                <c:ptCount val="57"/>
                <c:pt idx="0">
                  <c:v>1.4882664640556307</c:v>
                </c:pt>
                <c:pt idx="1">
                  <c:v>1.4846953005646779</c:v>
                </c:pt>
                <c:pt idx="2">
                  <c:v>1.5094269050695381</c:v>
                </c:pt>
                <c:pt idx="3">
                  <c:v>1.561768981368624</c:v>
                </c:pt>
                <c:pt idx="4">
                  <c:v>1.6590283453686241</c:v>
                </c:pt>
                <c:pt idx="5">
                  <c:v>1.5725119563421561</c:v>
                </c:pt>
                <c:pt idx="6">
                  <c:v>1.59433992660924</c:v>
                </c:pt>
                <c:pt idx="7">
                  <c:v>1.6836591128344562</c:v>
                </c:pt>
                <c:pt idx="8">
                  <c:v>1.6612178648344562</c:v>
                </c:pt>
                <c:pt idx="9">
                  <c:v>1.8750819675938402</c:v>
                </c:pt>
                <c:pt idx="10">
                  <c:v>2.0156623281280082</c:v>
                </c:pt>
                <c:pt idx="11">
                  <c:v>2.0989253966203081</c:v>
                </c:pt>
                <c:pt idx="12">
                  <c:v>2.197246202887392</c:v>
                </c:pt>
                <c:pt idx="13">
                  <c:v>2.1263908046203084</c:v>
                </c:pt>
                <c:pt idx="14">
                  <c:v>2.2589743771126081</c:v>
                </c:pt>
                <c:pt idx="15">
                  <c:v>2.3744339376467765</c:v>
                </c:pt>
                <c:pt idx="16">
                  <c:v>2.6717127022183997</c:v>
                </c:pt>
                <c:pt idx="17">
                  <c:v>2.642054517</c:v>
                </c:pt>
                <c:pt idx="18">
                  <c:v>2.804572983331775</c:v>
                </c:pt>
                <c:pt idx="19">
                  <c:v>2.9459189886244994</c:v>
                </c:pt>
                <c:pt idx="20">
                  <c:v>3.0866294853756284</c:v>
                </c:pt>
                <c:pt idx="21">
                  <c:v>3.3164641930971102</c:v>
                </c:pt>
                <c:pt idx="22">
                  <c:v>3.6418674048729955</c:v>
                </c:pt>
                <c:pt idx="23">
                  <c:v>3.90800646006192</c:v>
                </c:pt>
                <c:pt idx="24">
                  <c:v>4.2477880675193287</c:v>
                </c:pt>
                <c:pt idx="25">
                  <c:v>4.5936905197568816</c:v>
                </c:pt>
                <c:pt idx="26">
                  <c:v>4.88835970768696</c:v>
                </c:pt>
                <c:pt idx="27">
                  <c:v>5.1777236244490554</c:v>
                </c:pt>
                <c:pt idx="28">
                  <c:v>5.3626511792981066</c:v>
                </c:pt>
                <c:pt idx="29">
                  <c:v>5.534233493342934</c:v>
                </c:pt>
                <c:pt idx="30">
                  <c:v>5.873808250389982</c:v>
                </c:pt>
                <c:pt idx="31">
                  <c:v>6.0425370992920335</c:v>
                </c:pt>
                <c:pt idx="32">
                  <c:v>6.3193055481014468</c:v>
                </c:pt>
                <c:pt idx="33">
                  <c:v>6.5291727495989864</c:v>
                </c:pt>
                <c:pt idx="34">
                  <c:v>6.4680261750075054</c:v>
                </c:pt>
                <c:pt idx="35">
                  <c:v>6.8801983856666622</c:v>
                </c:pt>
                <c:pt idx="36">
                  <c:v>6.9370314501248638</c:v>
                </c:pt>
                <c:pt idx="37">
                  <c:v>7.2460436349627146</c:v>
                </c:pt>
                <c:pt idx="38">
                  <c:v>7.5887409456414412</c:v>
                </c:pt>
                <c:pt idx="39">
                  <c:v>8.076702677004473</c:v>
                </c:pt>
                <c:pt idx="40">
                  <c:v>8.842008059513919</c:v>
                </c:pt>
                <c:pt idx="41">
                  <c:v>9.1795125481061692</c:v>
                </c:pt>
                <c:pt idx="42">
                  <c:v>10.044981315924215</c:v>
                </c:pt>
                <c:pt idx="43">
                  <c:v>10.874743449294115</c:v>
                </c:pt>
                <c:pt idx="44">
                  <c:v>11.825961489650712</c:v>
                </c:pt>
                <c:pt idx="45">
                  <c:v>12.142925834312861</c:v>
                </c:pt>
                <c:pt idx="46">
                  <c:v>12.756385743912441</c:v>
                </c:pt>
                <c:pt idx="47">
                  <c:v>14.016019092357109</c:v>
                </c:pt>
                <c:pt idx="48">
                  <c:v>14.872057832391498</c:v>
                </c:pt>
                <c:pt idx="49">
                  <c:v>16.358157782418299</c:v>
                </c:pt>
                <c:pt idx="50">
                  <c:v>16.553682270600195</c:v>
                </c:pt>
                <c:pt idx="51">
                  <c:v>16.877196924935607</c:v>
                </c:pt>
                <c:pt idx="52">
                  <c:v>17.438412102425705</c:v>
                </c:pt>
                <c:pt idx="53">
                  <c:v>18.577619294086954</c:v>
                </c:pt>
                <c:pt idx="54">
                  <c:v>18.589825197755673</c:v>
                </c:pt>
                <c:pt idx="55">
                  <c:v>17.401045145295431</c:v>
                </c:pt>
                <c:pt idx="56">
                  <c:v>20.088545705454205</c:v>
                </c:pt>
              </c:numCache>
            </c:numRef>
          </c:val>
          <c:extLst>
            <c:ext xmlns:c16="http://schemas.microsoft.com/office/drawing/2014/chart" uri="{C3380CC4-5D6E-409C-BE32-E72D297353CC}">
              <c16:uniqueId val="{00000000-5ABF-4772-B91D-807315C5C16E}"/>
            </c:ext>
          </c:extLst>
        </c:ser>
        <c:ser>
          <c:idx val="2"/>
          <c:order val="1"/>
          <c:tx>
            <c:strRef>
              <c:f>'ST Prim Ener Cons by Fuel &amp; Reg'!$B$157</c:f>
              <c:strCache>
                <c:ptCount val="1"/>
                <c:pt idx="0">
                  <c:v>Oil</c:v>
                </c:pt>
              </c:strCache>
            </c:strRef>
          </c:tx>
          <c:spPr>
            <a:solidFill>
              <a:srgbClr val="00B050"/>
            </a:solidFill>
            <a:ln>
              <a:noFill/>
            </a:ln>
            <a:effectLst/>
          </c:spPr>
          <c:cat>
            <c:numRef>
              <c:f>'ST Prim Ener Cons by Fuel &amp; Reg'!$C$155:$BG$155</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Reg'!$C$157:$BG$157</c:f>
              <c:numCache>
                <c:formatCode>#,##0.0</c:formatCode>
                <c:ptCount val="57"/>
                <c:pt idx="0">
                  <c:v>0.52918247699999998</c:v>
                </c:pt>
                <c:pt idx="1">
                  <c:v>0.59093885400000001</c:v>
                </c:pt>
                <c:pt idx="2">
                  <c:v>0.609696821</c:v>
                </c:pt>
                <c:pt idx="3">
                  <c:v>0.68317522400000008</c:v>
                </c:pt>
                <c:pt idx="4">
                  <c:v>0.8205438020000001</c:v>
                </c:pt>
                <c:pt idx="5">
                  <c:v>0.81680921000000017</c:v>
                </c:pt>
                <c:pt idx="6">
                  <c:v>0.87599686799999998</c:v>
                </c:pt>
                <c:pt idx="7">
                  <c:v>0.94457972600000017</c:v>
                </c:pt>
                <c:pt idx="8">
                  <c:v>0.99705267200000003</c:v>
                </c:pt>
                <c:pt idx="9">
                  <c:v>0.97755466000000002</c:v>
                </c:pt>
                <c:pt idx="10">
                  <c:v>1.0011342040000002</c:v>
                </c:pt>
                <c:pt idx="11">
                  <c:v>1.0557312959999998</c:v>
                </c:pt>
                <c:pt idx="12">
                  <c:v>1.1341585279999999</c:v>
                </c:pt>
                <c:pt idx="13">
                  <c:v>1.232548258</c:v>
                </c:pt>
                <c:pt idx="14">
                  <c:v>1.3301019210000002</c:v>
                </c:pt>
                <c:pt idx="15">
                  <c:v>1.356538236</c:v>
                </c:pt>
                <c:pt idx="16">
                  <c:v>1.4603590230000003</c:v>
                </c:pt>
                <c:pt idx="17">
                  <c:v>1.5215628160000003</c:v>
                </c:pt>
                <c:pt idx="18">
                  <c:v>1.5996706020000004</c:v>
                </c:pt>
                <c:pt idx="19">
                  <c:v>1.7174413119999996</c:v>
                </c:pt>
                <c:pt idx="20">
                  <c:v>1.8634888629999999</c:v>
                </c:pt>
                <c:pt idx="21">
                  <c:v>1.9593340610000005</c:v>
                </c:pt>
                <c:pt idx="22">
                  <c:v>2.0223604060000002</c:v>
                </c:pt>
                <c:pt idx="23">
                  <c:v>2.2194028519999995</c:v>
                </c:pt>
                <c:pt idx="24">
                  <c:v>2.4039815230000001</c:v>
                </c:pt>
                <c:pt idx="25">
                  <c:v>2.4986095809999997</c:v>
                </c:pt>
                <c:pt idx="26">
                  <c:v>2.5419639290000009</c:v>
                </c:pt>
                <c:pt idx="27">
                  <c:v>2.6790716450000001</c:v>
                </c:pt>
                <c:pt idx="28">
                  <c:v>2.7073541060000004</c:v>
                </c:pt>
                <c:pt idx="29">
                  <c:v>2.9097601630000005</c:v>
                </c:pt>
                <c:pt idx="30">
                  <c:v>3.244866145</c:v>
                </c:pt>
                <c:pt idx="31">
                  <c:v>3.5019408820000004</c:v>
                </c:pt>
                <c:pt idx="32">
                  <c:v>3.7434805210000004</c:v>
                </c:pt>
                <c:pt idx="33">
                  <c:v>4.0086269620000001</c:v>
                </c:pt>
                <c:pt idx="34">
                  <c:v>4.4012841557727285</c:v>
                </c:pt>
                <c:pt idx="35">
                  <c:v>4.6124539929932986</c:v>
                </c:pt>
                <c:pt idx="36">
                  <c:v>4.6260798880837193</c:v>
                </c:pt>
                <c:pt idx="37">
                  <c:v>4.7218834251458821</c:v>
                </c:pt>
                <c:pt idx="38">
                  <c:v>4.8101276154560546</c:v>
                </c:pt>
                <c:pt idx="39">
                  <c:v>5.0911840796625363</c:v>
                </c:pt>
                <c:pt idx="40">
                  <c:v>5.1773187631446698</c:v>
                </c:pt>
                <c:pt idx="41">
                  <c:v>5.4691574874856563</c:v>
                </c:pt>
                <c:pt idx="42">
                  <c:v>5.8424420864190507</c:v>
                </c:pt>
                <c:pt idx="43">
                  <c:v>6.1369883425425469</c:v>
                </c:pt>
                <c:pt idx="44">
                  <c:v>6.4565164388594116</c:v>
                </c:pt>
                <c:pt idx="45">
                  <c:v>6.5972501255073173</c:v>
                </c:pt>
                <c:pt idx="46">
                  <c:v>6.9127791898298137</c:v>
                </c:pt>
                <c:pt idx="47">
                  <c:v>7.3311029744707898</c:v>
                </c:pt>
                <c:pt idx="48">
                  <c:v>7.3845439126147951</c:v>
                </c:pt>
                <c:pt idx="49">
                  <c:v>7.5881255584811083</c:v>
                </c:pt>
                <c:pt idx="50">
                  <c:v>8.2006356790394115</c:v>
                </c:pt>
                <c:pt idx="51">
                  <c:v>8.9929050304863143</c:v>
                </c:pt>
                <c:pt idx="52">
                  <c:v>9.2587945573750954</c:v>
                </c:pt>
                <c:pt idx="53">
                  <c:v>9.6769487690268967</c:v>
                </c:pt>
                <c:pt idx="54">
                  <c:v>9.9922021469124029</c:v>
                </c:pt>
                <c:pt idx="55">
                  <c:v>9.0759785634821206</c:v>
                </c:pt>
                <c:pt idx="56">
                  <c:v>9.4061052714926046</c:v>
                </c:pt>
              </c:numCache>
            </c:numRef>
          </c:val>
          <c:extLst>
            <c:ext xmlns:c16="http://schemas.microsoft.com/office/drawing/2014/chart" uri="{C3380CC4-5D6E-409C-BE32-E72D297353CC}">
              <c16:uniqueId val="{00000001-5ABF-4772-B91D-807315C5C16E}"/>
            </c:ext>
          </c:extLst>
        </c:ser>
        <c:ser>
          <c:idx val="1"/>
          <c:order val="2"/>
          <c:tx>
            <c:strRef>
              <c:f>'ST Prim Ener Cons by Fuel &amp; Reg'!$B$158</c:f>
              <c:strCache>
                <c:ptCount val="1"/>
                <c:pt idx="0">
                  <c:v>Nat Gas</c:v>
                </c:pt>
              </c:strCache>
            </c:strRef>
          </c:tx>
          <c:spPr>
            <a:solidFill>
              <a:srgbClr val="FF0000"/>
            </a:solidFill>
            <a:ln>
              <a:noFill/>
            </a:ln>
            <a:effectLst/>
          </c:spPr>
          <c:cat>
            <c:numRef>
              <c:f>'ST Prim Ener Cons by Fuel &amp; Reg'!$C$155:$BG$155</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Reg'!$C$158:$BG$158</c:f>
              <c:numCache>
                <c:formatCode>#,##0.0</c:formatCode>
                <c:ptCount val="57"/>
                <c:pt idx="0">
                  <c:v>8.541072000000002E-3</c:v>
                </c:pt>
                <c:pt idx="1">
                  <c:v>9.5877720000000031E-3</c:v>
                </c:pt>
                <c:pt idx="2">
                  <c:v>1.2811608000000002E-2</c:v>
                </c:pt>
                <c:pt idx="3">
                  <c:v>1.4235120000000002E-2</c:v>
                </c:pt>
                <c:pt idx="4">
                  <c:v>1.7082144000000004E-2</c:v>
                </c:pt>
                <c:pt idx="5">
                  <c:v>2.2782478329764998E-2</c:v>
                </c:pt>
                <c:pt idx="6">
                  <c:v>2.4142387499999998E-2</c:v>
                </c:pt>
                <c:pt idx="7">
                  <c:v>2.6481262499999998E-2</c:v>
                </c:pt>
                <c:pt idx="8">
                  <c:v>2.64119625E-2</c:v>
                </c:pt>
                <c:pt idx="9">
                  <c:v>2.9894287500000005E-2</c:v>
                </c:pt>
                <c:pt idx="10">
                  <c:v>3.8270925000000004E-2</c:v>
                </c:pt>
                <c:pt idx="11">
                  <c:v>4.6491637500000002E-2</c:v>
                </c:pt>
                <c:pt idx="12">
                  <c:v>4.9653450000000009E-2</c:v>
                </c:pt>
                <c:pt idx="13">
                  <c:v>5.5457325000000002E-2</c:v>
                </c:pt>
                <c:pt idx="14">
                  <c:v>6.8970824999999986E-2</c:v>
                </c:pt>
                <c:pt idx="15">
                  <c:v>4.0791712500000001E-2</c:v>
                </c:pt>
                <c:pt idx="16">
                  <c:v>7.1214412500000004E-2</c:v>
                </c:pt>
                <c:pt idx="17">
                  <c:v>9.3364425000000015E-2</c:v>
                </c:pt>
                <c:pt idx="18">
                  <c:v>0.1110879</c:v>
                </c:pt>
                <c:pt idx="19">
                  <c:v>0.12722613750000003</c:v>
                </c:pt>
                <c:pt idx="20">
                  <c:v>0.15562181250000001</c:v>
                </c:pt>
                <c:pt idx="21">
                  <c:v>0.21744087749999999</c:v>
                </c:pt>
                <c:pt idx="22">
                  <c:v>0.25047722699999997</c:v>
                </c:pt>
                <c:pt idx="23">
                  <c:v>0.29341758600000001</c:v>
                </c:pt>
                <c:pt idx="24">
                  <c:v>0.34885654650000003</c:v>
                </c:pt>
                <c:pt idx="25">
                  <c:v>0.41733846000000002</c:v>
                </c:pt>
                <c:pt idx="26">
                  <c:v>0.464788863</c:v>
                </c:pt>
                <c:pt idx="27">
                  <c:v>0.51964882200000007</c:v>
                </c:pt>
                <c:pt idx="28">
                  <c:v>0.52801506450000002</c:v>
                </c:pt>
                <c:pt idx="29">
                  <c:v>0.57084904800000003</c:v>
                </c:pt>
                <c:pt idx="30">
                  <c:v>0.65080184399999996</c:v>
                </c:pt>
                <c:pt idx="31">
                  <c:v>0.71034197850000014</c:v>
                </c:pt>
                <c:pt idx="32">
                  <c:v>0.77229479249999999</c:v>
                </c:pt>
                <c:pt idx="33">
                  <c:v>0.84754350450000016</c:v>
                </c:pt>
                <c:pt idx="34">
                  <c:v>0.86844126600000005</c:v>
                </c:pt>
                <c:pt idx="35">
                  <c:v>0.91305695249999996</c:v>
                </c:pt>
                <c:pt idx="36">
                  <c:v>0.91539894600000005</c:v>
                </c:pt>
                <c:pt idx="37">
                  <c:v>0.95595885000000014</c:v>
                </c:pt>
                <c:pt idx="38">
                  <c:v>1.023368346</c:v>
                </c:pt>
                <c:pt idx="39">
                  <c:v>1.1040889860000003</c:v>
                </c:pt>
                <c:pt idx="40">
                  <c:v>1.2357229500000002</c:v>
                </c:pt>
                <c:pt idx="41">
                  <c:v>1.29157875</c:v>
                </c:pt>
                <c:pt idx="42">
                  <c:v>1.3971693896479933</c:v>
                </c:pt>
                <c:pt idx="43">
                  <c:v>1.4395559761627852</c:v>
                </c:pt>
                <c:pt idx="44">
                  <c:v>1.7678910520721434</c:v>
                </c:pt>
                <c:pt idx="45">
                  <c:v>2.1226183952626094</c:v>
                </c:pt>
                <c:pt idx="46">
                  <c:v>2.170291574836662</c:v>
                </c:pt>
                <c:pt idx="47">
                  <c:v>2.005167306038544</c:v>
                </c:pt>
                <c:pt idx="48">
                  <c:v>1.764694865750112</c:v>
                </c:pt>
                <c:pt idx="49">
                  <c:v>1.7460564033552475</c:v>
                </c:pt>
                <c:pt idx="50">
                  <c:v>1.721046150307618</c:v>
                </c:pt>
                <c:pt idx="51">
                  <c:v>1.8284753469144106</c:v>
                </c:pt>
                <c:pt idx="52">
                  <c:v>1.9295950466276655</c:v>
                </c:pt>
                <c:pt idx="53">
                  <c:v>2.0878661438989718</c:v>
                </c:pt>
                <c:pt idx="54">
                  <c:v>2.1329943018806308</c:v>
                </c:pt>
                <c:pt idx="55">
                  <c:v>2.1769179807606518</c:v>
                </c:pt>
                <c:pt idx="56">
                  <c:v>2.2380424081746431</c:v>
                </c:pt>
              </c:numCache>
            </c:numRef>
          </c:val>
          <c:extLst>
            <c:ext xmlns:c16="http://schemas.microsoft.com/office/drawing/2014/chart" uri="{C3380CC4-5D6E-409C-BE32-E72D297353CC}">
              <c16:uniqueId val="{00000002-5ABF-4772-B91D-807315C5C16E}"/>
            </c:ext>
          </c:extLst>
        </c:ser>
        <c:ser>
          <c:idx val="3"/>
          <c:order val="3"/>
          <c:tx>
            <c:strRef>
              <c:f>'ST Prim Ener Cons by Fuel &amp; Reg'!$B$159</c:f>
              <c:strCache>
                <c:ptCount val="1"/>
                <c:pt idx="0">
                  <c:v>Nuclear</c:v>
                </c:pt>
              </c:strCache>
            </c:strRef>
          </c:tx>
          <c:spPr>
            <a:solidFill>
              <a:srgbClr val="FF9900"/>
            </a:solidFill>
            <a:ln>
              <a:noFill/>
            </a:ln>
            <a:effectLst/>
          </c:spPr>
          <c:cat>
            <c:numRef>
              <c:f>'ST Prim Ener Cons by Fuel &amp; Reg'!$C$155:$BG$155</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Reg'!$C$159:$BG$159</c:f>
              <c:numCache>
                <c:formatCode>#,##0.0</c:formatCode>
                <c:ptCount val="57"/>
                <c:pt idx="0">
                  <c:v>0</c:v>
                </c:pt>
                <c:pt idx="1">
                  <c:v>0</c:v>
                </c:pt>
                <c:pt idx="2">
                  <c:v>0</c:v>
                </c:pt>
                <c:pt idx="3">
                  <c:v>0</c:v>
                </c:pt>
                <c:pt idx="4">
                  <c:v>7.4036830107526898E-3</c:v>
                </c:pt>
                <c:pt idx="5">
                  <c:v>1.3362744946236555E-2</c:v>
                </c:pt>
                <c:pt idx="6">
                  <c:v>9.931769892473118E-3</c:v>
                </c:pt>
                <c:pt idx="7">
                  <c:v>9.4351813978494643E-3</c:v>
                </c:pt>
                <c:pt idx="8">
                  <c:v>1.9953828602150538E-2</c:v>
                </c:pt>
                <c:pt idx="9">
                  <c:v>1.8373774301075271E-2</c:v>
                </c:pt>
                <c:pt idx="10">
                  <c:v>2.1895038172043017E-2</c:v>
                </c:pt>
                <c:pt idx="11">
                  <c:v>2.713178956989247E-2</c:v>
                </c:pt>
                <c:pt idx="12">
                  <c:v>1.8915507204301071E-2</c:v>
                </c:pt>
                <c:pt idx="13">
                  <c:v>2.3113937204301081E-2</c:v>
                </c:pt>
                <c:pt idx="14">
                  <c:v>2.3971680967741934E-2</c:v>
                </c:pt>
                <c:pt idx="15">
                  <c:v>2.5010002365591397E-2</c:v>
                </c:pt>
                <c:pt idx="16">
                  <c:v>2.5190580000000001E-2</c:v>
                </c:pt>
                <c:pt idx="17">
                  <c:v>2.2030471397849461E-2</c:v>
                </c:pt>
                <c:pt idx="18">
                  <c:v>3.1420508387096771E-2</c:v>
                </c:pt>
                <c:pt idx="19">
                  <c:v>4.1261989462365596E-2</c:v>
                </c:pt>
                <c:pt idx="20">
                  <c:v>4.6047296774193551E-2</c:v>
                </c:pt>
                <c:pt idx="21">
                  <c:v>5.1284048172043004E-2</c:v>
                </c:pt>
                <c:pt idx="22">
                  <c:v>5.4353867956989245E-2</c:v>
                </c:pt>
                <c:pt idx="23">
                  <c:v>6.2073561827956994E-2</c:v>
                </c:pt>
                <c:pt idx="24">
                  <c:v>4.1081411827957E-2</c:v>
                </c:pt>
                <c:pt idx="25">
                  <c:v>6.5323959247311825E-2</c:v>
                </c:pt>
                <c:pt idx="26">
                  <c:v>5.530190053763441E-2</c:v>
                </c:pt>
                <c:pt idx="27">
                  <c:v>6.5414248064516137E-2</c:v>
                </c:pt>
                <c:pt idx="28">
                  <c:v>6.3608471720430104E-2</c:v>
                </c:pt>
                <c:pt idx="29">
                  <c:v>5.0516593225806455E-2</c:v>
                </c:pt>
                <c:pt idx="30">
                  <c:v>7.7783816021505373E-2</c:v>
                </c:pt>
                <c:pt idx="31">
                  <c:v>8.5819520752688186E-2</c:v>
                </c:pt>
                <c:pt idx="32">
                  <c:v>0.10288410720430109</c:v>
                </c:pt>
                <c:pt idx="33">
                  <c:v>0.11615656333333332</c:v>
                </c:pt>
                <c:pt idx="34">
                  <c:v>0.13001589677419356</c:v>
                </c:pt>
                <c:pt idx="35">
                  <c:v>0.16107524989247313</c:v>
                </c:pt>
                <c:pt idx="36">
                  <c:v>0.1916942984541265</c:v>
                </c:pt>
                <c:pt idx="37">
                  <c:v>0.19513656055567116</c:v>
                </c:pt>
                <c:pt idx="38">
                  <c:v>0.18175399351736971</c:v>
                </c:pt>
                <c:pt idx="39">
                  <c:v>0.21159917813848364</c:v>
                </c:pt>
                <c:pt idx="40">
                  <c:v>0.17535180685994278</c:v>
                </c:pt>
                <c:pt idx="41">
                  <c:v>0.17331279610468645</c:v>
                </c:pt>
                <c:pt idx="42">
                  <c:v>0.17418341552419345</c:v>
                </c:pt>
                <c:pt idx="43">
                  <c:v>0.14785190713283902</c:v>
                </c:pt>
                <c:pt idx="44">
                  <c:v>0.16223495041815997</c:v>
                </c:pt>
                <c:pt idx="45">
                  <c:v>0.22131965753017996</c:v>
                </c:pt>
                <c:pt idx="46">
                  <c:v>0.30708808861132941</c:v>
                </c:pt>
                <c:pt idx="47">
                  <c:v>0.31390399794721391</c:v>
                </c:pt>
                <c:pt idx="48">
                  <c:v>0.31359973338515329</c:v>
                </c:pt>
                <c:pt idx="49">
                  <c:v>0.32461350260768751</c:v>
                </c:pt>
                <c:pt idx="50">
                  <c:v>0.35637468202764938</c:v>
                </c:pt>
                <c:pt idx="51">
                  <c:v>0.35047466730291993</c:v>
                </c:pt>
                <c:pt idx="52">
                  <c:v>0.34397155645161287</c:v>
                </c:pt>
                <c:pt idx="53">
                  <c:v>0.35691499999999993</c:v>
                </c:pt>
                <c:pt idx="54">
                  <c:v>0.4112571800205273</c:v>
                </c:pt>
                <c:pt idx="55">
                  <c:v>0.40475875798990563</c:v>
                </c:pt>
                <c:pt idx="56">
                  <c:v>0.39699321010813909</c:v>
                </c:pt>
              </c:numCache>
            </c:numRef>
          </c:val>
          <c:extLst>
            <c:ext xmlns:c16="http://schemas.microsoft.com/office/drawing/2014/chart" uri="{C3380CC4-5D6E-409C-BE32-E72D297353CC}">
              <c16:uniqueId val="{00000003-5ABF-4772-B91D-807315C5C16E}"/>
            </c:ext>
          </c:extLst>
        </c:ser>
        <c:ser>
          <c:idx val="4"/>
          <c:order val="4"/>
          <c:tx>
            <c:strRef>
              <c:f>'ST Prim Ener Cons by Fuel &amp; Reg'!$B$160</c:f>
              <c:strCache>
                <c:ptCount val="1"/>
                <c:pt idx="0">
                  <c:v>Hydro</c:v>
                </c:pt>
              </c:strCache>
            </c:strRef>
          </c:tx>
          <c:spPr>
            <a:solidFill>
              <a:srgbClr val="0066FF"/>
            </a:solidFill>
            <a:ln>
              <a:noFill/>
            </a:ln>
            <a:effectLst/>
          </c:spPr>
          <c:cat>
            <c:numRef>
              <c:f>'ST Prim Ener Cons by Fuel &amp; Reg'!$C$155:$BG$155</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Reg'!$C$160:$BG$160</c:f>
              <c:numCache>
                <c:formatCode>#,##0.0</c:formatCode>
                <c:ptCount val="57"/>
                <c:pt idx="0">
                  <c:v>0.20403514432258069</c:v>
                </c:pt>
                <c:pt idx="1">
                  <c:v>0.21306782767741939</c:v>
                </c:pt>
                <c:pt idx="2">
                  <c:v>0.23842520438709677</c:v>
                </c:pt>
                <c:pt idx="3">
                  <c:v>0.27516752574193554</c:v>
                </c:pt>
                <c:pt idx="4">
                  <c:v>0.30551169638709685</c:v>
                </c:pt>
                <c:pt idx="5">
                  <c:v>0.32400047012903233</c:v>
                </c:pt>
                <c:pt idx="6">
                  <c:v>0.35537963574193548</c:v>
                </c:pt>
                <c:pt idx="7">
                  <c:v>0.34493559561290321</c:v>
                </c:pt>
                <c:pt idx="8">
                  <c:v>0.36732912309677412</c:v>
                </c:pt>
                <c:pt idx="9">
                  <c:v>0.35345078148387093</c:v>
                </c:pt>
                <c:pt idx="10">
                  <c:v>0.42227794683870978</c:v>
                </c:pt>
                <c:pt idx="11">
                  <c:v>0.44175467032258064</c:v>
                </c:pt>
                <c:pt idx="12">
                  <c:v>0.48197833838709681</c:v>
                </c:pt>
                <c:pt idx="13">
                  <c:v>0.5979918652258065</c:v>
                </c:pt>
                <c:pt idx="14">
                  <c:v>0.57663333270967732</c:v>
                </c:pt>
                <c:pt idx="15">
                  <c:v>0.59018235774193539</c:v>
                </c:pt>
                <c:pt idx="16">
                  <c:v>0.62894762380645164</c:v>
                </c:pt>
                <c:pt idx="17">
                  <c:v>0.53076423754838697</c:v>
                </c:pt>
                <c:pt idx="18">
                  <c:v>0.51142864974193547</c:v>
                </c:pt>
                <c:pt idx="19">
                  <c:v>0.57145835787096777</c:v>
                </c:pt>
                <c:pt idx="20">
                  <c:v>0.55155822735483861</c:v>
                </c:pt>
                <c:pt idx="21">
                  <c:v>0.55960296096774187</c:v>
                </c:pt>
                <c:pt idx="22">
                  <c:v>0.52121405670967746</c:v>
                </c:pt>
                <c:pt idx="23">
                  <c:v>0.5813849005161289</c:v>
                </c:pt>
                <c:pt idx="24">
                  <c:v>0.67458149283870994</c:v>
                </c:pt>
                <c:pt idx="25">
                  <c:v>0.70680747251612908</c:v>
                </c:pt>
                <c:pt idx="26">
                  <c:v>0.78687844683870978</c:v>
                </c:pt>
                <c:pt idx="27">
                  <c:v>0.7458079647096777</c:v>
                </c:pt>
                <c:pt idx="28">
                  <c:v>0.75295883903225813</c:v>
                </c:pt>
                <c:pt idx="29">
                  <c:v>0.85387084838709681</c:v>
                </c:pt>
                <c:pt idx="30">
                  <c:v>0.80818993412903239</c:v>
                </c:pt>
                <c:pt idx="31">
                  <c:v>0.73512869845161288</c:v>
                </c:pt>
                <c:pt idx="32">
                  <c:v>0.74740750238709686</c:v>
                </c:pt>
                <c:pt idx="33">
                  <c:v>0.89028385316129022</c:v>
                </c:pt>
                <c:pt idx="34">
                  <c:v>0.87555869748387116</c:v>
                </c:pt>
                <c:pt idx="35">
                  <c:v>0.81957487877419366</c:v>
                </c:pt>
                <c:pt idx="36">
                  <c:v>0.76171749922119802</c:v>
                </c:pt>
                <c:pt idx="37">
                  <c:v>0.72025633674505718</c:v>
                </c:pt>
                <c:pt idx="38">
                  <c:v>0.72348319563275421</c:v>
                </c:pt>
                <c:pt idx="39">
                  <c:v>1.0439925292788161</c:v>
                </c:pt>
                <c:pt idx="40">
                  <c:v>1.0042335238873006</c:v>
                </c:pt>
                <c:pt idx="41">
                  <c:v>1.1535908112371285</c:v>
                </c:pt>
                <c:pt idx="42">
                  <c:v>1.2481321154788303</c:v>
                </c:pt>
                <c:pt idx="43">
                  <c:v>1.1650738969745538</c:v>
                </c:pt>
                <c:pt idx="44">
                  <c:v>1.0690973732526874</c:v>
                </c:pt>
                <c:pt idx="45">
                  <c:v>1.0865801469968326</c:v>
                </c:pt>
                <c:pt idx="46">
                  <c:v>1.307978978712627</c:v>
                </c:pt>
                <c:pt idx="47">
                  <c:v>1.1428248629032249</c:v>
                </c:pt>
                <c:pt idx="48">
                  <c:v>1.2949519393315181</c:v>
                </c:pt>
                <c:pt idx="49">
                  <c:v>1.3555964474261142</c:v>
                </c:pt>
                <c:pt idx="50">
                  <c:v>1.2921342703295635</c:v>
                </c:pt>
                <c:pt idx="51">
                  <c:v>1.2372566684578776</c:v>
                </c:pt>
                <c:pt idx="52">
                  <c:v>1.3012749446950886</c:v>
                </c:pt>
                <c:pt idx="53">
                  <c:v>1.3310942153410186</c:v>
                </c:pt>
                <c:pt idx="54">
                  <c:v>1.5379277738531401</c:v>
                </c:pt>
                <c:pt idx="55">
                  <c:v>1.5478453730939583</c:v>
                </c:pt>
                <c:pt idx="56">
                  <c:v>1.5102715307715999</c:v>
                </c:pt>
              </c:numCache>
            </c:numRef>
          </c:val>
          <c:extLst>
            <c:ext xmlns:c16="http://schemas.microsoft.com/office/drawing/2014/chart" uri="{C3380CC4-5D6E-409C-BE32-E72D297353CC}">
              <c16:uniqueId val="{00000004-5ABF-4772-B91D-807315C5C16E}"/>
            </c:ext>
          </c:extLst>
        </c:ser>
        <c:ser>
          <c:idx val="5"/>
          <c:order val="5"/>
          <c:tx>
            <c:strRef>
              <c:f>'ST Prim Ener Cons by Fuel &amp; Reg'!$B$161</c:f>
              <c:strCache>
                <c:ptCount val="1"/>
                <c:pt idx="0">
                  <c:v>Wind</c:v>
                </c:pt>
              </c:strCache>
            </c:strRef>
          </c:tx>
          <c:spPr>
            <a:solidFill>
              <a:srgbClr val="FFFF00"/>
            </a:solidFill>
            <a:ln>
              <a:noFill/>
            </a:ln>
            <a:effectLst/>
          </c:spPr>
          <c:cat>
            <c:numRef>
              <c:f>'ST Prim Ener Cons by Fuel &amp; Reg'!$C$155:$BG$155</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Reg'!$C$161:$BG$161</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3.2258064516129032E-4</c:v>
                </c:pt>
                <c:pt idx="26">
                  <c:v>1.2019451612903227E-3</c:v>
                </c:pt>
                <c:pt idx="27">
                  <c:v>9.417774193548387E-4</c:v>
                </c:pt>
                <c:pt idx="28">
                  <c:v>1.0088419354838706E-3</c:v>
                </c:pt>
                <c:pt idx="29">
                  <c:v>2.0362064516129034E-3</c:v>
                </c:pt>
                <c:pt idx="30">
                  <c:v>5.2850032258064525E-3</c:v>
                </c:pt>
                <c:pt idx="31">
                  <c:v>9.3504967741935476E-3</c:v>
                </c:pt>
                <c:pt idx="32">
                  <c:v>1.0517419354838711E-2</c:v>
                </c:pt>
                <c:pt idx="33">
                  <c:v>1.1486129032258065E-2</c:v>
                </c:pt>
                <c:pt idx="34">
                  <c:v>1.5392903225806451E-2</c:v>
                </c:pt>
                <c:pt idx="35">
                  <c:v>1.6840645161290326E-2</c:v>
                </c:pt>
                <c:pt idx="36">
                  <c:v>2.2051036866359449E-2</c:v>
                </c:pt>
                <c:pt idx="37">
                  <c:v>2.1908772112382933E-2</c:v>
                </c:pt>
                <c:pt idx="38">
                  <c:v>2.7191934491315128E-2</c:v>
                </c:pt>
                <c:pt idx="39">
                  <c:v>5.420833381960137E-2</c:v>
                </c:pt>
                <c:pt idx="40">
                  <c:v>6.175695998366678E-2</c:v>
                </c:pt>
                <c:pt idx="41">
                  <c:v>9.5646231892878825E-2</c:v>
                </c:pt>
                <c:pt idx="42">
                  <c:v>0.11892430887096769</c:v>
                </c:pt>
                <c:pt idx="43">
                  <c:v>0.14545287878180721</c:v>
                </c:pt>
                <c:pt idx="44">
                  <c:v>0.16358478494623649</c:v>
                </c:pt>
                <c:pt idx="45">
                  <c:v>0.19440998139718968</c:v>
                </c:pt>
                <c:pt idx="46">
                  <c:v>0.23787404150275354</c:v>
                </c:pt>
                <c:pt idx="47">
                  <c:v>0.27078630967741912</c:v>
                </c:pt>
                <c:pt idx="48">
                  <c:v>0.29441772755538259</c:v>
                </c:pt>
                <c:pt idx="49">
                  <c:v>0.32627736159938159</c:v>
                </c:pt>
                <c:pt idx="50">
                  <c:v>0.31741787177419323</c:v>
                </c:pt>
                <c:pt idx="51">
                  <c:v>0.41876833897690352</c:v>
                </c:pt>
                <c:pt idx="52">
                  <c:v>0.50422245677419353</c:v>
                </c:pt>
                <c:pt idx="53">
                  <c:v>0.57444190288624775</c:v>
                </c:pt>
                <c:pt idx="54">
                  <c:v>0.60082042365503274</c:v>
                </c:pt>
                <c:pt idx="55">
                  <c:v>0.57131941113184348</c:v>
                </c:pt>
                <c:pt idx="56">
                  <c:v>0.6414502911873734</c:v>
                </c:pt>
              </c:numCache>
            </c:numRef>
          </c:val>
          <c:extLst>
            <c:ext xmlns:c16="http://schemas.microsoft.com/office/drawing/2014/chart" uri="{C3380CC4-5D6E-409C-BE32-E72D297353CC}">
              <c16:uniqueId val="{00000005-5ABF-4772-B91D-807315C5C16E}"/>
            </c:ext>
          </c:extLst>
        </c:ser>
        <c:ser>
          <c:idx val="6"/>
          <c:order val="6"/>
          <c:tx>
            <c:strRef>
              <c:f>'ST Prim Ener Cons by Fuel &amp; Reg'!$B$162</c:f>
              <c:strCache>
                <c:ptCount val="1"/>
                <c:pt idx="0">
                  <c:v>Solar</c:v>
                </c:pt>
              </c:strCache>
            </c:strRef>
          </c:tx>
          <c:spPr>
            <a:solidFill>
              <a:srgbClr val="FFC000"/>
            </a:solidFill>
            <a:ln>
              <a:noFill/>
            </a:ln>
            <a:effectLst/>
          </c:spPr>
          <c:cat>
            <c:numRef>
              <c:f>'ST Prim Ener Cons by Fuel &amp; Reg'!$C$155:$BG$155</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Reg'!$C$162:$BG$162</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1.0752688172043012E-5</c:v>
                </c:pt>
                <c:pt idx="31">
                  <c:v>6.4516129032258081E-5</c:v>
                </c:pt>
                <c:pt idx="32">
                  <c:v>6.4516129032258081E-5</c:v>
                </c:pt>
                <c:pt idx="33">
                  <c:v>6.4516129032258081E-5</c:v>
                </c:pt>
                <c:pt idx="34">
                  <c:v>6.4516129032258081E-5</c:v>
                </c:pt>
                <c:pt idx="35">
                  <c:v>7.5268817204301081E-5</c:v>
                </c:pt>
                <c:pt idx="36">
                  <c:v>1.1751152073732721E-4</c:v>
                </c:pt>
                <c:pt idx="37">
                  <c:v>1.3798126951092613E-4</c:v>
                </c:pt>
                <c:pt idx="38">
                  <c:v>1.6873449131513647E-4</c:v>
                </c:pt>
                <c:pt idx="39">
                  <c:v>1.8861721799876718E-4</c:v>
                </c:pt>
                <c:pt idx="40">
                  <c:v>1.8742343813801549E-4</c:v>
                </c:pt>
                <c:pt idx="41">
                  <c:v>7.3752891052951891E-5</c:v>
                </c:pt>
                <c:pt idx="42">
                  <c:v>6.0058669354838687E-4</c:v>
                </c:pt>
                <c:pt idx="43">
                  <c:v>6.3732117812061672E-4</c:v>
                </c:pt>
                <c:pt idx="44">
                  <c:v>7.5403225806451569E-4</c:v>
                </c:pt>
                <c:pt idx="45">
                  <c:v>1.1291054818919444E-3</c:v>
                </c:pt>
                <c:pt idx="46">
                  <c:v>8.2130664830841818E-3</c:v>
                </c:pt>
                <c:pt idx="47">
                  <c:v>2.0719161290322568E-2</c:v>
                </c:pt>
                <c:pt idx="48">
                  <c:v>3.368289350952193E-2</c:v>
                </c:pt>
                <c:pt idx="49">
                  <c:v>4.7876262314081465E-2</c:v>
                </c:pt>
                <c:pt idx="50">
                  <c:v>6.3659087211981505E-2</c:v>
                </c:pt>
                <c:pt idx="51">
                  <c:v>0.11136885478144673</c:v>
                </c:pt>
                <c:pt idx="52">
                  <c:v>0.20641097612903225</c:v>
                </c:pt>
                <c:pt idx="53">
                  <c:v>0.34604184906621377</c:v>
                </c:pt>
                <c:pt idx="54">
                  <c:v>0.43905736697017339</c:v>
                </c:pt>
                <c:pt idx="55">
                  <c:v>0.5548311296889632</c:v>
                </c:pt>
                <c:pt idx="56">
                  <c:v>0.64344326636718641</c:v>
                </c:pt>
              </c:numCache>
            </c:numRef>
          </c:val>
          <c:extLst>
            <c:ext xmlns:c16="http://schemas.microsoft.com/office/drawing/2014/chart" uri="{C3380CC4-5D6E-409C-BE32-E72D297353CC}">
              <c16:uniqueId val="{00000006-5ABF-4772-B91D-807315C5C16E}"/>
            </c:ext>
          </c:extLst>
        </c:ser>
        <c:ser>
          <c:idx val="7"/>
          <c:order val="7"/>
          <c:tx>
            <c:strRef>
              <c:f>'ST Prim Ener Cons by Fuel &amp; Reg'!$B$163</c:f>
              <c:strCache>
                <c:ptCount val="1"/>
                <c:pt idx="0">
                  <c:v>Geoth Bio Oth</c:v>
                </c:pt>
              </c:strCache>
            </c:strRef>
          </c:tx>
          <c:spPr>
            <a:solidFill>
              <a:srgbClr val="92D050"/>
            </a:solidFill>
            <a:ln>
              <a:noFill/>
            </a:ln>
            <a:effectLst/>
          </c:spPr>
          <c:cat>
            <c:numRef>
              <c:f>'ST Prim Ener Cons by Fuel &amp; Reg'!$C$155:$BG$155</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Reg'!$C$163:$BG$163</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4.3193975225225219E-4</c:v>
                </c:pt>
                <c:pt idx="26">
                  <c:v>1.0925534909909907E-3</c:v>
                </c:pt>
                <c:pt idx="27">
                  <c:v>1.3720439189189183E-3</c:v>
                </c:pt>
                <c:pt idx="28">
                  <c:v>2.8965371621621607E-3</c:v>
                </c:pt>
                <c:pt idx="29">
                  <c:v>4.3702139639639629E-3</c:v>
                </c:pt>
                <c:pt idx="30">
                  <c:v>6.4790962837837831E-3</c:v>
                </c:pt>
                <c:pt idx="31">
                  <c:v>8.6896114864864829E-3</c:v>
                </c:pt>
                <c:pt idx="32">
                  <c:v>1.1281249999999996E-2</c:v>
                </c:pt>
                <c:pt idx="33">
                  <c:v>1.4853645833333325E-2</c:v>
                </c:pt>
                <c:pt idx="34">
                  <c:v>1.9376309121621617E-2</c:v>
                </c:pt>
                <c:pt idx="35">
                  <c:v>1.9376309121621617E-2</c:v>
                </c:pt>
                <c:pt idx="36">
                  <c:v>2.3778537443693685E-2</c:v>
                </c:pt>
                <c:pt idx="37">
                  <c:v>5.5379030304530008E-2</c:v>
                </c:pt>
                <c:pt idx="38">
                  <c:v>5.9846713435160737E-2</c:v>
                </c:pt>
                <c:pt idx="39">
                  <c:v>6.9330135224977926E-2</c:v>
                </c:pt>
                <c:pt idx="40">
                  <c:v>7.6416900800465648E-2</c:v>
                </c:pt>
                <c:pt idx="41">
                  <c:v>9.6121101159659827E-2</c:v>
                </c:pt>
                <c:pt idx="42">
                  <c:v>0.12076780247592306</c:v>
                </c:pt>
                <c:pt idx="43">
                  <c:v>0.14420482474144614</c:v>
                </c:pt>
                <c:pt idx="44">
                  <c:v>0.16560900306504533</c:v>
                </c:pt>
                <c:pt idx="45">
                  <c:v>0.20381865851030617</c:v>
                </c:pt>
                <c:pt idx="46">
                  <c:v>0.24194730017363317</c:v>
                </c:pt>
                <c:pt idx="47">
                  <c:v>0.27259269799430275</c:v>
                </c:pt>
                <c:pt idx="48">
                  <c:v>0.30169111188240788</c:v>
                </c:pt>
                <c:pt idx="49">
                  <c:v>0.33247965569043009</c:v>
                </c:pt>
                <c:pt idx="50">
                  <c:v>0.40377829311269431</c:v>
                </c:pt>
                <c:pt idx="51">
                  <c:v>0.34752189155725083</c:v>
                </c:pt>
                <c:pt idx="52">
                  <c:v>0.34109468966946899</c:v>
                </c:pt>
                <c:pt idx="53">
                  <c:v>0.38633486556489882</c:v>
                </c:pt>
                <c:pt idx="54">
                  <c:v>0.44418602516587025</c:v>
                </c:pt>
                <c:pt idx="55">
                  <c:v>0.45818943574988369</c:v>
                </c:pt>
                <c:pt idx="56">
                  <c:v>0.50351697995913103</c:v>
                </c:pt>
              </c:numCache>
            </c:numRef>
          </c:val>
          <c:extLst>
            <c:ext xmlns:c16="http://schemas.microsoft.com/office/drawing/2014/chart" uri="{C3380CC4-5D6E-409C-BE32-E72D297353CC}">
              <c16:uniqueId val="{00000007-5ABF-4772-B91D-807315C5C16E}"/>
            </c:ext>
          </c:extLst>
        </c:ser>
        <c:dLbls>
          <c:showLegendKey val="0"/>
          <c:showVal val="0"/>
          <c:showCatName val="0"/>
          <c:showSerName val="0"/>
          <c:showPercent val="0"/>
          <c:showBubbleSize val="0"/>
        </c:dLbls>
        <c:axId val="1866376303"/>
        <c:axId val="1867365247"/>
      </c:areaChart>
      <c:catAx>
        <c:axId val="1866376303"/>
        <c:scaling>
          <c:orientation val="minMax"/>
        </c:scaling>
        <c:delete val="1"/>
        <c:axPos val="b"/>
        <c:numFmt formatCode="General" sourceLinked="1"/>
        <c:majorTickMark val="out"/>
        <c:minorTickMark val="none"/>
        <c:tickLblPos val="nextTo"/>
        <c:crossAx val="1867365247"/>
        <c:crosses val="autoZero"/>
        <c:auto val="1"/>
        <c:lblAlgn val="ctr"/>
        <c:lblOffset val="100"/>
        <c:tickLblSkip val="10"/>
        <c:noMultiLvlLbl val="0"/>
      </c:catAx>
      <c:valAx>
        <c:axId val="1867365247"/>
        <c:scaling>
          <c:orientation val="minMax"/>
        </c:scaling>
        <c:delete val="1"/>
        <c:axPos val="l"/>
        <c:numFmt formatCode="0" sourceLinked="0"/>
        <c:majorTickMark val="none"/>
        <c:minorTickMark val="none"/>
        <c:tickLblPos val="nextTo"/>
        <c:crossAx val="1866376303"/>
        <c:crosses val="autoZero"/>
        <c:crossBetween val="midCat"/>
      </c:valAx>
      <c:spPr>
        <a:noFill/>
        <a:ln w="25400">
          <a:noFill/>
        </a:ln>
        <a:effectLst/>
      </c:spPr>
    </c:plotArea>
    <c:plotVisOnly val="1"/>
    <c:dispBlanksAs val="zero"/>
    <c:showDLblsOverMax val="0"/>
  </c:chart>
  <c:spPr>
    <a:noFill/>
    <a:ln>
      <a:noFill/>
    </a:ln>
    <a:effectLst/>
  </c:spPr>
  <c:txPr>
    <a:bodyPr/>
    <a:lstStyle/>
    <a:p>
      <a:pPr>
        <a:defRPr sz="1400" b="1">
          <a:solidFill>
            <a:srgbClr val="FFFF00"/>
          </a:solidFill>
        </a:defRPr>
      </a:pPr>
      <a:endParaRPr lang="en-US"/>
    </a:p>
  </c:txPr>
  <c:externalData r:id="rId4">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Prim Ener Cons by Fuel &amp; Reg'!$B$156</c:f>
              <c:strCache>
                <c:ptCount val="1"/>
                <c:pt idx="0">
                  <c:v>Coal</c:v>
                </c:pt>
              </c:strCache>
            </c:strRef>
          </c:tx>
          <c:spPr>
            <a:solidFill>
              <a:schemeClr val="bg1">
                <a:lumMod val="50000"/>
              </a:schemeClr>
            </a:solidFill>
            <a:ln>
              <a:noFill/>
            </a:ln>
            <a:effectLst/>
          </c:spPr>
          <c:cat>
            <c:numRef>
              <c:f>'ST Prim Ener Cons by Fuel &amp; Reg'!$C$155:$BG$155</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Reg'!$C$156:$BG$156</c:f>
              <c:numCache>
                <c:formatCode>#,##0.0</c:formatCode>
                <c:ptCount val="57"/>
                <c:pt idx="0">
                  <c:v>1.4882664640556307</c:v>
                </c:pt>
                <c:pt idx="1">
                  <c:v>1.4846953005646779</c:v>
                </c:pt>
                <c:pt idx="2">
                  <c:v>1.5094269050695381</c:v>
                </c:pt>
                <c:pt idx="3">
                  <c:v>1.561768981368624</c:v>
                </c:pt>
                <c:pt idx="4">
                  <c:v>1.6590283453686241</c:v>
                </c:pt>
                <c:pt idx="5">
                  <c:v>1.5725119563421561</c:v>
                </c:pt>
                <c:pt idx="6">
                  <c:v>1.59433992660924</c:v>
                </c:pt>
                <c:pt idx="7">
                  <c:v>1.6836591128344562</c:v>
                </c:pt>
                <c:pt idx="8">
                  <c:v>1.6612178648344562</c:v>
                </c:pt>
                <c:pt idx="9">
                  <c:v>1.8750819675938402</c:v>
                </c:pt>
                <c:pt idx="10">
                  <c:v>2.0156623281280082</c:v>
                </c:pt>
                <c:pt idx="11">
                  <c:v>2.0989253966203081</c:v>
                </c:pt>
                <c:pt idx="12">
                  <c:v>2.197246202887392</c:v>
                </c:pt>
                <c:pt idx="13">
                  <c:v>2.1263908046203084</c:v>
                </c:pt>
                <c:pt idx="14">
                  <c:v>2.2589743771126081</c:v>
                </c:pt>
                <c:pt idx="15">
                  <c:v>2.3744339376467765</c:v>
                </c:pt>
                <c:pt idx="16">
                  <c:v>2.6717127022183997</c:v>
                </c:pt>
                <c:pt idx="17">
                  <c:v>2.642054517</c:v>
                </c:pt>
                <c:pt idx="18">
                  <c:v>2.804572983331775</c:v>
                </c:pt>
                <c:pt idx="19">
                  <c:v>2.9459189886244994</c:v>
                </c:pt>
                <c:pt idx="20">
                  <c:v>3.0866294853756284</c:v>
                </c:pt>
                <c:pt idx="21">
                  <c:v>3.3164641930971102</c:v>
                </c:pt>
                <c:pt idx="22">
                  <c:v>3.6418674048729955</c:v>
                </c:pt>
                <c:pt idx="23">
                  <c:v>3.90800646006192</c:v>
                </c:pt>
                <c:pt idx="24">
                  <c:v>4.2477880675193287</c:v>
                </c:pt>
                <c:pt idx="25">
                  <c:v>4.5936905197568816</c:v>
                </c:pt>
                <c:pt idx="26">
                  <c:v>4.88835970768696</c:v>
                </c:pt>
                <c:pt idx="27">
                  <c:v>5.1777236244490554</c:v>
                </c:pt>
                <c:pt idx="28">
                  <c:v>5.3626511792981066</c:v>
                </c:pt>
                <c:pt idx="29">
                  <c:v>5.534233493342934</c:v>
                </c:pt>
                <c:pt idx="30">
                  <c:v>5.873808250389982</c:v>
                </c:pt>
                <c:pt idx="31">
                  <c:v>6.0425370992920335</c:v>
                </c:pt>
                <c:pt idx="32">
                  <c:v>6.3193055481014468</c:v>
                </c:pt>
                <c:pt idx="33">
                  <c:v>6.5291727495989864</c:v>
                </c:pt>
                <c:pt idx="34">
                  <c:v>6.4680261750075054</c:v>
                </c:pt>
                <c:pt idx="35">
                  <c:v>6.8801983856666622</c:v>
                </c:pt>
                <c:pt idx="36">
                  <c:v>6.9370314501248638</c:v>
                </c:pt>
                <c:pt idx="37">
                  <c:v>7.2460436349627146</c:v>
                </c:pt>
                <c:pt idx="38">
                  <c:v>7.5887409456414412</c:v>
                </c:pt>
                <c:pt idx="39">
                  <c:v>8.076702677004473</c:v>
                </c:pt>
                <c:pt idx="40">
                  <c:v>8.842008059513919</c:v>
                </c:pt>
                <c:pt idx="41">
                  <c:v>9.1795125481061692</c:v>
                </c:pt>
                <c:pt idx="42">
                  <c:v>10.044981315924215</c:v>
                </c:pt>
                <c:pt idx="43">
                  <c:v>10.874743449294115</c:v>
                </c:pt>
                <c:pt idx="44">
                  <c:v>11.825961489650712</c:v>
                </c:pt>
                <c:pt idx="45">
                  <c:v>12.142925834312861</c:v>
                </c:pt>
                <c:pt idx="46">
                  <c:v>12.756385743912441</c:v>
                </c:pt>
                <c:pt idx="47">
                  <c:v>14.016019092357109</c:v>
                </c:pt>
                <c:pt idx="48">
                  <c:v>14.872057832391498</c:v>
                </c:pt>
                <c:pt idx="49">
                  <c:v>16.358157782418299</c:v>
                </c:pt>
                <c:pt idx="50">
                  <c:v>16.553682270600195</c:v>
                </c:pt>
                <c:pt idx="51">
                  <c:v>16.877196924935607</c:v>
                </c:pt>
                <c:pt idx="52">
                  <c:v>17.438412102425705</c:v>
                </c:pt>
                <c:pt idx="53">
                  <c:v>18.577619294086954</c:v>
                </c:pt>
                <c:pt idx="54">
                  <c:v>18.589825197755673</c:v>
                </c:pt>
                <c:pt idx="55">
                  <c:v>17.401045145295431</c:v>
                </c:pt>
                <c:pt idx="56">
                  <c:v>20.088545705454205</c:v>
                </c:pt>
              </c:numCache>
            </c:numRef>
          </c:val>
          <c:extLst>
            <c:ext xmlns:c16="http://schemas.microsoft.com/office/drawing/2014/chart" uri="{C3380CC4-5D6E-409C-BE32-E72D297353CC}">
              <c16:uniqueId val="{00000000-E2E2-4ED2-BFA3-8571DC6971F9}"/>
            </c:ext>
          </c:extLst>
        </c:ser>
        <c:ser>
          <c:idx val="2"/>
          <c:order val="1"/>
          <c:tx>
            <c:strRef>
              <c:f>'ST Prim Ener Cons by Fuel &amp; Reg'!$B$157</c:f>
              <c:strCache>
                <c:ptCount val="1"/>
                <c:pt idx="0">
                  <c:v>Oil</c:v>
                </c:pt>
              </c:strCache>
            </c:strRef>
          </c:tx>
          <c:spPr>
            <a:solidFill>
              <a:srgbClr val="00B050"/>
            </a:solidFill>
            <a:ln>
              <a:noFill/>
            </a:ln>
            <a:effectLst/>
          </c:spPr>
          <c:cat>
            <c:numRef>
              <c:f>'ST Prim Ener Cons by Fuel &amp; Reg'!$C$155:$BG$155</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Reg'!$C$157:$BG$157</c:f>
              <c:numCache>
                <c:formatCode>#,##0.0</c:formatCode>
                <c:ptCount val="57"/>
                <c:pt idx="0">
                  <c:v>0.52918247699999998</c:v>
                </c:pt>
                <c:pt idx="1">
                  <c:v>0.59093885400000001</c:v>
                </c:pt>
                <c:pt idx="2">
                  <c:v>0.609696821</c:v>
                </c:pt>
                <c:pt idx="3">
                  <c:v>0.68317522400000008</c:v>
                </c:pt>
                <c:pt idx="4">
                  <c:v>0.8205438020000001</c:v>
                </c:pt>
                <c:pt idx="5">
                  <c:v>0.81680921000000017</c:v>
                </c:pt>
                <c:pt idx="6">
                  <c:v>0.87599686799999998</c:v>
                </c:pt>
                <c:pt idx="7">
                  <c:v>0.94457972600000017</c:v>
                </c:pt>
                <c:pt idx="8">
                  <c:v>0.99705267200000003</c:v>
                </c:pt>
                <c:pt idx="9">
                  <c:v>0.97755466000000002</c:v>
                </c:pt>
                <c:pt idx="10">
                  <c:v>1.0011342040000002</c:v>
                </c:pt>
                <c:pt idx="11">
                  <c:v>1.0557312959999998</c:v>
                </c:pt>
                <c:pt idx="12">
                  <c:v>1.1341585279999999</c:v>
                </c:pt>
                <c:pt idx="13">
                  <c:v>1.232548258</c:v>
                </c:pt>
                <c:pt idx="14">
                  <c:v>1.3301019210000002</c:v>
                </c:pt>
                <c:pt idx="15">
                  <c:v>1.356538236</c:v>
                </c:pt>
                <c:pt idx="16">
                  <c:v>1.4603590230000003</c:v>
                </c:pt>
                <c:pt idx="17">
                  <c:v>1.5215628160000003</c:v>
                </c:pt>
                <c:pt idx="18">
                  <c:v>1.5996706020000004</c:v>
                </c:pt>
                <c:pt idx="19">
                  <c:v>1.7174413119999996</c:v>
                </c:pt>
                <c:pt idx="20">
                  <c:v>1.8634888629999999</c:v>
                </c:pt>
                <c:pt idx="21">
                  <c:v>1.9593340610000005</c:v>
                </c:pt>
                <c:pt idx="22">
                  <c:v>2.0223604060000002</c:v>
                </c:pt>
                <c:pt idx="23">
                  <c:v>2.2194028519999995</c:v>
                </c:pt>
                <c:pt idx="24">
                  <c:v>2.4039815230000001</c:v>
                </c:pt>
                <c:pt idx="25">
                  <c:v>2.4986095809999997</c:v>
                </c:pt>
                <c:pt idx="26">
                  <c:v>2.5419639290000009</c:v>
                </c:pt>
                <c:pt idx="27">
                  <c:v>2.6790716450000001</c:v>
                </c:pt>
                <c:pt idx="28">
                  <c:v>2.7073541060000004</c:v>
                </c:pt>
                <c:pt idx="29">
                  <c:v>2.9097601630000005</c:v>
                </c:pt>
                <c:pt idx="30">
                  <c:v>3.244866145</c:v>
                </c:pt>
                <c:pt idx="31">
                  <c:v>3.5019408820000004</c:v>
                </c:pt>
                <c:pt idx="32">
                  <c:v>3.7434805210000004</c:v>
                </c:pt>
                <c:pt idx="33">
                  <c:v>4.0086269620000001</c:v>
                </c:pt>
                <c:pt idx="34">
                  <c:v>4.4012841557727285</c:v>
                </c:pt>
                <c:pt idx="35">
                  <c:v>4.6124539929932986</c:v>
                </c:pt>
                <c:pt idx="36">
                  <c:v>4.6260798880837193</c:v>
                </c:pt>
                <c:pt idx="37">
                  <c:v>4.7218834251458821</c:v>
                </c:pt>
                <c:pt idx="38">
                  <c:v>4.8101276154560546</c:v>
                </c:pt>
                <c:pt idx="39">
                  <c:v>5.0911840796625363</c:v>
                </c:pt>
                <c:pt idx="40">
                  <c:v>5.1773187631446698</c:v>
                </c:pt>
                <c:pt idx="41">
                  <c:v>5.4691574874856563</c:v>
                </c:pt>
                <c:pt idx="42">
                  <c:v>5.8424420864190507</c:v>
                </c:pt>
                <c:pt idx="43">
                  <c:v>6.1369883425425469</c:v>
                </c:pt>
                <c:pt idx="44">
                  <c:v>6.4565164388594116</c:v>
                </c:pt>
                <c:pt idx="45">
                  <c:v>6.5972501255073173</c:v>
                </c:pt>
                <c:pt idx="46">
                  <c:v>6.9127791898298137</c:v>
                </c:pt>
                <c:pt idx="47">
                  <c:v>7.3311029744707898</c:v>
                </c:pt>
                <c:pt idx="48">
                  <c:v>7.3845439126147951</c:v>
                </c:pt>
                <c:pt idx="49">
                  <c:v>7.5881255584811083</c:v>
                </c:pt>
                <c:pt idx="50">
                  <c:v>8.2006356790394115</c:v>
                </c:pt>
                <c:pt idx="51">
                  <c:v>8.9929050304863143</c:v>
                </c:pt>
                <c:pt idx="52">
                  <c:v>9.2587945573750954</c:v>
                </c:pt>
                <c:pt idx="53">
                  <c:v>9.6769487690268967</c:v>
                </c:pt>
                <c:pt idx="54">
                  <c:v>9.9922021469124029</c:v>
                </c:pt>
                <c:pt idx="55">
                  <c:v>9.0759785634821206</c:v>
                </c:pt>
                <c:pt idx="56">
                  <c:v>9.4061052714926046</c:v>
                </c:pt>
              </c:numCache>
            </c:numRef>
          </c:val>
          <c:extLst>
            <c:ext xmlns:c16="http://schemas.microsoft.com/office/drawing/2014/chart" uri="{C3380CC4-5D6E-409C-BE32-E72D297353CC}">
              <c16:uniqueId val="{00000001-E2E2-4ED2-BFA3-8571DC6971F9}"/>
            </c:ext>
          </c:extLst>
        </c:ser>
        <c:ser>
          <c:idx val="1"/>
          <c:order val="2"/>
          <c:tx>
            <c:strRef>
              <c:f>'ST Prim Ener Cons by Fuel &amp; Reg'!$B$158</c:f>
              <c:strCache>
                <c:ptCount val="1"/>
                <c:pt idx="0">
                  <c:v>Nat Gas</c:v>
                </c:pt>
              </c:strCache>
            </c:strRef>
          </c:tx>
          <c:spPr>
            <a:solidFill>
              <a:srgbClr val="FF0000"/>
            </a:solidFill>
            <a:ln>
              <a:noFill/>
            </a:ln>
            <a:effectLst/>
          </c:spPr>
          <c:cat>
            <c:numRef>
              <c:f>'ST Prim Ener Cons by Fuel &amp; Reg'!$C$155:$BG$155</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Reg'!$C$158:$BG$158</c:f>
              <c:numCache>
                <c:formatCode>#,##0.0</c:formatCode>
                <c:ptCount val="57"/>
                <c:pt idx="0">
                  <c:v>8.541072000000002E-3</c:v>
                </c:pt>
                <c:pt idx="1">
                  <c:v>9.5877720000000031E-3</c:v>
                </c:pt>
                <c:pt idx="2">
                  <c:v>1.2811608000000002E-2</c:v>
                </c:pt>
                <c:pt idx="3">
                  <c:v>1.4235120000000002E-2</c:v>
                </c:pt>
                <c:pt idx="4">
                  <c:v>1.7082144000000004E-2</c:v>
                </c:pt>
                <c:pt idx="5">
                  <c:v>2.2782478329764998E-2</c:v>
                </c:pt>
                <c:pt idx="6">
                  <c:v>2.4142387499999998E-2</c:v>
                </c:pt>
                <c:pt idx="7">
                  <c:v>2.6481262499999998E-2</c:v>
                </c:pt>
                <c:pt idx="8">
                  <c:v>2.64119625E-2</c:v>
                </c:pt>
                <c:pt idx="9">
                  <c:v>2.9894287500000005E-2</c:v>
                </c:pt>
                <c:pt idx="10">
                  <c:v>3.8270925000000004E-2</c:v>
                </c:pt>
                <c:pt idx="11">
                  <c:v>4.6491637500000002E-2</c:v>
                </c:pt>
                <c:pt idx="12">
                  <c:v>4.9653450000000009E-2</c:v>
                </c:pt>
                <c:pt idx="13">
                  <c:v>5.5457325000000002E-2</c:v>
                </c:pt>
                <c:pt idx="14">
                  <c:v>6.8970824999999986E-2</c:v>
                </c:pt>
                <c:pt idx="15">
                  <c:v>4.0791712500000001E-2</c:v>
                </c:pt>
                <c:pt idx="16">
                  <c:v>7.1214412500000004E-2</c:v>
                </c:pt>
                <c:pt idx="17">
                  <c:v>9.3364425000000015E-2</c:v>
                </c:pt>
                <c:pt idx="18">
                  <c:v>0.1110879</c:v>
                </c:pt>
                <c:pt idx="19">
                  <c:v>0.12722613750000003</c:v>
                </c:pt>
                <c:pt idx="20">
                  <c:v>0.15562181250000001</c:v>
                </c:pt>
                <c:pt idx="21">
                  <c:v>0.21744087749999999</c:v>
                </c:pt>
                <c:pt idx="22">
                  <c:v>0.25047722699999997</c:v>
                </c:pt>
                <c:pt idx="23">
                  <c:v>0.29341758600000001</c:v>
                </c:pt>
                <c:pt idx="24">
                  <c:v>0.34885654650000003</c:v>
                </c:pt>
                <c:pt idx="25">
                  <c:v>0.41733846000000002</c:v>
                </c:pt>
                <c:pt idx="26">
                  <c:v>0.464788863</c:v>
                </c:pt>
                <c:pt idx="27">
                  <c:v>0.51964882200000007</c:v>
                </c:pt>
                <c:pt idx="28">
                  <c:v>0.52801506450000002</c:v>
                </c:pt>
                <c:pt idx="29">
                  <c:v>0.57084904800000003</c:v>
                </c:pt>
                <c:pt idx="30">
                  <c:v>0.65080184399999996</c:v>
                </c:pt>
                <c:pt idx="31">
                  <c:v>0.71034197850000014</c:v>
                </c:pt>
                <c:pt idx="32">
                  <c:v>0.77229479249999999</c:v>
                </c:pt>
                <c:pt idx="33">
                  <c:v>0.84754350450000016</c:v>
                </c:pt>
                <c:pt idx="34">
                  <c:v>0.86844126600000005</c:v>
                </c:pt>
                <c:pt idx="35">
                  <c:v>0.91305695249999996</c:v>
                </c:pt>
                <c:pt idx="36">
                  <c:v>0.91539894600000005</c:v>
                </c:pt>
                <c:pt idx="37">
                  <c:v>0.95595885000000014</c:v>
                </c:pt>
                <c:pt idx="38">
                  <c:v>1.023368346</c:v>
                </c:pt>
                <c:pt idx="39">
                  <c:v>1.1040889860000003</c:v>
                </c:pt>
                <c:pt idx="40">
                  <c:v>1.2357229500000002</c:v>
                </c:pt>
                <c:pt idx="41">
                  <c:v>1.29157875</c:v>
                </c:pt>
                <c:pt idx="42">
                  <c:v>1.3971693896479933</c:v>
                </c:pt>
                <c:pt idx="43">
                  <c:v>1.4395559761627852</c:v>
                </c:pt>
                <c:pt idx="44">
                  <c:v>1.7678910520721434</c:v>
                </c:pt>
                <c:pt idx="45">
                  <c:v>2.1226183952626094</c:v>
                </c:pt>
                <c:pt idx="46">
                  <c:v>2.170291574836662</c:v>
                </c:pt>
                <c:pt idx="47">
                  <c:v>2.005167306038544</c:v>
                </c:pt>
                <c:pt idx="48">
                  <c:v>1.764694865750112</c:v>
                </c:pt>
                <c:pt idx="49">
                  <c:v>1.7460564033552475</c:v>
                </c:pt>
                <c:pt idx="50">
                  <c:v>1.721046150307618</c:v>
                </c:pt>
                <c:pt idx="51">
                  <c:v>1.8284753469144106</c:v>
                </c:pt>
                <c:pt idx="52">
                  <c:v>1.9295950466276655</c:v>
                </c:pt>
                <c:pt idx="53">
                  <c:v>2.0878661438989718</c:v>
                </c:pt>
                <c:pt idx="54">
                  <c:v>2.1329943018806308</c:v>
                </c:pt>
                <c:pt idx="55">
                  <c:v>2.1769179807606518</c:v>
                </c:pt>
                <c:pt idx="56">
                  <c:v>2.2380424081746431</c:v>
                </c:pt>
              </c:numCache>
            </c:numRef>
          </c:val>
          <c:extLst>
            <c:ext xmlns:c16="http://schemas.microsoft.com/office/drawing/2014/chart" uri="{C3380CC4-5D6E-409C-BE32-E72D297353CC}">
              <c16:uniqueId val="{00000002-E2E2-4ED2-BFA3-8571DC6971F9}"/>
            </c:ext>
          </c:extLst>
        </c:ser>
        <c:ser>
          <c:idx val="3"/>
          <c:order val="3"/>
          <c:tx>
            <c:strRef>
              <c:f>'ST Prim Ener Cons by Fuel &amp; Reg'!$B$159</c:f>
              <c:strCache>
                <c:ptCount val="1"/>
                <c:pt idx="0">
                  <c:v>Nuclear</c:v>
                </c:pt>
              </c:strCache>
            </c:strRef>
          </c:tx>
          <c:spPr>
            <a:solidFill>
              <a:srgbClr val="FF9900"/>
            </a:solidFill>
            <a:ln>
              <a:noFill/>
            </a:ln>
            <a:effectLst/>
          </c:spPr>
          <c:cat>
            <c:numRef>
              <c:f>'ST Prim Ener Cons by Fuel &amp; Reg'!$C$155:$BG$155</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Reg'!$C$159:$BG$159</c:f>
              <c:numCache>
                <c:formatCode>#,##0.0</c:formatCode>
                <c:ptCount val="57"/>
                <c:pt idx="0">
                  <c:v>0</c:v>
                </c:pt>
                <c:pt idx="1">
                  <c:v>0</c:v>
                </c:pt>
                <c:pt idx="2">
                  <c:v>0</c:v>
                </c:pt>
                <c:pt idx="3">
                  <c:v>0</c:v>
                </c:pt>
                <c:pt idx="4">
                  <c:v>7.4036830107526898E-3</c:v>
                </c:pt>
                <c:pt idx="5">
                  <c:v>1.3362744946236555E-2</c:v>
                </c:pt>
                <c:pt idx="6">
                  <c:v>9.931769892473118E-3</c:v>
                </c:pt>
                <c:pt idx="7">
                  <c:v>9.4351813978494643E-3</c:v>
                </c:pt>
                <c:pt idx="8">
                  <c:v>1.9953828602150538E-2</c:v>
                </c:pt>
                <c:pt idx="9">
                  <c:v>1.8373774301075271E-2</c:v>
                </c:pt>
                <c:pt idx="10">
                  <c:v>2.1895038172043017E-2</c:v>
                </c:pt>
                <c:pt idx="11">
                  <c:v>2.713178956989247E-2</c:v>
                </c:pt>
                <c:pt idx="12">
                  <c:v>1.8915507204301071E-2</c:v>
                </c:pt>
                <c:pt idx="13">
                  <c:v>2.3113937204301081E-2</c:v>
                </c:pt>
                <c:pt idx="14">
                  <c:v>2.3971680967741934E-2</c:v>
                </c:pt>
                <c:pt idx="15">
                  <c:v>2.5010002365591397E-2</c:v>
                </c:pt>
                <c:pt idx="16">
                  <c:v>2.5190580000000001E-2</c:v>
                </c:pt>
                <c:pt idx="17">
                  <c:v>2.2030471397849461E-2</c:v>
                </c:pt>
                <c:pt idx="18">
                  <c:v>3.1420508387096771E-2</c:v>
                </c:pt>
                <c:pt idx="19">
                  <c:v>4.1261989462365596E-2</c:v>
                </c:pt>
                <c:pt idx="20">
                  <c:v>4.6047296774193551E-2</c:v>
                </c:pt>
                <c:pt idx="21">
                  <c:v>5.1284048172043004E-2</c:v>
                </c:pt>
                <c:pt idx="22">
                  <c:v>5.4353867956989245E-2</c:v>
                </c:pt>
                <c:pt idx="23">
                  <c:v>6.2073561827956994E-2</c:v>
                </c:pt>
                <c:pt idx="24">
                  <c:v>4.1081411827957E-2</c:v>
                </c:pt>
                <c:pt idx="25">
                  <c:v>6.5323959247311825E-2</c:v>
                </c:pt>
                <c:pt idx="26">
                  <c:v>5.530190053763441E-2</c:v>
                </c:pt>
                <c:pt idx="27">
                  <c:v>6.5414248064516137E-2</c:v>
                </c:pt>
                <c:pt idx="28">
                  <c:v>6.3608471720430104E-2</c:v>
                </c:pt>
                <c:pt idx="29">
                  <c:v>5.0516593225806455E-2</c:v>
                </c:pt>
                <c:pt idx="30">
                  <c:v>7.7783816021505373E-2</c:v>
                </c:pt>
                <c:pt idx="31">
                  <c:v>8.5819520752688186E-2</c:v>
                </c:pt>
                <c:pt idx="32">
                  <c:v>0.10288410720430109</c:v>
                </c:pt>
                <c:pt idx="33">
                  <c:v>0.11615656333333332</c:v>
                </c:pt>
                <c:pt idx="34">
                  <c:v>0.13001589677419356</c:v>
                </c:pt>
                <c:pt idx="35">
                  <c:v>0.16107524989247313</c:v>
                </c:pt>
                <c:pt idx="36">
                  <c:v>0.1916942984541265</c:v>
                </c:pt>
                <c:pt idx="37">
                  <c:v>0.19513656055567116</c:v>
                </c:pt>
                <c:pt idx="38">
                  <c:v>0.18175399351736971</c:v>
                </c:pt>
                <c:pt idx="39">
                  <c:v>0.21159917813848364</c:v>
                </c:pt>
                <c:pt idx="40">
                  <c:v>0.17535180685994278</c:v>
                </c:pt>
                <c:pt idx="41">
                  <c:v>0.17331279610468645</c:v>
                </c:pt>
                <c:pt idx="42">
                  <c:v>0.17418341552419345</c:v>
                </c:pt>
                <c:pt idx="43">
                  <c:v>0.14785190713283902</c:v>
                </c:pt>
                <c:pt idx="44">
                  <c:v>0.16223495041815997</c:v>
                </c:pt>
                <c:pt idx="45">
                  <c:v>0.22131965753017996</c:v>
                </c:pt>
                <c:pt idx="46">
                  <c:v>0.30708808861132941</c:v>
                </c:pt>
                <c:pt idx="47">
                  <c:v>0.31390399794721391</c:v>
                </c:pt>
                <c:pt idx="48">
                  <c:v>0.31359973338515329</c:v>
                </c:pt>
                <c:pt idx="49">
                  <c:v>0.32461350260768751</c:v>
                </c:pt>
                <c:pt idx="50">
                  <c:v>0.35637468202764938</c:v>
                </c:pt>
                <c:pt idx="51">
                  <c:v>0.35047466730291993</c:v>
                </c:pt>
                <c:pt idx="52">
                  <c:v>0.34397155645161287</c:v>
                </c:pt>
                <c:pt idx="53">
                  <c:v>0.35691499999999993</c:v>
                </c:pt>
                <c:pt idx="54">
                  <c:v>0.4112571800205273</c:v>
                </c:pt>
                <c:pt idx="55">
                  <c:v>0.40475875798990563</c:v>
                </c:pt>
                <c:pt idx="56">
                  <c:v>0.39699321010813909</c:v>
                </c:pt>
              </c:numCache>
            </c:numRef>
          </c:val>
          <c:extLst>
            <c:ext xmlns:c16="http://schemas.microsoft.com/office/drawing/2014/chart" uri="{C3380CC4-5D6E-409C-BE32-E72D297353CC}">
              <c16:uniqueId val="{00000003-E2E2-4ED2-BFA3-8571DC6971F9}"/>
            </c:ext>
          </c:extLst>
        </c:ser>
        <c:ser>
          <c:idx val="4"/>
          <c:order val="4"/>
          <c:tx>
            <c:strRef>
              <c:f>'ST Prim Ener Cons by Fuel &amp; Reg'!$B$160</c:f>
              <c:strCache>
                <c:ptCount val="1"/>
                <c:pt idx="0">
                  <c:v>Hydro</c:v>
                </c:pt>
              </c:strCache>
            </c:strRef>
          </c:tx>
          <c:spPr>
            <a:solidFill>
              <a:srgbClr val="0066FF"/>
            </a:solidFill>
            <a:ln>
              <a:noFill/>
            </a:ln>
            <a:effectLst/>
          </c:spPr>
          <c:cat>
            <c:numRef>
              <c:f>'ST Prim Ener Cons by Fuel &amp; Reg'!$C$155:$BG$155</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Reg'!$C$160:$BG$160</c:f>
              <c:numCache>
                <c:formatCode>#,##0.0</c:formatCode>
                <c:ptCount val="57"/>
                <c:pt idx="0">
                  <c:v>0.20403514432258069</c:v>
                </c:pt>
                <c:pt idx="1">
                  <c:v>0.21306782767741939</c:v>
                </c:pt>
                <c:pt idx="2">
                  <c:v>0.23842520438709677</c:v>
                </c:pt>
                <c:pt idx="3">
                  <c:v>0.27516752574193554</c:v>
                </c:pt>
                <c:pt idx="4">
                  <c:v>0.30551169638709685</c:v>
                </c:pt>
                <c:pt idx="5">
                  <c:v>0.32400047012903233</c:v>
                </c:pt>
                <c:pt idx="6">
                  <c:v>0.35537963574193548</c:v>
                </c:pt>
                <c:pt idx="7">
                  <c:v>0.34493559561290321</c:v>
                </c:pt>
                <c:pt idx="8">
                  <c:v>0.36732912309677412</c:v>
                </c:pt>
                <c:pt idx="9">
                  <c:v>0.35345078148387093</c:v>
                </c:pt>
                <c:pt idx="10">
                  <c:v>0.42227794683870978</c:v>
                </c:pt>
                <c:pt idx="11">
                  <c:v>0.44175467032258064</c:v>
                </c:pt>
                <c:pt idx="12">
                  <c:v>0.48197833838709681</c:v>
                </c:pt>
                <c:pt idx="13">
                  <c:v>0.5979918652258065</c:v>
                </c:pt>
                <c:pt idx="14">
                  <c:v>0.57663333270967732</c:v>
                </c:pt>
                <c:pt idx="15">
                  <c:v>0.59018235774193539</c:v>
                </c:pt>
                <c:pt idx="16">
                  <c:v>0.62894762380645164</c:v>
                </c:pt>
                <c:pt idx="17">
                  <c:v>0.53076423754838697</c:v>
                </c:pt>
                <c:pt idx="18">
                  <c:v>0.51142864974193547</c:v>
                </c:pt>
                <c:pt idx="19">
                  <c:v>0.57145835787096777</c:v>
                </c:pt>
                <c:pt idx="20">
                  <c:v>0.55155822735483861</c:v>
                </c:pt>
                <c:pt idx="21">
                  <c:v>0.55960296096774187</c:v>
                </c:pt>
                <c:pt idx="22">
                  <c:v>0.52121405670967746</c:v>
                </c:pt>
                <c:pt idx="23">
                  <c:v>0.5813849005161289</c:v>
                </c:pt>
                <c:pt idx="24">
                  <c:v>0.67458149283870994</c:v>
                </c:pt>
                <c:pt idx="25">
                  <c:v>0.70680747251612908</c:v>
                </c:pt>
                <c:pt idx="26">
                  <c:v>0.78687844683870978</c:v>
                </c:pt>
                <c:pt idx="27">
                  <c:v>0.7458079647096777</c:v>
                </c:pt>
                <c:pt idx="28">
                  <c:v>0.75295883903225813</c:v>
                </c:pt>
                <c:pt idx="29">
                  <c:v>0.85387084838709681</c:v>
                </c:pt>
                <c:pt idx="30">
                  <c:v>0.80818993412903239</c:v>
                </c:pt>
                <c:pt idx="31">
                  <c:v>0.73512869845161288</c:v>
                </c:pt>
                <c:pt idx="32">
                  <c:v>0.74740750238709686</c:v>
                </c:pt>
                <c:pt idx="33">
                  <c:v>0.89028385316129022</c:v>
                </c:pt>
                <c:pt idx="34">
                  <c:v>0.87555869748387116</c:v>
                </c:pt>
                <c:pt idx="35">
                  <c:v>0.81957487877419366</c:v>
                </c:pt>
                <c:pt idx="36">
                  <c:v>0.76171749922119802</c:v>
                </c:pt>
                <c:pt idx="37">
                  <c:v>0.72025633674505718</c:v>
                </c:pt>
                <c:pt idx="38">
                  <c:v>0.72348319563275421</c:v>
                </c:pt>
                <c:pt idx="39">
                  <c:v>1.0439925292788161</c:v>
                </c:pt>
                <c:pt idx="40">
                  <c:v>1.0042335238873006</c:v>
                </c:pt>
                <c:pt idx="41">
                  <c:v>1.1535908112371285</c:v>
                </c:pt>
                <c:pt idx="42">
                  <c:v>1.2481321154788303</c:v>
                </c:pt>
                <c:pt idx="43">
                  <c:v>1.1650738969745538</c:v>
                </c:pt>
                <c:pt idx="44">
                  <c:v>1.0690973732526874</c:v>
                </c:pt>
                <c:pt idx="45">
                  <c:v>1.0865801469968326</c:v>
                </c:pt>
                <c:pt idx="46">
                  <c:v>1.307978978712627</c:v>
                </c:pt>
                <c:pt idx="47">
                  <c:v>1.1428248629032249</c:v>
                </c:pt>
                <c:pt idx="48">
                  <c:v>1.2949519393315181</c:v>
                </c:pt>
                <c:pt idx="49">
                  <c:v>1.3555964474261142</c:v>
                </c:pt>
                <c:pt idx="50">
                  <c:v>1.2921342703295635</c:v>
                </c:pt>
                <c:pt idx="51">
                  <c:v>1.2372566684578776</c:v>
                </c:pt>
                <c:pt idx="52">
                  <c:v>1.3012749446950886</c:v>
                </c:pt>
                <c:pt idx="53">
                  <c:v>1.3310942153410186</c:v>
                </c:pt>
                <c:pt idx="54">
                  <c:v>1.5379277738531401</c:v>
                </c:pt>
                <c:pt idx="55">
                  <c:v>1.5478453730939583</c:v>
                </c:pt>
                <c:pt idx="56">
                  <c:v>1.5102715307715999</c:v>
                </c:pt>
              </c:numCache>
            </c:numRef>
          </c:val>
          <c:extLst>
            <c:ext xmlns:c16="http://schemas.microsoft.com/office/drawing/2014/chart" uri="{C3380CC4-5D6E-409C-BE32-E72D297353CC}">
              <c16:uniqueId val="{00000004-E2E2-4ED2-BFA3-8571DC6971F9}"/>
            </c:ext>
          </c:extLst>
        </c:ser>
        <c:ser>
          <c:idx val="5"/>
          <c:order val="5"/>
          <c:tx>
            <c:strRef>
              <c:f>'ST Prim Ener Cons by Fuel &amp; Reg'!$B$161</c:f>
              <c:strCache>
                <c:ptCount val="1"/>
                <c:pt idx="0">
                  <c:v>Wind</c:v>
                </c:pt>
              </c:strCache>
            </c:strRef>
          </c:tx>
          <c:spPr>
            <a:solidFill>
              <a:srgbClr val="FFFF00"/>
            </a:solidFill>
            <a:ln>
              <a:noFill/>
            </a:ln>
            <a:effectLst/>
          </c:spPr>
          <c:cat>
            <c:numRef>
              <c:f>'ST Prim Ener Cons by Fuel &amp; Reg'!$C$155:$BG$155</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Reg'!$C$161:$BG$161</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3.2258064516129032E-4</c:v>
                </c:pt>
                <c:pt idx="26">
                  <c:v>1.2019451612903227E-3</c:v>
                </c:pt>
                <c:pt idx="27">
                  <c:v>9.417774193548387E-4</c:v>
                </c:pt>
                <c:pt idx="28">
                  <c:v>1.0088419354838706E-3</c:v>
                </c:pt>
                <c:pt idx="29">
                  <c:v>2.0362064516129034E-3</c:v>
                </c:pt>
                <c:pt idx="30">
                  <c:v>5.2850032258064525E-3</c:v>
                </c:pt>
                <c:pt idx="31">
                  <c:v>9.3504967741935476E-3</c:v>
                </c:pt>
                <c:pt idx="32">
                  <c:v>1.0517419354838711E-2</c:v>
                </c:pt>
                <c:pt idx="33">
                  <c:v>1.1486129032258065E-2</c:v>
                </c:pt>
                <c:pt idx="34">
                  <c:v>1.5392903225806451E-2</c:v>
                </c:pt>
                <c:pt idx="35">
                  <c:v>1.6840645161290326E-2</c:v>
                </c:pt>
                <c:pt idx="36">
                  <c:v>2.2051036866359449E-2</c:v>
                </c:pt>
                <c:pt idx="37">
                  <c:v>2.1908772112382933E-2</c:v>
                </c:pt>
                <c:pt idx="38">
                  <c:v>2.7191934491315128E-2</c:v>
                </c:pt>
                <c:pt idx="39">
                  <c:v>5.420833381960137E-2</c:v>
                </c:pt>
                <c:pt idx="40">
                  <c:v>6.175695998366678E-2</c:v>
                </c:pt>
                <c:pt idx="41">
                  <c:v>9.5646231892878825E-2</c:v>
                </c:pt>
                <c:pt idx="42">
                  <c:v>0.11892430887096769</c:v>
                </c:pt>
                <c:pt idx="43">
                  <c:v>0.14545287878180721</c:v>
                </c:pt>
                <c:pt idx="44">
                  <c:v>0.16358478494623649</c:v>
                </c:pt>
                <c:pt idx="45">
                  <c:v>0.19440998139718968</c:v>
                </c:pt>
                <c:pt idx="46">
                  <c:v>0.23787404150275354</c:v>
                </c:pt>
                <c:pt idx="47">
                  <c:v>0.27078630967741912</c:v>
                </c:pt>
                <c:pt idx="48">
                  <c:v>0.29441772755538259</c:v>
                </c:pt>
                <c:pt idx="49">
                  <c:v>0.32627736159938159</c:v>
                </c:pt>
                <c:pt idx="50">
                  <c:v>0.31741787177419323</c:v>
                </c:pt>
                <c:pt idx="51">
                  <c:v>0.41876833897690352</c:v>
                </c:pt>
                <c:pt idx="52">
                  <c:v>0.50422245677419353</c:v>
                </c:pt>
                <c:pt idx="53">
                  <c:v>0.57444190288624775</c:v>
                </c:pt>
                <c:pt idx="54">
                  <c:v>0.60082042365503274</c:v>
                </c:pt>
                <c:pt idx="55">
                  <c:v>0.57131941113184348</c:v>
                </c:pt>
                <c:pt idx="56">
                  <c:v>0.6414502911873734</c:v>
                </c:pt>
              </c:numCache>
            </c:numRef>
          </c:val>
          <c:extLst>
            <c:ext xmlns:c16="http://schemas.microsoft.com/office/drawing/2014/chart" uri="{C3380CC4-5D6E-409C-BE32-E72D297353CC}">
              <c16:uniqueId val="{00000005-E2E2-4ED2-BFA3-8571DC6971F9}"/>
            </c:ext>
          </c:extLst>
        </c:ser>
        <c:ser>
          <c:idx val="6"/>
          <c:order val="6"/>
          <c:tx>
            <c:strRef>
              <c:f>'ST Prim Ener Cons by Fuel &amp; Reg'!$B$162</c:f>
              <c:strCache>
                <c:ptCount val="1"/>
                <c:pt idx="0">
                  <c:v>Solar</c:v>
                </c:pt>
              </c:strCache>
            </c:strRef>
          </c:tx>
          <c:spPr>
            <a:solidFill>
              <a:srgbClr val="FFC000"/>
            </a:solidFill>
            <a:ln>
              <a:noFill/>
            </a:ln>
            <a:effectLst/>
          </c:spPr>
          <c:cat>
            <c:numRef>
              <c:f>'ST Prim Ener Cons by Fuel &amp; Reg'!$C$155:$BG$155</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Reg'!$C$162:$BG$162</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1.0752688172043012E-5</c:v>
                </c:pt>
                <c:pt idx="31">
                  <c:v>6.4516129032258081E-5</c:v>
                </c:pt>
                <c:pt idx="32">
                  <c:v>6.4516129032258081E-5</c:v>
                </c:pt>
                <c:pt idx="33">
                  <c:v>6.4516129032258081E-5</c:v>
                </c:pt>
                <c:pt idx="34">
                  <c:v>6.4516129032258081E-5</c:v>
                </c:pt>
                <c:pt idx="35">
                  <c:v>7.5268817204301081E-5</c:v>
                </c:pt>
                <c:pt idx="36">
                  <c:v>1.1751152073732721E-4</c:v>
                </c:pt>
                <c:pt idx="37">
                  <c:v>1.3798126951092613E-4</c:v>
                </c:pt>
                <c:pt idx="38">
                  <c:v>1.6873449131513647E-4</c:v>
                </c:pt>
                <c:pt idx="39">
                  <c:v>1.8861721799876718E-4</c:v>
                </c:pt>
                <c:pt idx="40">
                  <c:v>1.8742343813801549E-4</c:v>
                </c:pt>
                <c:pt idx="41">
                  <c:v>7.3752891052951891E-5</c:v>
                </c:pt>
                <c:pt idx="42">
                  <c:v>6.0058669354838687E-4</c:v>
                </c:pt>
                <c:pt idx="43">
                  <c:v>6.3732117812061672E-4</c:v>
                </c:pt>
                <c:pt idx="44">
                  <c:v>7.5403225806451569E-4</c:v>
                </c:pt>
                <c:pt idx="45">
                  <c:v>1.1291054818919444E-3</c:v>
                </c:pt>
                <c:pt idx="46">
                  <c:v>8.2130664830841818E-3</c:v>
                </c:pt>
                <c:pt idx="47">
                  <c:v>2.0719161290322568E-2</c:v>
                </c:pt>
                <c:pt idx="48">
                  <c:v>3.368289350952193E-2</c:v>
                </c:pt>
                <c:pt idx="49">
                  <c:v>4.7876262314081465E-2</c:v>
                </c:pt>
                <c:pt idx="50">
                  <c:v>6.3659087211981505E-2</c:v>
                </c:pt>
                <c:pt idx="51">
                  <c:v>0.11136885478144673</c:v>
                </c:pt>
                <c:pt idx="52">
                  <c:v>0.20641097612903225</c:v>
                </c:pt>
                <c:pt idx="53">
                  <c:v>0.34604184906621377</c:v>
                </c:pt>
                <c:pt idx="54">
                  <c:v>0.43905736697017339</c:v>
                </c:pt>
                <c:pt idx="55">
                  <c:v>0.5548311296889632</c:v>
                </c:pt>
                <c:pt idx="56">
                  <c:v>0.64344326636718641</c:v>
                </c:pt>
              </c:numCache>
            </c:numRef>
          </c:val>
          <c:extLst>
            <c:ext xmlns:c16="http://schemas.microsoft.com/office/drawing/2014/chart" uri="{C3380CC4-5D6E-409C-BE32-E72D297353CC}">
              <c16:uniqueId val="{00000006-E2E2-4ED2-BFA3-8571DC6971F9}"/>
            </c:ext>
          </c:extLst>
        </c:ser>
        <c:ser>
          <c:idx val="7"/>
          <c:order val="7"/>
          <c:tx>
            <c:strRef>
              <c:f>'ST Prim Ener Cons by Fuel &amp; Reg'!$B$163</c:f>
              <c:strCache>
                <c:ptCount val="1"/>
                <c:pt idx="0">
                  <c:v>Geoth Bio Oth</c:v>
                </c:pt>
              </c:strCache>
            </c:strRef>
          </c:tx>
          <c:spPr>
            <a:solidFill>
              <a:srgbClr val="92D050"/>
            </a:solidFill>
            <a:ln>
              <a:noFill/>
            </a:ln>
            <a:effectLst/>
          </c:spPr>
          <c:cat>
            <c:numRef>
              <c:f>'ST Prim Ener Cons by Fuel &amp; Reg'!$C$155:$BG$155</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Reg'!$C$163:$BG$163</c:f>
              <c:numCache>
                <c:formatCode>#,##0.0</c:formatCode>
                <c:ptCount val="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4.3193975225225219E-4</c:v>
                </c:pt>
                <c:pt idx="26">
                  <c:v>1.0925534909909907E-3</c:v>
                </c:pt>
                <c:pt idx="27">
                  <c:v>1.3720439189189183E-3</c:v>
                </c:pt>
                <c:pt idx="28">
                  <c:v>2.8965371621621607E-3</c:v>
                </c:pt>
                <c:pt idx="29">
                  <c:v>4.3702139639639629E-3</c:v>
                </c:pt>
                <c:pt idx="30">
                  <c:v>6.4790962837837831E-3</c:v>
                </c:pt>
                <c:pt idx="31">
                  <c:v>8.6896114864864829E-3</c:v>
                </c:pt>
                <c:pt idx="32">
                  <c:v>1.1281249999999996E-2</c:v>
                </c:pt>
                <c:pt idx="33">
                  <c:v>1.4853645833333325E-2</c:v>
                </c:pt>
                <c:pt idx="34">
                  <c:v>1.9376309121621617E-2</c:v>
                </c:pt>
                <c:pt idx="35">
                  <c:v>1.9376309121621617E-2</c:v>
                </c:pt>
                <c:pt idx="36">
                  <c:v>2.3778537443693685E-2</c:v>
                </c:pt>
                <c:pt idx="37">
                  <c:v>5.5379030304530008E-2</c:v>
                </c:pt>
                <c:pt idx="38">
                  <c:v>5.9846713435160737E-2</c:v>
                </c:pt>
                <c:pt idx="39">
                  <c:v>6.9330135224977926E-2</c:v>
                </c:pt>
                <c:pt idx="40">
                  <c:v>7.6416900800465648E-2</c:v>
                </c:pt>
                <c:pt idx="41">
                  <c:v>9.6121101159659827E-2</c:v>
                </c:pt>
                <c:pt idx="42">
                  <c:v>0.12076780247592306</c:v>
                </c:pt>
                <c:pt idx="43">
                  <c:v>0.14420482474144614</c:v>
                </c:pt>
                <c:pt idx="44">
                  <c:v>0.16560900306504533</c:v>
                </c:pt>
                <c:pt idx="45">
                  <c:v>0.20381865851030617</c:v>
                </c:pt>
                <c:pt idx="46">
                  <c:v>0.24194730017363317</c:v>
                </c:pt>
                <c:pt idx="47">
                  <c:v>0.27259269799430275</c:v>
                </c:pt>
                <c:pt idx="48">
                  <c:v>0.30169111188240788</c:v>
                </c:pt>
                <c:pt idx="49">
                  <c:v>0.33247965569043009</c:v>
                </c:pt>
                <c:pt idx="50">
                  <c:v>0.40377829311269431</c:v>
                </c:pt>
                <c:pt idx="51">
                  <c:v>0.34752189155725083</c:v>
                </c:pt>
                <c:pt idx="52">
                  <c:v>0.34109468966946899</c:v>
                </c:pt>
                <c:pt idx="53">
                  <c:v>0.38633486556489882</c:v>
                </c:pt>
                <c:pt idx="54">
                  <c:v>0.44418602516587025</c:v>
                </c:pt>
                <c:pt idx="55">
                  <c:v>0.45818943574988369</c:v>
                </c:pt>
                <c:pt idx="56">
                  <c:v>0.50351697995913103</c:v>
                </c:pt>
              </c:numCache>
            </c:numRef>
          </c:val>
          <c:extLst>
            <c:ext xmlns:c16="http://schemas.microsoft.com/office/drawing/2014/chart" uri="{C3380CC4-5D6E-409C-BE32-E72D297353CC}">
              <c16:uniqueId val="{00000007-E2E2-4ED2-BFA3-8571DC6971F9}"/>
            </c:ext>
          </c:extLst>
        </c:ser>
        <c:dLbls>
          <c:showLegendKey val="0"/>
          <c:showVal val="0"/>
          <c:showCatName val="0"/>
          <c:showSerName val="0"/>
          <c:showPercent val="0"/>
          <c:showBubbleSize val="0"/>
        </c:dLbls>
        <c:axId val="1866376303"/>
        <c:axId val="1867365247"/>
      </c:areaChart>
      <c:catAx>
        <c:axId val="1866376303"/>
        <c:scaling>
          <c:orientation val="minMax"/>
        </c:scaling>
        <c:delete val="1"/>
        <c:axPos val="b"/>
        <c:numFmt formatCode="General" sourceLinked="1"/>
        <c:majorTickMark val="out"/>
        <c:minorTickMark val="none"/>
        <c:tickLblPos val="nextTo"/>
        <c:crossAx val="1867365247"/>
        <c:crosses val="autoZero"/>
        <c:auto val="1"/>
        <c:lblAlgn val="ctr"/>
        <c:lblOffset val="100"/>
        <c:tickLblSkip val="10"/>
        <c:noMultiLvlLbl val="0"/>
      </c:catAx>
      <c:valAx>
        <c:axId val="1867365247"/>
        <c:scaling>
          <c:orientation val="minMax"/>
        </c:scaling>
        <c:delete val="1"/>
        <c:axPos val="l"/>
        <c:numFmt formatCode="0" sourceLinked="0"/>
        <c:majorTickMark val="none"/>
        <c:minorTickMark val="none"/>
        <c:tickLblPos val="nextTo"/>
        <c:crossAx val="1866376303"/>
        <c:crosses val="autoZero"/>
        <c:crossBetween val="midCat"/>
      </c:valAx>
      <c:spPr>
        <a:noFill/>
        <a:ln w="25400">
          <a:noFill/>
        </a:ln>
        <a:effectLst/>
      </c:spPr>
    </c:plotArea>
    <c:plotVisOnly val="1"/>
    <c:dispBlanksAs val="zero"/>
    <c:showDLblsOverMax val="0"/>
  </c:chart>
  <c:spPr>
    <a:noFill/>
    <a:ln>
      <a:noFill/>
    </a:ln>
    <a:effectLst/>
  </c:spPr>
  <c:txPr>
    <a:bodyPr/>
    <a:lstStyle/>
    <a:p>
      <a:pPr>
        <a:defRPr sz="1400" b="1">
          <a:solidFill>
            <a:srgbClr val="FFFF00"/>
          </a:solidFill>
        </a:defRPr>
      </a:pPr>
      <a:endParaRPr lang="en-US"/>
    </a:p>
  </c:txPr>
  <c:externalData r:id="rId4">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Prim Ener Cons by Fuel &amp; Reg'!$B$3</c:f>
              <c:strCache>
                <c:ptCount val="1"/>
                <c:pt idx="0">
                  <c:v>Total North America</c:v>
                </c:pt>
              </c:strCache>
            </c:strRef>
          </c:tx>
          <c:spPr>
            <a:solidFill>
              <a:srgbClr val="00B0F0"/>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Reg'!$C$3:$BG$3</c:f>
              <c:numCache>
                <c:formatCode>[&gt;0.005]0.00;[=0]\-;\^</c:formatCode>
                <c:ptCount val="57"/>
                <c:pt idx="0">
                  <c:v>12.284108002933092</c:v>
                </c:pt>
                <c:pt idx="1">
                  <c:v>12.837072537691226</c:v>
                </c:pt>
                <c:pt idx="2">
                  <c:v>12.608345856943949</c:v>
                </c:pt>
                <c:pt idx="3">
                  <c:v>13.08244459683598</c:v>
                </c:pt>
                <c:pt idx="4">
                  <c:v>13.110353185376201</c:v>
                </c:pt>
                <c:pt idx="5">
                  <c:v>13.046560447720772</c:v>
                </c:pt>
                <c:pt idx="6">
                  <c:v>12.355329956310079</c:v>
                </c:pt>
                <c:pt idx="7">
                  <c:v>12.802914708333173</c:v>
                </c:pt>
                <c:pt idx="8">
                  <c:v>13.723059035616712</c:v>
                </c:pt>
                <c:pt idx="9">
                  <c:v>13.431265151667388</c:v>
                </c:pt>
                <c:pt idx="10">
                  <c:v>13.424128831785868</c:v>
                </c:pt>
                <c:pt idx="11">
                  <c:v>14.446786321195594</c:v>
                </c:pt>
                <c:pt idx="12">
                  <c:v>15.027059750382037</c:v>
                </c:pt>
                <c:pt idx="13">
                  <c:v>14.70016884900808</c:v>
                </c:pt>
                <c:pt idx="14">
                  <c:v>15.932644744767725</c:v>
                </c:pt>
                <c:pt idx="15">
                  <c:v>16.484074654325891</c:v>
                </c:pt>
                <c:pt idx="16">
                  <c:v>16.978139986654579</c:v>
                </c:pt>
                <c:pt idx="17">
                  <c:v>16.461584520169321</c:v>
                </c:pt>
                <c:pt idx="18">
                  <c:v>17.096365853417677</c:v>
                </c:pt>
                <c:pt idx="19">
                  <c:v>18.394950666515545</c:v>
                </c:pt>
                <c:pt idx="20">
                  <c:v>18.768285868197413</c:v>
                </c:pt>
                <c:pt idx="21">
                  <c:v>18.480742748149432</c:v>
                </c:pt>
                <c:pt idx="22">
                  <c:v>19.303651542961962</c:v>
                </c:pt>
                <c:pt idx="23">
                  <c:v>20.218725187107413</c:v>
                </c:pt>
                <c:pt idx="24">
                  <c:v>20.453930805861955</c:v>
                </c:pt>
                <c:pt idx="25">
                  <c:v>20.494229728552202</c:v>
                </c:pt>
                <c:pt idx="26">
                  <c:v>20.271832955301292</c:v>
                </c:pt>
                <c:pt idx="27">
                  <c:v>20.425041197850916</c:v>
                </c:pt>
                <c:pt idx="28">
                  <c:v>21.031397535734694</c:v>
                </c:pt>
                <c:pt idx="29">
                  <c:v>21.19835068763777</c:v>
                </c:pt>
                <c:pt idx="30">
                  <c:v>21.447164543383639</c:v>
                </c:pt>
                <c:pt idx="31">
                  <c:v>22.415856667825821</c:v>
                </c:pt>
                <c:pt idx="32">
                  <c:v>22.911402068021758</c:v>
                </c:pt>
                <c:pt idx="33">
                  <c:v>23.208847477538427</c:v>
                </c:pt>
                <c:pt idx="34">
                  <c:v>23.131198015946794</c:v>
                </c:pt>
                <c:pt idx="35">
                  <c:v>24.184481007507301</c:v>
                </c:pt>
                <c:pt idx="36">
                  <c:v>23.594805772819019</c:v>
                </c:pt>
                <c:pt idx="37">
                  <c:v>23.795393082665395</c:v>
                </c:pt>
                <c:pt idx="38">
                  <c:v>24.077567578194145</c:v>
                </c:pt>
                <c:pt idx="39">
                  <c:v>24.158001920809568</c:v>
                </c:pt>
                <c:pt idx="40">
                  <c:v>24.583433092070813</c:v>
                </c:pt>
                <c:pt idx="41">
                  <c:v>24.229130985062682</c:v>
                </c:pt>
                <c:pt idx="42">
                  <c:v>24.545531885915722</c:v>
                </c:pt>
                <c:pt idx="43">
                  <c:v>24.068988689410954</c:v>
                </c:pt>
                <c:pt idx="44">
                  <c:v>21.175924242370701</c:v>
                </c:pt>
                <c:pt idx="45">
                  <c:v>22.448324395112905</c:v>
                </c:pt>
                <c:pt idx="46">
                  <c:v>21.251248397802801</c:v>
                </c:pt>
                <c:pt idx="47">
                  <c:v>18.839089752404877</c:v>
                </c:pt>
                <c:pt idx="48">
                  <c:v>19.475405849918555</c:v>
                </c:pt>
                <c:pt idx="49">
                  <c:v>19.391018487155943</c:v>
                </c:pt>
                <c:pt idx="50">
                  <c:v>16.940474611371165</c:v>
                </c:pt>
                <c:pt idx="51">
                  <c:v>15.546500029612814</c:v>
                </c:pt>
                <c:pt idx="52">
                  <c:v>15.303420554990687</c:v>
                </c:pt>
                <c:pt idx="53">
                  <c:v>14.503415746142153</c:v>
                </c:pt>
                <c:pt idx="54">
                  <c:v>12.495791899096226</c:v>
                </c:pt>
                <c:pt idx="55">
                  <c:v>9.9671622437925471</c:v>
                </c:pt>
                <c:pt idx="56">
                  <c:v>11.283045535145362</c:v>
                </c:pt>
              </c:numCache>
            </c:numRef>
          </c:val>
          <c:extLst>
            <c:ext xmlns:c16="http://schemas.microsoft.com/office/drawing/2014/chart" uri="{C3380CC4-5D6E-409C-BE32-E72D297353CC}">
              <c16:uniqueId val="{00000000-58F5-47B6-B0B6-0B98ADC333CD}"/>
            </c:ext>
          </c:extLst>
        </c:ser>
        <c:ser>
          <c:idx val="1"/>
          <c:order val="1"/>
          <c:tx>
            <c:strRef>
              <c:f>'ST Prim Ener Cons by Fuel &amp; Reg'!$B$4</c:f>
              <c:strCache>
                <c:ptCount val="1"/>
                <c:pt idx="0">
                  <c:v>Total Europe</c:v>
                </c:pt>
              </c:strCache>
            </c:strRef>
          </c:tx>
          <c:spPr>
            <a:solidFill>
              <a:srgbClr val="99CCFF"/>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Reg'!$C$4:$BG$4</c:f>
              <c:numCache>
                <c:formatCode>[&gt;0.005]0.00;[=0]\-;\^</c:formatCode>
                <c:ptCount val="57"/>
                <c:pt idx="0">
                  <c:v>21.941174411291801</c:v>
                </c:pt>
                <c:pt idx="1">
                  <c:v>21.051786113401977</c:v>
                </c:pt>
                <c:pt idx="2">
                  <c:v>20.369593885934677</c:v>
                </c:pt>
                <c:pt idx="3">
                  <c:v>20.68412953577527</c:v>
                </c:pt>
                <c:pt idx="4">
                  <c:v>20.954453454053148</c:v>
                </c:pt>
                <c:pt idx="5">
                  <c:v>20.610097881095829</c:v>
                </c:pt>
                <c:pt idx="6">
                  <c:v>19.728207598356413</c:v>
                </c:pt>
                <c:pt idx="7">
                  <c:v>19.058234347114425</c:v>
                </c:pt>
                <c:pt idx="8">
                  <c:v>19.361255843965029</c:v>
                </c:pt>
                <c:pt idx="9">
                  <c:v>19.185496617885505</c:v>
                </c:pt>
                <c:pt idx="10">
                  <c:v>18.735811877402945</c:v>
                </c:pt>
                <c:pt idx="11">
                  <c:v>19.619956302334206</c:v>
                </c:pt>
                <c:pt idx="12">
                  <c:v>19.571590796927325</c:v>
                </c:pt>
                <c:pt idx="13">
                  <c:v>19.933001625660442</c:v>
                </c:pt>
                <c:pt idx="14">
                  <c:v>20.802125200746939</c:v>
                </c:pt>
                <c:pt idx="15">
                  <c:v>21.191536456262952</c:v>
                </c:pt>
                <c:pt idx="16">
                  <c:v>20.8326551301618</c:v>
                </c:pt>
                <c:pt idx="17">
                  <c:v>20.949730241671602</c:v>
                </c:pt>
                <c:pt idx="18">
                  <c:v>21.24137523403197</c:v>
                </c:pt>
                <c:pt idx="19">
                  <c:v>21.205199080648494</c:v>
                </c:pt>
                <c:pt idx="20">
                  <c:v>26.061851803966967</c:v>
                </c:pt>
                <c:pt idx="21">
                  <c:v>25.840829239192203</c:v>
                </c:pt>
                <c:pt idx="22">
                  <c:v>26.048885945911756</c:v>
                </c:pt>
                <c:pt idx="23">
                  <c:v>25.513186364444071</c:v>
                </c:pt>
                <c:pt idx="24">
                  <c:v>25.196214077484321</c:v>
                </c:pt>
                <c:pt idx="25">
                  <c:v>23.996408669472888</c:v>
                </c:pt>
                <c:pt idx="26">
                  <c:v>22.611786298216096</c:v>
                </c:pt>
                <c:pt idx="27">
                  <c:v>21.281176481284763</c:v>
                </c:pt>
                <c:pt idx="28">
                  <c:v>19.888528659799604</c:v>
                </c:pt>
                <c:pt idx="29">
                  <c:v>18.748935763539809</c:v>
                </c:pt>
                <c:pt idx="30">
                  <c:v>18.540397225046739</c:v>
                </c:pt>
                <c:pt idx="31">
                  <c:v>18.015051775483983</c:v>
                </c:pt>
                <c:pt idx="32">
                  <c:v>17.520950379620796</c:v>
                </c:pt>
                <c:pt idx="33">
                  <c:v>17.035602157478021</c:v>
                </c:pt>
                <c:pt idx="34">
                  <c:v>16.092514583500822</c:v>
                </c:pt>
                <c:pt idx="35">
                  <c:v>16.561183376945017</c:v>
                </c:pt>
                <c:pt idx="36">
                  <c:v>16.410865328375532</c:v>
                </c:pt>
                <c:pt idx="37">
                  <c:v>16.40226505029711</c:v>
                </c:pt>
                <c:pt idx="38">
                  <c:v>17.055818339118119</c:v>
                </c:pt>
                <c:pt idx="39">
                  <c:v>16.769844712832157</c:v>
                </c:pt>
                <c:pt idx="40">
                  <c:v>16.376922165555246</c:v>
                </c:pt>
                <c:pt idx="41">
                  <c:v>17.14772669488238</c:v>
                </c:pt>
                <c:pt idx="42">
                  <c:v>17.377772404449466</c:v>
                </c:pt>
                <c:pt idx="43">
                  <c:v>16.384430781040976</c:v>
                </c:pt>
                <c:pt idx="44">
                  <c:v>14.669781681436991</c:v>
                </c:pt>
                <c:pt idx="45">
                  <c:v>15.34026647866704</c:v>
                </c:pt>
                <c:pt idx="46">
                  <c:v>15.981766639949827</c:v>
                </c:pt>
                <c:pt idx="47">
                  <c:v>16.337319810906699</c:v>
                </c:pt>
                <c:pt idx="48">
                  <c:v>15.804431757759662</c:v>
                </c:pt>
                <c:pt idx="49">
                  <c:v>14.839604152642885</c:v>
                </c:pt>
                <c:pt idx="50">
                  <c:v>14.199504764397032</c:v>
                </c:pt>
                <c:pt idx="51">
                  <c:v>13.691322055942893</c:v>
                </c:pt>
                <c:pt idx="52">
                  <c:v>13.038523118339125</c:v>
                </c:pt>
                <c:pt idx="53">
                  <c:v>12.913994706156396</c:v>
                </c:pt>
                <c:pt idx="54">
                  <c:v>11.016096035113243</c:v>
                </c:pt>
                <c:pt idx="55">
                  <c:v>9.4812467224924823</c:v>
                </c:pt>
                <c:pt idx="56">
                  <c:v>10.012303613146971</c:v>
                </c:pt>
              </c:numCache>
            </c:numRef>
          </c:val>
          <c:extLst>
            <c:ext xmlns:c16="http://schemas.microsoft.com/office/drawing/2014/chart" uri="{C3380CC4-5D6E-409C-BE32-E72D297353CC}">
              <c16:uniqueId val="{00000001-58F5-47B6-B0B6-0B98ADC333CD}"/>
            </c:ext>
          </c:extLst>
        </c:ser>
        <c:ser>
          <c:idx val="2"/>
          <c:order val="2"/>
          <c:tx>
            <c:strRef>
              <c:f>'ST Prim Ener Cons by Fuel &amp; Reg'!$B$5</c:f>
              <c:strCache>
                <c:ptCount val="1"/>
                <c:pt idx="0">
                  <c:v>Total CIS</c:v>
                </c:pt>
              </c:strCache>
            </c:strRef>
          </c:tx>
          <c:spPr>
            <a:solidFill>
              <a:srgbClr val="FFFF99"/>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Reg'!$C$5:$BG$5</c:f>
              <c:numCache>
                <c:formatCode>[&gt;0.005]0.00;[=0]\-;\^</c:formatCode>
                <c:ptCount val="57"/>
                <c:pt idx="0">
                  <c:v>12.45307781</c:v>
                </c:pt>
                <c:pt idx="1">
                  <c:v>12.90678857</c:v>
                </c:pt>
                <c:pt idx="2">
                  <c:v>13.106592969999999</c:v>
                </c:pt>
                <c:pt idx="3">
                  <c:v>12.992293329999999</c:v>
                </c:pt>
                <c:pt idx="4">
                  <c:v>13.178547632653292</c:v>
                </c:pt>
                <c:pt idx="5">
                  <c:v>13.069417289999999</c:v>
                </c:pt>
                <c:pt idx="6">
                  <c:v>13.333698409999997</c:v>
                </c:pt>
                <c:pt idx="7">
                  <c:v>13.706379093624935</c:v>
                </c:pt>
                <c:pt idx="8">
                  <c:v>13.853145529999997</c:v>
                </c:pt>
                <c:pt idx="9">
                  <c:v>13.921154369999998</c:v>
                </c:pt>
                <c:pt idx="10">
                  <c:v>14.317411479999999</c:v>
                </c:pt>
                <c:pt idx="11">
                  <c:v>14.301909957022609</c:v>
                </c:pt>
                <c:pt idx="12">
                  <c:v>14.558812278633042</c:v>
                </c:pt>
                <c:pt idx="13">
                  <c:v>14.470706243464345</c:v>
                </c:pt>
                <c:pt idx="14">
                  <c:v>14.575447852132173</c:v>
                </c:pt>
                <c:pt idx="15">
                  <c:v>14.13176488</c:v>
                </c:pt>
                <c:pt idx="16">
                  <c:v>14.042101979528201</c:v>
                </c:pt>
                <c:pt idx="17">
                  <c:v>14.257177428634357</c:v>
                </c:pt>
                <c:pt idx="18">
                  <c:v>14.293750442635</c:v>
                </c:pt>
                <c:pt idx="19">
                  <c:v>14.158843952423977</c:v>
                </c:pt>
                <c:pt idx="20">
                  <c:v>10.275692136547555</c:v>
                </c:pt>
                <c:pt idx="21">
                  <c:v>10.613733286652446</c:v>
                </c:pt>
                <c:pt idx="22">
                  <c:v>10.795807444376255</c:v>
                </c:pt>
                <c:pt idx="23">
                  <c:v>10.719284750769754</c:v>
                </c:pt>
                <c:pt idx="24">
                  <c:v>10.352571125594205</c:v>
                </c:pt>
                <c:pt idx="25">
                  <c:v>9.6229569382570599</c:v>
                </c:pt>
                <c:pt idx="26">
                  <c:v>8.9125865144440386</c:v>
                </c:pt>
                <c:pt idx="27">
                  <c:v>8.3943594139242155</c:v>
                </c:pt>
                <c:pt idx="28">
                  <c:v>7.5654304130311418</c:v>
                </c:pt>
                <c:pt idx="29">
                  <c:v>6.7700181779705488</c:v>
                </c:pt>
                <c:pt idx="30">
                  <c:v>6.2577333382516027</c:v>
                </c:pt>
                <c:pt idx="31">
                  <c:v>6.0544745410767797</c:v>
                </c:pt>
                <c:pt idx="32">
                  <c:v>5.5190299169308084</c:v>
                </c:pt>
                <c:pt idx="33">
                  <c:v>5.2105812825464106</c:v>
                </c:pt>
                <c:pt idx="34">
                  <c:v>5.1777052535242536</c:v>
                </c:pt>
                <c:pt idx="35">
                  <c:v>5.2814172376498396</c:v>
                </c:pt>
                <c:pt idx="36">
                  <c:v>5.3347396946452212</c:v>
                </c:pt>
                <c:pt idx="37">
                  <c:v>5.3751211040504279</c:v>
                </c:pt>
                <c:pt idx="38">
                  <c:v>5.4958841335347994</c:v>
                </c:pt>
                <c:pt idx="39">
                  <c:v>5.3893827238740899</c:v>
                </c:pt>
                <c:pt idx="40">
                  <c:v>5.1844489487186394</c:v>
                </c:pt>
                <c:pt idx="41">
                  <c:v>5.3464449655867723</c:v>
                </c:pt>
                <c:pt idx="42">
                  <c:v>5.3313838477225763</c:v>
                </c:pt>
                <c:pt idx="43">
                  <c:v>5.7429500202385046</c:v>
                </c:pt>
                <c:pt idx="44">
                  <c:v>5.2596705756502784</c:v>
                </c:pt>
                <c:pt idx="45">
                  <c:v>5.2897508421537012</c:v>
                </c:pt>
                <c:pt idx="46">
                  <c:v>5.5724595241979316</c:v>
                </c:pt>
                <c:pt idx="47">
                  <c:v>5.8406521678863461</c:v>
                </c:pt>
                <c:pt idx="48">
                  <c:v>5.5232800417359105</c:v>
                </c:pt>
                <c:pt idx="49">
                  <c:v>5.3890555773706135</c:v>
                </c:pt>
                <c:pt idx="50">
                  <c:v>5.4539954843039045</c:v>
                </c:pt>
                <c:pt idx="51">
                  <c:v>5.3280447027024964</c:v>
                </c:pt>
                <c:pt idx="52">
                  <c:v>5.217072574403435</c:v>
                </c:pt>
                <c:pt idx="53">
                  <c:v>5.5633956143379395</c:v>
                </c:pt>
                <c:pt idx="54">
                  <c:v>5.4464141729159303</c:v>
                </c:pt>
                <c:pt idx="55">
                  <c:v>5.0767271803310772</c:v>
                </c:pt>
                <c:pt idx="56">
                  <c:v>5.1746629317350106</c:v>
                </c:pt>
              </c:numCache>
            </c:numRef>
          </c:val>
          <c:extLst>
            <c:ext xmlns:c16="http://schemas.microsoft.com/office/drawing/2014/chart" uri="{C3380CC4-5D6E-409C-BE32-E72D297353CC}">
              <c16:uniqueId val="{00000002-58F5-47B6-B0B6-0B98ADC333CD}"/>
            </c:ext>
          </c:extLst>
        </c:ser>
        <c:ser>
          <c:idx val="3"/>
          <c:order val="3"/>
          <c:tx>
            <c:strRef>
              <c:f>'ST Prim Ener Cons by Fuel &amp; Reg'!$B$6</c:f>
              <c:strCache>
                <c:ptCount val="1"/>
                <c:pt idx="0">
                  <c:v>Total Middle East</c:v>
                </c:pt>
              </c:strCache>
            </c:strRef>
          </c:tx>
          <c:spPr>
            <a:solidFill>
              <a:srgbClr val="9999FF"/>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Reg'!$C$6:$BG$6</c:f>
              <c:numCache>
                <c:formatCode>[&gt;0.005]0.00;[=0]\-;\^</c:formatCode>
                <c:ptCount val="57"/>
                <c:pt idx="0">
                  <c:v>9.1069509280923815E-3</c:v>
                </c:pt>
                <c:pt idx="1">
                  <c:v>9.9749048654798403E-3</c:v>
                </c:pt>
                <c:pt idx="2">
                  <c:v>1.0990961109688243E-2</c:v>
                </c:pt>
                <c:pt idx="3">
                  <c:v>1.2085434599978608E-2</c:v>
                </c:pt>
                <c:pt idx="4">
                  <c:v>1.332783509234144E-2</c:v>
                </c:pt>
                <c:pt idx="5">
                  <c:v>1.4660708160067653E-2</c:v>
                </c:pt>
                <c:pt idx="6">
                  <c:v>1.0434761639999998E-2</c:v>
                </c:pt>
                <c:pt idx="7">
                  <c:v>1.6071743555999999E-2</c:v>
                </c:pt>
                <c:pt idx="8">
                  <c:v>2.7151146792000001E-2</c:v>
                </c:pt>
                <c:pt idx="9">
                  <c:v>2.9499564780000005E-2</c:v>
                </c:pt>
                <c:pt idx="10">
                  <c:v>5.4343742903999993E-2</c:v>
                </c:pt>
                <c:pt idx="11">
                  <c:v>5.3576469935999994E-2</c:v>
                </c:pt>
                <c:pt idx="12">
                  <c:v>5.4196869959999998E-2</c:v>
                </c:pt>
                <c:pt idx="13">
                  <c:v>3.3308464212000004E-2</c:v>
                </c:pt>
                <c:pt idx="14">
                  <c:v>4.7833268903999998E-2</c:v>
                </c:pt>
                <c:pt idx="15">
                  <c:v>5.0401117080000002E-2</c:v>
                </c:pt>
                <c:pt idx="16">
                  <c:v>4.22699328E-2</c:v>
                </c:pt>
                <c:pt idx="17">
                  <c:v>7.9997690016000017E-2</c:v>
                </c:pt>
                <c:pt idx="18">
                  <c:v>9.7232945292000009E-2</c:v>
                </c:pt>
                <c:pt idx="19">
                  <c:v>0.11216491628400001</c:v>
                </c:pt>
                <c:pt idx="20">
                  <c:v>0.117867379752</c:v>
                </c:pt>
                <c:pt idx="21">
                  <c:v>0.125769462336</c:v>
                </c:pt>
                <c:pt idx="22">
                  <c:v>0.13068694267200001</c:v>
                </c:pt>
                <c:pt idx="23">
                  <c:v>0.12812914281600002</c:v>
                </c:pt>
                <c:pt idx="24">
                  <c:v>0.12439652688</c:v>
                </c:pt>
                <c:pt idx="25">
                  <c:v>0.12897504388799999</c:v>
                </c:pt>
                <c:pt idx="26">
                  <c:v>0.149962048776</c:v>
                </c:pt>
                <c:pt idx="27">
                  <c:v>0.16969870771199999</c:v>
                </c:pt>
                <c:pt idx="28">
                  <c:v>0.19849581118800003</c:v>
                </c:pt>
                <c:pt idx="29">
                  <c:v>0.20768012465443403</c:v>
                </c:pt>
                <c:pt idx="30">
                  <c:v>0.22118548260335305</c:v>
                </c:pt>
                <c:pt idx="31">
                  <c:v>0.26044601340599999</c:v>
                </c:pt>
                <c:pt idx="32">
                  <c:v>0.27987667673236599</c:v>
                </c:pt>
                <c:pt idx="33">
                  <c:v>0.3042897092399422</c:v>
                </c:pt>
                <c:pt idx="34">
                  <c:v>0.29728065275369309</c:v>
                </c:pt>
                <c:pt idx="35">
                  <c:v>0.32214206366590353</c:v>
                </c:pt>
                <c:pt idx="36">
                  <c:v>0.36257679871835807</c:v>
                </c:pt>
                <c:pt idx="37">
                  <c:v>0.38037029329336086</c:v>
                </c:pt>
                <c:pt idx="38">
                  <c:v>0.39703070666478968</c:v>
                </c:pt>
                <c:pt idx="39">
                  <c:v>0.40345126724599212</c:v>
                </c:pt>
                <c:pt idx="40">
                  <c:v>0.41057752099982647</c:v>
                </c:pt>
                <c:pt idx="41">
                  <c:v>0.41007024206305237</c:v>
                </c:pt>
                <c:pt idx="42">
                  <c:v>0.4154296963946752</c:v>
                </c:pt>
                <c:pt idx="43">
                  <c:v>0.4040171008328044</c:v>
                </c:pt>
                <c:pt idx="44">
                  <c:v>0.40128434580428279</c:v>
                </c:pt>
                <c:pt idx="45">
                  <c:v>0.42050640913447668</c:v>
                </c:pt>
                <c:pt idx="46">
                  <c:v>0.42969161867144495</c:v>
                </c:pt>
                <c:pt idx="47">
                  <c:v>0.50394395561668004</c:v>
                </c:pt>
                <c:pt idx="48">
                  <c:v>0.46906481596463978</c:v>
                </c:pt>
                <c:pt idx="49">
                  <c:v>0.47091790946368345</c:v>
                </c:pt>
                <c:pt idx="50">
                  <c:v>0.43936200731807468</c:v>
                </c:pt>
                <c:pt idx="51">
                  <c:v>0.40599644584296035</c:v>
                </c:pt>
                <c:pt idx="52">
                  <c:v>0.40105148926752632</c:v>
                </c:pt>
                <c:pt idx="53">
                  <c:v>0.38576295087144363</c:v>
                </c:pt>
                <c:pt idx="54">
                  <c:v>0.39826285424332869</c:v>
                </c:pt>
                <c:pt idx="55">
                  <c:v>0.36408001885557018</c:v>
                </c:pt>
                <c:pt idx="56">
                  <c:v>0.33917884057627468</c:v>
                </c:pt>
              </c:numCache>
            </c:numRef>
          </c:val>
          <c:extLst>
            <c:ext xmlns:c16="http://schemas.microsoft.com/office/drawing/2014/chart" uri="{C3380CC4-5D6E-409C-BE32-E72D297353CC}">
              <c16:uniqueId val="{00000003-58F5-47B6-B0B6-0B98ADC333CD}"/>
            </c:ext>
          </c:extLst>
        </c:ser>
        <c:ser>
          <c:idx val="4"/>
          <c:order val="4"/>
          <c:tx>
            <c:strRef>
              <c:f>'ST Prim Ener Cons by Fuel &amp; Reg'!$B$7</c:f>
              <c:strCache>
                <c:ptCount val="1"/>
                <c:pt idx="0">
                  <c:v>Total Asia Pacific</c:v>
                </c:pt>
              </c:strCache>
            </c:strRef>
          </c:tx>
          <c:spPr>
            <a:solidFill>
              <a:srgbClr val="FF6699"/>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Reg'!$C$7:$BG$7</c:f>
              <c:numCache>
                <c:formatCode>[&gt;0.005]0.00;[=0]\-;\^</c:formatCode>
                <c:ptCount val="57"/>
                <c:pt idx="0">
                  <c:v>10.010633214389323</c:v>
                </c:pt>
                <c:pt idx="1">
                  <c:v>10.553443895922669</c:v>
                </c:pt>
                <c:pt idx="2">
                  <c:v>10.27547522463831</c:v>
                </c:pt>
                <c:pt idx="3">
                  <c:v>10.428239329782658</c:v>
                </c:pt>
                <c:pt idx="4">
                  <c:v>11.700676284948992</c:v>
                </c:pt>
                <c:pt idx="5">
                  <c:v>13.072098916102153</c:v>
                </c:pt>
                <c:pt idx="6">
                  <c:v>13.992014746198484</c:v>
                </c:pt>
                <c:pt idx="7">
                  <c:v>14.531728467442802</c:v>
                </c:pt>
                <c:pt idx="8">
                  <c:v>14.8830350392181</c:v>
                </c:pt>
                <c:pt idx="9">
                  <c:v>15.245050603320625</c:v>
                </c:pt>
                <c:pt idx="10">
                  <c:v>16.406824420029242</c:v>
                </c:pt>
                <c:pt idx="11">
                  <c:v>16.796451090319298</c:v>
                </c:pt>
                <c:pt idx="12">
                  <c:v>17.912081180180227</c:v>
                </c:pt>
                <c:pt idx="13">
                  <c:v>18.789464382636755</c:v>
                </c:pt>
                <c:pt idx="14">
                  <c:v>19.699786904627533</c:v>
                </c:pt>
                <c:pt idx="15">
                  <c:v>20.822420933060876</c:v>
                </c:pt>
                <c:pt idx="16">
                  <c:v>21.51012989399845</c:v>
                </c:pt>
                <c:pt idx="17">
                  <c:v>22.267660403680527</c:v>
                </c:pt>
                <c:pt idx="18">
                  <c:v>23.57309129508123</c:v>
                </c:pt>
                <c:pt idx="19">
                  <c:v>25.615188076442749</c:v>
                </c:pt>
                <c:pt idx="20">
                  <c:v>27.636934331344108</c:v>
                </c:pt>
                <c:pt idx="21">
                  <c:v>28.700392612883654</c:v>
                </c:pt>
                <c:pt idx="22">
                  <c:v>30.767234789281044</c:v>
                </c:pt>
                <c:pt idx="23">
                  <c:v>32.968010043524067</c:v>
                </c:pt>
                <c:pt idx="24">
                  <c:v>34.452910896573236</c:v>
                </c:pt>
                <c:pt idx="25">
                  <c:v>35.191688885436115</c:v>
                </c:pt>
                <c:pt idx="26">
                  <c:v>36.634749768822054</c:v>
                </c:pt>
                <c:pt idx="27">
                  <c:v>37.906421053795405</c:v>
                </c:pt>
                <c:pt idx="28">
                  <c:v>39.902132006537542</c:v>
                </c:pt>
                <c:pt idx="29">
                  <c:v>41.891631143116633</c:v>
                </c:pt>
                <c:pt idx="30">
                  <c:v>42.880909238287366</c:v>
                </c:pt>
                <c:pt idx="31">
                  <c:v>44.758529066373193</c:v>
                </c:pt>
                <c:pt idx="32">
                  <c:v>44.962997379373277</c:v>
                </c:pt>
                <c:pt idx="33">
                  <c:v>44.918542462174351</c:v>
                </c:pt>
                <c:pt idx="34">
                  <c:v>46.289049276498105</c:v>
                </c:pt>
                <c:pt idx="35">
                  <c:v>48.043758102150314</c:v>
                </c:pt>
                <c:pt idx="36">
                  <c:v>50.25031762020631</c:v>
                </c:pt>
                <c:pt idx="37">
                  <c:v>54.095039660879962</c:v>
                </c:pt>
                <c:pt idx="38">
                  <c:v>61.833903923145378</c:v>
                </c:pt>
                <c:pt idx="39">
                  <c:v>69.544316966810626</c:v>
                </c:pt>
                <c:pt idx="40">
                  <c:v>79.043889759775013</c:v>
                </c:pt>
                <c:pt idx="41">
                  <c:v>85.112743609729947</c:v>
                </c:pt>
                <c:pt idx="42">
                  <c:v>92.21494077157891</c:v>
                </c:pt>
                <c:pt idx="43">
                  <c:v>94.78584540646979</c:v>
                </c:pt>
                <c:pt idx="44">
                  <c:v>97.919607541500696</c:v>
                </c:pt>
                <c:pt idx="45">
                  <c:v>102.32356896346965</c:v>
                </c:pt>
                <c:pt idx="46">
                  <c:v>109.84783884201705</c:v>
                </c:pt>
                <c:pt idx="47">
                  <c:v>112.20186457519704</c:v>
                </c:pt>
                <c:pt idx="48">
                  <c:v>114.65646113715518</c:v>
                </c:pt>
                <c:pt idx="49">
                  <c:v>116.72160195319407</c:v>
                </c:pt>
                <c:pt idx="50">
                  <c:v>116.05109650293817</c:v>
                </c:pt>
                <c:pt idx="51">
                  <c:v>115.9358077765536</c:v>
                </c:pt>
                <c:pt idx="52">
                  <c:v>117.87339539543265</c:v>
                </c:pt>
                <c:pt idx="53">
                  <c:v>120.59016509104133</c:v>
                </c:pt>
                <c:pt idx="54">
                  <c:v>122.10780128619365</c:v>
                </c:pt>
                <c:pt idx="55">
                  <c:v>120.69782404552862</c:v>
                </c:pt>
                <c:pt idx="56">
                  <c:v>127.6255394945496</c:v>
                </c:pt>
              </c:numCache>
            </c:numRef>
          </c:val>
          <c:extLst>
            <c:ext xmlns:c16="http://schemas.microsoft.com/office/drawing/2014/chart" uri="{C3380CC4-5D6E-409C-BE32-E72D297353CC}">
              <c16:uniqueId val="{00000004-58F5-47B6-B0B6-0B98ADC333CD}"/>
            </c:ext>
          </c:extLst>
        </c:ser>
        <c:ser>
          <c:idx val="5"/>
          <c:order val="5"/>
          <c:tx>
            <c:strRef>
              <c:f>'ST Prim Ener Cons by Fuel &amp; Reg'!$B$8</c:f>
              <c:strCache>
                <c:ptCount val="1"/>
                <c:pt idx="0">
                  <c:v>Latin America</c:v>
                </c:pt>
              </c:strCache>
            </c:strRef>
          </c:tx>
          <c:spPr>
            <a:solidFill>
              <a:srgbClr val="99FF99"/>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Reg'!$C$8:$BG$8</c:f>
              <c:numCache>
                <c:formatCode>[&gt;0.005]0.00;[=0]\-;\^</c:formatCode>
                <c:ptCount val="57"/>
                <c:pt idx="0">
                  <c:v>0.24195534396021756</c:v>
                </c:pt>
                <c:pt idx="1">
                  <c:v>0.24443193597612381</c:v>
                </c:pt>
                <c:pt idx="2">
                  <c:v>0.25886643226237949</c:v>
                </c:pt>
                <c:pt idx="3">
                  <c:v>0.24828932955058491</c:v>
                </c:pt>
                <c:pt idx="4">
                  <c:v>0.27017611575209027</c:v>
                </c:pt>
                <c:pt idx="5">
                  <c:v>0.2994291651563899</c:v>
                </c:pt>
                <c:pt idx="6">
                  <c:v>0.27826967341651054</c:v>
                </c:pt>
                <c:pt idx="7">
                  <c:v>0.27260500443704488</c:v>
                </c:pt>
                <c:pt idx="8">
                  <c:v>0.28453449655965546</c:v>
                </c:pt>
                <c:pt idx="9">
                  <c:v>0.31059165525475518</c:v>
                </c:pt>
                <c:pt idx="10">
                  <c:v>0.32592579543308325</c:v>
                </c:pt>
                <c:pt idx="11">
                  <c:v>0.32799892610657588</c:v>
                </c:pt>
                <c:pt idx="12">
                  <c:v>0.37483007027606985</c:v>
                </c:pt>
                <c:pt idx="13">
                  <c:v>0.40167199529912534</c:v>
                </c:pt>
                <c:pt idx="14">
                  <c:v>0.4248130427353527</c:v>
                </c:pt>
                <c:pt idx="15">
                  <c:v>0.45039129433480679</c:v>
                </c:pt>
                <c:pt idx="16">
                  <c:v>0.44467783248072701</c:v>
                </c:pt>
                <c:pt idx="17">
                  <c:v>0.4472405152155422</c:v>
                </c:pt>
                <c:pt idx="18">
                  <c:v>0.49733960776428754</c:v>
                </c:pt>
                <c:pt idx="19">
                  <c:v>0.57110756684880082</c:v>
                </c:pt>
                <c:pt idx="20">
                  <c:v>0.66175202116715637</c:v>
                </c:pt>
                <c:pt idx="21">
                  <c:v>0.66817266668443576</c:v>
                </c:pt>
                <c:pt idx="22">
                  <c:v>0.73651283034771986</c:v>
                </c:pt>
                <c:pt idx="23">
                  <c:v>0.72975099714234259</c:v>
                </c:pt>
                <c:pt idx="24">
                  <c:v>0.78817417961900682</c:v>
                </c:pt>
                <c:pt idx="25">
                  <c:v>0.66218751357472949</c:v>
                </c:pt>
                <c:pt idx="26">
                  <c:v>0.70084782483882968</c:v>
                </c:pt>
                <c:pt idx="27">
                  <c:v>0.73524959576312054</c:v>
                </c:pt>
                <c:pt idx="28">
                  <c:v>0.74398439828755469</c:v>
                </c:pt>
                <c:pt idx="29">
                  <c:v>0.78856806121540379</c:v>
                </c:pt>
                <c:pt idx="30">
                  <c:v>0.80096406752844873</c:v>
                </c:pt>
                <c:pt idx="31">
                  <c:v>0.8244609104075038</c:v>
                </c:pt>
                <c:pt idx="32">
                  <c:v>0.88535157545512011</c:v>
                </c:pt>
                <c:pt idx="33">
                  <c:v>0.86770951152799047</c:v>
                </c:pt>
                <c:pt idx="34">
                  <c:v>0.86080290219481304</c:v>
                </c:pt>
                <c:pt idx="35">
                  <c:v>0.87667311330641429</c:v>
                </c:pt>
                <c:pt idx="36">
                  <c:v>0.82990542458948335</c:v>
                </c:pt>
                <c:pt idx="37">
                  <c:v>0.82626810697773279</c:v>
                </c:pt>
                <c:pt idx="38">
                  <c:v>0.87565755897261488</c:v>
                </c:pt>
                <c:pt idx="39">
                  <c:v>0.92885564094563611</c:v>
                </c:pt>
                <c:pt idx="40">
                  <c:v>0.86867585631583333</c:v>
                </c:pt>
                <c:pt idx="41">
                  <c:v>1.0076546566261919</c:v>
                </c:pt>
                <c:pt idx="42">
                  <c:v>1.0793666264890527</c:v>
                </c:pt>
                <c:pt idx="43">
                  <c:v>1.1480490590612349</c:v>
                </c:pt>
                <c:pt idx="44">
                  <c:v>0.97141809436593241</c:v>
                </c:pt>
                <c:pt idx="45">
                  <c:v>1.1711520320823268</c:v>
                </c:pt>
                <c:pt idx="46">
                  <c:v>1.2489890334933091</c:v>
                </c:pt>
                <c:pt idx="47">
                  <c:v>1.3143303888600681</c:v>
                </c:pt>
                <c:pt idx="48">
                  <c:v>1.436195660190249</c:v>
                </c:pt>
                <c:pt idx="49">
                  <c:v>1.5064479639910979</c:v>
                </c:pt>
                <c:pt idx="50">
                  <c:v>1.4830231309434785</c:v>
                </c:pt>
                <c:pt idx="51">
                  <c:v>1.4366779530161689</c:v>
                </c:pt>
                <c:pt idx="52">
                  <c:v>1.4063326150758972</c:v>
                </c:pt>
                <c:pt idx="53">
                  <c:v>1.3914548294081075</c:v>
                </c:pt>
                <c:pt idx="54">
                  <c:v>1.4224812688925899</c:v>
                </c:pt>
                <c:pt idx="55">
                  <c:v>1.3147830128901794</c:v>
                </c:pt>
                <c:pt idx="56">
                  <c:v>1.4613091944678838</c:v>
                </c:pt>
              </c:numCache>
            </c:numRef>
          </c:val>
          <c:extLst>
            <c:ext xmlns:c16="http://schemas.microsoft.com/office/drawing/2014/chart" uri="{C3380CC4-5D6E-409C-BE32-E72D297353CC}">
              <c16:uniqueId val="{00000005-58F5-47B6-B0B6-0B98ADC333CD}"/>
            </c:ext>
          </c:extLst>
        </c:ser>
        <c:ser>
          <c:idx val="6"/>
          <c:order val="6"/>
          <c:tx>
            <c:strRef>
              <c:f>'ST Prim Ener Cons by Fuel &amp; Reg'!$B$9</c:f>
              <c:strCache>
                <c:ptCount val="1"/>
                <c:pt idx="0">
                  <c:v>Total Africa</c:v>
                </c:pt>
              </c:strCache>
            </c:strRef>
          </c:tx>
          <c:spPr>
            <a:solidFill>
              <a:srgbClr val="FFCC66"/>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Reg'!$C$9:$BG$9</c:f>
              <c:numCache>
                <c:formatCode>[&gt;0.005]0.00;[=0]\-;\^</c:formatCode>
                <c:ptCount val="57"/>
                <c:pt idx="0">
                  <c:v>1.1645860981779212</c:v>
                </c:pt>
                <c:pt idx="1">
                  <c:v>1.1632398963506418</c:v>
                </c:pt>
                <c:pt idx="2">
                  <c:v>1.1890497048315483</c:v>
                </c:pt>
                <c:pt idx="3">
                  <c:v>1.2366464786697049</c:v>
                </c:pt>
                <c:pt idx="4">
                  <c:v>1.2479145176569493</c:v>
                </c:pt>
                <c:pt idx="5">
                  <c:v>1.2987248380272194</c:v>
                </c:pt>
                <c:pt idx="6">
                  <c:v>1.3788443474958683</c:v>
                </c:pt>
                <c:pt idx="7">
                  <c:v>1.3831588917496525</c:v>
                </c:pt>
                <c:pt idx="8">
                  <c:v>1.4720772722591418</c:v>
                </c:pt>
                <c:pt idx="9">
                  <c:v>1.5323264144729456</c:v>
                </c:pt>
                <c:pt idx="10">
                  <c:v>1.6238898130818498</c:v>
                </c:pt>
                <c:pt idx="11">
                  <c:v>1.7318669618459885</c:v>
                </c:pt>
                <c:pt idx="12">
                  <c:v>1.7701144383997287</c:v>
                </c:pt>
                <c:pt idx="13">
                  <c:v>1.7201360984463152</c:v>
                </c:pt>
                <c:pt idx="14">
                  <c:v>1.8260891871107929</c:v>
                </c:pt>
                <c:pt idx="15">
                  <c:v>1.9568054139852586</c:v>
                </c:pt>
                <c:pt idx="16">
                  <c:v>2.2888756201446014</c:v>
                </c:pt>
                <c:pt idx="17">
                  <c:v>2.5242331770574546</c:v>
                </c:pt>
                <c:pt idx="18">
                  <c:v>2.567685770085268</c:v>
                </c:pt>
                <c:pt idx="19">
                  <c:v>2.7464323383587366</c:v>
                </c:pt>
                <c:pt idx="20">
                  <c:v>2.8337972017934292</c:v>
                </c:pt>
                <c:pt idx="21">
                  <c:v>2.8992819470433187</c:v>
                </c:pt>
                <c:pt idx="22">
                  <c:v>2.9819510362389541</c:v>
                </c:pt>
                <c:pt idx="23">
                  <c:v>3.2045788972104288</c:v>
                </c:pt>
                <c:pt idx="24">
                  <c:v>3.0082351026284724</c:v>
                </c:pt>
                <c:pt idx="25">
                  <c:v>3.1596416946420396</c:v>
                </c:pt>
                <c:pt idx="26">
                  <c:v>3.0735437859370971</c:v>
                </c:pt>
                <c:pt idx="27">
                  <c:v>3.0917921667218686</c:v>
                </c:pt>
                <c:pt idx="28">
                  <c:v>3.1381701180970114</c:v>
                </c:pt>
                <c:pt idx="29">
                  <c:v>3.220012146092893</c:v>
                </c:pt>
                <c:pt idx="30">
                  <c:v>3.3208965034337474</c:v>
                </c:pt>
                <c:pt idx="31">
                  <c:v>3.3668216566051394</c:v>
                </c:pt>
                <c:pt idx="32">
                  <c:v>3.4524687523504376</c:v>
                </c:pt>
                <c:pt idx="33">
                  <c:v>3.3733402044848191</c:v>
                </c:pt>
                <c:pt idx="34">
                  <c:v>3.4776386033766333</c:v>
                </c:pt>
                <c:pt idx="35">
                  <c:v>3.4694299538675697</c:v>
                </c:pt>
                <c:pt idx="36">
                  <c:v>3.5133345858384297</c:v>
                </c:pt>
                <c:pt idx="37">
                  <c:v>3.363917759262991</c:v>
                </c:pt>
                <c:pt idx="38">
                  <c:v>3.6613744243861142</c:v>
                </c:pt>
                <c:pt idx="39">
                  <c:v>4.0289824548513362</c:v>
                </c:pt>
                <c:pt idx="40">
                  <c:v>3.7406616143111644</c:v>
                </c:pt>
                <c:pt idx="41">
                  <c:v>3.7947492707352501</c:v>
                </c:pt>
                <c:pt idx="42">
                  <c:v>3.8578797713384199</c:v>
                </c:pt>
                <c:pt idx="43">
                  <c:v>4.2506101016304036</c:v>
                </c:pt>
                <c:pt idx="44">
                  <c:v>4.2336074717481171</c:v>
                </c:pt>
                <c:pt idx="45">
                  <c:v>4.1934242703076672</c:v>
                </c:pt>
                <c:pt idx="46">
                  <c:v>4.1302774600345842</c:v>
                </c:pt>
                <c:pt idx="47">
                  <c:v>4.026553187720082</c:v>
                </c:pt>
                <c:pt idx="48">
                  <c:v>4.0685783889801215</c:v>
                </c:pt>
                <c:pt idx="49">
                  <c:v>4.2617020662542338</c:v>
                </c:pt>
                <c:pt idx="50">
                  <c:v>4.0285387570498417</c:v>
                </c:pt>
                <c:pt idx="51">
                  <c:v>4.2706365759904408</c:v>
                </c:pt>
                <c:pt idx="52">
                  <c:v>4.2662416737243998</c:v>
                </c:pt>
                <c:pt idx="53">
                  <c:v>4.1889596586416102</c:v>
                </c:pt>
                <c:pt idx="54">
                  <c:v>4.4327406130814628</c:v>
                </c:pt>
                <c:pt idx="55">
                  <c:v>4.1684441085161001</c:v>
                </c:pt>
                <c:pt idx="56">
                  <c:v>4.2074662754699892</c:v>
                </c:pt>
              </c:numCache>
            </c:numRef>
          </c:val>
          <c:extLst>
            <c:ext xmlns:c16="http://schemas.microsoft.com/office/drawing/2014/chart" uri="{C3380CC4-5D6E-409C-BE32-E72D297353CC}">
              <c16:uniqueId val="{00000006-58F5-47B6-B0B6-0B98ADC333CD}"/>
            </c:ext>
          </c:extLst>
        </c:ser>
        <c:dLbls>
          <c:showLegendKey val="0"/>
          <c:showVal val="0"/>
          <c:showCatName val="0"/>
          <c:showSerName val="0"/>
          <c:showPercent val="0"/>
          <c:showBubbleSize val="0"/>
        </c:dLbls>
        <c:axId val="409049616"/>
        <c:axId val="2040627328"/>
      </c:areaChart>
      <c:catAx>
        <c:axId val="4090496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2040627328"/>
        <c:crosses val="autoZero"/>
        <c:auto val="1"/>
        <c:lblAlgn val="ctr"/>
        <c:lblOffset val="100"/>
        <c:tickLblSkip val="10"/>
        <c:noMultiLvlLbl val="0"/>
      </c:catAx>
      <c:valAx>
        <c:axId val="2040627328"/>
        <c:scaling>
          <c:orientation val="minMax"/>
          <c:max val="18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dirty="0"/>
                  <a:t>Exajoules</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409049616"/>
        <c:crosses val="autoZero"/>
        <c:crossBetween val="midCat"/>
        <c:majorUnit val="20"/>
        <c:minorUnit val="4"/>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b="1">
          <a:solidFill>
            <a:srgbClr val="FFFF00"/>
          </a:solidFill>
        </a:defRPr>
      </a:pPr>
      <a:endParaRPr lang="en-US"/>
    </a:p>
  </c:txPr>
  <c:externalData r:id="rId4">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Prim Ener Cons by Fuel &amp; Reg'!$B$3</c:f>
              <c:strCache>
                <c:ptCount val="1"/>
                <c:pt idx="0">
                  <c:v>Total North America</c:v>
                </c:pt>
              </c:strCache>
            </c:strRef>
          </c:tx>
          <c:spPr>
            <a:solidFill>
              <a:srgbClr val="00B0F0"/>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Reg'!$C$3:$BG$3</c:f>
              <c:numCache>
                <c:formatCode>[&gt;0.005]0.00;[=0]\-;\^</c:formatCode>
                <c:ptCount val="57"/>
                <c:pt idx="0">
                  <c:v>12.284108002933092</c:v>
                </c:pt>
                <c:pt idx="1">
                  <c:v>12.837072537691226</c:v>
                </c:pt>
                <c:pt idx="2">
                  <c:v>12.608345856943949</c:v>
                </c:pt>
                <c:pt idx="3">
                  <c:v>13.08244459683598</c:v>
                </c:pt>
                <c:pt idx="4">
                  <c:v>13.110353185376201</c:v>
                </c:pt>
                <c:pt idx="5">
                  <c:v>13.046560447720772</c:v>
                </c:pt>
                <c:pt idx="6">
                  <c:v>12.355329956310079</c:v>
                </c:pt>
                <c:pt idx="7">
                  <c:v>12.802914708333173</c:v>
                </c:pt>
                <c:pt idx="8">
                  <c:v>13.723059035616712</c:v>
                </c:pt>
                <c:pt idx="9">
                  <c:v>13.431265151667388</c:v>
                </c:pt>
                <c:pt idx="10">
                  <c:v>13.424128831785868</c:v>
                </c:pt>
                <c:pt idx="11">
                  <c:v>14.446786321195594</c:v>
                </c:pt>
                <c:pt idx="12">
                  <c:v>15.027059750382037</c:v>
                </c:pt>
                <c:pt idx="13">
                  <c:v>14.70016884900808</c:v>
                </c:pt>
                <c:pt idx="14">
                  <c:v>15.932644744767725</c:v>
                </c:pt>
                <c:pt idx="15">
                  <c:v>16.484074654325891</c:v>
                </c:pt>
                <c:pt idx="16">
                  <c:v>16.978139986654579</c:v>
                </c:pt>
                <c:pt idx="17">
                  <c:v>16.461584520169321</c:v>
                </c:pt>
                <c:pt idx="18">
                  <c:v>17.096365853417677</c:v>
                </c:pt>
                <c:pt idx="19">
                  <c:v>18.394950666515545</c:v>
                </c:pt>
                <c:pt idx="20">
                  <c:v>18.768285868197413</c:v>
                </c:pt>
                <c:pt idx="21">
                  <c:v>18.480742748149432</c:v>
                </c:pt>
                <c:pt idx="22">
                  <c:v>19.303651542961962</c:v>
                </c:pt>
                <c:pt idx="23">
                  <c:v>20.218725187107413</c:v>
                </c:pt>
                <c:pt idx="24">
                  <c:v>20.453930805861955</c:v>
                </c:pt>
                <c:pt idx="25">
                  <c:v>20.494229728552202</c:v>
                </c:pt>
                <c:pt idx="26">
                  <c:v>20.271832955301292</c:v>
                </c:pt>
                <c:pt idx="27">
                  <c:v>20.425041197850916</c:v>
                </c:pt>
                <c:pt idx="28">
                  <c:v>21.031397535734694</c:v>
                </c:pt>
                <c:pt idx="29">
                  <c:v>21.19835068763777</c:v>
                </c:pt>
                <c:pt idx="30">
                  <c:v>21.447164543383639</c:v>
                </c:pt>
                <c:pt idx="31">
                  <c:v>22.415856667825821</c:v>
                </c:pt>
                <c:pt idx="32">
                  <c:v>22.911402068021758</c:v>
                </c:pt>
                <c:pt idx="33">
                  <c:v>23.208847477538427</c:v>
                </c:pt>
                <c:pt idx="34">
                  <c:v>23.131198015946794</c:v>
                </c:pt>
                <c:pt idx="35">
                  <c:v>24.184481007507301</c:v>
                </c:pt>
                <c:pt idx="36">
                  <c:v>23.594805772819019</c:v>
                </c:pt>
                <c:pt idx="37">
                  <c:v>23.795393082665395</c:v>
                </c:pt>
                <c:pt idx="38">
                  <c:v>24.077567578194145</c:v>
                </c:pt>
                <c:pt idx="39">
                  <c:v>24.158001920809568</c:v>
                </c:pt>
                <c:pt idx="40">
                  <c:v>24.583433092070813</c:v>
                </c:pt>
                <c:pt idx="41">
                  <c:v>24.229130985062682</c:v>
                </c:pt>
                <c:pt idx="42">
                  <c:v>24.545531885915722</c:v>
                </c:pt>
                <c:pt idx="43">
                  <c:v>24.068988689410954</c:v>
                </c:pt>
                <c:pt idx="44">
                  <c:v>21.175924242370701</c:v>
                </c:pt>
                <c:pt idx="45">
                  <c:v>22.448324395112905</c:v>
                </c:pt>
                <c:pt idx="46">
                  <c:v>21.251248397802801</c:v>
                </c:pt>
                <c:pt idx="47">
                  <c:v>18.839089752404877</c:v>
                </c:pt>
                <c:pt idx="48">
                  <c:v>19.475405849918555</c:v>
                </c:pt>
                <c:pt idx="49">
                  <c:v>19.391018487155943</c:v>
                </c:pt>
                <c:pt idx="50">
                  <c:v>16.940474611371165</c:v>
                </c:pt>
                <c:pt idx="51">
                  <c:v>15.546500029612814</c:v>
                </c:pt>
                <c:pt idx="52">
                  <c:v>15.303420554990687</c:v>
                </c:pt>
                <c:pt idx="53">
                  <c:v>14.503415746142153</c:v>
                </c:pt>
                <c:pt idx="54">
                  <c:v>12.495791899096226</c:v>
                </c:pt>
                <c:pt idx="55">
                  <c:v>9.9671622437925471</c:v>
                </c:pt>
                <c:pt idx="56">
                  <c:v>11.283045535145362</c:v>
                </c:pt>
              </c:numCache>
            </c:numRef>
          </c:val>
          <c:extLst>
            <c:ext xmlns:c16="http://schemas.microsoft.com/office/drawing/2014/chart" uri="{C3380CC4-5D6E-409C-BE32-E72D297353CC}">
              <c16:uniqueId val="{00000000-58F5-47B6-B0B6-0B98ADC333CD}"/>
            </c:ext>
          </c:extLst>
        </c:ser>
        <c:ser>
          <c:idx val="1"/>
          <c:order val="1"/>
          <c:tx>
            <c:strRef>
              <c:f>'ST Prim Ener Cons by Fuel &amp; Reg'!$B$4</c:f>
              <c:strCache>
                <c:ptCount val="1"/>
                <c:pt idx="0">
                  <c:v>Total Europe</c:v>
                </c:pt>
              </c:strCache>
            </c:strRef>
          </c:tx>
          <c:spPr>
            <a:solidFill>
              <a:srgbClr val="99CCFF"/>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Reg'!$C$4:$BG$4</c:f>
              <c:numCache>
                <c:formatCode>[&gt;0.005]0.00;[=0]\-;\^</c:formatCode>
                <c:ptCount val="57"/>
                <c:pt idx="0">
                  <c:v>21.941174411291801</c:v>
                </c:pt>
                <c:pt idx="1">
                  <c:v>21.051786113401977</c:v>
                </c:pt>
                <c:pt idx="2">
                  <c:v>20.369593885934677</c:v>
                </c:pt>
                <c:pt idx="3">
                  <c:v>20.68412953577527</c:v>
                </c:pt>
                <c:pt idx="4">
                  <c:v>20.954453454053148</c:v>
                </c:pt>
                <c:pt idx="5">
                  <c:v>20.610097881095829</c:v>
                </c:pt>
                <c:pt idx="6">
                  <c:v>19.728207598356413</c:v>
                </c:pt>
                <c:pt idx="7">
                  <c:v>19.058234347114425</c:v>
                </c:pt>
                <c:pt idx="8">
                  <c:v>19.361255843965029</c:v>
                </c:pt>
                <c:pt idx="9">
                  <c:v>19.185496617885505</c:v>
                </c:pt>
                <c:pt idx="10">
                  <c:v>18.735811877402945</c:v>
                </c:pt>
                <c:pt idx="11">
                  <c:v>19.619956302334206</c:v>
                </c:pt>
                <c:pt idx="12">
                  <c:v>19.571590796927325</c:v>
                </c:pt>
                <c:pt idx="13">
                  <c:v>19.933001625660442</c:v>
                </c:pt>
                <c:pt idx="14">
                  <c:v>20.802125200746939</c:v>
                </c:pt>
                <c:pt idx="15">
                  <c:v>21.191536456262952</c:v>
                </c:pt>
                <c:pt idx="16">
                  <c:v>20.8326551301618</c:v>
                </c:pt>
                <c:pt idx="17">
                  <c:v>20.949730241671602</c:v>
                </c:pt>
                <c:pt idx="18">
                  <c:v>21.24137523403197</c:v>
                </c:pt>
                <c:pt idx="19">
                  <c:v>21.205199080648494</c:v>
                </c:pt>
                <c:pt idx="20">
                  <c:v>26.061851803966967</c:v>
                </c:pt>
                <c:pt idx="21">
                  <c:v>25.840829239192203</c:v>
                </c:pt>
                <c:pt idx="22">
                  <c:v>26.048885945911756</c:v>
                </c:pt>
                <c:pt idx="23">
                  <c:v>25.513186364444071</c:v>
                </c:pt>
                <c:pt idx="24">
                  <c:v>25.196214077484321</c:v>
                </c:pt>
                <c:pt idx="25">
                  <c:v>23.996408669472888</c:v>
                </c:pt>
                <c:pt idx="26">
                  <c:v>22.611786298216096</c:v>
                </c:pt>
                <c:pt idx="27">
                  <c:v>21.281176481284763</c:v>
                </c:pt>
                <c:pt idx="28">
                  <c:v>19.888528659799604</c:v>
                </c:pt>
                <c:pt idx="29">
                  <c:v>18.748935763539809</c:v>
                </c:pt>
                <c:pt idx="30">
                  <c:v>18.540397225046739</c:v>
                </c:pt>
                <c:pt idx="31">
                  <c:v>18.015051775483983</c:v>
                </c:pt>
                <c:pt idx="32">
                  <c:v>17.520950379620796</c:v>
                </c:pt>
                <c:pt idx="33">
                  <c:v>17.035602157478021</c:v>
                </c:pt>
                <c:pt idx="34">
                  <c:v>16.092514583500822</c:v>
                </c:pt>
                <c:pt idx="35">
                  <c:v>16.561183376945017</c:v>
                </c:pt>
                <c:pt idx="36">
                  <c:v>16.410865328375532</c:v>
                </c:pt>
                <c:pt idx="37">
                  <c:v>16.40226505029711</c:v>
                </c:pt>
                <c:pt idx="38">
                  <c:v>17.055818339118119</c:v>
                </c:pt>
                <c:pt idx="39">
                  <c:v>16.769844712832157</c:v>
                </c:pt>
                <c:pt idx="40">
                  <c:v>16.376922165555246</c:v>
                </c:pt>
                <c:pt idx="41">
                  <c:v>17.14772669488238</c:v>
                </c:pt>
                <c:pt idx="42">
                  <c:v>17.377772404449466</c:v>
                </c:pt>
                <c:pt idx="43">
                  <c:v>16.384430781040976</c:v>
                </c:pt>
                <c:pt idx="44">
                  <c:v>14.669781681436991</c:v>
                </c:pt>
                <c:pt idx="45">
                  <c:v>15.34026647866704</c:v>
                </c:pt>
                <c:pt idx="46">
                  <c:v>15.981766639949827</c:v>
                </c:pt>
                <c:pt idx="47">
                  <c:v>16.337319810906699</c:v>
                </c:pt>
                <c:pt idx="48">
                  <c:v>15.804431757759662</c:v>
                </c:pt>
                <c:pt idx="49">
                  <c:v>14.839604152642885</c:v>
                </c:pt>
                <c:pt idx="50">
                  <c:v>14.199504764397032</c:v>
                </c:pt>
                <c:pt idx="51">
                  <c:v>13.691322055942893</c:v>
                </c:pt>
                <c:pt idx="52">
                  <c:v>13.038523118339125</c:v>
                </c:pt>
                <c:pt idx="53">
                  <c:v>12.913994706156396</c:v>
                </c:pt>
                <c:pt idx="54">
                  <c:v>11.016096035113243</c:v>
                </c:pt>
                <c:pt idx="55">
                  <c:v>9.4812467224924823</c:v>
                </c:pt>
                <c:pt idx="56">
                  <c:v>10.012303613146971</c:v>
                </c:pt>
              </c:numCache>
            </c:numRef>
          </c:val>
          <c:extLst>
            <c:ext xmlns:c16="http://schemas.microsoft.com/office/drawing/2014/chart" uri="{C3380CC4-5D6E-409C-BE32-E72D297353CC}">
              <c16:uniqueId val="{00000001-58F5-47B6-B0B6-0B98ADC333CD}"/>
            </c:ext>
          </c:extLst>
        </c:ser>
        <c:ser>
          <c:idx val="2"/>
          <c:order val="2"/>
          <c:tx>
            <c:strRef>
              <c:f>'ST Prim Ener Cons by Fuel &amp; Reg'!$B$5</c:f>
              <c:strCache>
                <c:ptCount val="1"/>
                <c:pt idx="0">
                  <c:v>Total CIS</c:v>
                </c:pt>
              </c:strCache>
            </c:strRef>
          </c:tx>
          <c:spPr>
            <a:solidFill>
              <a:srgbClr val="FFFF99"/>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Reg'!$C$5:$BG$5</c:f>
              <c:numCache>
                <c:formatCode>[&gt;0.005]0.00;[=0]\-;\^</c:formatCode>
                <c:ptCount val="57"/>
                <c:pt idx="0">
                  <c:v>12.45307781</c:v>
                </c:pt>
                <c:pt idx="1">
                  <c:v>12.90678857</c:v>
                </c:pt>
                <c:pt idx="2">
                  <c:v>13.106592969999999</c:v>
                </c:pt>
                <c:pt idx="3">
                  <c:v>12.992293329999999</c:v>
                </c:pt>
                <c:pt idx="4">
                  <c:v>13.178547632653292</c:v>
                </c:pt>
                <c:pt idx="5">
                  <c:v>13.069417289999999</c:v>
                </c:pt>
                <c:pt idx="6">
                  <c:v>13.333698409999997</c:v>
                </c:pt>
                <c:pt idx="7">
                  <c:v>13.706379093624935</c:v>
                </c:pt>
                <c:pt idx="8">
                  <c:v>13.853145529999997</c:v>
                </c:pt>
                <c:pt idx="9">
                  <c:v>13.921154369999998</c:v>
                </c:pt>
                <c:pt idx="10">
                  <c:v>14.317411479999999</c:v>
                </c:pt>
                <c:pt idx="11">
                  <c:v>14.301909957022609</c:v>
                </c:pt>
                <c:pt idx="12">
                  <c:v>14.558812278633042</c:v>
                </c:pt>
                <c:pt idx="13">
                  <c:v>14.470706243464345</c:v>
                </c:pt>
                <c:pt idx="14">
                  <c:v>14.575447852132173</c:v>
                </c:pt>
                <c:pt idx="15">
                  <c:v>14.13176488</c:v>
                </c:pt>
                <c:pt idx="16">
                  <c:v>14.042101979528201</c:v>
                </c:pt>
                <c:pt idx="17">
                  <c:v>14.257177428634357</c:v>
                </c:pt>
                <c:pt idx="18">
                  <c:v>14.293750442635</c:v>
                </c:pt>
                <c:pt idx="19">
                  <c:v>14.158843952423977</c:v>
                </c:pt>
                <c:pt idx="20">
                  <c:v>10.275692136547555</c:v>
                </c:pt>
                <c:pt idx="21">
                  <c:v>10.613733286652446</c:v>
                </c:pt>
                <c:pt idx="22">
                  <c:v>10.795807444376255</c:v>
                </c:pt>
                <c:pt idx="23">
                  <c:v>10.719284750769754</c:v>
                </c:pt>
                <c:pt idx="24">
                  <c:v>10.352571125594205</c:v>
                </c:pt>
                <c:pt idx="25">
                  <c:v>9.6229569382570599</c:v>
                </c:pt>
                <c:pt idx="26">
                  <c:v>8.9125865144440386</c:v>
                </c:pt>
                <c:pt idx="27">
                  <c:v>8.3943594139242155</c:v>
                </c:pt>
                <c:pt idx="28">
                  <c:v>7.5654304130311418</c:v>
                </c:pt>
                <c:pt idx="29">
                  <c:v>6.7700181779705488</c:v>
                </c:pt>
                <c:pt idx="30">
                  <c:v>6.2577333382516027</c:v>
                </c:pt>
                <c:pt idx="31">
                  <c:v>6.0544745410767797</c:v>
                </c:pt>
                <c:pt idx="32">
                  <c:v>5.5190299169308084</c:v>
                </c:pt>
                <c:pt idx="33">
                  <c:v>5.2105812825464106</c:v>
                </c:pt>
                <c:pt idx="34">
                  <c:v>5.1777052535242536</c:v>
                </c:pt>
                <c:pt idx="35">
                  <c:v>5.2814172376498396</c:v>
                </c:pt>
                <c:pt idx="36">
                  <c:v>5.3347396946452212</c:v>
                </c:pt>
                <c:pt idx="37">
                  <c:v>5.3751211040504279</c:v>
                </c:pt>
                <c:pt idx="38">
                  <c:v>5.4958841335347994</c:v>
                </c:pt>
                <c:pt idx="39">
                  <c:v>5.3893827238740899</c:v>
                </c:pt>
                <c:pt idx="40">
                  <c:v>5.1844489487186394</c:v>
                </c:pt>
                <c:pt idx="41">
                  <c:v>5.3464449655867723</c:v>
                </c:pt>
                <c:pt idx="42">
                  <c:v>5.3313838477225763</c:v>
                </c:pt>
                <c:pt idx="43">
                  <c:v>5.7429500202385046</c:v>
                </c:pt>
                <c:pt idx="44">
                  <c:v>5.2596705756502784</c:v>
                </c:pt>
                <c:pt idx="45">
                  <c:v>5.2897508421537012</c:v>
                </c:pt>
                <c:pt idx="46">
                  <c:v>5.5724595241979316</c:v>
                </c:pt>
                <c:pt idx="47">
                  <c:v>5.8406521678863461</c:v>
                </c:pt>
                <c:pt idx="48">
                  <c:v>5.5232800417359105</c:v>
                </c:pt>
                <c:pt idx="49">
                  <c:v>5.3890555773706135</c:v>
                </c:pt>
                <c:pt idx="50">
                  <c:v>5.4539954843039045</c:v>
                </c:pt>
                <c:pt idx="51">
                  <c:v>5.3280447027024964</c:v>
                </c:pt>
                <c:pt idx="52">
                  <c:v>5.217072574403435</c:v>
                </c:pt>
                <c:pt idx="53">
                  <c:v>5.5633956143379395</c:v>
                </c:pt>
                <c:pt idx="54">
                  <c:v>5.4464141729159303</c:v>
                </c:pt>
                <c:pt idx="55">
                  <c:v>5.0767271803310772</c:v>
                </c:pt>
                <c:pt idx="56">
                  <c:v>5.1746629317350106</c:v>
                </c:pt>
              </c:numCache>
            </c:numRef>
          </c:val>
          <c:extLst>
            <c:ext xmlns:c16="http://schemas.microsoft.com/office/drawing/2014/chart" uri="{C3380CC4-5D6E-409C-BE32-E72D297353CC}">
              <c16:uniqueId val="{00000002-58F5-47B6-B0B6-0B98ADC333CD}"/>
            </c:ext>
          </c:extLst>
        </c:ser>
        <c:ser>
          <c:idx val="3"/>
          <c:order val="3"/>
          <c:tx>
            <c:strRef>
              <c:f>'ST Prim Ener Cons by Fuel &amp; Reg'!$B$6</c:f>
              <c:strCache>
                <c:ptCount val="1"/>
                <c:pt idx="0">
                  <c:v>Total Middle East</c:v>
                </c:pt>
              </c:strCache>
            </c:strRef>
          </c:tx>
          <c:spPr>
            <a:solidFill>
              <a:srgbClr val="9999FF"/>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Reg'!$C$6:$BG$6</c:f>
              <c:numCache>
                <c:formatCode>[&gt;0.005]0.00;[=0]\-;\^</c:formatCode>
                <c:ptCount val="57"/>
                <c:pt idx="0">
                  <c:v>9.1069509280923815E-3</c:v>
                </c:pt>
                <c:pt idx="1">
                  <c:v>9.9749048654798403E-3</c:v>
                </c:pt>
                <c:pt idx="2">
                  <c:v>1.0990961109688243E-2</c:v>
                </c:pt>
                <c:pt idx="3">
                  <c:v>1.2085434599978608E-2</c:v>
                </c:pt>
                <c:pt idx="4">
                  <c:v>1.332783509234144E-2</c:v>
                </c:pt>
                <c:pt idx="5">
                  <c:v>1.4660708160067653E-2</c:v>
                </c:pt>
                <c:pt idx="6">
                  <c:v>1.0434761639999998E-2</c:v>
                </c:pt>
                <c:pt idx="7">
                  <c:v>1.6071743555999999E-2</c:v>
                </c:pt>
                <c:pt idx="8">
                  <c:v>2.7151146792000001E-2</c:v>
                </c:pt>
                <c:pt idx="9">
                  <c:v>2.9499564780000005E-2</c:v>
                </c:pt>
                <c:pt idx="10">
                  <c:v>5.4343742903999993E-2</c:v>
                </c:pt>
                <c:pt idx="11">
                  <c:v>5.3576469935999994E-2</c:v>
                </c:pt>
                <c:pt idx="12">
                  <c:v>5.4196869959999998E-2</c:v>
                </c:pt>
                <c:pt idx="13">
                  <c:v>3.3308464212000004E-2</c:v>
                </c:pt>
                <c:pt idx="14">
                  <c:v>4.7833268903999998E-2</c:v>
                </c:pt>
                <c:pt idx="15">
                  <c:v>5.0401117080000002E-2</c:v>
                </c:pt>
                <c:pt idx="16">
                  <c:v>4.22699328E-2</c:v>
                </c:pt>
                <c:pt idx="17">
                  <c:v>7.9997690016000017E-2</c:v>
                </c:pt>
                <c:pt idx="18">
                  <c:v>9.7232945292000009E-2</c:v>
                </c:pt>
                <c:pt idx="19">
                  <c:v>0.11216491628400001</c:v>
                </c:pt>
                <c:pt idx="20">
                  <c:v>0.117867379752</c:v>
                </c:pt>
                <c:pt idx="21">
                  <c:v>0.125769462336</c:v>
                </c:pt>
                <c:pt idx="22">
                  <c:v>0.13068694267200001</c:v>
                </c:pt>
                <c:pt idx="23">
                  <c:v>0.12812914281600002</c:v>
                </c:pt>
                <c:pt idx="24">
                  <c:v>0.12439652688</c:v>
                </c:pt>
                <c:pt idx="25">
                  <c:v>0.12897504388799999</c:v>
                </c:pt>
                <c:pt idx="26">
                  <c:v>0.149962048776</c:v>
                </c:pt>
                <c:pt idx="27">
                  <c:v>0.16969870771199999</c:v>
                </c:pt>
                <c:pt idx="28">
                  <c:v>0.19849581118800003</c:v>
                </c:pt>
                <c:pt idx="29">
                  <c:v>0.20768012465443403</c:v>
                </c:pt>
                <c:pt idx="30">
                  <c:v>0.22118548260335305</c:v>
                </c:pt>
                <c:pt idx="31">
                  <c:v>0.26044601340599999</c:v>
                </c:pt>
                <c:pt idx="32">
                  <c:v>0.27987667673236599</c:v>
                </c:pt>
                <c:pt idx="33">
                  <c:v>0.3042897092399422</c:v>
                </c:pt>
                <c:pt idx="34">
                  <c:v>0.29728065275369309</c:v>
                </c:pt>
                <c:pt idx="35">
                  <c:v>0.32214206366590353</c:v>
                </c:pt>
                <c:pt idx="36">
                  <c:v>0.36257679871835807</c:v>
                </c:pt>
                <c:pt idx="37">
                  <c:v>0.38037029329336086</c:v>
                </c:pt>
                <c:pt idx="38">
                  <c:v>0.39703070666478968</c:v>
                </c:pt>
                <c:pt idx="39">
                  <c:v>0.40345126724599212</c:v>
                </c:pt>
                <c:pt idx="40">
                  <c:v>0.41057752099982647</c:v>
                </c:pt>
                <c:pt idx="41">
                  <c:v>0.41007024206305237</c:v>
                </c:pt>
                <c:pt idx="42">
                  <c:v>0.4154296963946752</c:v>
                </c:pt>
                <c:pt idx="43">
                  <c:v>0.4040171008328044</c:v>
                </c:pt>
                <c:pt idx="44">
                  <c:v>0.40128434580428279</c:v>
                </c:pt>
                <c:pt idx="45">
                  <c:v>0.42050640913447668</c:v>
                </c:pt>
                <c:pt idx="46">
                  <c:v>0.42969161867144495</c:v>
                </c:pt>
                <c:pt idx="47">
                  <c:v>0.50394395561668004</c:v>
                </c:pt>
                <c:pt idx="48">
                  <c:v>0.46906481596463978</c:v>
                </c:pt>
                <c:pt idx="49">
                  <c:v>0.47091790946368345</c:v>
                </c:pt>
                <c:pt idx="50">
                  <c:v>0.43936200731807468</c:v>
                </c:pt>
                <c:pt idx="51">
                  <c:v>0.40599644584296035</c:v>
                </c:pt>
                <c:pt idx="52">
                  <c:v>0.40105148926752632</c:v>
                </c:pt>
                <c:pt idx="53">
                  <c:v>0.38576295087144363</c:v>
                </c:pt>
                <c:pt idx="54">
                  <c:v>0.39826285424332869</c:v>
                </c:pt>
                <c:pt idx="55">
                  <c:v>0.36408001885557018</c:v>
                </c:pt>
                <c:pt idx="56">
                  <c:v>0.33917884057627468</c:v>
                </c:pt>
              </c:numCache>
            </c:numRef>
          </c:val>
          <c:extLst>
            <c:ext xmlns:c16="http://schemas.microsoft.com/office/drawing/2014/chart" uri="{C3380CC4-5D6E-409C-BE32-E72D297353CC}">
              <c16:uniqueId val="{00000003-58F5-47B6-B0B6-0B98ADC333CD}"/>
            </c:ext>
          </c:extLst>
        </c:ser>
        <c:ser>
          <c:idx val="4"/>
          <c:order val="4"/>
          <c:tx>
            <c:strRef>
              <c:f>'ST Prim Ener Cons by Fuel &amp; Reg'!$B$7</c:f>
              <c:strCache>
                <c:ptCount val="1"/>
                <c:pt idx="0">
                  <c:v>Total Asia Pacific</c:v>
                </c:pt>
              </c:strCache>
            </c:strRef>
          </c:tx>
          <c:spPr>
            <a:solidFill>
              <a:srgbClr val="FF6699"/>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Reg'!$C$7:$BG$7</c:f>
              <c:numCache>
                <c:formatCode>[&gt;0.005]0.00;[=0]\-;\^</c:formatCode>
                <c:ptCount val="57"/>
                <c:pt idx="0">
                  <c:v>10.010633214389323</c:v>
                </c:pt>
                <c:pt idx="1">
                  <c:v>10.553443895922669</c:v>
                </c:pt>
                <c:pt idx="2">
                  <c:v>10.27547522463831</c:v>
                </c:pt>
                <c:pt idx="3">
                  <c:v>10.428239329782658</c:v>
                </c:pt>
                <c:pt idx="4">
                  <c:v>11.700676284948992</c:v>
                </c:pt>
                <c:pt idx="5">
                  <c:v>13.072098916102153</c:v>
                </c:pt>
                <c:pt idx="6">
                  <c:v>13.992014746198484</c:v>
                </c:pt>
                <c:pt idx="7">
                  <c:v>14.531728467442802</c:v>
                </c:pt>
                <c:pt idx="8">
                  <c:v>14.8830350392181</c:v>
                </c:pt>
                <c:pt idx="9">
                  <c:v>15.245050603320625</c:v>
                </c:pt>
                <c:pt idx="10">
                  <c:v>16.406824420029242</c:v>
                </c:pt>
                <c:pt idx="11">
                  <c:v>16.796451090319298</c:v>
                </c:pt>
                <c:pt idx="12">
                  <c:v>17.912081180180227</c:v>
                </c:pt>
                <c:pt idx="13">
                  <c:v>18.789464382636755</c:v>
                </c:pt>
                <c:pt idx="14">
                  <c:v>19.699786904627533</c:v>
                </c:pt>
                <c:pt idx="15">
                  <c:v>20.822420933060876</c:v>
                </c:pt>
                <c:pt idx="16">
                  <c:v>21.51012989399845</c:v>
                </c:pt>
                <c:pt idx="17">
                  <c:v>22.267660403680527</c:v>
                </c:pt>
                <c:pt idx="18">
                  <c:v>23.57309129508123</c:v>
                </c:pt>
                <c:pt idx="19">
                  <c:v>25.615188076442749</c:v>
                </c:pt>
                <c:pt idx="20">
                  <c:v>27.636934331344108</c:v>
                </c:pt>
                <c:pt idx="21">
                  <c:v>28.700392612883654</c:v>
                </c:pt>
                <c:pt idx="22">
                  <c:v>30.767234789281044</c:v>
                </c:pt>
                <c:pt idx="23">
                  <c:v>32.968010043524067</c:v>
                </c:pt>
                <c:pt idx="24">
                  <c:v>34.452910896573236</c:v>
                </c:pt>
                <c:pt idx="25">
                  <c:v>35.191688885436115</c:v>
                </c:pt>
                <c:pt idx="26">
                  <c:v>36.634749768822054</c:v>
                </c:pt>
                <c:pt idx="27">
                  <c:v>37.906421053795405</c:v>
                </c:pt>
                <c:pt idx="28">
                  <c:v>39.902132006537542</c:v>
                </c:pt>
                <c:pt idx="29">
                  <c:v>41.891631143116633</c:v>
                </c:pt>
                <c:pt idx="30">
                  <c:v>42.880909238287366</c:v>
                </c:pt>
                <c:pt idx="31">
                  <c:v>44.758529066373193</c:v>
                </c:pt>
                <c:pt idx="32">
                  <c:v>44.962997379373277</c:v>
                </c:pt>
                <c:pt idx="33">
                  <c:v>44.918542462174351</c:v>
                </c:pt>
                <c:pt idx="34">
                  <c:v>46.289049276498105</c:v>
                </c:pt>
                <c:pt idx="35">
                  <c:v>48.043758102150314</c:v>
                </c:pt>
                <c:pt idx="36">
                  <c:v>50.25031762020631</c:v>
                </c:pt>
                <c:pt idx="37">
                  <c:v>54.095039660879962</c:v>
                </c:pt>
                <c:pt idx="38">
                  <c:v>61.833903923145378</c:v>
                </c:pt>
                <c:pt idx="39">
                  <c:v>69.544316966810626</c:v>
                </c:pt>
                <c:pt idx="40">
                  <c:v>79.043889759775013</c:v>
                </c:pt>
                <c:pt idx="41">
                  <c:v>85.112743609729947</c:v>
                </c:pt>
                <c:pt idx="42">
                  <c:v>92.21494077157891</c:v>
                </c:pt>
                <c:pt idx="43">
                  <c:v>94.78584540646979</c:v>
                </c:pt>
                <c:pt idx="44">
                  <c:v>97.919607541500696</c:v>
                </c:pt>
                <c:pt idx="45">
                  <c:v>102.32356896346965</c:v>
                </c:pt>
                <c:pt idx="46">
                  <c:v>109.84783884201705</c:v>
                </c:pt>
                <c:pt idx="47">
                  <c:v>112.20186457519704</c:v>
                </c:pt>
                <c:pt idx="48">
                  <c:v>114.65646113715518</c:v>
                </c:pt>
                <c:pt idx="49">
                  <c:v>116.72160195319407</c:v>
                </c:pt>
                <c:pt idx="50">
                  <c:v>116.05109650293817</c:v>
                </c:pt>
                <c:pt idx="51">
                  <c:v>115.9358077765536</c:v>
                </c:pt>
                <c:pt idx="52">
                  <c:v>117.87339539543265</c:v>
                </c:pt>
                <c:pt idx="53">
                  <c:v>120.59016509104133</c:v>
                </c:pt>
                <c:pt idx="54">
                  <c:v>122.10780128619365</c:v>
                </c:pt>
                <c:pt idx="55">
                  <c:v>120.69782404552862</c:v>
                </c:pt>
                <c:pt idx="56">
                  <c:v>127.6255394945496</c:v>
                </c:pt>
              </c:numCache>
            </c:numRef>
          </c:val>
          <c:extLst>
            <c:ext xmlns:c16="http://schemas.microsoft.com/office/drawing/2014/chart" uri="{C3380CC4-5D6E-409C-BE32-E72D297353CC}">
              <c16:uniqueId val="{00000004-58F5-47B6-B0B6-0B98ADC333CD}"/>
            </c:ext>
          </c:extLst>
        </c:ser>
        <c:ser>
          <c:idx val="5"/>
          <c:order val="5"/>
          <c:tx>
            <c:strRef>
              <c:f>'ST Prim Ener Cons by Fuel &amp; Reg'!$B$8</c:f>
              <c:strCache>
                <c:ptCount val="1"/>
                <c:pt idx="0">
                  <c:v>Latin America</c:v>
                </c:pt>
              </c:strCache>
            </c:strRef>
          </c:tx>
          <c:spPr>
            <a:solidFill>
              <a:srgbClr val="99FF99"/>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Reg'!$C$8:$BG$8</c:f>
              <c:numCache>
                <c:formatCode>[&gt;0.005]0.00;[=0]\-;\^</c:formatCode>
                <c:ptCount val="57"/>
                <c:pt idx="0">
                  <c:v>0.24195534396021756</c:v>
                </c:pt>
                <c:pt idx="1">
                  <c:v>0.24443193597612381</c:v>
                </c:pt>
                <c:pt idx="2">
                  <c:v>0.25886643226237949</c:v>
                </c:pt>
                <c:pt idx="3">
                  <c:v>0.24828932955058491</c:v>
                </c:pt>
                <c:pt idx="4">
                  <c:v>0.27017611575209027</c:v>
                </c:pt>
                <c:pt idx="5">
                  <c:v>0.2994291651563899</c:v>
                </c:pt>
                <c:pt idx="6">
                  <c:v>0.27826967341651054</c:v>
                </c:pt>
                <c:pt idx="7">
                  <c:v>0.27260500443704488</c:v>
                </c:pt>
                <c:pt idx="8">
                  <c:v>0.28453449655965546</c:v>
                </c:pt>
                <c:pt idx="9">
                  <c:v>0.31059165525475518</c:v>
                </c:pt>
                <c:pt idx="10">
                  <c:v>0.32592579543308325</c:v>
                </c:pt>
                <c:pt idx="11">
                  <c:v>0.32799892610657588</c:v>
                </c:pt>
                <c:pt idx="12">
                  <c:v>0.37483007027606985</c:v>
                </c:pt>
                <c:pt idx="13">
                  <c:v>0.40167199529912534</c:v>
                </c:pt>
                <c:pt idx="14">
                  <c:v>0.4248130427353527</c:v>
                </c:pt>
                <c:pt idx="15">
                  <c:v>0.45039129433480679</c:v>
                </c:pt>
                <c:pt idx="16">
                  <c:v>0.44467783248072701</c:v>
                </c:pt>
                <c:pt idx="17">
                  <c:v>0.4472405152155422</c:v>
                </c:pt>
                <c:pt idx="18">
                  <c:v>0.49733960776428754</c:v>
                </c:pt>
                <c:pt idx="19">
                  <c:v>0.57110756684880082</c:v>
                </c:pt>
                <c:pt idx="20">
                  <c:v>0.66175202116715637</c:v>
                </c:pt>
                <c:pt idx="21">
                  <c:v>0.66817266668443576</c:v>
                </c:pt>
                <c:pt idx="22">
                  <c:v>0.73651283034771986</c:v>
                </c:pt>
                <c:pt idx="23">
                  <c:v>0.72975099714234259</c:v>
                </c:pt>
                <c:pt idx="24">
                  <c:v>0.78817417961900682</c:v>
                </c:pt>
                <c:pt idx="25">
                  <c:v>0.66218751357472949</c:v>
                </c:pt>
                <c:pt idx="26">
                  <c:v>0.70084782483882968</c:v>
                </c:pt>
                <c:pt idx="27">
                  <c:v>0.73524959576312054</c:v>
                </c:pt>
                <c:pt idx="28">
                  <c:v>0.74398439828755469</c:v>
                </c:pt>
                <c:pt idx="29">
                  <c:v>0.78856806121540379</c:v>
                </c:pt>
                <c:pt idx="30">
                  <c:v>0.80096406752844873</c:v>
                </c:pt>
                <c:pt idx="31">
                  <c:v>0.8244609104075038</c:v>
                </c:pt>
                <c:pt idx="32">
                  <c:v>0.88535157545512011</c:v>
                </c:pt>
                <c:pt idx="33">
                  <c:v>0.86770951152799047</c:v>
                </c:pt>
                <c:pt idx="34">
                  <c:v>0.86080290219481304</c:v>
                </c:pt>
                <c:pt idx="35">
                  <c:v>0.87667311330641429</c:v>
                </c:pt>
                <c:pt idx="36">
                  <c:v>0.82990542458948335</c:v>
                </c:pt>
                <c:pt idx="37">
                  <c:v>0.82626810697773279</c:v>
                </c:pt>
                <c:pt idx="38">
                  <c:v>0.87565755897261488</c:v>
                </c:pt>
                <c:pt idx="39">
                  <c:v>0.92885564094563611</c:v>
                </c:pt>
                <c:pt idx="40">
                  <c:v>0.86867585631583333</c:v>
                </c:pt>
                <c:pt idx="41">
                  <c:v>1.0076546566261919</c:v>
                </c:pt>
                <c:pt idx="42">
                  <c:v>1.0793666264890527</c:v>
                </c:pt>
                <c:pt idx="43">
                  <c:v>1.1480490590612349</c:v>
                </c:pt>
                <c:pt idx="44">
                  <c:v>0.97141809436593241</c:v>
                </c:pt>
                <c:pt idx="45">
                  <c:v>1.1711520320823268</c:v>
                </c:pt>
                <c:pt idx="46">
                  <c:v>1.2489890334933091</c:v>
                </c:pt>
                <c:pt idx="47">
                  <c:v>1.3143303888600681</c:v>
                </c:pt>
                <c:pt idx="48">
                  <c:v>1.436195660190249</c:v>
                </c:pt>
                <c:pt idx="49">
                  <c:v>1.5064479639910979</c:v>
                </c:pt>
                <c:pt idx="50">
                  <c:v>1.4830231309434785</c:v>
                </c:pt>
                <c:pt idx="51">
                  <c:v>1.4366779530161689</c:v>
                </c:pt>
                <c:pt idx="52">
                  <c:v>1.4063326150758972</c:v>
                </c:pt>
                <c:pt idx="53">
                  <c:v>1.3914548294081075</c:v>
                </c:pt>
                <c:pt idx="54">
                  <c:v>1.4224812688925899</c:v>
                </c:pt>
                <c:pt idx="55">
                  <c:v>1.3147830128901794</c:v>
                </c:pt>
                <c:pt idx="56">
                  <c:v>1.4613091944678838</c:v>
                </c:pt>
              </c:numCache>
            </c:numRef>
          </c:val>
          <c:extLst>
            <c:ext xmlns:c16="http://schemas.microsoft.com/office/drawing/2014/chart" uri="{C3380CC4-5D6E-409C-BE32-E72D297353CC}">
              <c16:uniqueId val="{00000005-58F5-47B6-B0B6-0B98ADC333CD}"/>
            </c:ext>
          </c:extLst>
        </c:ser>
        <c:ser>
          <c:idx val="6"/>
          <c:order val="6"/>
          <c:tx>
            <c:strRef>
              <c:f>'ST Prim Ener Cons by Fuel &amp; Reg'!$B$9</c:f>
              <c:strCache>
                <c:ptCount val="1"/>
                <c:pt idx="0">
                  <c:v>Total Africa</c:v>
                </c:pt>
              </c:strCache>
            </c:strRef>
          </c:tx>
          <c:spPr>
            <a:solidFill>
              <a:srgbClr val="FFCC66"/>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Reg'!$C$9:$BG$9</c:f>
              <c:numCache>
                <c:formatCode>[&gt;0.005]0.00;[=0]\-;\^</c:formatCode>
                <c:ptCount val="57"/>
                <c:pt idx="0">
                  <c:v>1.1645860981779212</c:v>
                </c:pt>
                <c:pt idx="1">
                  <c:v>1.1632398963506418</c:v>
                </c:pt>
                <c:pt idx="2">
                  <c:v>1.1890497048315483</c:v>
                </c:pt>
                <c:pt idx="3">
                  <c:v>1.2366464786697049</c:v>
                </c:pt>
                <c:pt idx="4">
                  <c:v>1.2479145176569493</c:v>
                </c:pt>
                <c:pt idx="5">
                  <c:v>1.2987248380272194</c:v>
                </c:pt>
                <c:pt idx="6">
                  <c:v>1.3788443474958683</c:v>
                </c:pt>
                <c:pt idx="7">
                  <c:v>1.3831588917496525</c:v>
                </c:pt>
                <c:pt idx="8">
                  <c:v>1.4720772722591418</c:v>
                </c:pt>
                <c:pt idx="9">
                  <c:v>1.5323264144729456</c:v>
                </c:pt>
                <c:pt idx="10">
                  <c:v>1.6238898130818498</c:v>
                </c:pt>
                <c:pt idx="11">
                  <c:v>1.7318669618459885</c:v>
                </c:pt>
                <c:pt idx="12">
                  <c:v>1.7701144383997287</c:v>
                </c:pt>
                <c:pt idx="13">
                  <c:v>1.7201360984463152</c:v>
                </c:pt>
                <c:pt idx="14">
                  <c:v>1.8260891871107929</c:v>
                </c:pt>
                <c:pt idx="15">
                  <c:v>1.9568054139852586</c:v>
                </c:pt>
                <c:pt idx="16">
                  <c:v>2.2888756201446014</c:v>
                </c:pt>
                <c:pt idx="17">
                  <c:v>2.5242331770574546</c:v>
                </c:pt>
                <c:pt idx="18">
                  <c:v>2.567685770085268</c:v>
                </c:pt>
                <c:pt idx="19">
                  <c:v>2.7464323383587366</c:v>
                </c:pt>
                <c:pt idx="20">
                  <c:v>2.8337972017934292</c:v>
                </c:pt>
                <c:pt idx="21">
                  <c:v>2.8992819470433187</c:v>
                </c:pt>
                <c:pt idx="22">
                  <c:v>2.9819510362389541</c:v>
                </c:pt>
                <c:pt idx="23">
                  <c:v>3.2045788972104288</c:v>
                </c:pt>
                <c:pt idx="24">
                  <c:v>3.0082351026284724</c:v>
                </c:pt>
                <c:pt idx="25">
                  <c:v>3.1596416946420396</c:v>
                </c:pt>
                <c:pt idx="26">
                  <c:v>3.0735437859370971</c:v>
                </c:pt>
                <c:pt idx="27">
                  <c:v>3.0917921667218686</c:v>
                </c:pt>
                <c:pt idx="28">
                  <c:v>3.1381701180970114</c:v>
                </c:pt>
                <c:pt idx="29">
                  <c:v>3.220012146092893</c:v>
                </c:pt>
                <c:pt idx="30">
                  <c:v>3.3208965034337474</c:v>
                </c:pt>
                <c:pt idx="31">
                  <c:v>3.3668216566051394</c:v>
                </c:pt>
                <c:pt idx="32">
                  <c:v>3.4524687523504376</c:v>
                </c:pt>
                <c:pt idx="33">
                  <c:v>3.3733402044848191</c:v>
                </c:pt>
                <c:pt idx="34">
                  <c:v>3.4776386033766333</c:v>
                </c:pt>
                <c:pt idx="35">
                  <c:v>3.4694299538675697</c:v>
                </c:pt>
                <c:pt idx="36">
                  <c:v>3.5133345858384297</c:v>
                </c:pt>
                <c:pt idx="37">
                  <c:v>3.363917759262991</c:v>
                </c:pt>
                <c:pt idx="38">
                  <c:v>3.6613744243861142</c:v>
                </c:pt>
                <c:pt idx="39">
                  <c:v>4.0289824548513362</c:v>
                </c:pt>
                <c:pt idx="40">
                  <c:v>3.7406616143111644</c:v>
                </c:pt>
                <c:pt idx="41">
                  <c:v>3.7947492707352501</c:v>
                </c:pt>
                <c:pt idx="42">
                  <c:v>3.8578797713384199</c:v>
                </c:pt>
                <c:pt idx="43">
                  <c:v>4.2506101016304036</c:v>
                </c:pt>
                <c:pt idx="44">
                  <c:v>4.2336074717481171</c:v>
                </c:pt>
                <c:pt idx="45">
                  <c:v>4.1934242703076672</c:v>
                </c:pt>
                <c:pt idx="46">
                  <c:v>4.1302774600345842</c:v>
                </c:pt>
                <c:pt idx="47">
                  <c:v>4.026553187720082</c:v>
                </c:pt>
                <c:pt idx="48">
                  <c:v>4.0685783889801215</c:v>
                </c:pt>
                <c:pt idx="49">
                  <c:v>4.2617020662542338</c:v>
                </c:pt>
                <c:pt idx="50">
                  <c:v>4.0285387570498417</c:v>
                </c:pt>
                <c:pt idx="51">
                  <c:v>4.2706365759904408</c:v>
                </c:pt>
                <c:pt idx="52">
                  <c:v>4.2662416737243998</c:v>
                </c:pt>
                <c:pt idx="53">
                  <c:v>4.1889596586416102</c:v>
                </c:pt>
                <c:pt idx="54">
                  <c:v>4.4327406130814628</c:v>
                </c:pt>
                <c:pt idx="55">
                  <c:v>4.1684441085161001</c:v>
                </c:pt>
                <c:pt idx="56">
                  <c:v>4.2074662754699892</c:v>
                </c:pt>
              </c:numCache>
            </c:numRef>
          </c:val>
          <c:extLst>
            <c:ext xmlns:c16="http://schemas.microsoft.com/office/drawing/2014/chart" uri="{C3380CC4-5D6E-409C-BE32-E72D297353CC}">
              <c16:uniqueId val="{00000006-58F5-47B6-B0B6-0B98ADC333CD}"/>
            </c:ext>
          </c:extLst>
        </c:ser>
        <c:dLbls>
          <c:showLegendKey val="0"/>
          <c:showVal val="0"/>
          <c:showCatName val="0"/>
          <c:showSerName val="0"/>
          <c:showPercent val="0"/>
          <c:showBubbleSize val="0"/>
        </c:dLbls>
        <c:axId val="409049616"/>
        <c:axId val="2040627328"/>
      </c:areaChart>
      <c:catAx>
        <c:axId val="4090496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2040627328"/>
        <c:crosses val="autoZero"/>
        <c:auto val="1"/>
        <c:lblAlgn val="ctr"/>
        <c:lblOffset val="100"/>
        <c:tickLblSkip val="10"/>
        <c:noMultiLvlLbl val="0"/>
      </c:catAx>
      <c:valAx>
        <c:axId val="20406273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dirty="0"/>
                  <a:t>Exajoules</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409049616"/>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b="1">
          <a:solidFill>
            <a:srgbClr val="FFFF00"/>
          </a:solidFill>
        </a:defRPr>
      </a:pPr>
      <a:endParaRPr lang="en-US"/>
    </a:p>
  </c:txPr>
  <c:externalData r:id="rId4">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Prim Ener Cons by Fuel &amp; Reg'!$B$17</c:f>
              <c:strCache>
                <c:ptCount val="1"/>
                <c:pt idx="0">
                  <c:v>Total North America</c:v>
                </c:pt>
              </c:strCache>
            </c:strRef>
          </c:tx>
          <c:spPr>
            <a:solidFill>
              <a:srgbClr val="00B0F0"/>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Reg'!$C$17:$BG$17</c:f>
              <c:numCache>
                <c:formatCode>[&gt;0.005]0.00;[=0]\-;\^</c:formatCode>
                <c:ptCount val="57"/>
                <c:pt idx="0">
                  <c:v>16.043533965343212</c:v>
                </c:pt>
                <c:pt idx="1">
                  <c:v>17.298339945394254</c:v>
                </c:pt>
                <c:pt idx="2">
                  <c:v>18.209887592370958</c:v>
                </c:pt>
                <c:pt idx="3">
                  <c:v>19.533340294105997</c:v>
                </c:pt>
                <c:pt idx="4">
                  <c:v>21.114265925189656</c:v>
                </c:pt>
                <c:pt idx="5">
                  <c:v>22.300818609744013</c:v>
                </c:pt>
                <c:pt idx="6">
                  <c:v>23.039229464532241</c:v>
                </c:pt>
                <c:pt idx="7">
                  <c:v>23.448740569208791</c:v>
                </c:pt>
                <c:pt idx="8">
                  <c:v>23.410384543710251</c:v>
                </c:pt>
                <c:pt idx="9">
                  <c:v>22.710145930072066</c:v>
                </c:pt>
                <c:pt idx="10">
                  <c:v>21.076216264017553</c:v>
                </c:pt>
                <c:pt idx="11">
                  <c:v>21.459320535436373</c:v>
                </c:pt>
                <c:pt idx="12">
                  <c:v>21.173010093457581</c:v>
                </c:pt>
                <c:pt idx="13">
                  <c:v>21.382389590912588</c:v>
                </c:pt>
                <c:pt idx="14">
                  <c:v>22.173071213541846</c:v>
                </c:pt>
                <c:pt idx="15">
                  <c:v>21.808413900964513</c:v>
                </c:pt>
                <c:pt idx="16">
                  <c:v>21.359330352520743</c:v>
                </c:pt>
                <c:pt idx="17">
                  <c:v>20.206343008083437</c:v>
                </c:pt>
                <c:pt idx="18">
                  <c:v>19.072524614761676</c:v>
                </c:pt>
                <c:pt idx="19">
                  <c:v>20.380577055445425</c:v>
                </c:pt>
                <c:pt idx="20">
                  <c:v>19.844710371446578</c:v>
                </c:pt>
                <c:pt idx="21">
                  <c:v>18.602566405134144</c:v>
                </c:pt>
                <c:pt idx="22">
                  <c:v>19.63748216439172</c:v>
                </c:pt>
                <c:pt idx="23">
                  <c:v>20.621133087017594</c:v>
                </c:pt>
                <c:pt idx="24">
                  <c:v>21.873476617190853</c:v>
                </c:pt>
                <c:pt idx="25">
                  <c:v>21.874999139542108</c:v>
                </c:pt>
                <c:pt idx="26">
                  <c:v>22.350039347648263</c:v>
                </c:pt>
                <c:pt idx="27">
                  <c:v>23.135249343461332</c:v>
                </c:pt>
                <c:pt idx="28">
                  <c:v>23.777157915816783</c:v>
                </c:pt>
                <c:pt idx="29">
                  <c:v>24.40670305702254</c:v>
                </c:pt>
                <c:pt idx="30">
                  <c:v>25.413302925760377</c:v>
                </c:pt>
                <c:pt idx="31">
                  <c:v>25.874147400715046</c:v>
                </c:pt>
                <c:pt idx="32">
                  <c:v>26.066685817578907</c:v>
                </c:pt>
                <c:pt idx="33">
                  <c:v>25.718953197143566</c:v>
                </c:pt>
                <c:pt idx="34">
                  <c:v>26.000824488815116</c:v>
                </c:pt>
                <c:pt idx="35">
                  <c:v>27.126888762880842</c:v>
                </c:pt>
                <c:pt idx="36">
                  <c:v>25.952066609325566</c:v>
                </c:pt>
                <c:pt idx="37">
                  <c:v>26.95127627815824</c:v>
                </c:pt>
                <c:pt idx="38">
                  <c:v>26.513433584054791</c:v>
                </c:pt>
                <c:pt idx="39">
                  <c:v>26.656899736213745</c:v>
                </c:pt>
                <c:pt idx="40">
                  <c:v>26.47789450023059</c:v>
                </c:pt>
                <c:pt idx="41">
                  <c:v>26.349823822604517</c:v>
                </c:pt>
                <c:pt idx="42">
                  <c:v>27.894100109877922</c:v>
                </c:pt>
                <c:pt idx="43">
                  <c:v>28.131538717754228</c:v>
                </c:pt>
                <c:pt idx="44">
                  <c:v>27.810879827438882</c:v>
                </c:pt>
                <c:pt idx="45">
                  <c:v>29.009163271957078</c:v>
                </c:pt>
                <c:pt idx="46">
                  <c:v>29.864523649245637</c:v>
                </c:pt>
                <c:pt idx="47">
                  <c:v>31.003202645091108</c:v>
                </c:pt>
                <c:pt idx="48">
                  <c:v>32.049309745334611</c:v>
                </c:pt>
                <c:pt idx="49">
                  <c:v>32.794215403895834</c:v>
                </c:pt>
                <c:pt idx="50">
                  <c:v>33.649014978431381</c:v>
                </c:pt>
                <c:pt idx="51">
                  <c:v>33.736256156677072</c:v>
                </c:pt>
                <c:pt idx="52">
                  <c:v>33.693503687156777</c:v>
                </c:pt>
                <c:pt idx="53">
                  <c:v>36.897508660575468</c:v>
                </c:pt>
                <c:pt idx="54">
                  <c:v>38.014475042437439</c:v>
                </c:pt>
                <c:pt idx="55">
                  <c:v>37.040273469325207</c:v>
                </c:pt>
                <c:pt idx="56">
                  <c:v>37.228010315860558</c:v>
                </c:pt>
              </c:numCache>
            </c:numRef>
          </c:val>
          <c:extLst>
            <c:ext xmlns:c16="http://schemas.microsoft.com/office/drawing/2014/chart" uri="{C3380CC4-5D6E-409C-BE32-E72D297353CC}">
              <c16:uniqueId val="{00000000-0DB2-4F9A-A6BC-FBE292311058}"/>
            </c:ext>
          </c:extLst>
        </c:ser>
        <c:ser>
          <c:idx val="1"/>
          <c:order val="1"/>
          <c:tx>
            <c:strRef>
              <c:f>'ST Prim Ener Cons by Fuel &amp; Reg'!$B$18</c:f>
              <c:strCache>
                <c:ptCount val="1"/>
                <c:pt idx="0">
                  <c:v>Total Europe</c:v>
                </c:pt>
              </c:strCache>
            </c:strRef>
          </c:tx>
          <c:spPr>
            <a:solidFill>
              <a:srgbClr val="99CCFF"/>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Reg'!$C$18:$BG$18</c:f>
              <c:numCache>
                <c:formatCode>[&gt;0.005]0.00;[=0]\-;\^</c:formatCode>
                <c:ptCount val="57"/>
                <c:pt idx="0">
                  <c:v>1.3649231014994039</c:v>
                </c:pt>
                <c:pt idx="1">
                  <c:v>1.5453369124653751</c:v>
                </c:pt>
                <c:pt idx="2">
                  <c:v>1.8516998260051889</c:v>
                </c:pt>
                <c:pt idx="3">
                  <c:v>2.3990554908391961</c:v>
                </c:pt>
                <c:pt idx="4">
                  <c:v>3.0943135677030913</c:v>
                </c:pt>
                <c:pt idx="5">
                  <c:v>3.907397727515098</c:v>
                </c:pt>
                <c:pt idx="6">
                  <c:v>4.8116082735762493</c:v>
                </c:pt>
                <c:pt idx="7">
                  <c:v>5.8575866527374618</c:v>
                </c:pt>
                <c:pt idx="8">
                  <c:v>6.6571136055188704</c:v>
                </c:pt>
                <c:pt idx="9">
                  <c:v>7.540007190551659</c:v>
                </c:pt>
                <c:pt idx="10">
                  <c:v>8.0949448388205418</c:v>
                </c:pt>
                <c:pt idx="11">
                  <c:v>8.8011010291884908</c:v>
                </c:pt>
                <c:pt idx="12">
                  <c:v>9.2172413705060219</c:v>
                </c:pt>
                <c:pt idx="13">
                  <c:v>9.5880880251034792</c:v>
                </c:pt>
                <c:pt idx="14">
                  <c:v>10.122954811991539</c:v>
                </c:pt>
                <c:pt idx="15">
                  <c:v>10.111833719693761</c:v>
                </c:pt>
                <c:pt idx="16">
                  <c:v>10.012437902375897</c:v>
                </c:pt>
                <c:pt idx="17">
                  <c:v>9.8218345453219538</c:v>
                </c:pt>
                <c:pt idx="18">
                  <c:v>10.213375346521325</c:v>
                </c:pt>
                <c:pt idx="19">
                  <c:v>10.698334766162166</c:v>
                </c:pt>
                <c:pt idx="20">
                  <c:v>14.495258315179061</c:v>
                </c:pt>
                <c:pt idx="21">
                  <c:v>14.865516297273327</c:v>
                </c:pt>
                <c:pt idx="22">
                  <c:v>15.522031621844356</c:v>
                </c:pt>
                <c:pt idx="23">
                  <c:v>15.656087237740898</c:v>
                </c:pt>
                <c:pt idx="24">
                  <c:v>16.090924155441485</c:v>
                </c:pt>
                <c:pt idx="25">
                  <c:v>17.376913912469231</c:v>
                </c:pt>
                <c:pt idx="26">
                  <c:v>17.592984446370533</c:v>
                </c:pt>
                <c:pt idx="27">
                  <c:v>16.628269878975942</c:v>
                </c:pt>
                <c:pt idx="28">
                  <c:v>16.711969533847903</c:v>
                </c:pt>
                <c:pt idx="29">
                  <c:v>16.230503542681753</c:v>
                </c:pt>
                <c:pt idx="30">
                  <c:v>17.146735529976134</c:v>
                </c:pt>
                <c:pt idx="31">
                  <c:v>18.998082424190812</c:v>
                </c:pt>
                <c:pt idx="32">
                  <c:v>18.561369087521697</c:v>
                </c:pt>
                <c:pt idx="33">
                  <c:v>18.829932869067257</c:v>
                </c:pt>
                <c:pt idx="34">
                  <c:v>19.579906328007109</c:v>
                </c:pt>
                <c:pt idx="35">
                  <c:v>20.105770145031691</c:v>
                </c:pt>
                <c:pt idx="36">
                  <c:v>20.500530487757405</c:v>
                </c:pt>
                <c:pt idx="37">
                  <c:v>20.565777839488327</c:v>
                </c:pt>
                <c:pt idx="38">
                  <c:v>21.495737137599647</c:v>
                </c:pt>
                <c:pt idx="39">
                  <c:v>22.016396973825948</c:v>
                </c:pt>
                <c:pt idx="40">
                  <c:v>22.59184780413019</c:v>
                </c:pt>
                <c:pt idx="41">
                  <c:v>22.423180825809361</c:v>
                </c:pt>
                <c:pt idx="42">
                  <c:v>22.22507558080838</c:v>
                </c:pt>
                <c:pt idx="43">
                  <c:v>22.53251991850783</c:v>
                </c:pt>
                <c:pt idx="44">
                  <c:v>20.789130737913073</c:v>
                </c:pt>
                <c:pt idx="45">
                  <c:v>22.426089461151065</c:v>
                </c:pt>
                <c:pt idx="46">
                  <c:v>20.895025696140209</c:v>
                </c:pt>
                <c:pt idx="47">
                  <c:v>20.366015952626007</c:v>
                </c:pt>
                <c:pt idx="48">
                  <c:v>19.957900271374374</c:v>
                </c:pt>
                <c:pt idx="49">
                  <c:v>18.000195067052939</c:v>
                </c:pt>
                <c:pt idx="50">
                  <c:v>18.331200807875188</c:v>
                </c:pt>
                <c:pt idx="51">
                  <c:v>19.347798063589423</c:v>
                </c:pt>
                <c:pt idx="52">
                  <c:v>20.117112761074939</c:v>
                </c:pt>
                <c:pt idx="53">
                  <c:v>19.706428212861397</c:v>
                </c:pt>
                <c:pt idx="54">
                  <c:v>19.961430294465853</c:v>
                </c:pt>
                <c:pt idx="55">
                  <c:v>19.510386053547077</c:v>
                </c:pt>
                <c:pt idx="56">
                  <c:v>20.558276998751932</c:v>
                </c:pt>
              </c:numCache>
            </c:numRef>
          </c:val>
          <c:extLst>
            <c:ext xmlns:c16="http://schemas.microsoft.com/office/drawing/2014/chart" uri="{C3380CC4-5D6E-409C-BE32-E72D297353CC}">
              <c16:uniqueId val="{00000001-0DB2-4F9A-A6BC-FBE292311058}"/>
            </c:ext>
          </c:extLst>
        </c:ser>
        <c:ser>
          <c:idx val="2"/>
          <c:order val="2"/>
          <c:tx>
            <c:strRef>
              <c:f>'ST Prim Ener Cons by Fuel &amp; Reg'!$B$19</c:f>
              <c:strCache>
                <c:ptCount val="1"/>
                <c:pt idx="0">
                  <c:v>Total CIS</c:v>
                </c:pt>
              </c:strCache>
            </c:strRef>
          </c:tx>
          <c:spPr>
            <a:solidFill>
              <a:srgbClr val="FFFF99"/>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Reg'!$C$19:$BG$19</c:f>
              <c:numCache>
                <c:formatCode>[&gt;0.005]0.00;[=0]\-;\^</c:formatCode>
                <c:ptCount val="57"/>
                <c:pt idx="0">
                  <c:v>4.380329778278985</c:v>
                </c:pt>
                <c:pt idx="1">
                  <c:v>4.8865476136760426</c:v>
                </c:pt>
                <c:pt idx="2">
                  <c:v>5.3799302706838636</c:v>
                </c:pt>
                <c:pt idx="3">
                  <c:v>5.8089745598667921</c:v>
                </c:pt>
                <c:pt idx="4">
                  <c:v>6.2079617867691175</c:v>
                </c:pt>
                <c:pt idx="5">
                  <c:v>6.8214508479255533</c:v>
                </c:pt>
                <c:pt idx="6">
                  <c:v>7.456386032826976</c:v>
                </c:pt>
                <c:pt idx="7">
                  <c:v>7.8425380813400603</c:v>
                </c:pt>
                <c:pt idx="8">
                  <c:v>8.5289358350024287</c:v>
                </c:pt>
                <c:pt idx="9">
                  <c:v>9.0437646123451678</c:v>
                </c:pt>
                <c:pt idx="10">
                  <c:v>9.8674906574575836</c:v>
                </c:pt>
                <c:pt idx="11">
                  <c:v>10.858561442446064</c:v>
                </c:pt>
                <c:pt idx="12">
                  <c:v>11.635089772505728</c:v>
                </c:pt>
                <c:pt idx="13">
                  <c:v>12.407312631592553</c:v>
                </c:pt>
                <c:pt idx="14">
                  <c:v>13.170965162588274</c:v>
                </c:pt>
                <c:pt idx="15">
                  <c:v>13.574785891723913</c:v>
                </c:pt>
                <c:pt idx="16">
                  <c:v>14.374953694869562</c:v>
                </c:pt>
                <c:pt idx="17">
                  <c:v>15.517650184864705</c:v>
                </c:pt>
                <c:pt idx="18">
                  <c:v>16.638819319995637</c:v>
                </c:pt>
                <c:pt idx="19">
                  <c:v>18.155441942494321</c:v>
                </c:pt>
                <c:pt idx="20">
                  <c:v>15.62971898428018</c:v>
                </c:pt>
                <c:pt idx="21">
                  <c:v>16.041741510906732</c:v>
                </c:pt>
                <c:pt idx="22">
                  <c:v>16.914024976426973</c:v>
                </c:pt>
                <c:pt idx="23">
                  <c:v>17.824981654151717</c:v>
                </c:pt>
                <c:pt idx="24">
                  <c:v>18.224344916432916</c:v>
                </c:pt>
                <c:pt idx="25">
                  <c:v>18.396278577338776</c:v>
                </c:pt>
                <c:pt idx="26">
                  <c:v>18.738867680069156</c:v>
                </c:pt>
                <c:pt idx="27">
                  <c:v>18.188556274124007</c:v>
                </c:pt>
                <c:pt idx="28">
                  <c:v>18.005117690863596</c:v>
                </c:pt>
                <c:pt idx="29">
                  <c:v>16.911802760989794</c:v>
                </c:pt>
                <c:pt idx="30">
                  <c:v>16.412092295445898</c:v>
                </c:pt>
                <c:pt idx="31">
                  <c:v>16.603725071902353</c:v>
                </c:pt>
                <c:pt idx="32">
                  <c:v>15.38903018892211</c:v>
                </c:pt>
                <c:pt idx="33">
                  <c:v>15.970530284742887</c:v>
                </c:pt>
                <c:pt idx="34">
                  <c:v>16.136173721182708</c:v>
                </c:pt>
                <c:pt idx="35">
                  <c:v>16.264260164116962</c:v>
                </c:pt>
                <c:pt idx="36">
                  <c:v>16.678174567934683</c:v>
                </c:pt>
                <c:pt idx="37">
                  <c:v>16.788315995306665</c:v>
                </c:pt>
                <c:pt idx="38">
                  <c:v>17.081425674588623</c:v>
                </c:pt>
                <c:pt idx="39">
                  <c:v>17.669081204295757</c:v>
                </c:pt>
                <c:pt idx="40">
                  <c:v>17.946450074709009</c:v>
                </c:pt>
                <c:pt idx="41">
                  <c:v>18.657682537559328</c:v>
                </c:pt>
                <c:pt idx="42">
                  <c:v>19.046982672791113</c:v>
                </c:pt>
                <c:pt idx="43">
                  <c:v>18.693140909740041</c:v>
                </c:pt>
                <c:pt idx="44">
                  <c:v>17.924870538660613</c:v>
                </c:pt>
                <c:pt idx="45">
                  <c:v>19.045056508211488</c:v>
                </c:pt>
                <c:pt idx="46">
                  <c:v>19.700425617050545</c:v>
                </c:pt>
                <c:pt idx="47">
                  <c:v>19.548896901745401</c:v>
                </c:pt>
                <c:pt idx="48">
                  <c:v>19.259332996847618</c:v>
                </c:pt>
                <c:pt idx="49">
                  <c:v>19.355391560052123</c:v>
                </c:pt>
                <c:pt idx="50">
                  <c:v>18.991283327748246</c:v>
                </c:pt>
                <c:pt idx="51">
                  <c:v>19.30971107941172</c:v>
                </c:pt>
                <c:pt idx="52">
                  <c:v>19.751684531323594</c:v>
                </c:pt>
                <c:pt idx="53">
                  <c:v>20.87204462976074</c:v>
                </c:pt>
                <c:pt idx="54">
                  <c:v>20.646545056649288</c:v>
                </c:pt>
                <c:pt idx="55">
                  <c:v>19.802514687454202</c:v>
                </c:pt>
                <c:pt idx="56">
                  <c:v>21.989901832773072</c:v>
                </c:pt>
              </c:numCache>
            </c:numRef>
          </c:val>
          <c:extLst>
            <c:ext xmlns:c16="http://schemas.microsoft.com/office/drawing/2014/chart" uri="{C3380CC4-5D6E-409C-BE32-E72D297353CC}">
              <c16:uniqueId val="{00000002-0DB2-4F9A-A6BC-FBE292311058}"/>
            </c:ext>
          </c:extLst>
        </c:ser>
        <c:ser>
          <c:idx val="3"/>
          <c:order val="3"/>
          <c:tx>
            <c:strRef>
              <c:f>'ST Prim Ener Cons by Fuel &amp; Reg'!$B$20</c:f>
              <c:strCache>
                <c:ptCount val="1"/>
                <c:pt idx="0">
                  <c:v>Total Middle East</c:v>
                </c:pt>
              </c:strCache>
            </c:strRef>
          </c:tx>
          <c:spPr>
            <a:solidFill>
              <a:srgbClr val="9999FF"/>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Reg'!$C$20:$BG$20</c:f>
              <c:numCache>
                <c:formatCode>[&gt;0.005]0.00;[=0]\-;\^</c:formatCode>
                <c:ptCount val="57"/>
                <c:pt idx="0">
                  <c:v>0.13634020239373024</c:v>
                </c:pt>
                <c:pt idx="1">
                  <c:v>0.16623557474132231</c:v>
                </c:pt>
                <c:pt idx="2">
                  <c:v>0.19749356560501266</c:v>
                </c:pt>
                <c:pt idx="3">
                  <c:v>0.25608926156415596</c:v>
                </c:pt>
                <c:pt idx="4">
                  <c:v>0.30602265469590662</c:v>
                </c:pt>
                <c:pt idx="5">
                  <c:v>0.33850502651134873</c:v>
                </c:pt>
                <c:pt idx="6">
                  <c:v>0.37867837101898905</c:v>
                </c:pt>
                <c:pt idx="7">
                  <c:v>0.42747715241924128</c:v>
                </c:pt>
                <c:pt idx="8">
                  <c:v>0.5176714535367346</c:v>
                </c:pt>
                <c:pt idx="9">
                  <c:v>0.54535527821847363</c:v>
                </c:pt>
                <c:pt idx="10">
                  <c:v>0.61352700416208661</c:v>
                </c:pt>
                <c:pt idx="11">
                  <c:v>0.66081122420952043</c:v>
                </c:pt>
                <c:pt idx="12">
                  <c:v>0.77059609161709552</c:v>
                </c:pt>
                <c:pt idx="13">
                  <c:v>0.84196890455545548</c:v>
                </c:pt>
                <c:pt idx="14">
                  <c:v>1.1403700242344337</c:v>
                </c:pt>
                <c:pt idx="15">
                  <c:v>1.1412730991514528</c:v>
                </c:pt>
                <c:pt idx="16">
                  <c:v>1.2364393581009341</c:v>
                </c:pt>
                <c:pt idx="17">
                  <c:v>1.3823347404740054</c:v>
                </c:pt>
                <c:pt idx="18">
                  <c:v>1.4142249536787086</c:v>
                </c:pt>
                <c:pt idx="19">
                  <c:v>1.8161014460368388</c:v>
                </c:pt>
                <c:pt idx="20">
                  <c:v>1.9598119614331118</c:v>
                </c:pt>
                <c:pt idx="21">
                  <c:v>2.3725723439750488</c:v>
                </c:pt>
                <c:pt idx="22">
                  <c:v>2.6016263345417845</c:v>
                </c:pt>
                <c:pt idx="23">
                  <c:v>2.8945508865178788</c:v>
                </c:pt>
                <c:pt idx="24">
                  <c:v>3.2649364963311891</c:v>
                </c:pt>
                <c:pt idx="25">
                  <c:v>3.4445256677482594</c:v>
                </c:pt>
                <c:pt idx="26">
                  <c:v>3.6036109615034571</c:v>
                </c:pt>
                <c:pt idx="27">
                  <c:v>4.1184920177087267</c:v>
                </c:pt>
                <c:pt idx="28">
                  <c:v>3.8582904767404682</c:v>
                </c:pt>
                <c:pt idx="29">
                  <c:v>4.4635072242646396</c:v>
                </c:pt>
                <c:pt idx="30">
                  <c:v>4.908429837471215</c:v>
                </c:pt>
                <c:pt idx="31">
                  <c:v>5.1182069163133175</c:v>
                </c:pt>
                <c:pt idx="32">
                  <c:v>5.4103074187590883</c:v>
                </c:pt>
                <c:pt idx="33">
                  <c:v>5.8391803782673763</c:v>
                </c:pt>
                <c:pt idx="34">
                  <c:v>6.2289778864644472</c:v>
                </c:pt>
                <c:pt idx="35">
                  <c:v>6.5988680563793443</c:v>
                </c:pt>
                <c:pt idx="36">
                  <c:v>7.0143913965073672</c:v>
                </c:pt>
                <c:pt idx="37">
                  <c:v>7.7260767010192577</c:v>
                </c:pt>
                <c:pt idx="38">
                  <c:v>8.1124866296614861</c:v>
                </c:pt>
                <c:pt idx="39">
                  <c:v>8.941975208767305</c:v>
                </c:pt>
                <c:pt idx="40">
                  <c:v>9.5866467497544736</c:v>
                </c:pt>
                <c:pt idx="41">
                  <c:v>10.147550263319332</c:v>
                </c:pt>
                <c:pt idx="42">
                  <c:v>11.014709215612122</c:v>
                </c:pt>
                <c:pt idx="43">
                  <c:v>12.135942215927445</c:v>
                </c:pt>
                <c:pt idx="44">
                  <c:v>12.487069551056125</c:v>
                </c:pt>
                <c:pt idx="45">
                  <c:v>13.697945824285908</c:v>
                </c:pt>
                <c:pt idx="46">
                  <c:v>14.34551062959634</c:v>
                </c:pt>
                <c:pt idx="47">
                  <c:v>14.797162335621261</c:v>
                </c:pt>
                <c:pt idx="48">
                  <c:v>15.240703136971021</c:v>
                </c:pt>
                <c:pt idx="49">
                  <c:v>16.107411328368947</c:v>
                </c:pt>
                <c:pt idx="50">
                  <c:v>17.256092392109888</c:v>
                </c:pt>
                <c:pt idx="51">
                  <c:v>18.041991726572878</c:v>
                </c:pt>
                <c:pt idx="52">
                  <c:v>18.606248852943242</c:v>
                </c:pt>
                <c:pt idx="53">
                  <c:v>19.077416918975963</c:v>
                </c:pt>
                <c:pt idx="54">
                  <c:v>19.59010989451907</c:v>
                </c:pt>
                <c:pt idx="55">
                  <c:v>20.049570415489143</c:v>
                </c:pt>
                <c:pt idx="56">
                  <c:v>20.71537936621435</c:v>
                </c:pt>
              </c:numCache>
            </c:numRef>
          </c:val>
          <c:extLst>
            <c:ext xmlns:c16="http://schemas.microsoft.com/office/drawing/2014/chart" uri="{C3380CC4-5D6E-409C-BE32-E72D297353CC}">
              <c16:uniqueId val="{00000003-0DB2-4F9A-A6BC-FBE292311058}"/>
            </c:ext>
          </c:extLst>
        </c:ser>
        <c:ser>
          <c:idx val="4"/>
          <c:order val="4"/>
          <c:tx>
            <c:strRef>
              <c:f>'ST Prim Ener Cons by Fuel &amp; Reg'!$B$21</c:f>
              <c:strCache>
                <c:ptCount val="1"/>
                <c:pt idx="0">
                  <c:v>Total Asia Pacific</c:v>
                </c:pt>
              </c:strCache>
            </c:strRef>
          </c:tx>
          <c:spPr>
            <a:solidFill>
              <a:srgbClr val="FF6699"/>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Reg'!$C$21:$BG$21</c:f>
              <c:numCache>
                <c:formatCode>[&gt;0.005]0.00;[=0]\-;\^</c:formatCode>
                <c:ptCount val="57"/>
                <c:pt idx="0">
                  <c:v>0.20243508392477877</c:v>
                </c:pt>
                <c:pt idx="1">
                  <c:v>0.22460131102654868</c:v>
                </c:pt>
                <c:pt idx="2">
                  <c:v>0.25700944334743364</c:v>
                </c:pt>
                <c:pt idx="3">
                  <c:v>0.2801449100769911</c:v>
                </c:pt>
                <c:pt idx="4">
                  <c:v>0.36936152783643889</c:v>
                </c:pt>
                <c:pt idx="5">
                  <c:v>0.51236901136888768</c:v>
                </c:pt>
                <c:pt idx="6">
                  <c:v>0.61401081329652729</c:v>
                </c:pt>
                <c:pt idx="7">
                  <c:v>0.70840835637388522</c:v>
                </c:pt>
                <c:pt idx="8">
                  <c:v>0.8767049250464094</c:v>
                </c:pt>
                <c:pt idx="9">
                  <c:v>1.101334246205969</c:v>
                </c:pt>
                <c:pt idx="10">
                  <c:v>1.2595637280498186</c:v>
                </c:pt>
                <c:pt idx="11">
                  <c:v>1.4582876637060767</c:v>
                </c:pt>
                <c:pt idx="12">
                  <c:v>1.7963431738630196</c:v>
                </c:pt>
                <c:pt idx="13">
                  <c:v>2.1531995921519704</c:v>
                </c:pt>
                <c:pt idx="14">
                  <c:v>2.4606492583404704</c:v>
                </c:pt>
                <c:pt idx="15">
                  <c:v>2.6445977552405173</c:v>
                </c:pt>
                <c:pt idx="16">
                  <c:v>2.6800485629688442</c:v>
                </c:pt>
                <c:pt idx="17">
                  <c:v>2.7883345050999244</c:v>
                </c:pt>
                <c:pt idx="18">
                  <c:v>3.0790556714161523</c:v>
                </c:pt>
                <c:pt idx="19">
                  <c:v>3.6018964493243835</c:v>
                </c:pt>
                <c:pt idx="20">
                  <c:v>3.9137168093348209</c:v>
                </c:pt>
                <c:pt idx="21">
                  <c:v>4.2719859692224729</c:v>
                </c:pt>
                <c:pt idx="22">
                  <c:v>4.5349723628340417</c:v>
                </c:pt>
                <c:pt idx="23">
                  <c:v>4.8361195727488235</c:v>
                </c:pt>
                <c:pt idx="24">
                  <c:v>5.0608952724361975</c:v>
                </c:pt>
                <c:pt idx="25">
                  <c:v>5.4600155588195802</c:v>
                </c:pt>
                <c:pt idx="26">
                  <c:v>5.9922635726211144</c:v>
                </c:pt>
                <c:pt idx="27">
                  <c:v>6.4002506411140496</c:v>
                </c:pt>
                <c:pt idx="28">
                  <c:v>6.7062830369413442</c:v>
                </c:pt>
                <c:pt idx="29">
                  <c:v>7.3013655628982361</c:v>
                </c:pt>
                <c:pt idx="30">
                  <c:v>7.6475013801729945</c:v>
                </c:pt>
                <c:pt idx="31">
                  <c:v>8.3501570547804036</c:v>
                </c:pt>
                <c:pt idx="32">
                  <c:v>9.0242585656627199</c:v>
                </c:pt>
                <c:pt idx="33">
                  <c:v>9.2298684831416367</c:v>
                </c:pt>
                <c:pt idx="34">
                  <c:v>9.9676892721597348</c:v>
                </c:pt>
                <c:pt idx="35">
                  <c:v>10.738969989047696</c:v>
                </c:pt>
                <c:pt idx="36">
                  <c:v>11.395888518669823</c:v>
                </c:pt>
                <c:pt idx="37">
                  <c:v>11.910810702517153</c:v>
                </c:pt>
                <c:pt idx="38">
                  <c:v>12.916748157851956</c:v>
                </c:pt>
                <c:pt idx="39">
                  <c:v>13.685333593115763</c:v>
                </c:pt>
                <c:pt idx="40">
                  <c:v>14.689068922139443</c:v>
                </c:pt>
                <c:pt idx="41">
                  <c:v>15.814837324685227</c:v>
                </c:pt>
                <c:pt idx="42">
                  <c:v>17.033168939927172</c:v>
                </c:pt>
                <c:pt idx="43">
                  <c:v>18.125049377810875</c:v>
                </c:pt>
                <c:pt idx="44">
                  <c:v>18.554856794293027</c:v>
                </c:pt>
                <c:pt idx="45">
                  <c:v>20.708976740846964</c:v>
                </c:pt>
                <c:pt idx="46">
                  <c:v>22.324590830774792</c:v>
                </c:pt>
                <c:pt idx="47">
                  <c:v>23.830479438681234</c:v>
                </c:pt>
                <c:pt idx="48">
                  <c:v>24.68548798179161</c:v>
                </c:pt>
                <c:pt idx="49">
                  <c:v>25.399767175428167</c:v>
                </c:pt>
                <c:pt idx="50">
                  <c:v>25.766044902480971</c:v>
                </c:pt>
                <c:pt idx="51">
                  <c:v>26.378664640880896</c:v>
                </c:pt>
                <c:pt idx="52">
                  <c:v>27.791287183317493</c:v>
                </c:pt>
                <c:pt idx="53">
                  <c:v>29.897884602444972</c:v>
                </c:pt>
                <c:pt idx="54">
                  <c:v>30.973980206851863</c:v>
                </c:pt>
                <c:pt idx="55">
                  <c:v>31.208771251923899</c:v>
                </c:pt>
                <c:pt idx="56">
                  <c:v>33.058777467979581</c:v>
                </c:pt>
              </c:numCache>
            </c:numRef>
          </c:val>
          <c:extLst>
            <c:ext xmlns:c16="http://schemas.microsoft.com/office/drawing/2014/chart" uri="{C3380CC4-5D6E-409C-BE32-E72D297353CC}">
              <c16:uniqueId val="{00000004-0DB2-4F9A-A6BC-FBE292311058}"/>
            </c:ext>
          </c:extLst>
        </c:ser>
        <c:ser>
          <c:idx val="5"/>
          <c:order val="5"/>
          <c:tx>
            <c:strRef>
              <c:f>'ST Prim Ener Cons by Fuel &amp; Reg'!$B$22</c:f>
              <c:strCache>
                <c:ptCount val="1"/>
                <c:pt idx="0">
                  <c:v>Latin America</c:v>
                </c:pt>
              </c:strCache>
            </c:strRef>
          </c:tx>
          <c:spPr>
            <a:solidFill>
              <a:srgbClr val="99FF99"/>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Reg'!$C$22:$BG$22</c:f>
              <c:numCache>
                <c:formatCode>[&gt;0.005]0.00;[=0]\-;\^</c:formatCode>
                <c:ptCount val="57"/>
                <c:pt idx="0">
                  <c:v>0.53175649871070807</c:v>
                </c:pt>
                <c:pt idx="1">
                  <c:v>0.56818723899424795</c:v>
                </c:pt>
                <c:pt idx="2">
                  <c:v>0.61255663413610639</c:v>
                </c:pt>
                <c:pt idx="3">
                  <c:v>0.6435085732924779</c:v>
                </c:pt>
                <c:pt idx="4">
                  <c:v>0.66340837664442498</c:v>
                </c:pt>
                <c:pt idx="5">
                  <c:v>0.67683586460176992</c:v>
                </c:pt>
                <c:pt idx="6">
                  <c:v>0.68934922024778778</c:v>
                </c:pt>
                <c:pt idx="7">
                  <c:v>0.72864100545132771</c:v>
                </c:pt>
                <c:pt idx="8">
                  <c:v>0.82701844438938066</c:v>
                </c:pt>
                <c:pt idx="9">
                  <c:v>0.87463955341592925</c:v>
                </c:pt>
                <c:pt idx="10">
                  <c:v>0.8702288608141594</c:v>
                </c:pt>
                <c:pt idx="11">
                  <c:v>1.0173031249380533</c:v>
                </c:pt>
                <c:pt idx="12">
                  <c:v>1.0975121357256641</c:v>
                </c:pt>
                <c:pt idx="13">
                  <c:v>1.1347385535398231</c:v>
                </c:pt>
                <c:pt idx="14">
                  <c:v>1.2210731383539826</c:v>
                </c:pt>
                <c:pt idx="15">
                  <c:v>1.2992644001946907</c:v>
                </c:pt>
                <c:pt idx="16">
                  <c:v>1.3393685317699116</c:v>
                </c:pt>
                <c:pt idx="17">
                  <c:v>1.4863093979734516</c:v>
                </c:pt>
                <c:pt idx="18">
                  <c:v>1.5392079425309735</c:v>
                </c:pt>
                <c:pt idx="19">
                  <c:v>1.6616489884247791</c:v>
                </c:pt>
                <c:pt idx="20">
                  <c:v>1.6969465825486727</c:v>
                </c:pt>
                <c:pt idx="21">
                  <c:v>1.833838742150443</c:v>
                </c:pt>
                <c:pt idx="22">
                  <c:v>1.8405033349380533</c:v>
                </c:pt>
                <c:pt idx="23">
                  <c:v>1.9965747412035395</c:v>
                </c:pt>
                <c:pt idx="24">
                  <c:v>2.0704378870353981</c:v>
                </c:pt>
                <c:pt idx="25">
                  <c:v>2.1441968758707608</c:v>
                </c:pt>
                <c:pt idx="26">
                  <c:v>2.1785658449041994</c:v>
                </c:pt>
                <c:pt idx="27">
                  <c:v>2.2411555320651644</c:v>
                </c:pt>
                <c:pt idx="28">
                  <c:v>2.4114061137153664</c:v>
                </c:pt>
                <c:pt idx="29">
                  <c:v>2.534151592824871</c:v>
                </c:pt>
                <c:pt idx="30">
                  <c:v>2.7876409857974065</c:v>
                </c:pt>
                <c:pt idx="31">
                  <c:v>3.0859146557910258</c:v>
                </c:pt>
                <c:pt idx="32">
                  <c:v>3.1496530697659919</c:v>
                </c:pt>
                <c:pt idx="33">
                  <c:v>3.3763190486423196</c:v>
                </c:pt>
                <c:pt idx="34">
                  <c:v>3.330810745984742</c:v>
                </c:pt>
                <c:pt idx="35">
                  <c:v>3.540012310773728</c:v>
                </c:pt>
                <c:pt idx="36">
                  <c:v>3.7148579575969989</c:v>
                </c:pt>
                <c:pt idx="37">
                  <c:v>3.752075576606968</c:v>
                </c:pt>
                <c:pt idx="38">
                  <c:v>3.9452649877533252</c:v>
                </c:pt>
                <c:pt idx="39">
                  <c:v>4.4072334728209839</c:v>
                </c:pt>
                <c:pt idx="40">
                  <c:v>4.5770084545618461</c:v>
                </c:pt>
                <c:pt idx="41">
                  <c:v>4.9505133863523554</c:v>
                </c:pt>
                <c:pt idx="42">
                  <c:v>5.0811212410440962</c:v>
                </c:pt>
                <c:pt idx="43">
                  <c:v>5.0919679647012739</c:v>
                </c:pt>
                <c:pt idx="44">
                  <c:v>4.890385902986166</c:v>
                </c:pt>
                <c:pt idx="45">
                  <c:v>5.3020394697960116</c:v>
                </c:pt>
                <c:pt idx="46">
                  <c:v>5.4766732030835916</c:v>
                </c:pt>
                <c:pt idx="47">
                  <c:v>5.8243999978242593</c:v>
                </c:pt>
                <c:pt idx="48">
                  <c:v>6.0231841896029152</c:v>
                </c:pt>
                <c:pt idx="49">
                  <c:v>6.2140555069102268</c:v>
                </c:pt>
                <c:pt idx="50">
                  <c:v>6.402299898307251</c:v>
                </c:pt>
                <c:pt idx="51">
                  <c:v>6.2705853633439625</c:v>
                </c:pt>
                <c:pt idx="52">
                  <c:v>6.3298786253643788</c:v>
                </c:pt>
                <c:pt idx="53">
                  <c:v>6.0746111408129844</c:v>
                </c:pt>
                <c:pt idx="54">
                  <c:v>5.8610375148140115</c:v>
                </c:pt>
                <c:pt idx="55">
                  <c:v>5.2995940785365656</c:v>
                </c:pt>
                <c:pt idx="56">
                  <c:v>5.8805059979593501</c:v>
                </c:pt>
              </c:numCache>
            </c:numRef>
          </c:val>
          <c:extLst>
            <c:ext xmlns:c16="http://schemas.microsoft.com/office/drawing/2014/chart" uri="{C3380CC4-5D6E-409C-BE32-E72D297353CC}">
              <c16:uniqueId val="{00000005-0DB2-4F9A-A6BC-FBE292311058}"/>
            </c:ext>
          </c:extLst>
        </c:ser>
        <c:ser>
          <c:idx val="6"/>
          <c:order val="6"/>
          <c:tx>
            <c:strRef>
              <c:f>'ST Prim Ener Cons by Fuel &amp; Reg'!$B$23</c:f>
              <c:strCache>
                <c:ptCount val="1"/>
                <c:pt idx="0">
                  <c:v>Total Africa</c:v>
                </c:pt>
              </c:strCache>
            </c:strRef>
          </c:tx>
          <c:spPr>
            <a:solidFill>
              <a:srgbClr val="FFCC66"/>
            </a:solidFill>
            <a:ln>
              <a:noFill/>
            </a:ln>
            <a:effectLst/>
          </c:spPr>
          <c:cat>
            <c:numRef>
              <c:f>'ST Prim Ener Cons by Fuel &amp; Reg'!$C$2:$BG$2</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Reg'!$C$23:$BG$23</c:f>
              <c:numCache>
                <c:formatCode>[&gt;0.005]0.00;[=0]\-;\^</c:formatCode>
                <c:ptCount val="57"/>
                <c:pt idx="0">
                  <c:v>3.4357515480000003E-2</c:v>
                </c:pt>
                <c:pt idx="1">
                  <c:v>3.8411698320000007E-2</c:v>
                </c:pt>
                <c:pt idx="2">
                  <c:v>3.7964410559999995E-2</c:v>
                </c:pt>
                <c:pt idx="3">
                  <c:v>3.8480291280000002E-2</c:v>
                </c:pt>
                <c:pt idx="4">
                  <c:v>4.4971199280000006E-2</c:v>
                </c:pt>
                <c:pt idx="5">
                  <c:v>5.5873170000000007E-2</c:v>
                </c:pt>
                <c:pt idx="6">
                  <c:v>6.6258949312401644E-2</c:v>
                </c:pt>
                <c:pt idx="7">
                  <c:v>8.8814364933140696E-2</c:v>
                </c:pt>
                <c:pt idx="8">
                  <c:v>0.14238644915375914</c:v>
                </c:pt>
                <c:pt idx="9">
                  <c:v>0.16026655457333247</c:v>
                </c:pt>
                <c:pt idx="10">
                  <c:v>0.19309815889595036</c:v>
                </c:pt>
                <c:pt idx="11">
                  <c:v>0.21953300382279248</c:v>
                </c:pt>
                <c:pt idx="12">
                  <c:v>0.24564308728371365</c:v>
                </c:pt>
                <c:pt idx="13">
                  <c:v>0.35053163212081878</c:v>
                </c:pt>
                <c:pt idx="14">
                  <c:v>0.53583413743661568</c:v>
                </c:pt>
                <c:pt idx="15">
                  <c:v>0.67289031792080745</c:v>
                </c:pt>
                <c:pt idx="16">
                  <c:v>0.82256816158758395</c:v>
                </c:pt>
                <c:pt idx="17">
                  <c:v>0.88824077540861568</c:v>
                </c:pt>
                <c:pt idx="18">
                  <c:v>0.97659124918266271</c:v>
                </c:pt>
                <c:pt idx="19">
                  <c:v>0.93565000955715627</c:v>
                </c:pt>
                <c:pt idx="20">
                  <c:v>1.0038338893861942</c:v>
                </c:pt>
                <c:pt idx="21">
                  <c:v>1.1277763293616758</c:v>
                </c:pt>
                <c:pt idx="22">
                  <c:v>1.1641836857326815</c:v>
                </c:pt>
                <c:pt idx="23">
                  <c:v>1.2904003462053788</c:v>
                </c:pt>
                <c:pt idx="24">
                  <c:v>1.3372957479664838</c:v>
                </c:pt>
                <c:pt idx="25">
                  <c:v>1.4351233839605839</c:v>
                </c:pt>
                <c:pt idx="26">
                  <c:v>1.4458881347420312</c:v>
                </c:pt>
                <c:pt idx="27">
                  <c:v>1.5165729266854457</c:v>
                </c:pt>
                <c:pt idx="28">
                  <c:v>1.4855183185691976</c:v>
                </c:pt>
                <c:pt idx="29">
                  <c:v>1.5545806284689672</c:v>
                </c:pt>
                <c:pt idx="30">
                  <c:v>1.6604765918820583</c:v>
                </c:pt>
                <c:pt idx="31">
                  <c:v>1.7430902933842034</c:v>
                </c:pt>
                <c:pt idx="32">
                  <c:v>1.708111930181228</c:v>
                </c:pt>
                <c:pt idx="33">
                  <c:v>1.7976131797183013</c:v>
                </c:pt>
                <c:pt idx="34">
                  <c:v>1.8144705869550013</c:v>
                </c:pt>
                <c:pt idx="35">
                  <c:v>2.0045604825049259</c:v>
                </c:pt>
                <c:pt idx="36">
                  <c:v>2.2846901540426163</c:v>
                </c:pt>
                <c:pt idx="37">
                  <c:v>2.4141793541797072</c:v>
                </c:pt>
                <c:pt idx="38">
                  <c:v>2.5614241651188325</c:v>
                </c:pt>
                <c:pt idx="39">
                  <c:v>2.8190455850468052</c:v>
                </c:pt>
                <c:pt idx="40">
                  <c:v>2.9080137170389659</c:v>
                </c:pt>
                <c:pt idx="41">
                  <c:v>3.0363914710816977</c:v>
                </c:pt>
                <c:pt idx="42">
                  <c:v>3.240250840386993</c:v>
                </c:pt>
                <c:pt idx="43">
                  <c:v>3.3665836256641137</c:v>
                </c:pt>
                <c:pt idx="44">
                  <c:v>3.3870984433210629</c:v>
                </c:pt>
                <c:pt idx="45">
                  <c:v>3.5306344836622499</c:v>
                </c:pt>
                <c:pt idx="46">
                  <c:v>3.8178969272981678</c:v>
                </c:pt>
                <c:pt idx="47">
                  <c:v>4.1283733507948766</c:v>
                </c:pt>
                <c:pt idx="48">
                  <c:v>4.2110838958088141</c:v>
                </c:pt>
                <c:pt idx="49">
                  <c:v>4.3283518415472892</c:v>
                </c:pt>
                <c:pt idx="50">
                  <c:v>4.7712952908071902</c:v>
                </c:pt>
                <c:pt idx="51">
                  <c:v>4.9337822417454564</c:v>
                </c:pt>
                <c:pt idx="52">
                  <c:v>5.2154812741509362</c:v>
                </c:pt>
                <c:pt idx="53">
                  <c:v>5.5567827619135812</c:v>
                </c:pt>
                <c:pt idx="54">
                  <c:v>5.5790275896763948</c:v>
                </c:pt>
                <c:pt idx="55">
                  <c:v>5.5295005642103616</c:v>
                </c:pt>
                <c:pt idx="56">
                  <c:v>5.9177343624984111</c:v>
                </c:pt>
              </c:numCache>
            </c:numRef>
          </c:val>
          <c:extLst>
            <c:ext xmlns:c16="http://schemas.microsoft.com/office/drawing/2014/chart" uri="{C3380CC4-5D6E-409C-BE32-E72D297353CC}">
              <c16:uniqueId val="{00000006-0DB2-4F9A-A6BC-FBE292311058}"/>
            </c:ext>
          </c:extLst>
        </c:ser>
        <c:dLbls>
          <c:showLegendKey val="0"/>
          <c:showVal val="0"/>
          <c:showCatName val="0"/>
          <c:showSerName val="0"/>
          <c:showPercent val="0"/>
          <c:showBubbleSize val="0"/>
        </c:dLbls>
        <c:axId val="409049616"/>
        <c:axId val="2040627328"/>
      </c:areaChart>
      <c:catAx>
        <c:axId val="4090496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2040627328"/>
        <c:crosses val="autoZero"/>
        <c:auto val="1"/>
        <c:lblAlgn val="ctr"/>
        <c:lblOffset val="100"/>
        <c:tickLblSkip val="10"/>
        <c:noMultiLvlLbl val="0"/>
      </c:catAx>
      <c:valAx>
        <c:axId val="2040627328"/>
        <c:scaling>
          <c:orientation val="minMax"/>
          <c:max val="180"/>
        </c:scaling>
        <c:delete val="0"/>
        <c:axPos val="l"/>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dirty="0"/>
                  <a:t>Exajoules</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409049616"/>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b="1">
          <a:solidFill>
            <a:srgbClr val="FFFF00"/>
          </a:solidFill>
        </a:defRPr>
      </a:pPr>
      <a:endParaRPr lang="en-US"/>
    </a:p>
  </c:txPr>
  <c:externalData r:id="rId4">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'ST Prim Ener Cons by Fuel &amp; Reg'!$B$72</c:f>
              <c:strCache>
                <c:ptCount val="1"/>
                <c:pt idx="0">
                  <c:v>Gas to Coal Ratio</c:v>
                </c:pt>
              </c:strCache>
            </c:strRef>
          </c:tx>
          <c:spPr>
            <a:ln w="50800" cap="rnd">
              <a:solidFill>
                <a:schemeClr val="tx1"/>
              </a:solidFill>
              <a:round/>
            </a:ln>
            <a:effectLst>
              <a:outerShdw blurRad="50800" dist="38100" dir="2700000" algn="tl" rotWithShape="0">
                <a:prstClr val="black">
                  <a:alpha val="40000"/>
                </a:prstClr>
              </a:outerShdw>
            </a:effectLst>
          </c:spPr>
          <c:marker>
            <c:symbol val="none"/>
          </c:marker>
          <c:cat>
            <c:numRef>
              <c:f>'ST Prim Ener Cons by Fuel &amp; Reg'!$C$61:$BG$61</c:f>
              <c:numCache>
                <c:formatCode>General</c:formatCode>
                <c:ptCount val="57"/>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numCache>
            </c:numRef>
          </c:cat>
          <c:val>
            <c:numRef>
              <c:f>'ST Prim Ener Cons by Fuel &amp; Reg'!$C$72:$BG$72</c:f>
              <c:numCache>
                <c:formatCode>0%</c:formatCode>
                <c:ptCount val="57"/>
                <c:pt idx="0">
                  <c:v>0.39056563176777948</c:v>
                </c:pt>
                <c:pt idx="1">
                  <c:v>0.42077646637394756</c:v>
                </c:pt>
                <c:pt idx="2">
                  <c:v>0.45913247812256763</c:v>
                </c:pt>
                <c:pt idx="3">
                  <c:v>0.49348255398202434</c:v>
                </c:pt>
                <c:pt idx="4">
                  <c:v>0.52583826247726406</c:v>
                </c:pt>
                <c:pt idx="5">
                  <c:v>0.56363283970015654</c:v>
                </c:pt>
                <c:pt idx="6">
                  <c:v>0.60670371453901872</c:v>
                </c:pt>
                <c:pt idx="7">
                  <c:v>0.63301788513384227</c:v>
                </c:pt>
                <c:pt idx="8">
                  <c:v>0.64398542345518284</c:v>
                </c:pt>
                <c:pt idx="9">
                  <c:v>0.65941811169547881</c:v>
                </c:pt>
                <c:pt idx="10">
                  <c:v>0.64688158342788904</c:v>
                </c:pt>
                <c:pt idx="11">
                  <c:v>0.66105646820511244</c:v>
                </c:pt>
                <c:pt idx="12">
                  <c:v>0.66314865757602848</c:v>
                </c:pt>
                <c:pt idx="13">
                  <c:v>0.68321602687013949</c:v>
                </c:pt>
                <c:pt idx="14">
                  <c:v>0.6932995657423241</c:v>
                </c:pt>
                <c:pt idx="15">
                  <c:v>0.68257873716597761</c:v>
                </c:pt>
                <c:pt idx="16">
                  <c:v>0.68066626050197276</c:v>
                </c:pt>
                <c:pt idx="17">
                  <c:v>0.67661585676632796</c:v>
                </c:pt>
                <c:pt idx="18">
                  <c:v>0.66695106334361143</c:v>
                </c:pt>
                <c:pt idx="19">
                  <c:v>0.69138844817409972</c:v>
                </c:pt>
                <c:pt idx="20">
                  <c:v>0.67793638405564882</c:v>
                </c:pt>
                <c:pt idx="21">
                  <c:v>0.67693492910756448</c:v>
                </c:pt>
                <c:pt idx="22">
                  <c:v>0.68545154176290224</c:v>
                </c:pt>
                <c:pt idx="23">
                  <c:v>0.69660555638130839</c:v>
                </c:pt>
                <c:pt idx="24">
                  <c:v>0.71969568184682309</c:v>
                </c:pt>
                <c:pt idx="25">
                  <c:v>0.75203725851567693</c:v>
                </c:pt>
                <c:pt idx="26">
                  <c:v>0.77853910742699128</c:v>
                </c:pt>
                <c:pt idx="27">
                  <c:v>0.78506099534467799</c:v>
                </c:pt>
                <c:pt idx="28">
                  <c:v>0.78898249624903394</c:v>
                </c:pt>
                <c:pt idx="29">
                  <c:v>0.79076174842368974</c:v>
                </c:pt>
                <c:pt idx="30">
                  <c:v>0.81284678354173467</c:v>
                </c:pt>
                <c:pt idx="31">
                  <c:v>0.83361502458123826</c:v>
                </c:pt>
                <c:pt idx="32">
                  <c:v>0.83018624505773486</c:v>
                </c:pt>
                <c:pt idx="33">
                  <c:v>0.85085674766048935</c:v>
                </c:pt>
                <c:pt idx="34">
                  <c:v>0.87131200407906262</c:v>
                </c:pt>
                <c:pt idx="35">
                  <c:v>0.87482408853093896</c:v>
                </c:pt>
                <c:pt idx="36">
                  <c:v>0.87281769771114848</c:v>
                </c:pt>
                <c:pt idx="37">
                  <c:v>0.86444663395446975</c:v>
                </c:pt>
                <c:pt idx="38">
                  <c:v>0.81683225325032616</c:v>
                </c:pt>
                <c:pt idx="39">
                  <c:v>0.79354657254655592</c:v>
                </c:pt>
                <c:pt idx="40">
                  <c:v>0.75860521829718819</c:v>
                </c:pt>
                <c:pt idx="41">
                  <c:v>0.73973786303752354</c:v>
                </c:pt>
                <c:pt idx="42">
                  <c:v>0.72872344213561535</c:v>
                </c:pt>
                <c:pt idx="43">
                  <c:v>0.73629337377283155</c:v>
                </c:pt>
                <c:pt idx="44">
                  <c:v>0.73182150904460952</c:v>
                </c:pt>
                <c:pt idx="45">
                  <c:v>0.75218048331619725</c:v>
                </c:pt>
                <c:pt idx="46">
                  <c:v>0.73471524445054526</c:v>
                </c:pt>
                <c:pt idx="47">
                  <c:v>0.75126185405912138</c:v>
                </c:pt>
                <c:pt idx="48">
                  <c:v>0.75218008751888066</c:v>
                </c:pt>
                <c:pt idx="49">
                  <c:v>0.75162459241705104</c:v>
                </c:pt>
                <c:pt idx="50">
                  <c:v>0.78922063192003911</c:v>
                </c:pt>
                <c:pt idx="51">
                  <c:v>0.81741085523263535</c:v>
                </c:pt>
                <c:pt idx="52">
                  <c:v>0.83492162629699185</c:v>
                </c:pt>
                <c:pt idx="53">
                  <c:v>0.86552052698708415</c:v>
                </c:pt>
                <c:pt idx="54">
                  <c:v>0.89389126472682123</c:v>
                </c:pt>
                <c:pt idx="55">
                  <c:v>0.91639879219826526</c:v>
                </c:pt>
                <c:pt idx="56">
                  <c:v>0.90784137135857801</c:v>
                </c:pt>
              </c:numCache>
            </c:numRef>
          </c:val>
          <c:smooth val="0"/>
          <c:extLst>
            <c:ext xmlns:c16="http://schemas.microsoft.com/office/drawing/2014/chart" uri="{C3380CC4-5D6E-409C-BE32-E72D297353CC}">
              <c16:uniqueId val="{00000000-9A3B-4243-B399-A023376FA01F}"/>
            </c:ext>
          </c:extLst>
        </c:ser>
        <c:dLbls>
          <c:showLegendKey val="0"/>
          <c:showVal val="0"/>
          <c:showCatName val="0"/>
          <c:showSerName val="0"/>
          <c:showPercent val="0"/>
          <c:showBubbleSize val="0"/>
        </c:dLbls>
        <c:smooth val="0"/>
        <c:axId val="2033540032"/>
        <c:axId val="1290750848"/>
      </c:lineChart>
      <c:catAx>
        <c:axId val="2033540032"/>
        <c:scaling>
          <c:orientation val="minMax"/>
        </c:scaling>
        <c:delete val="1"/>
        <c:axPos val="b"/>
        <c:numFmt formatCode="General" sourceLinked="1"/>
        <c:majorTickMark val="none"/>
        <c:minorTickMark val="none"/>
        <c:tickLblPos val="nextTo"/>
        <c:crossAx val="1290750848"/>
        <c:crosses val="autoZero"/>
        <c:auto val="1"/>
        <c:lblAlgn val="ctr"/>
        <c:lblOffset val="100"/>
        <c:noMultiLvlLbl val="0"/>
      </c:catAx>
      <c:valAx>
        <c:axId val="1290750848"/>
        <c:scaling>
          <c:orientation val="minMax"/>
        </c:scaling>
        <c:delete val="1"/>
        <c:axPos val="l"/>
        <c:numFmt formatCode="0%" sourceLinked="1"/>
        <c:majorTickMark val="none"/>
        <c:minorTickMark val="none"/>
        <c:tickLblPos val="nextTo"/>
        <c:crossAx val="2033540032"/>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'ST Energy Comparisons'!$BM$50</c:f>
              <c:strCache>
                <c:ptCount val="1"/>
                <c:pt idx="0">
                  <c:v>Prod</c:v>
                </c:pt>
              </c:strCache>
            </c:strRef>
          </c:tx>
          <c:spPr>
            <a:solidFill>
              <a:srgbClr val="808000">
                <a:lumMod val="20000"/>
                <a:lumOff val="80000"/>
              </a:srgbClr>
            </a:solidFill>
            <a:ln>
              <a:noFill/>
            </a:ln>
            <a:effectLst/>
          </c:spPr>
          <c:invertIfNegative val="0"/>
          <c:cat>
            <c:strRef>
              <c:f>'ST Energy Comparisons'!$BL$51:$BL$57</c:f>
              <c:strCache>
                <c:ptCount val="7"/>
                <c:pt idx="0">
                  <c:v>Latin America</c:v>
                </c:pt>
                <c:pt idx="1">
                  <c:v>Africa</c:v>
                </c:pt>
                <c:pt idx="2">
                  <c:v>Europe</c:v>
                </c:pt>
                <c:pt idx="3">
                  <c:v>Middle East</c:v>
                </c:pt>
                <c:pt idx="4">
                  <c:v>CIS</c:v>
                </c:pt>
                <c:pt idx="5">
                  <c:v>Asia Pacific</c:v>
                </c:pt>
                <c:pt idx="6">
                  <c:v>North America</c:v>
                </c:pt>
              </c:strCache>
            </c:strRef>
          </c:cat>
          <c:val>
            <c:numRef>
              <c:f>'ST Energy Comparisons'!$BM$51:$BM$57</c:f>
              <c:numCache>
                <c:formatCode>#,##0.0</c:formatCode>
                <c:ptCount val="7"/>
                <c:pt idx="0">
                  <c:v>14.835875027899021</c:v>
                </c:pt>
                <c:pt idx="1">
                  <c:v>24.916154778741035</c:v>
                </c:pt>
                <c:pt idx="2">
                  <c:v>20.358567925054537</c:v>
                </c:pt>
                <c:pt idx="3">
                  <c:v>69.163668234823803</c:v>
                </c:pt>
                <c:pt idx="4">
                  <c:v>86.688651613765529</c:v>
                </c:pt>
                <c:pt idx="5">
                  <c:v>64.727606134307138</c:v>
                </c:pt>
                <c:pt idx="6">
                  <c:v>109.88797670091367</c:v>
                </c:pt>
              </c:numCache>
            </c:numRef>
          </c:val>
          <c:extLst>
            <c:ext xmlns:c16="http://schemas.microsoft.com/office/drawing/2014/chart" uri="{C3380CC4-5D6E-409C-BE32-E72D297353CC}">
              <c16:uniqueId val="{00000000-99C3-4055-82B8-4B4AEFC76085}"/>
            </c:ext>
          </c:extLst>
        </c:ser>
        <c:ser>
          <c:idx val="1"/>
          <c:order val="1"/>
          <c:tx>
            <c:strRef>
              <c:f>'ST Energy Comparisons'!$BN$50</c:f>
              <c:strCache>
                <c:ptCount val="1"/>
                <c:pt idx="0">
                  <c:v>Cons</c:v>
                </c:pt>
              </c:strCache>
            </c:strRef>
          </c:tx>
          <c:spPr>
            <a:solidFill>
              <a:srgbClr val="C00000"/>
            </a:solidFill>
            <a:ln>
              <a:noFill/>
            </a:ln>
            <a:effectLst/>
          </c:spPr>
          <c:invertIfNegative val="0"/>
          <c:dPt>
            <c:idx val="6"/>
            <c:invertIfNegative val="0"/>
            <c:bubble3D val="0"/>
            <c:spPr>
              <a:solidFill>
                <a:srgbClr val="C00000"/>
              </a:solidFill>
              <a:ln>
                <a:noFill/>
              </a:ln>
              <a:effectLst/>
            </c:spPr>
            <c:extLst>
              <c:ext xmlns:c16="http://schemas.microsoft.com/office/drawing/2014/chart" uri="{C3380CC4-5D6E-409C-BE32-E72D297353CC}">
                <c16:uniqueId val="{00000002-99C3-4055-82B8-4B4AEFC76085}"/>
              </c:ext>
            </c:extLst>
          </c:dPt>
          <c:cat>
            <c:strRef>
              <c:f>'ST Energy Comparisons'!$BL$51:$BL$57</c:f>
              <c:strCache>
                <c:ptCount val="7"/>
                <c:pt idx="0">
                  <c:v>Latin America</c:v>
                </c:pt>
                <c:pt idx="1">
                  <c:v>Africa</c:v>
                </c:pt>
                <c:pt idx="2">
                  <c:v>Europe</c:v>
                </c:pt>
                <c:pt idx="3">
                  <c:v>Middle East</c:v>
                </c:pt>
                <c:pt idx="4">
                  <c:v>CIS</c:v>
                </c:pt>
                <c:pt idx="5">
                  <c:v>Asia Pacific</c:v>
                </c:pt>
                <c:pt idx="6">
                  <c:v>North America</c:v>
                </c:pt>
              </c:strCache>
            </c:strRef>
          </c:cat>
          <c:val>
            <c:numRef>
              <c:f>'ST Energy Comparisons'!$BN$51:$BN$57</c:f>
              <c:numCache>
                <c:formatCode>#,##0.0</c:formatCode>
                <c:ptCount val="7"/>
                <c:pt idx="0">
                  <c:v>15.804268224562023</c:v>
                </c:pt>
                <c:pt idx="1">
                  <c:v>15.904322039478842</c:v>
                </c:pt>
                <c:pt idx="2">
                  <c:v>55.251797045334037</c:v>
                </c:pt>
                <c:pt idx="3">
                  <c:v>55.674020567417237</c:v>
                </c:pt>
                <c:pt idx="4">
                  <c:v>59.09938820188853</c:v>
                </c:pt>
                <c:pt idx="5">
                  <c:v>88.84776011815373</c:v>
                </c:pt>
                <c:pt idx="6">
                  <c:v>100.05286291737394</c:v>
                </c:pt>
              </c:numCache>
            </c:numRef>
          </c:val>
          <c:extLst>
            <c:ext xmlns:c16="http://schemas.microsoft.com/office/drawing/2014/chart" uri="{C3380CC4-5D6E-409C-BE32-E72D297353CC}">
              <c16:uniqueId val="{00000003-99C3-4055-82B8-4B4AEFC76085}"/>
            </c:ext>
          </c:extLst>
        </c:ser>
        <c:dLbls>
          <c:showLegendKey val="0"/>
          <c:showVal val="0"/>
          <c:showCatName val="0"/>
          <c:showSerName val="0"/>
          <c:showPercent val="0"/>
          <c:showBubbleSize val="0"/>
        </c:dLbls>
        <c:gapWidth val="100"/>
        <c:axId val="507553599"/>
        <c:axId val="1464671391"/>
      </c:barChart>
      <c:catAx>
        <c:axId val="50755359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crossAx val="1464671391"/>
        <c:crosses val="autoZero"/>
        <c:auto val="1"/>
        <c:lblAlgn val="ctr"/>
        <c:lblOffset val="100"/>
        <c:noMultiLvlLbl val="0"/>
      </c:catAx>
      <c:valAx>
        <c:axId val="1464671391"/>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dirty="0"/>
                  <a:t>Billions of Cubic Feet per Day (Bcf/d)</a:t>
                </a:r>
              </a:p>
            </c:rich>
          </c:tx>
          <c:overlay val="0"/>
          <c:spPr>
            <a:noFill/>
            <a:ln>
              <a:noFill/>
            </a:ln>
            <a:effectLst/>
          </c:spPr>
          <c:txPr>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crossAx val="507553599"/>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legend>
    <c:plotVisOnly val="1"/>
    <c:dispBlanksAs val="gap"/>
    <c:showDLblsOverMax val="0"/>
  </c:chart>
  <c:spPr>
    <a:noFill/>
    <a:ln>
      <a:noFill/>
    </a:ln>
    <a:effectLst/>
  </c:spPr>
  <c:txPr>
    <a:bodyPr/>
    <a:lstStyle/>
    <a:p>
      <a:pPr>
        <a:defRPr sz="1800" b="1">
          <a:solidFill>
            <a:srgbClr val="FFFF00"/>
          </a:solidFill>
        </a:defRPr>
      </a:pPr>
      <a:endParaRPr lang="en-US"/>
    </a:p>
  </c:txPr>
  <c:externalData r:id="rId4">
    <c:autoUpdate val="0"/>
  </c:externalData>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'ST Energy Comparisons'!$BM$50</c:f>
              <c:strCache>
                <c:ptCount val="1"/>
                <c:pt idx="0">
                  <c:v>Prod</c:v>
                </c:pt>
              </c:strCache>
            </c:strRef>
          </c:tx>
          <c:spPr>
            <a:solidFill>
              <a:srgbClr val="808000">
                <a:lumMod val="20000"/>
                <a:lumOff val="80000"/>
              </a:srgbClr>
            </a:solidFill>
            <a:ln>
              <a:noFill/>
            </a:ln>
            <a:effectLst/>
          </c:spPr>
          <c:invertIfNegative val="0"/>
          <c:dPt>
            <c:idx val="0"/>
            <c:invertIfNegative val="0"/>
            <c:bubble3D val="0"/>
            <c:spPr>
              <a:solidFill>
                <a:srgbClr val="000000"/>
              </a:solidFill>
              <a:ln>
                <a:noFill/>
              </a:ln>
              <a:effectLst/>
            </c:spPr>
            <c:extLst>
              <c:ext xmlns:c16="http://schemas.microsoft.com/office/drawing/2014/chart" uri="{C3380CC4-5D6E-409C-BE32-E72D297353CC}">
                <c16:uniqueId val="{00000004-90AF-414D-A4DE-9EB6672060A5}"/>
              </c:ext>
            </c:extLst>
          </c:dPt>
          <c:dPt>
            <c:idx val="1"/>
            <c:invertIfNegative val="0"/>
            <c:bubble3D val="0"/>
            <c:spPr>
              <a:solidFill>
                <a:srgbClr val="000000"/>
              </a:solidFill>
              <a:ln>
                <a:noFill/>
              </a:ln>
              <a:effectLst/>
            </c:spPr>
            <c:extLst>
              <c:ext xmlns:c16="http://schemas.microsoft.com/office/drawing/2014/chart" uri="{C3380CC4-5D6E-409C-BE32-E72D297353CC}">
                <c16:uniqueId val="{00000005-90AF-414D-A4DE-9EB6672060A5}"/>
              </c:ext>
            </c:extLst>
          </c:dPt>
          <c:dPt>
            <c:idx val="3"/>
            <c:invertIfNegative val="0"/>
            <c:bubble3D val="0"/>
            <c:spPr>
              <a:solidFill>
                <a:srgbClr val="000000"/>
              </a:solidFill>
              <a:ln>
                <a:noFill/>
              </a:ln>
              <a:effectLst/>
            </c:spPr>
            <c:extLst>
              <c:ext xmlns:c16="http://schemas.microsoft.com/office/drawing/2014/chart" uri="{C3380CC4-5D6E-409C-BE32-E72D297353CC}">
                <c16:uniqueId val="{00000006-90AF-414D-A4DE-9EB6672060A5}"/>
              </c:ext>
            </c:extLst>
          </c:dPt>
          <c:dPt>
            <c:idx val="4"/>
            <c:invertIfNegative val="0"/>
            <c:bubble3D val="0"/>
            <c:spPr>
              <a:solidFill>
                <a:srgbClr val="000000"/>
              </a:solidFill>
              <a:ln>
                <a:noFill/>
              </a:ln>
              <a:effectLst/>
            </c:spPr>
            <c:extLst>
              <c:ext xmlns:c16="http://schemas.microsoft.com/office/drawing/2014/chart" uri="{C3380CC4-5D6E-409C-BE32-E72D297353CC}">
                <c16:uniqueId val="{00000007-90AF-414D-A4DE-9EB6672060A5}"/>
              </c:ext>
            </c:extLst>
          </c:dPt>
          <c:dPt>
            <c:idx val="6"/>
            <c:invertIfNegative val="0"/>
            <c:bubble3D val="0"/>
            <c:spPr>
              <a:solidFill>
                <a:srgbClr val="000000"/>
              </a:solidFill>
              <a:ln>
                <a:noFill/>
              </a:ln>
              <a:effectLst/>
            </c:spPr>
            <c:extLst>
              <c:ext xmlns:c16="http://schemas.microsoft.com/office/drawing/2014/chart" uri="{C3380CC4-5D6E-409C-BE32-E72D297353CC}">
                <c16:uniqueId val="{00000008-90AF-414D-A4DE-9EB6672060A5}"/>
              </c:ext>
            </c:extLst>
          </c:dPt>
          <c:cat>
            <c:strRef>
              <c:f>'ST Energy Comparisons'!$BL$51:$BL$57</c:f>
              <c:strCache>
                <c:ptCount val="7"/>
                <c:pt idx="0">
                  <c:v>Latin America</c:v>
                </c:pt>
                <c:pt idx="1">
                  <c:v>Africa</c:v>
                </c:pt>
                <c:pt idx="2">
                  <c:v>Europe</c:v>
                </c:pt>
                <c:pt idx="3">
                  <c:v>Middle East</c:v>
                </c:pt>
                <c:pt idx="4">
                  <c:v>CIS</c:v>
                </c:pt>
                <c:pt idx="5">
                  <c:v>Asia Pacific</c:v>
                </c:pt>
                <c:pt idx="6">
                  <c:v>North America</c:v>
                </c:pt>
              </c:strCache>
            </c:strRef>
          </c:cat>
          <c:val>
            <c:numRef>
              <c:f>'ST Energy Comparisons'!$BM$51:$BM$57</c:f>
              <c:numCache>
                <c:formatCode>#,##0.0</c:formatCode>
                <c:ptCount val="7"/>
                <c:pt idx="0">
                  <c:v>14.835875027899021</c:v>
                </c:pt>
                <c:pt idx="1">
                  <c:v>24.916154778741035</c:v>
                </c:pt>
                <c:pt idx="2">
                  <c:v>20.358567925054537</c:v>
                </c:pt>
                <c:pt idx="3">
                  <c:v>69.163668234823803</c:v>
                </c:pt>
                <c:pt idx="4">
                  <c:v>86.688651613765529</c:v>
                </c:pt>
                <c:pt idx="5">
                  <c:v>64.727606134307138</c:v>
                </c:pt>
                <c:pt idx="6">
                  <c:v>109.88797670091367</c:v>
                </c:pt>
              </c:numCache>
            </c:numRef>
          </c:val>
          <c:extLst>
            <c:ext xmlns:c16="http://schemas.microsoft.com/office/drawing/2014/chart" uri="{C3380CC4-5D6E-409C-BE32-E72D297353CC}">
              <c16:uniqueId val="{00000000-90AF-414D-A4DE-9EB6672060A5}"/>
            </c:ext>
          </c:extLst>
        </c:ser>
        <c:ser>
          <c:idx val="1"/>
          <c:order val="1"/>
          <c:tx>
            <c:strRef>
              <c:f>'ST Energy Comparisons'!$BN$50</c:f>
              <c:strCache>
                <c:ptCount val="1"/>
                <c:pt idx="0">
                  <c:v>Cons</c:v>
                </c:pt>
              </c:strCache>
            </c:strRef>
          </c:tx>
          <c:spPr>
            <a:solidFill>
              <a:srgbClr val="C00000"/>
            </a:solidFill>
            <a:ln>
              <a:noFill/>
            </a:ln>
            <a:effectLst/>
          </c:spPr>
          <c:invertIfNegative val="0"/>
          <c:dPt>
            <c:idx val="0"/>
            <c:invertIfNegative val="0"/>
            <c:bubble3D val="0"/>
            <c:spPr>
              <a:solidFill>
                <a:srgbClr val="000000"/>
              </a:solidFill>
              <a:ln>
                <a:noFill/>
              </a:ln>
              <a:effectLst/>
            </c:spPr>
            <c:extLst>
              <c:ext xmlns:c16="http://schemas.microsoft.com/office/drawing/2014/chart" uri="{C3380CC4-5D6E-409C-BE32-E72D297353CC}">
                <c16:uniqueId val="{00000009-90AF-414D-A4DE-9EB6672060A5}"/>
              </c:ext>
            </c:extLst>
          </c:dPt>
          <c:dPt>
            <c:idx val="1"/>
            <c:invertIfNegative val="0"/>
            <c:bubble3D val="0"/>
            <c:spPr>
              <a:solidFill>
                <a:srgbClr val="000000"/>
              </a:solidFill>
              <a:ln>
                <a:noFill/>
              </a:ln>
              <a:effectLst/>
            </c:spPr>
            <c:extLst>
              <c:ext xmlns:c16="http://schemas.microsoft.com/office/drawing/2014/chart" uri="{C3380CC4-5D6E-409C-BE32-E72D297353CC}">
                <c16:uniqueId val="{0000000A-90AF-414D-A4DE-9EB6672060A5}"/>
              </c:ext>
            </c:extLst>
          </c:dPt>
          <c:dPt>
            <c:idx val="3"/>
            <c:invertIfNegative val="0"/>
            <c:bubble3D val="0"/>
            <c:spPr>
              <a:solidFill>
                <a:srgbClr val="000000"/>
              </a:solidFill>
              <a:ln>
                <a:noFill/>
              </a:ln>
              <a:effectLst/>
            </c:spPr>
            <c:extLst>
              <c:ext xmlns:c16="http://schemas.microsoft.com/office/drawing/2014/chart" uri="{C3380CC4-5D6E-409C-BE32-E72D297353CC}">
                <c16:uniqueId val="{0000000B-90AF-414D-A4DE-9EB6672060A5}"/>
              </c:ext>
            </c:extLst>
          </c:dPt>
          <c:dPt>
            <c:idx val="4"/>
            <c:invertIfNegative val="0"/>
            <c:bubble3D val="0"/>
            <c:spPr>
              <a:solidFill>
                <a:srgbClr val="000000"/>
              </a:solidFill>
              <a:ln>
                <a:noFill/>
              </a:ln>
              <a:effectLst/>
            </c:spPr>
            <c:extLst>
              <c:ext xmlns:c16="http://schemas.microsoft.com/office/drawing/2014/chart" uri="{C3380CC4-5D6E-409C-BE32-E72D297353CC}">
                <c16:uniqueId val="{0000000C-90AF-414D-A4DE-9EB6672060A5}"/>
              </c:ext>
            </c:extLst>
          </c:dPt>
          <c:dPt>
            <c:idx val="6"/>
            <c:invertIfNegative val="0"/>
            <c:bubble3D val="0"/>
            <c:spPr>
              <a:solidFill>
                <a:srgbClr val="000000"/>
              </a:solidFill>
              <a:ln>
                <a:noFill/>
              </a:ln>
              <a:effectLst/>
            </c:spPr>
            <c:extLst>
              <c:ext xmlns:c16="http://schemas.microsoft.com/office/drawing/2014/chart" uri="{C3380CC4-5D6E-409C-BE32-E72D297353CC}">
                <c16:uniqueId val="{00000002-90AF-414D-A4DE-9EB6672060A5}"/>
              </c:ext>
            </c:extLst>
          </c:dPt>
          <c:cat>
            <c:strRef>
              <c:f>'ST Energy Comparisons'!$BL$51:$BL$57</c:f>
              <c:strCache>
                <c:ptCount val="7"/>
                <c:pt idx="0">
                  <c:v>Latin America</c:v>
                </c:pt>
                <c:pt idx="1">
                  <c:v>Africa</c:v>
                </c:pt>
                <c:pt idx="2">
                  <c:v>Europe</c:v>
                </c:pt>
                <c:pt idx="3">
                  <c:v>Middle East</c:v>
                </c:pt>
                <c:pt idx="4">
                  <c:v>CIS</c:v>
                </c:pt>
                <c:pt idx="5">
                  <c:v>Asia Pacific</c:v>
                </c:pt>
                <c:pt idx="6">
                  <c:v>North America</c:v>
                </c:pt>
              </c:strCache>
            </c:strRef>
          </c:cat>
          <c:val>
            <c:numRef>
              <c:f>'ST Energy Comparisons'!$BN$51:$BN$57</c:f>
              <c:numCache>
                <c:formatCode>#,##0.0</c:formatCode>
                <c:ptCount val="7"/>
                <c:pt idx="0">
                  <c:v>15.804268224562023</c:v>
                </c:pt>
                <c:pt idx="1">
                  <c:v>15.904322039478842</c:v>
                </c:pt>
                <c:pt idx="2">
                  <c:v>55.251797045334037</c:v>
                </c:pt>
                <c:pt idx="3">
                  <c:v>55.674020567417237</c:v>
                </c:pt>
                <c:pt idx="4">
                  <c:v>59.09938820188853</c:v>
                </c:pt>
                <c:pt idx="5">
                  <c:v>88.84776011815373</c:v>
                </c:pt>
                <c:pt idx="6">
                  <c:v>100.05286291737394</c:v>
                </c:pt>
              </c:numCache>
            </c:numRef>
          </c:val>
          <c:extLst>
            <c:ext xmlns:c16="http://schemas.microsoft.com/office/drawing/2014/chart" uri="{C3380CC4-5D6E-409C-BE32-E72D297353CC}">
              <c16:uniqueId val="{00000003-90AF-414D-A4DE-9EB6672060A5}"/>
            </c:ext>
          </c:extLst>
        </c:ser>
        <c:dLbls>
          <c:showLegendKey val="0"/>
          <c:showVal val="0"/>
          <c:showCatName val="0"/>
          <c:showSerName val="0"/>
          <c:showPercent val="0"/>
          <c:showBubbleSize val="0"/>
        </c:dLbls>
        <c:gapWidth val="100"/>
        <c:axId val="507553599"/>
        <c:axId val="1464671391"/>
      </c:barChart>
      <c:catAx>
        <c:axId val="50755359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crossAx val="1464671391"/>
        <c:crosses val="autoZero"/>
        <c:auto val="1"/>
        <c:lblAlgn val="ctr"/>
        <c:lblOffset val="100"/>
        <c:noMultiLvlLbl val="0"/>
      </c:catAx>
      <c:valAx>
        <c:axId val="1464671391"/>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dirty="0"/>
                  <a:t>Billions of Cubic Feet per Day (Bcf/d)</a:t>
                </a:r>
              </a:p>
            </c:rich>
          </c:tx>
          <c:overlay val="0"/>
          <c:spPr>
            <a:noFill/>
            <a:ln>
              <a:noFill/>
            </a:ln>
            <a:effectLst/>
          </c:spPr>
          <c:txPr>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crossAx val="507553599"/>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legend>
    <c:plotVisOnly val="1"/>
    <c:dispBlanksAs val="gap"/>
    <c:showDLblsOverMax val="0"/>
  </c:chart>
  <c:spPr>
    <a:noFill/>
    <a:ln>
      <a:noFill/>
    </a:ln>
    <a:effectLst/>
  </c:spPr>
  <c:txPr>
    <a:bodyPr/>
    <a:lstStyle/>
    <a:p>
      <a:pPr>
        <a:defRPr sz="1800" b="1">
          <a:solidFill>
            <a:srgbClr val="FFFF00"/>
          </a:solidFill>
        </a:defRPr>
      </a:pPr>
      <a:endParaRPr lang="en-US"/>
    </a:p>
  </c:txPr>
  <c:externalData r:id="rId4">
    <c:autoUpdate val="0"/>
  </c:externalData>
</c:chartSpace>
</file>

<file path=ppt/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Energy Comparisons'!$P$92</c:f>
              <c:strCache>
                <c:ptCount val="1"/>
                <c:pt idx="0">
                  <c:v>North America</c:v>
                </c:pt>
              </c:strCache>
            </c:strRef>
          </c:tx>
          <c:spPr>
            <a:solidFill>
              <a:srgbClr val="00B0F0"/>
            </a:solidFill>
            <a:ln>
              <a:noFill/>
            </a:ln>
            <a:effectLst/>
          </c:spPr>
          <c:cat>
            <c:numRef>
              <c:f>'ST Energy Comparisons'!$Q$91:$BE$91</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Comparisons'!$Q$92:$BE$92</c:f>
              <c:numCache>
                <c:formatCode>#,##0</c:formatCode>
                <c:ptCount val="41"/>
                <c:pt idx="0">
                  <c:v>339.27677672476176</c:v>
                </c:pt>
                <c:pt idx="1">
                  <c:v>354.88601226629891</c:v>
                </c:pt>
                <c:pt idx="2">
                  <c:v>355.64137477126195</c:v>
                </c:pt>
                <c:pt idx="3">
                  <c:v>356.80594231955683</c:v>
                </c:pt>
                <c:pt idx="4">
                  <c:v>360.5790442166537</c:v>
                </c:pt>
                <c:pt idx="5">
                  <c:v>355.62603800022595</c:v>
                </c:pt>
                <c:pt idx="6">
                  <c:v>351.88730380802014</c:v>
                </c:pt>
                <c:pt idx="7">
                  <c:v>344.94363127000798</c:v>
                </c:pt>
                <c:pt idx="8">
                  <c:v>324.40267930430213</c:v>
                </c:pt>
                <c:pt idx="9">
                  <c:v>325.01384236969864</c:v>
                </c:pt>
                <c:pt idx="10">
                  <c:v>325.70293852764541</c:v>
                </c:pt>
                <c:pt idx="11">
                  <c:v>322.48302387551513</c:v>
                </c:pt>
                <c:pt idx="12">
                  <c:v>318.28491451730127</c:v>
                </c:pt>
                <c:pt idx="13">
                  <c:v>300.30093447328267</c:v>
                </c:pt>
                <c:pt idx="14">
                  <c:v>288.9226262367805</c:v>
                </c:pt>
                <c:pt idx="15">
                  <c:v>290.52032696615379</c:v>
                </c:pt>
                <c:pt idx="16">
                  <c:v>288.58971149440634</c:v>
                </c:pt>
                <c:pt idx="17">
                  <c:v>284.27979559891401</c:v>
                </c:pt>
                <c:pt idx="18">
                  <c:v>246.55985160369582</c:v>
                </c:pt>
                <c:pt idx="19">
                  <c:v>249.12765952364688</c:v>
                </c:pt>
                <c:pt idx="20">
                  <c:v>256.58806698128558</c:v>
                </c:pt>
                <c:pt idx="21">
                  <c:v>261.43505231756035</c:v>
                </c:pt>
                <c:pt idx="22">
                  <c:v>250.89678284484839</c:v>
                </c:pt>
                <c:pt idx="23">
                  <c:v>250.70198104479113</c:v>
                </c:pt>
                <c:pt idx="24">
                  <c:v>253.85141966650289</c:v>
                </c:pt>
                <c:pt idx="25">
                  <c:v>264.88024095965255</c:v>
                </c:pt>
                <c:pt idx="26">
                  <c:v>270.83557637764818</c:v>
                </c:pt>
                <c:pt idx="27">
                  <c:v>295.4258192537352</c:v>
                </c:pt>
                <c:pt idx="28">
                  <c:v>305.62960381432146</c:v>
                </c:pt>
                <c:pt idx="29">
                  <c:v>330.88357775822408</c:v>
                </c:pt>
                <c:pt idx="30">
                  <c:v>370.55125396548016</c:v>
                </c:pt>
                <c:pt idx="31">
                  <c:v>397.07999146039077</c:v>
                </c:pt>
                <c:pt idx="32">
                  <c:v>374.79009262981947</c:v>
                </c:pt>
                <c:pt idx="33">
                  <c:v>404.24780146525001</c:v>
                </c:pt>
                <c:pt idx="34">
                  <c:v>431.21663821032092</c:v>
                </c:pt>
                <c:pt idx="35">
                  <c:v>376.21460002296004</c:v>
                </c:pt>
                <c:pt idx="36">
                  <c:v>385.93203735164684</c:v>
                </c:pt>
                <c:pt idx="37">
                  <c:v>496.42368076091168</c:v>
                </c:pt>
                <c:pt idx="38">
                  <c:v>528.48970853135859</c:v>
                </c:pt>
                <c:pt idx="39">
                  <c:v>522.33859008254137</c:v>
                </c:pt>
                <c:pt idx="40">
                  <c:v>535.04810273006103</c:v>
                </c:pt>
              </c:numCache>
            </c:numRef>
          </c:val>
          <c:extLst>
            <c:ext xmlns:c16="http://schemas.microsoft.com/office/drawing/2014/chart" uri="{C3380CC4-5D6E-409C-BE32-E72D297353CC}">
              <c16:uniqueId val="{00000000-6C9D-4E79-89D1-FA45B78BD4A7}"/>
            </c:ext>
          </c:extLst>
        </c:ser>
        <c:ser>
          <c:idx val="1"/>
          <c:order val="1"/>
          <c:tx>
            <c:strRef>
              <c:f>'ST Energy Comparisons'!$P$93</c:f>
              <c:strCache>
                <c:ptCount val="1"/>
                <c:pt idx="0">
                  <c:v>Europe</c:v>
                </c:pt>
              </c:strCache>
            </c:strRef>
          </c:tx>
          <c:spPr>
            <a:solidFill>
              <a:srgbClr val="99CCFF"/>
            </a:solidFill>
            <a:ln>
              <a:noFill/>
            </a:ln>
            <a:effectLst/>
          </c:spPr>
          <c:cat>
            <c:numRef>
              <c:f>'ST Energy Comparisons'!$Q$91:$BE$91</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Comparisons'!$Q$93:$BE$93</c:f>
              <c:numCache>
                <c:formatCode>#,##0</c:formatCode>
                <c:ptCount val="41"/>
                <c:pt idx="0">
                  <c:v>98.756001840213756</c:v>
                </c:pt>
                <c:pt idx="1">
                  <c:v>105.79496624321219</c:v>
                </c:pt>
                <c:pt idx="2">
                  <c:v>110.52554198475968</c:v>
                </c:pt>
                <c:pt idx="3">
                  <c:v>113.24515356225891</c:v>
                </c:pt>
                <c:pt idx="4">
                  <c:v>116.48491912471833</c:v>
                </c:pt>
                <c:pt idx="5">
                  <c:v>120.03019197471829</c:v>
                </c:pt>
                <c:pt idx="6">
                  <c:v>155.58919668135462</c:v>
                </c:pt>
                <c:pt idx="7">
                  <c:v>173.30318312785536</c:v>
                </c:pt>
                <c:pt idx="8">
                  <c:v>177.63514623749134</c:v>
                </c:pt>
                <c:pt idx="9">
                  <c:v>179.39006785212717</c:v>
                </c:pt>
                <c:pt idx="10">
                  <c:v>194.34699025326384</c:v>
                </c:pt>
                <c:pt idx="11">
                  <c:v>199.7336710492221</c:v>
                </c:pt>
                <c:pt idx="12">
                  <c:v>202.8570667273591</c:v>
                </c:pt>
                <c:pt idx="13">
                  <c:v>203.00038842099579</c:v>
                </c:pt>
                <c:pt idx="14">
                  <c:v>216.88124495863138</c:v>
                </c:pt>
                <c:pt idx="15">
                  <c:v>221.26044198476805</c:v>
                </c:pt>
                <c:pt idx="16">
                  <c:v>225.1076322199967</c:v>
                </c:pt>
                <c:pt idx="17">
                  <c:v>233.32236248256078</c:v>
                </c:pt>
                <c:pt idx="18">
                  <c:v>238.51888544734865</c:v>
                </c:pt>
                <c:pt idx="19">
                  <c:v>241.58004478681238</c:v>
                </c:pt>
                <c:pt idx="20">
                  <c:v>240.12743638720136</c:v>
                </c:pt>
                <c:pt idx="21">
                  <c:v>242.71289750316754</c:v>
                </c:pt>
                <c:pt idx="22">
                  <c:v>240.70951738994151</c:v>
                </c:pt>
                <c:pt idx="23">
                  <c:v>236.31022764450637</c:v>
                </c:pt>
                <c:pt idx="24">
                  <c:v>242.01984814169398</c:v>
                </c:pt>
                <c:pt idx="25">
                  <c:v>238.38076913002291</c:v>
                </c:pt>
                <c:pt idx="26">
                  <c:v>254.00254615981751</c:v>
                </c:pt>
                <c:pt idx="27">
                  <c:v>259.69921226326721</c:v>
                </c:pt>
                <c:pt idx="28">
                  <c:v>264.90413605473924</c:v>
                </c:pt>
                <c:pt idx="29">
                  <c:v>266.93689562284379</c:v>
                </c:pt>
                <c:pt idx="30">
                  <c:v>286.30477500811037</c:v>
                </c:pt>
                <c:pt idx="31">
                  <c:v>286.92539437306084</c:v>
                </c:pt>
                <c:pt idx="32">
                  <c:v>291.49950302429158</c:v>
                </c:pt>
                <c:pt idx="33">
                  <c:v>290.56543672290877</c:v>
                </c:pt>
                <c:pt idx="34">
                  <c:v>290.29625547959859</c:v>
                </c:pt>
                <c:pt idx="35">
                  <c:v>291.79172245513701</c:v>
                </c:pt>
                <c:pt idx="36">
                  <c:v>292.3717779764159</c:v>
                </c:pt>
                <c:pt idx="37">
                  <c:v>287.11894651345676</c:v>
                </c:pt>
                <c:pt idx="38">
                  <c:v>282.02295804729306</c:v>
                </c:pt>
                <c:pt idx="39">
                  <c:v>280.35026301940934</c:v>
                </c:pt>
                <c:pt idx="40">
                  <c:v>278.8993909843677</c:v>
                </c:pt>
              </c:numCache>
            </c:numRef>
          </c:val>
          <c:extLst>
            <c:ext xmlns:c16="http://schemas.microsoft.com/office/drawing/2014/chart" uri="{C3380CC4-5D6E-409C-BE32-E72D297353CC}">
              <c16:uniqueId val="{00000001-6C9D-4E79-89D1-FA45B78BD4A7}"/>
            </c:ext>
          </c:extLst>
        </c:ser>
        <c:ser>
          <c:idx val="2"/>
          <c:order val="2"/>
          <c:tx>
            <c:strRef>
              <c:f>'ST Energy Comparisons'!$P$94</c:f>
              <c:strCache>
                <c:ptCount val="1"/>
                <c:pt idx="0">
                  <c:v>CIS</c:v>
                </c:pt>
              </c:strCache>
            </c:strRef>
          </c:tx>
          <c:spPr>
            <a:solidFill>
              <a:srgbClr val="FFFF99"/>
            </a:solidFill>
            <a:ln>
              <a:noFill/>
            </a:ln>
            <a:effectLst/>
          </c:spPr>
          <c:cat>
            <c:numRef>
              <c:f>'ST Energy Comparisons'!$Q$91:$BE$91</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Comparisons'!$Q$94:$BE$94</c:f>
              <c:numCache>
                <c:formatCode>#,##0</c:formatCode>
                <c:ptCount val="41"/>
                <c:pt idx="0">
                  <c:v>722.87316941488439</c:v>
                </c:pt>
                <c:pt idx="1">
                  <c:v>768.05276333299139</c:v>
                </c:pt>
                <c:pt idx="2">
                  <c:v>790.64251268135479</c:v>
                </c:pt>
                <c:pt idx="3">
                  <c:v>813.23230964040829</c:v>
                </c:pt>
                <c:pt idx="4">
                  <c:v>847.11702888433479</c:v>
                </c:pt>
                <c:pt idx="5">
                  <c:v>903.59149747662457</c:v>
                </c:pt>
                <c:pt idx="6">
                  <c:v>926.18124682498546</c:v>
                </c:pt>
                <c:pt idx="7">
                  <c:v>941.99409041311708</c:v>
                </c:pt>
                <c:pt idx="8">
                  <c:v>960.06596606891173</c:v>
                </c:pt>
                <c:pt idx="9">
                  <c:v>1174.6688705425054</c:v>
                </c:pt>
                <c:pt idx="10">
                  <c:v>1231.8210297108171</c:v>
                </c:pt>
                <c:pt idx="11">
                  <c:v>1282.8383227441586</c:v>
                </c:pt>
                <c:pt idx="12">
                  <c:v>1310.9222804803662</c:v>
                </c:pt>
                <c:pt idx="13">
                  <c:v>1347.0708418180752</c:v>
                </c:pt>
                <c:pt idx="14">
                  <c:v>1354.7096823610102</c:v>
                </c:pt>
                <c:pt idx="15">
                  <c:v>1336.1309015391398</c:v>
                </c:pt>
                <c:pt idx="16">
                  <c:v>1319.5334114503235</c:v>
                </c:pt>
                <c:pt idx="17">
                  <c:v>1362.0269560108477</c:v>
                </c:pt>
                <c:pt idx="18">
                  <c:v>1356.8665868009889</c:v>
                </c:pt>
                <c:pt idx="19">
                  <c:v>1355.7992447186489</c:v>
                </c:pt>
                <c:pt idx="20">
                  <c:v>1363.0602160725412</c:v>
                </c:pt>
                <c:pt idx="21">
                  <c:v>1370.284939600285</c:v>
                </c:pt>
                <c:pt idx="22">
                  <c:v>1389.8330287907077</c:v>
                </c:pt>
                <c:pt idx="23">
                  <c:v>1384.976116164135</c:v>
                </c:pt>
                <c:pt idx="24">
                  <c:v>1379.946070417838</c:v>
                </c:pt>
                <c:pt idx="25">
                  <c:v>1385.161021838135</c:v>
                </c:pt>
                <c:pt idx="26">
                  <c:v>1385.1503784230219</c:v>
                </c:pt>
                <c:pt idx="27">
                  <c:v>1527.6796760749487</c:v>
                </c:pt>
                <c:pt idx="28">
                  <c:v>1530.9524199635962</c:v>
                </c:pt>
                <c:pt idx="29">
                  <c:v>1609.2186972706945</c:v>
                </c:pt>
                <c:pt idx="30">
                  <c:v>1812.7379493212281</c:v>
                </c:pt>
                <c:pt idx="31">
                  <c:v>1824.8450255221287</c:v>
                </c:pt>
                <c:pt idx="32">
                  <c:v>1830.2134851633746</c:v>
                </c:pt>
                <c:pt idx="33">
                  <c:v>1804.8993903031767</c:v>
                </c:pt>
                <c:pt idx="34">
                  <c:v>1855.8615459718542</c:v>
                </c:pt>
                <c:pt idx="35">
                  <c:v>1851.8921269177017</c:v>
                </c:pt>
                <c:pt idx="36">
                  <c:v>1866.7135457160389</c:v>
                </c:pt>
                <c:pt idx="37">
                  <c:v>1974.597710073532</c:v>
                </c:pt>
                <c:pt idx="38">
                  <c:v>1993.2725617905294</c:v>
                </c:pt>
                <c:pt idx="39">
                  <c:v>2004.7289619027929</c:v>
                </c:pt>
                <c:pt idx="40">
                  <c:v>1998.8900334151319</c:v>
                </c:pt>
              </c:numCache>
            </c:numRef>
          </c:val>
          <c:extLst>
            <c:ext xmlns:c16="http://schemas.microsoft.com/office/drawing/2014/chart" uri="{C3380CC4-5D6E-409C-BE32-E72D297353CC}">
              <c16:uniqueId val="{00000002-6C9D-4E79-89D1-FA45B78BD4A7}"/>
            </c:ext>
          </c:extLst>
        </c:ser>
        <c:ser>
          <c:idx val="3"/>
          <c:order val="3"/>
          <c:tx>
            <c:strRef>
              <c:f>'ST Energy Comparisons'!$P$95</c:f>
              <c:strCache>
                <c:ptCount val="1"/>
                <c:pt idx="0">
                  <c:v>Middle East</c:v>
                </c:pt>
              </c:strCache>
            </c:strRef>
          </c:tx>
          <c:spPr>
            <a:solidFill>
              <a:srgbClr val="9999FF"/>
            </a:solidFill>
            <a:ln>
              <a:noFill/>
            </a:ln>
            <a:effectLst/>
          </c:spPr>
          <c:cat>
            <c:numRef>
              <c:f>'ST Energy Comparisons'!$Q$91:$BE$91</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Comparisons'!$Q$95:$BE$95</c:f>
              <c:numCache>
                <c:formatCode>#,##0</c:formatCode>
                <c:ptCount val="41"/>
                <c:pt idx="0">
                  <c:v>848.63282113581261</c:v>
                </c:pt>
                <c:pt idx="1">
                  <c:v>858.89440587318813</c:v>
                </c:pt>
                <c:pt idx="2">
                  <c:v>889.60060385657914</c:v>
                </c:pt>
                <c:pt idx="3">
                  <c:v>907.05340008026656</c:v>
                </c:pt>
                <c:pt idx="4">
                  <c:v>943.76025213895446</c:v>
                </c:pt>
                <c:pt idx="5">
                  <c:v>953.05906197293916</c:v>
                </c:pt>
                <c:pt idx="6">
                  <c:v>1046.790580639424</c:v>
                </c:pt>
                <c:pt idx="7">
                  <c:v>1072.5532610362056</c:v>
                </c:pt>
                <c:pt idx="8">
                  <c:v>1178.8389087685809</c:v>
                </c:pt>
                <c:pt idx="9">
                  <c:v>1295.0351463056597</c:v>
                </c:pt>
                <c:pt idx="10">
                  <c:v>1299.9906701399411</c:v>
                </c:pt>
                <c:pt idx="11">
                  <c:v>1461.3865828010801</c:v>
                </c:pt>
                <c:pt idx="12">
                  <c:v>1503.7458652828618</c:v>
                </c:pt>
                <c:pt idx="13">
                  <c:v>1518.6544449252372</c:v>
                </c:pt>
                <c:pt idx="14">
                  <c:v>1557.4104321921977</c:v>
                </c:pt>
                <c:pt idx="15">
                  <c:v>1554.7578511638005</c:v>
                </c:pt>
                <c:pt idx="16">
                  <c:v>1683.9607799652854</c:v>
                </c:pt>
                <c:pt idx="17">
                  <c:v>1691.6820515652851</c:v>
                </c:pt>
                <c:pt idx="18">
                  <c:v>1820.6550801902854</c:v>
                </c:pt>
                <c:pt idx="19">
                  <c:v>1899.0354843924117</c:v>
                </c:pt>
                <c:pt idx="20">
                  <c:v>2057.1065713722874</c:v>
                </c:pt>
                <c:pt idx="21">
                  <c:v>2485.3231771647875</c:v>
                </c:pt>
                <c:pt idx="22">
                  <c:v>2514.9168999597873</c:v>
                </c:pt>
                <c:pt idx="23">
                  <c:v>2533.6712821551323</c:v>
                </c:pt>
                <c:pt idx="24">
                  <c:v>2532.2199237532263</c:v>
                </c:pt>
                <c:pt idx="25">
                  <c:v>2464.567861128226</c:v>
                </c:pt>
                <c:pt idx="26">
                  <c:v>2505.3535298307311</c:v>
                </c:pt>
                <c:pt idx="27">
                  <c:v>2552.0625596252135</c:v>
                </c:pt>
                <c:pt idx="28">
                  <c:v>2603.440153060566</c:v>
                </c:pt>
                <c:pt idx="29">
                  <c:v>2600.1123100269988</c:v>
                </c:pt>
                <c:pt idx="30">
                  <c:v>2747.856374164382</c:v>
                </c:pt>
                <c:pt idx="31">
                  <c:v>2769.298235197125</c:v>
                </c:pt>
                <c:pt idx="32">
                  <c:v>2732.9853684069208</c:v>
                </c:pt>
                <c:pt idx="33">
                  <c:v>2742.7046206664309</c:v>
                </c:pt>
                <c:pt idx="34">
                  <c:v>2741.2529919270733</c:v>
                </c:pt>
                <c:pt idx="35">
                  <c:v>2718.2598152498304</c:v>
                </c:pt>
                <c:pt idx="36">
                  <c:v>2740.6731065559134</c:v>
                </c:pt>
                <c:pt idx="37">
                  <c:v>2659.6874246598099</c:v>
                </c:pt>
                <c:pt idx="38">
                  <c:v>2668.7016006806716</c:v>
                </c:pt>
                <c:pt idx="39">
                  <c:v>2675.5730908319729</c:v>
                </c:pt>
                <c:pt idx="40">
                  <c:v>2677.1214088983561</c:v>
                </c:pt>
              </c:numCache>
            </c:numRef>
          </c:val>
          <c:extLst>
            <c:ext xmlns:c16="http://schemas.microsoft.com/office/drawing/2014/chart" uri="{C3380CC4-5D6E-409C-BE32-E72D297353CC}">
              <c16:uniqueId val="{00000003-6C9D-4E79-89D1-FA45B78BD4A7}"/>
            </c:ext>
          </c:extLst>
        </c:ser>
        <c:ser>
          <c:idx val="4"/>
          <c:order val="4"/>
          <c:tx>
            <c:strRef>
              <c:f>'ST Energy Comparisons'!$P$96</c:f>
              <c:strCache>
                <c:ptCount val="1"/>
                <c:pt idx="0">
                  <c:v>Asia Pacific</c:v>
                </c:pt>
              </c:strCache>
            </c:strRef>
          </c:tx>
          <c:spPr>
            <a:solidFill>
              <a:srgbClr val="FF6699"/>
            </a:solidFill>
            <a:ln>
              <a:noFill/>
            </a:ln>
            <a:effectLst/>
          </c:spPr>
          <c:cat>
            <c:numRef>
              <c:f>'ST Energy Comparisons'!$Q$91:$BE$91</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Comparisons'!$Q$96:$BE$96</c:f>
              <c:numCache>
                <c:formatCode>#,##0</c:formatCode>
                <c:ptCount val="41"/>
                <c:pt idx="0">
                  <c:v>202.90923658250003</c:v>
                </c:pt>
                <c:pt idx="1">
                  <c:v>200.33646820249999</c:v>
                </c:pt>
                <c:pt idx="2">
                  <c:v>212.95684849249997</c:v>
                </c:pt>
                <c:pt idx="3">
                  <c:v>213.05318781249997</c:v>
                </c:pt>
                <c:pt idx="4">
                  <c:v>210.62175006249998</c:v>
                </c:pt>
                <c:pt idx="5">
                  <c:v>208.84408124999993</c:v>
                </c:pt>
                <c:pt idx="6">
                  <c:v>250.49326793750001</c:v>
                </c:pt>
                <c:pt idx="7">
                  <c:v>249.83994043750002</c:v>
                </c:pt>
                <c:pt idx="8">
                  <c:v>259.63499712499998</c:v>
                </c:pt>
                <c:pt idx="9">
                  <c:v>286.19452574999997</c:v>
                </c:pt>
                <c:pt idx="10">
                  <c:v>288.84756512500002</c:v>
                </c:pt>
                <c:pt idx="11">
                  <c:v>320.68536193749992</c:v>
                </c:pt>
                <c:pt idx="12">
                  <c:v>333.71624378749993</c:v>
                </c:pt>
                <c:pt idx="13">
                  <c:v>337.82152424999992</c:v>
                </c:pt>
                <c:pt idx="14">
                  <c:v>307.91457506249992</c:v>
                </c:pt>
                <c:pt idx="15">
                  <c:v>335.0060358749999</c:v>
                </c:pt>
                <c:pt idx="16">
                  <c:v>343.13788849374987</c:v>
                </c:pt>
                <c:pt idx="17">
                  <c:v>358.52507543124989</c:v>
                </c:pt>
                <c:pt idx="18">
                  <c:v>363.55348999374985</c:v>
                </c:pt>
                <c:pt idx="19">
                  <c:v>386.42754521874991</c:v>
                </c:pt>
                <c:pt idx="20">
                  <c:v>421.13441316710737</c:v>
                </c:pt>
                <c:pt idx="21">
                  <c:v>443.08950087940991</c:v>
                </c:pt>
                <c:pt idx="22">
                  <c:v>464.47493645271237</c:v>
                </c:pt>
                <c:pt idx="23">
                  <c:v>472.03390663627698</c:v>
                </c:pt>
                <c:pt idx="24">
                  <c:v>479.63976922239948</c:v>
                </c:pt>
                <c:pt idx="25">
                  <c:v>479.5196096510146</c:v>
                </c:pt>
                <c:pt idx="26">
                  <c:v>482.03326962966992</c:v>
                </c:pt>
                <c:pt idx="27">
                  <c:v>491.71352548679653</c:v>
                </c:pt>
                <c:pt idx="28">
                  <c:v>495.39025706109453</c:v>
                </c:pt>
                <c:pt idx="29">
                  <c:v>499.64935927581064</c:v>
                </c:pt>
                <c:pt idx="30">
                  <c:v>494.75765723100159</c:v>
                </c:pt>
                <c:pt idx="31">
                  <c:v>497.75965859142207</c:v>
                </c:pt>
                <c:pt idx="32">
                  <c:v>495.56093830879064</c:v>
                </c:pt>
                <c:pt idx="33">
                  <c:v>493.25824174708021</c:v>
                </c:pt>
                <c:pt idx="34">
                  <c:v>499.25443334910705</c:v>
                </c:pt>
                <c:pt idx="35">
                  <c:v>493.89106453926252</c:v>
                </c:pt>
                <c:pt idx="36">
                  <c:v>509.20711578608547</c:v>
                </c:pt>
                <c:pt idx="37">
                  <c:v>513.34746568794083</c:v>
                </c:pt>
                <c:pt idx="38">
                  <c:v>515.47373967928957</c:v>
                </c:pt>
                <c:pt idx="39">
                  <c:v>527.83572693908673</c:v>
                </c:pt>
                <c:pt idx="40">
                  <c:v>455.15941474793789</c:v>
                </c:pt>
              </c:numCache>
            </c:numRef>
          </c:val>
          <c:extLst>
            <c:ext xmlns:c16="http://schemas.microsoft.com/office/drawing/2014/chart" uri="{C3380CC4-5D6E-409C-BE32-E72D297353CC}">
              <c16:uniqueId val="{00000004-6C9D-4E79-89D1-FA45B78BD4A7}"/>
            </c:ext>
          </c:extLst>
        </c:ser>
        <c:ser>
          <c:idx val="5"/>
          <c:order val="5"/>
          <c:tx>
            <c:strRef>
              <c:f>'ST Energy Comparisons'!$P$97</c:f>
              <c:strCache>
                <c:ptCount val="1"/>
                <c:pt idx="0">
                  <c:v>Latin America</c:v>
                </c:pt>
              </c:strCache>
            </c:strRef>
          </c:tx>
          <c:spPr>
            <a:solidFill>
              <a:srgbClr val="99FF99"/>
            </a:solidFill>
            <a:ln>
              <a:noFill/>
            </a:ln>
            <a:effectLst/>
          </c:spPr>
          <c:cat>
            <c:numRef>
              <c:f>'ST Energy Comparisons'!$Q$91:$BE$91</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Comparisons'!$Q$97:$BE$97</c:f>
              <c:numCache>
                <c:formatCode>#,##0</c:formatCode>
                <c:ptCount val="41"/>
                <c:pt idx="0">
                  <c:v>151.13601208719999</c:v>
                </c:pt>
                <c:pt idx="1">
                  <c:v>145.336980610675</c:v>
                </c:pt>
                <c:pt idx="2">
                  <c:v>140.70783090489999</c:v>
                </c:pt>
                <c:pt idx="3">
                  <c:v>149.43697635999996</c:v>
                </c:pt>
                <c:pt idx="4">
                  <c:v>147.04652343325</c:v>
                </c:pt>
                <c:pt idx="5">
                  <c:v>150.42061282429998</c:v>
                </c:pt>
                <c:pt idx="6">
                  <c:v>148.22077278662499</c:v>
                </c:pt>
                <c:pt idx="7">
                  <c:v>174.36919155075</c:v>
                </c:pt>
                <c:pt idx="8">
                  <c:v>188.18113649177502</c:v>
                </c:pt>
                <c:pt idx="9">
                  <c:v>186.24489944462502</c:v>
                </c:pt>
                <c:pt idx="10">
                  <c:v>194.73440931682498</c:v>
                </c:pt>
                <c:pt idx="11">
                  <c:v>178.87666404203748</c:v>
                </c:pt>
                <c:pt idx="12">
                  <c:v>182.4587248806875</c:v>
                </c:pt>
                <c:pt idx="13">
                  <c:v>179.143143351025</c:v>
                </c:pt>
                <c:pt idx="14">
                  <c:v>177.96382938521251</c:v>
                </c:pt>
                <c:pt idx="15">
                  <c:v>177.14077619216985</c:v>
                </c:pt>
                <c:pt idx="16">
                  <c:v>179.94251642566275</c:v>
                </c:pt>
                <c:pt idx="17">
                  <c:v>194.51489369697941</c:v>
                </c:pt>
                <c:pt idx="18">
                  <c:v>191.85534694952818</c:v>
                </c:pt>
                <c:pt idx="19">
                  <c:v>194.47858133368405</c:v>
                </c:pt>
                <c:pt idx="20">
                  <c:v>189.65384698867297</c:v>
                </c:pt>
                <c:pt idx="21">
                  <c:v>216.73559078662157</c:v>
                </c:pt>
                <c:pt idx="22">
                  <c:v>209.76703412144087</c:v>
                </c:pt>
                <c:pt idx="23">
                  <c:v>214.31791799145054</c:v>
                </c:pt>
                <c:pt idx="24">
                  <c:v>206.86538963137085</c:v>
                </c:pt>
                <c:pt idx="25">
                  <c:v>200.69880326331528</c:v>
                </c:pt>
                <c:pt idx="26">
                  <c:v>192.09665260970615</c:v>
                </c:pt>
                <c:pt idx="27">
                  <c:v>186.08288389634959</c:v>
                </c:pt>
                <c:pt idx="28">
                  <c:v>176.55975889728302</c:v>
                </c:pt>
                <c:pt idx="29">
                  <c:v>169.31357023180078</c:v>
                </c:pt>
                <c:pt idx="30">
                  <c:v>164.88138982456627</c:v>
                </c:pt>
                <c:pt idx="31">
                  <c:v>162.52349424632632</c:v>
                </c:pt>
                <c:pt idx="32">
                  <c:v>169.53172021459164</c:v>
                </c:pt>
                <c:pt idx="33">
                  <c:v>164.24765970356327</c:v>
                </c:pt>
                <c:pt idx="34">
                  <c:v>154.61313472087764</c:v>
                </c:pt>
                <c:pt idx="35">
                  <c:v>149.28721345038312</c:v>
                </c:pt>
                <c:pt idx="36">
                  <c:v>140.8656695400264</c:v>
                </c:pt>
                <c:pt idx="37">
                  <c:v>137.83426369507325</c:v>
                </c:pt>
                <c:pt idx="38">
                  <c:v>120.54384205673671</c:v>
                </c:pt>
                <c:pt idx="39">
                  <c:v>115.72585392289713</c:v>
                </c:pt>
                <c:pt idx="40">
                  <c:v>111.90554036139316</c:v>
                </c:pt>
              </c:numCache>
            </c:numRef>
          </c:val>
          <c:extLst>
            <c:ext xmlns:c16="http://schemas.microsoft.com/office/drawing/2014/chart" uri="{C3380CC4-5D6E-409C-BE32-E72D297353CC}">
              <c16:uniqueId val="{00000005-6C9D-4E79-89D1-FA45B78BD4A7}"/>
            </c:ext>
          </c:extLst>
        </c:ser>
        <c:ser>
          <c:idx val="6"/>
          <c:order val="6"/>
          <c:tx>
            <c:strRef>
              <c:f>'ST Energy Comparisons'!$P$98</c:f>
              <c:strCache>
                <c:ptCount val="1"/>
                <c:pt idx="0">
                  <c:v>Africa</c:v>
                </c:pt>
              </c:strCache>
            </c:strRef>
          </c:tx>
          <c:spPr>
            <a:solidFill>
              <a:srgbClr val="FFCC66"/>
            </a:solidFill>
            <a:ln>
              <a:noFill/>
            </a:ln>
            <a:effectLst/>
          </c:spPr>
          <c:cat>
            <c:numRef>
              <c:f>'ST Energy Comparisons'!$Q$91:$BE$91</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Comparisons'!$Q$98:$BE$98</c:f>
              <c:numCache>
                <c:formatCode>#,##0</c:formatCode>
                <c:ptCount val="41"/>
                <c:pt idx="0">
                  <c:v>139.86526380775288</c:v>
                </c:pt>
                <c:pt idx="1">
                  <c:v>161.22715158902332</c:v>
                </c:pt>
                <c:pt idx="2">
                  <c:v>176.99169093441495</c:v>
                </c:pt>
                <c:pt idx="3">
                  <c:v>180.35652291507623</c:v>
                </c:pt>
                <c:pt idx="4">
                  <c:v>207.07671544868845</c:v>
                </c:pt>
                <c:pt idx="5">
                  <c:v>218.58094456753867</c:v>
                </c:pt>
                <c:pt idx="6">
                  <c:v>240.13819015788346</c:v>
                </c:pt>
                <c:pt idx="7">
                  <c:v>250.88065984615935</c:v>
                </c:pt>
                <c:pt idx="8">
                  <c:v>257.42639978493833</c:v>
                </c:pt>
                <c:pt idx="9">
                  <c:v>277.90714537894422</c:v>
                </c:pt>
                <c:pt idx="10">
                  <c:v>291.39618985239673</c:v>
                </c:pt>
                <c:pt idx="11">
                  <c:v>265.2097755391224</c:v>
                </c:pt>
                <c:pt idx="12">
                  <c:v>274.44021638262035</c:v>
                </c:pt>
                <c:pt idx="13">
                  <c:v>281.88051723966839</c:v>
                </c:pt>
                <c:pt idx="14">
                  <c:v>292.46678530465033</c:v>
                </c:pt>
                <c:pt idx="15">
                  <c:v>290.78271011710319</c:v>
                </c:pt>
                <c:pt idx="16">
                  <c:v>280.13553076798991</c:v>
                </c:pt>
                <c:pt idx="17">
                  <c:v>291.39972658760962</c:v>
                </c:pt>
                <c:pt idx="18">
                  <c:v>320.74187776250437</c:v>
                </c:pt>
                <c:pt idx="19">
                  <c:v>331.61512064017836</c:v>
                </c:pt>
                <c:pt idx="20">
                  <c:v>346.61851709376134</c:v>
                </c:pt>
                <c:pt idx="21">
                  <c:v>365.30838911422973</c:v>
                </c:pt>
                <c:pt idx="22">
                  <c:v>364.36406019176741</c:v>
                </c:pt>
                <c:pt idx="23">
                  <c:v>367.01049135726794</c:v>
                </c:pt>
                <c:pt idx="24">
                  <c:v>379.98238848737492</c:v>
                </c:pt>
                <c:pt idx="25">
                  <c:v>383.8562949181715</c:v>
                </c:pt>
                <c:pt idx="26">
                  <c:v>394.41981547351173</c:v>
                </c:pt>
                <c:pt idx="27">
                  <c:v>432.10558539722933</c:v>
                </c:pt>
                <c:pt idx="28">
                  <c:v>484.05673781303005</c:v>
                </c:pt>
                <c:pt idx="29">
                  <c:v>491.27518223349063</c:v>
                </c:pt>
                <c:pt idx="30">
                  <c:v>477.52097961174064</c:v>
                </c:pt>
                <c:pt idx="31">
                  <c:v>486.0547440654322</c:v>
                </c:pt>
                <c:pt idx="32">
                  <c:v>490.20156535372604</c:v>
                </c:pt>
                <c:pt idx="33">
                  <c:v>502.64441681766641</c:v>
                </c:pt>
                <c:pt idx="34">
                  <c:v>495.88419122485868</c:v>
                </c:pt>
                <c:pt idx="35">
                  <c:v>517.508012103591</c:v>
                </c:pt>
                <c:pt idx="36">
                  <c:v>545.81251241939265</c:v>
                </c:pt>
                <c:pt idx="37">
                  <c:v>564.14931684265935</c:v>
                </c:pt>
                <c:pt idx="38">
                  <c:v>567.9326694417565</c:v>
                </c:pt>
                <c:pt idx="39">
                  <c:v>592.7575754799276</c:v>
                </c:pt>
                <c:pt idx="40">
                  <c:v>584.81740314121566</c:v>
                </c:pt>
              </c:numCache>
            </c:numRef>
          </c:val>
          <c:extLst>
            <c:ext xmlns:c16="http://schemas.microsoft.com/office/drawing/2014/chart" uri="{C3380CC4-5D6E-409C-BE32-E72D297353CC}">
              <c16:uniqueId val="{00000006-6C9D-4E79-89D1-FA45B78BD4A7}"/>
            </c:ext>
          </c:extLst>
        </c:ser>
        <c:dLbls>
          <c:showLegendKey val="0"/>
          <c:showVal val="0"/>
          <c:showCatName val="0"/>
          <c:showSerName val="0"/>
          <c:showPercent val="0"/>
          <c:showBubbleSize val="0"/>
        </c:dLbls>
        <c:axId val="409049616"/>
        <c:axId val="2040627328"/>
      </c:areaChart>
      <c:catAx>
        <c:axId val="4090496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2040627328"/>
        <c:crosses val="autoZero"/>
        <c:auto val="1"/>
        <c:lblAlgn val="ctr"/>
        <c:lblOffset val="100"/>
        <c:tickLblSkip val="10"/>
        <c:noMultiLvlLbl val="0"/>
      </c:catAx>
      <c:valAx>
        <c:axId val="2040627328"/>
        <c:scaling>
          <c:orientation val="minMax"/>
          <c:max val="70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dirty="0"/>
                  <a:t>Tcf</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409049616"/>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b="1">
          <a:solidFill>
            <a:srgbClr val="FFFF00"/>
          </a:solidFill>
        </a:defRPr>
      </a:pPr>
      <a:endParaRPr lang="en-US"/>
    </a:p>
  </c:txPr>
  <c:externalData r:id="rId4">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Energy Comparisons'!$P$92</c:f>
              <c:strCache>
                <c:ptCount val="1"/>
                <c:pt idx="0">
                  <c:v>North America</c:v>
                </c:pt>
              </c:strCache>
            </c:strRef>
          </c:tx>
          <c:spPr>
            <a:solidFill>
              <a:srgbClr val="000000"/>
            </a:solidFill>
            <a:ln>
              <a:noFill/>
            </a:ln>
            <a:effectLst/>
          </c:spPr>
          <c:cat>
            <c:numRef>
              <c:f>'ST Energy Comparisons'!$Q$91:$BE$91</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Comparisons'!$Q$92:$BE$92</c:f>
              <c:numCache>
                <c:formatCode>#,##0</c:formatCode>
                <c:ptCount val="41"/>
                <c:pt idx="0">
                  <c:v>339.27677672476176</c:v>
                </c:pt>
                <c:pt idx="1">
                  <c:v>354.88601226629891</c:v>
                </c:pt>
                <c:pt idx="2">
                  <c:v>355.64137477126195</c:v>
                </c:pt>
                <c:pt idx="3">
                  <c:v>356.80594231955683</c:v>
                </c:pt>
                <c:pt idx="4">
                  <c:v>360.5790442166537</c:v>
                </c:pt>
                <c:pt idx="5">
                  <c:v>355.62603800022595</c:v>
                </c:pt>
                <c:pt idx="6">
                  <c:v>351.88730380802014</c:v>
                </c:pt>
                <c:pt idx="7">
                  <c:v>344.94363127000798</c:v>
                </c:pt>
                <c:pt idx="8">
                  <c:v>324.40267930430213</c:v>
                </c:pt>
                <c:pt idx="9">
                  <c:v>325.01384236969864</c:v>
                </c:pt>
                <c:pt idx="10">
                  <c:v>325.70293852764541</c:v>
                </c:pt>
                <c:pt idx="11">
                  <c:v>322.48302387551513</c:v>
                </c:pt>
                <c:pt idx="12">
                  <c:v>318.28491451730127</c:v>
                </c:pt>
                <c:pt idx="13">
                  <c:v>300.30093447328267</c:v>
                </c:pt>
                <c:pt idx="14">
                  <c:v>288.9226262367805</c:v>
                </c:pt>
                <c:pt idx="15">
                  <c:v>290.52032696615379</c:v>
                </c:pt>
                <c:pt idx="16">
                  <c:v>288.58971149440634</c:v>
                </c:pt>
                <c:pt idx="17">
                  <c:v>284.27979559891401</c:v>
                </c:pt>
                <c:pt idx="18">
                  <c:v>246.55985160369582</c:v>
                </c:pt>
                <c:pt idx="19">
                  <c:v>249.12765952364688</c:v>
                </c:pt>
                <c:pt idx="20">
                  <c:v>256.58806698128558</c:v>
                </c:pt>
                <c:pt idx="21">
                  <c:v>261.43505231756035</c:v>
                </c:pt>
                <c:pt idx="22">
                  <c:v>250.89678284484839</c:v>
                </c:pt>
                <c:pt idx="23">
                  <c:v>250.70198104479113</c:v>
                </c:pt>
                <c:pt idx="24">
                  <c:v>253.85141966650289</c:v>
                </c:pt>
                <c:pt idx="25">
                  <c:v>264.88024095965255</c:v>
                </c:pt>
                <c:pt idx="26">
                  <c:v>270.83557637764818</c:v>
                </c:pt>
                <c:pt idx="27">
                  <c:v>295.4258192537352</c:v>
                </c:pt>
                <c:pt idx="28">
                  <c:v>305.62960381432146</c:v>
                </c:pt>
                <c:pt idx="29">
                  <c:v>330.88357775822408</c:v>
                </c:pt>
                <c:pt idx="30">
                  <c:v>370.55125396548016</c:v>
                </c:pt>
                <c:pt idx="31">
                  <c:v>397.07999146039077</c:v>
                </c:pt>
                <c:pt idx="32">
                  <c:v>374.79009262981947</c:v>
                </c:pt>
                <c:pt idx="33">
                  <c:v>404.24780146525001</c:v>
                </c:pt>
                <c:pt idx="34">
                  <c:v>431.21663821032092</c:v>
                </c:pt>
                <c:pt idx="35">
                  <c:v>376.21460002296004</c:v>
                </c:pt>
                <c:pt idx="36">
                  <c:v>385.93203735164684</c:v>
                </c:pt>
                <c:pt idx="37">
                  <c:v>496.42368076091168</c:v>
                </c:pt>
                <c:pt idx="38">
                  <c:v>528.48970853135859</c:v>
                </c:pt>
                <c:pt idx="39">
                  <c:v>522.33859008254137</c:v>
                </c:pt>
                <c:pt idx="40">
                  <c:v>535.04810273006103</c:v>
                </c:pt>
              </c:numCache>
            </c:numRef>
          </c:val>
          <c:extLst>
            <c:ext xmlns:c16="http://schemas.microsoft.com/office/drawing/2014/chart" uri="{C3380CC4-5D6E-409C-BE32-E72D297353CC}">
              <c16:uniqueId val="{00000000-EE32-4C7E-B1A4-B3DC8E5FAB43}"/>
            </c:ext>
          </c:extLst>
        </c:ser>
        <c:ser>
          <c:idx val="1"/>
          <c:order val="1"/>
          <c:tx>
            <c:strRef>
              <c:f>'ST Energy Comparisons'!$P$93</c:f>
              <c:strCache>
                <c:ptCount val="1"/>
                <c:pt idx="0">
                  <c:v>Europe</c:v>
                </c:pt>
              </c:strCache>
            </c:strRef>
          </c:tx>
          <c:spPr>
            <a:solidFill>
              <a:srgbClr val="99CCFF"/>
            </a:solidFill>
            <a:ln>
              <a:noFill/>
            </a:ln>
            <a:effectLst/>
          </c:spPr>
          <c:cat>
            <c:numRef>
              <c:f>'ST Energy Comparisons'!$Q$91:$BE$91</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Comparisons'!$Q$93:$BE$93</c:f>
              <c:numCache>
                <c:formatCode>#,##0</c:formatCode>
                <c:ptCount val="41"/>
                <c:pt idx="0">
                  <c:v>98.756001840213756</c:v>
                </c:pt>
                <c:pt idx="1">
                  <c:v>105.79496624321219</c:v>
                </c:pt>
                <c:pt idx="2">
                  <c:v>110.52554198475968</c:v>
                </c:pt>
                <c:pt idx="3">
                  <c:v>113.24515356225891</c:v>
                </c:pt>
                <c:pt idx="4">
                  <c:v>116.48491912471833</c:v>
                </c:pt>
                <c:pt idx="5">
                  <c:v>120.03019197471829</c:v>
                </c:pt>
                <c:pt idx="6">
                  <c:v>155.58919668135462</c:v>
                </c:pt>
                <c:pt idx="7">
                  <c:v>173.30318312785536</c:v>
                </c:pt>
                <c:pt idx="8">
                  <c:v>177.63514623749134</c:v>
                </c:pt>
                <c:pt idx="9">
                  <c:v>179.39006785212717</c:v>
                </c:pt>
                <c:pt idx="10">
                  <c:v>194.34699025326384</c:v>
                </c:pt>
                <c:pt idx="11">
                  <c:v>199.7336710492221</c:v>
                </c:pt>
                <c:pt idx="12">
                  <c:v>202.8570667273591</c:v>
                </c:pt>
                <c:pt idx="13">
                  <c:v>203.00038842099579</c:v>
                </c:pt>
                <c:pt idx="14">
                  <c:v>216.88124495863138</c:v>
                </c:pt>
                <c:pt idx="15">
                  <c:v>221.26044198476805</c:v>
                </c:pt>
                <c:pt idx="16">
                  <c:v>225.1076322199967</c:v>
                </c:pt>
                <c:pt idx="17">
                  <c:v>233.32236248256078</c:v>
                </c:pt>
                <c:pt idx="18">
                  <c:v>238.51888544734865</c:v>
                </c:pt>
                <c:pt idx="19">
                  <c:v>241.58004478681238</c:v>
                </c:pt>
                <c:pt idx="20">
                  <c:v>240.12743638720136</c:v>
                </c:pt>
                <c:pt idx="21">
                  <c:v>242.71289750316754</c:v>
                </c:pt>
                <c:pt idx="22">
                  <c:v>240.70951738994151</c:v>
                </c:pt>
                <c:pt idx="23">
                  <c:v>236.31022764450637</c:v>
                </c:pt>
                <c:pt idx="24">
                  <c:v>242.01984814169398</c:v>
                </c:pt>
                <c:pt idx="25">
                  <c:v>238.38076913002291</c:v>
                </c:pt>
                <c:pt idx="26">
                  <c:v>254.00254615981751</c:v>
                </c:pt>
                <c:pt idx="27">
                  <c:v>259.69921226326721</c:v>
                </c:pt>
                <c:pt idx="28">
                  <c:v>264.90413605473924</c:v>
                </c:pt>
                <c:pt idx="29">
                  <c:v>266.93689562284379</c:v>
                </c:pt>
                <c:pt idx="30">
                  <c:v>286.30477500811037</c:v>
                </c:pt>
                <c:pt idx="31">
                  <c:v>286.92539437306084</c:v>
                </c:pt>
                <c:pt idx="32">
                  <c:v>291.49950302429158</c:v>
                </c:pt>
                <c:pt idx="33">
                  <c:v>290.56543672290877</c:v>
                </c:pt>
                <c:pt idx="34">
                  <c:v>290.29625547959859</c:v>
                </c:pt>
                <c:pt idx="35">
                  <c:v>291.79172245513701</c:v>
                </c:pt>
                <c:pt idx="36">
                  <c:v>292.3717779764159</c:v>
                </c:pt>
                <c:pt idx="37">
                  <c:v>287.11894651345676</c:v>
                </c:pt>
                <c:pt idx="38">
                  <c:v>282.02295804729306</c:v>
                </c:pt>
                <c:pt idx="39">
                  <c:v>280.35026301940934</c:v>
                </c:pt>
                <c:pt idx="40">
                  <c:v>278.8993909843677</c:v>
                </c:pt>
              </c:numCache>
            </c:numRef>
          </c:val>
          <c:extLst>
            <c:ext xmlns:c16="http://schemas.microsoft.com/office/drawing/2014/chart" uri="{C3380CC4-5D6E-409C-BE32-E72D297353CC}">
              <c16:uniqueId val="{00000001-EE32-4C7E-B1A4-B3DC8E5FAB43}"/>
            </c:ext>
          </c:extLst>
        </c:ser>
        <c:ser>
          <c:idx val="2"/>
          <c:order val="2"/>
          <c:tx>
            <c:strRef>
              <c:f>'ST Energy Comparisons'!$P$94</c:f>
              <c:strCache>
                <c:ptCount val="1"/>
                <c:pt idx="0">
                  <c:v>CIS</c:v>
                </c:pt>
              </c:strCache>
            </c:strRef>
          </c:tx>
          <c:spPr>
            <a:solidFill>
              <a:srgbClr val="000000"/>
            </a:solidFill>
            <a:ln>
              <a:noFill/>
            </a:ln>
            <a:effectLst/>
          </c:spPr>
          <c:cat>
            <c:numRef>
              <c:f>'ST Energy Comparisons'!$Q$91:$BE$91</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Comparisons'!$Q$94:$BE$94</c:f>
              <c:numCache>
                <c:formatCode>#,##0</c:formatCode>
                <c:ptCount val="41"/>
                <c:pt idx="0">
                  <c:v>722.87316941488439</c:v>
                </c:pt>
                <c:pt idx="1">
                  <c:v>768.05276333299139</c:v>
                </c:pt>
                <c:pt idx="2">
                  <c:v>790.64251268135479</c:v>
                </c:pt>
                <c:pt idx="3">
                  <c:v>813.23230964040829</c:v>
                </c:pt>
                <c:pt idx="4">
                  <c:v>847.11702888433479</c:v>
                </c:pt>
                <c:pt idx="5">
                  <c:v>903.59149747662457</c:v>
                </c:pt>
                <c:pt idx="6">
                  <c:v>926.18124682498546</c:v>
                </c:pt>
                <c:pt idx="7">
                  <c:v>941.99409041311708</c:v>
                </c:pt>
                <c:pt idx="8">
                  <c:v>960.06596606891173</c:v>
                </c:pt>
                <c:pt idx="9">
                  <c:v>1174.6688705425054</c:v>
                </c:pt>
                <c:pt idx="10">
                  <c:v>1231.8210297108171</c:v>
                </c:pt>
                <c:pt idx="11">
                  <c:v>1282.8383227441586</c:v>
                </c:pt>
                <c:pt idx="12">
                  <c:v>1310.9222804803662</c:v>
                </c:pt>
                <c:pt idx="13">
                  <c:v>1347.0708418180752</c:v>
                </c:pt>
                <c:pt idx="14">
                  <c:v>1354.7096823610102</c:v>
                </c:pt>
                <c:pt idx="15">
                  <c:v>1336.1309015391398</c:v>
                </c:pt>
                <c:pt idx="16">
                  <c:v>1319.5334114503235</c:v>
                </c:pt>
                <c:pt idx="17">
                  <c:v>1362.0269560108477</c:v>
                </c:pt>
                <c:pt idx="18">
                  <c:v>1356.8665868009889</c:v>
                </c:pt>
                <c:pt idx="19">
                  <c:v>1355.7992447186489</c:v>
                </c:pt>
                <c:pt idx="20">
                  <c:v>1363.0602160725412</c:v>
                </c:pt>
                <c:pt idx="21">
                  <c:v>1370.284939600285</c:v>
                </c:pt>
                <c:pt idx="22">
                  <c:v>1389.8330287907077</c:v>
                </c:pt>
                <c:pt idx="23">
                  <c:v>1384.976116164135</c:v>
                </c:pt>
                <c:pt idx="24">
                  <c:v>1379.946070417838</c:v>
                </c:pt>
                <c:pt idx="25">
                  <c:v>1385.161021838135</c:v>
                </c:pt>
                <c:pt idx="26">
                  <c:v>1385.1503784230219</c:v>
                </c:pt>
                <c:pt idx="27">
                  <c:v>1527.6796760749487</c:v>
                </c:pt>
                <c:pt idx="28">
                  <c:v>1530.9524199635962</c:v>
                </c:pt>
                <c:pt idx="29">
                  <c:v>1609.2186972706945</c:v>
                </c:pt>
                <c:pt idx="30">
                  <c:v>1812.7379493212281</c:v>
                </c:pt>
                <c:pt idx="31">
                  <c:v>1824.8450255221287</c:v>
                </c:pt>
                <c:pt idx="32">
                  <c:v>1830.2134851633746</c:v>
                </c:pt>
                <c:pt idx="33">
                  <c:v>1804.8993903031767</c:v>
                </c:pt>
                <c:pt idx="34">
                  <c:v>1855.8615459718542</c:v>
                </c:pt>
                <c:pt idx="35">
                  <c:v>1851.8921269177017</c:v>
                </c:pt>
                <c:pt idx="36">
                  <c:v>1866.7135457160389</c:v>
                </c:pt>
                <c:pt idx="37">
                  <c:v>1974.597710073532</c:v>
                </c:pt>
                <c:pt idx="38">
                  <c:v>1993.2725617905294</c:v>
                </c:pt>
                <c:pt idx="39">
                  <c:v>2004.7289619027929</c:v>
                </c:pt>
                <c:pt idx="40">
                  <c:v>1998.8900334151319</c:v>
                </c:pt>
              </c:numCache>
            </c:numRef>
          </c:val>
          <c:extLst>
            <c:ext xmlns:c16="http://schemas.microsoft.com/office/drawing/2014/chart" uri="{C3380CC4-5D6E-409C-BE32-E72D297353CC}">
              <c16:uniqueId val="{00000002-EE32-4C7E-B1A4-B3DC8E5FAB43}"/>
            </c:ext>
          </c:extLst>
        </c:ser>
        <c:ser>
          <c:idx val="3"/>
          <c:order val="3"/>
          <c:tx>
            <c:strRef>
              <c:f>'ST Energy Comparisons'!$P$95</c:f>
              <c:strCache>
                <c:ptCount val="1"/>
                <c:pt idx="0">
                  <c:v>Middle East</c:v>
                </c:pt>
              </c:strCache>
            </c:strRef>
          </c:tx>
          <c:spPr>
            <a:solidFill>
              <a:srgbClr val="000000"/>
            </a:solidFill>
            <a:ln>
              <a:noFill/>
            </a:ln>
            <a:effectLst/>
          </c:spPr>
          <c:cat>
            <c:numRef>
              <c:f>'ST Energy Comparisons'!$Q$91:$BE$91</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Comparisons'!$Q$95:$BE$95</c:f>
              <c:numCache>
                <c:formatCode>#,##0</c:formatCode>
                <c:ptCount val="41"/>
                <c:pt idx="0">
                  <c:v>848.63282113581261</c:v>
                </c:pt>
                <c:pt idx="1">
                  <c:v>858.89440587318813</c:v>
                </c:pt>
                <c:pt idx="2">
                  <c:v>889.60060385657914</c:v>
                </c:pt>
                <c:pt idx="3">
                  <c:v>907.05340008026656</c:v>
                </c:pt>
                <c:pt idx="4">
                  <c:v>943.76025213895446</c:v>
                </c:pt>
                <c:pt idx="5">
                  <c:v>953.05906197293916</c:v>
                </c:pt>
                <c:pt idx="6">
                  <c:v>1046.790580639424</c:v>
                </c:pt>
                <c:pt idx="7">
                  <c:v>1072.5532610362056</c:v>
                </c:pt>
                <c:pt idx="8">
                  <c:v>1178.8389087685809</c:v>
                </c:pt>
                <c:pt idx="9">
                  <c:v>1295.0351463056597</c:v>
                </c:pt>
                <c:pt idx="10">
                  <c:v>1299.9906701399411</c:v>
                </c:pt>
                <c:pt idx="11">
                  <c:v>1461.3865828010801</c:v>
                </c:pt>
                <c:pt idx="12">
                  <c:v>1503.7458652828618</c:v>
                </c:pt>
                <c:pt idx="13">
                  <c:v>1518.6544449252372</c:v>
                </c:pt>
                <c:pt idx="14">
                  <c:v>1557.4104321921977</c:v>
                </c:pt>
                <c:pt idx="15">
                  <c:v>1554.7578511638005</c:v>
                </c:pt>
                <c:pt idx="16">
                  <c:v>1683.9607799652854</c:v>
                </c:pt>
                <c:pt idx="17">
                  <c:v>1691.6820515652851</c:v>
                </c:pt>
                <c:pt idx="18">
                  <c:v>1820.6550801902854</c:v>
                </c:pt>
                <c:pt idx="19">
                  <c:v>1899.0354843924117</c:v>
                </c:pt>
                <c:pt idx="20">
                  <c:v>2057.1065713722874</c:v>
                </c:pt>
                <c:pt idx="21">
                  <c:v>2485.3231771647875</c:v>
                </c:pt>
                <c:pt idx="22">
                  <c:v>2514.9168999597873</c:v>
                </c:pt>
                <c:pt idx="23">
                  <c:v>2533.6712821551323</c:v>
                </c:pt>
                <c:pt idx="24">
                  <c:v>2532.2199237532263</c:v>
                </c:pt>
                <c:pt idx="25">
                  <c:v>2464.567861128226</c:v>
                </c:pt>
                <c:pt idx="26">
                  <c:v>2505.3535298307311</c:v>
                </c:pt>
                <c:pt idx="27">
                  <c:v>2552.0625596252135</c:v>
                </c:pt>
                <c:pt idx="28">
                  <c:v>2603.440153060566</c:v>
                </c:pt>
                <c:pt idx="29">
                  <c:v>2600.1123100269988</c:v>
                </c:pt>
                <c:pt idx="30">
                  <c:v>2747.856374164382</c:v>
                </c:pt>
                <c:pt idx="31">
                  <c:v>2769.298235197125</c:v>
                </c:pt>
                <c:pt idx="32">
                  <c:v>2732.9853684069208</c:v>
                </c:pt>
                <c:pt idx="33">
                  <c:v>2742.7046206664309</c:v>
                </c:pt>
                <c:pt idx="34">
                  <c:v>2741.2529919270733</c:v>
                </c:pt>
                <c:pt idx="35">
                  <c:v>2718.2598152498304</c:v>
                </c:pt>
                <c:pt idx="36">
                  <c:v>2740.6731065559134</c:v>
                </c:pt>
                <c:pt idx="37">
                  <c:v>2659.6874246598099</c:v>
                </c:pt>
                <c:pt idx="38">
                  <c:v>2668.7016006806716</c:v>
                </c:pt>
                <c:pt idx="39">
                  <c:v>2675.5730908319729</c:v>
                </c:pt>
                <c:pt idx="40">
                  <c:v>2677.1214088983561</c:v>
                </c:pt>
              </c:numCache>
            </c:numRef>
          </c:val>
          <c:extLst>
            <c:ext xmlns:c16="http://schemas.microsoft.com/office/drawing/2014/chart" uri="{C3380CC4-5D6E-409C-BE32-E72D297353CC}">
              <c16:uniqueId val="{00000003-EE32-4C7E-B1A4-B3DC8E5FAB43}"/>
            </c:ext>
          </c:extLst>
        </c:ser>
        <c:ser>
          <c:idx val="4"/>
          <c:order val="4"/>
          <c:tx>
            <c:strRef>
              <c:f>'ST Energy Comparisons'!$P$96</c:f>
              <c:strCache>
                <c:ptCount val="1"/>
                <c:pt idx="0">
                  <c:v>Asia Pacific</c:v>
                </c:pt>
              </c:strCache>
            </c:strRef>
          </c:tx>
          <c:spPr>
            <a:solidFill>
              <a:srgbClr val="FF6699"/>
            </a:solidFill>
            <a:ln>
              <a:noFill/>
            </a:ln>
            <a:effectLst/>
          </c:spPr>
          <c:cat>
            <c:numRef>
              <c:f>'ST Energy Comparisons'!$Q$91:$BE$91</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Comparisons'!$Q$96:$BE$96</c:f>
              <c:numCache>
                <c:formatCode>#,##0</c:formatCode>
                <c:ptCount val="41"/>
                <c:pt idx="0">
                  <c:v>202.90923658250003</c:v>
                </c:pt>
                <c:pt idx="1">
                  <c:v>200.33646820249999</c:v>
                </c:pt>
                <c:pt idx="2">
                  <c:v>212.95684849249997</c:v>
                </c:pt>
                <c:pt idx="3">
                  <c:v>213.05318781249997</c:v>
                </c:pt>
                <c:pt idx="4">
                  <c:v>210.62175006249998</c:v>
                </c:pt>
                <c:pt idx="5">
                  <c:v>208.84408124999993</c:v>
                </c:pt>
                <c:pt idx="6">
                  <c:v>250.49326793750001</c:v>
                </c:pt>
                <c:pt idx="7">
                  <c:v>249.83994043750002</c:v>
                </c:pt>
                <c:pt idx="8">
                  <c:v>259.63499712499998</c:v>
                </c:pt>
                <c:pt idx="9">
                  <c:v>286.19452574999997</c:v>
                </c:pt>
                <c:pt idx="10">
                  <c:v>288.84756512500002</c:v>
                </c:pt>
                <c:pt idx="11">
                  <c:v>320.68536193749992</c:v>
                </c:pt>
                <c:pt idx="12">
                  <c:v>333.71624378749993</c:v>
                </c:pt>
                <c:pt idx="13">
                  <c:v>337.82152424999992</c:v>
                </c:pt>
                <c:pt idx="14">
                  <c:v>307.91457506249992</c:v>
                </c:pt>
                <c:pt idx="15">
                  <c:v>335.0060358749999</c:v>
                </c:pt>
                <c:pt idx="16">
                  <c:v>343.13788849374987</c:v>
                </c:pt>
                <c:pt idx="17">
                  <c:v>358.52507543124989</c:v>
                </c:pt>
                <c:pt idx="18">
                  <c:v>363.55348999374985</c:v>
                </c:pt>
                <c:pt idx="19">
                  <c:v>386.42754521874991</c:v>
                </c:pt>
                <c:pt idx="20">
                  <c:v>421.13441316710737</c:v>
                </c:pt>
                <c:pt idx="21">
                  <c:v>443.08950087940991</c:v>
                </c:pt>
                <c:pt idx="22">
                  <c:v>464.47493645271237</c:v>
                </c:pt>
                <c:pt idx="23">
                  <c:v>472.03390663627698</c:v>
                </c:pt>
                <c:pt idx="24">
                  <c:v>479.63976922239948</c:v>
                </c:pt>
                <c:pt idx="25">
                  <c:v>479.5196096510146</c:v>
                </c:pt>
                <c:pt idx="26">
                  <c:v>482.03326962966992</c:v>
                </c:pt>
                <c:pt idx="27">
                  <c:v>491.71352548679653</c:v>
                </c:pt>
                <c:pt idx="28">
                  <c:v>495.39025706109453</c:v>
                </c:pt>
                <c:pt idx="29">
                  <c:v>499.64935927581064</c:v>
                </c:pt>
                <c:pt idx="30">
                  <c:v>494.75765723100159</c:v>
                </c:pt>
                <c:pt idx="31">
                  <c:v>497.75965859142207</c:v>
                </c:pt>
                <c:pt idx="32">
                  <c:v>495.56093830879064</c:v>
                </c:pt>
                <c:pt idx="33">
                  <c:v>493.25824174708021</c:v>
                </c:pt>
                <c:pt idx="34">
                  <c:v>499.25443334910705</c:v>
                </c:pt>
                <c:pt idx="35">
                  <c:v>493.89106453926252</c:v>
                </c:pt>
                <c:pt idx="36">
                  <c:v>509.20711578608547</c:v>
                </c:pt>
                <c:pt idx="37">
                  <c:v>513.34746568794083</c:v>
                </c:pt>
                <c:pt idx="38">
                  <c:v>515.47373967928957</c:v>
                </c:pt>
                <c:pt idx="39">
                  <c:v>527.83572693908673</c:v>
                </c:pt>
                <c:pt idx="40">
                  <c:v>455.15941474793789</c:v>
                </c:pt>
              </c:numCache>
            </c:numRef>
          </c:val>
          <c:extLst>
            <c:ext xmlns:c16="http://schemas.microsoft.com/office/drawing/2014/chart" uri="{C3380CC4-5D6E-409C-BE32-E72D297353CC}">
              <c16:uniqueId val="{00000004-EE32-4C7E-B1A4-B3DC8E5FAB43}"/>
            </c:ext>
          </c:extLst>
        </c:ser>
        <c:ser>
          <c:idx val="5"/>
          <c:order val="5"/>
          <c:tx>
            <c:strRef>
              <c:f>'ST Energy Comparisons'!$P$97</c:f>
              <c:strCache>
                <c:ptCount val="1"/>
                <c:pt idx="0">
                  <c:v>Latin America</c:v>
                </c:pt>
              </c:strCache>
            </c:strRef>
          </c:tx>
          <c:spPr>
            <a:solidFill>
              <a:srgbClr val="000000"/>
            </a:solidFill>
            <a:ln>
              <a:noFill/>
            </a:ln>
            <a:effectLst/>
          </c:spPr>
          <c:cat>
            <c:numRef>
              <c:f>'ST Energy Comparisons'!$Q$91:$BE$91</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Comparisons'!$Q$97:$BE$97</c:f>
              <c:numCache>
                <c:formatCode>#,##0</c:formatCode>
                <c:ptCount val="41"/>
                <c:pt idx="0">
                  <c:v>151.13601208719999</c:v>
                </c:pt>
                <c:pt idx="1">
                  <c:v>145.336980610675</c:v>
                </c:pt>
                <c:pt idx="2">
                  <c:v>140.70783090489999</c:v>
                </c:pt>
                <c:pt idx="3">
                  <c:v>149.43697635999996</c:v>
                </c:pt>
                <c:pt idx="4">
                  <c:v>147.04652343325</c:v>
                </c:pt>
                <c:pt idx="5">
                  <c:v>150.42061282429998</c:v>
                </c:pt>
                <c:pt idx="6">
                  <c:v>148.22077278662499</c:v>
                </c:pt>
                <c:pt idx="7">
                  <c:v>174.36919155075</c:v>
                </c:pt>
                <c:pt idx="8">
                  <c:v>188.18113649177502</c:v>
                </c:pt>
                <c:pt idx="9">
                  <c:v>186.24489944462502</c:v>
                </c:pt>
                <c:pt idx="10">
                  <c:v>194.73440931682498</c:v>
                </c:pt>
                <c:pt idx="11">
                  <c:v>178.87666404203748</c:v>
                </c:pt>
                <c:pt idx="12">
                  <c:v>182.4587248806875</c:v>
                </c:pt>
                <c:pt idx="13">
                  <c:v>179.143143351025</c:v>
                </c:pt>
                <c:pt idx="14">
                  <c:v>177.96382938521251</c:v>
                </c:pt>
                <c:pt idx="15">
                  <c:v>177.14077619216985</c:v>
                </c:pt>
                <c:pt idx="16">
                  <c:v>179.94251642566275</c:v>
                </c:pt>
                <c:pt idx="17">
                  <c:v>194.51489369697941</c:v>
                </c:pt>
                <c:pt idx="18">
                  <c:v>191.85534694952818</c:v>
                </c:pt>
                <c:pt idx="19">
                  <c:v>194.47858133368405</c:v>
                </c:pt>
                <c:pt idx="20">
                  <c:v>189.65384698867297</c:v>
                </c:pt>
                <c:pt idx="21">
                  <c:v>216.73559078662157</c:v>
                </c:pt>
                <c:pt idx="22">
                  <c:v>209.76703412144087</c:v>
                </c:pt>
                <c:pt idx="23">
                  <c:v>214.31791799145054</c:v>
                </c:pt>
                <c:pt idx="24">
                  <c:v>206.86538963137085</c:v>
                </c:pt>
                <c:pt idx="25">
                  <c:v>200.69880326331528</c:v>
                </c:pt>
                <c:pt idx="26">
                  <c:v>192.09665260970615</c:v>
                </c:pt>
                <c:pt idx="27">
                  <c:v>186.08288389634959</c:v>
                </c:pt>
                <c:pt idx="28">
                  <c:v>176.55975889728302</c:v>
                </c:pt>
                <c:pt idx="29">
                  <c:v>169.31357023180078</c:v>
                </c:pt>
                <c:pt idx="30">
                  <c:v>164.88138982456627</c:v>
                </c:pt>
                <c:pt idx="31">
                  <c:v>162.52349424632632</c:v>
                </c:pt>
                <c:pt idx="32">
                  <c:v>169.53172021459164</c:v>
                </c:pt>
                <c:pt idx="33">
                  <c:v>164.24765970356327</c:v>
                </c:pt>
                <c:pt idx="34">
                  <c:v>154.61313472087764</c:v>
                </c:pt>
                <c:pt idx="35">
                  <c:v>149.28721345038312</c:v>
                </c:pt>
                <c:pt idx="36">
                  <c:v>140.8656695400264</c:v>
                </c:pt>
                <c:pt idx="37">
                  <c:v>137.83426369507325</c:v>
                </c:pt>
                <c:pt idx="38">
                  <c:v>120.54384205673671</c:v>
                </c:pt>
                <c:pt idx="39">
                  <c:v>115.72585392289713</c:v>
                </c:pt>
                <c:pt idx="40">
                  <c:v>111.90554036139316</c:v>
                </c:pt>
              </c:numCache>
            </c:numRef>
          </c:val>
          <c:extLst>
            <c:ext xmlns:c16="http://schemas.microsoft.com/office/drawing/2014/chart" uri="{C3380CC4-5D6E-409C-BE32-E72D297353CC}">
              <c16:uniqueId val="{00000005-EE32-4C7E-B1A4-B3DC8E5FAB43}"/>
            </c:ext>
          </c:extLst>
        </c:ser>
        <c:ser>
          <c:idx val="6"/>
          <c:order val="6"/>
          <c:tx>
            <c:strRef>
              <c:f>'ST Energy Comparisons'!$P$98</c:f>
              <c:strCache>
                <c:ptCount val="1"/>
                <c:pt idx="0">
                  <c:v>Africa</c:v>
                </c:pt>
              </c:strCache>
            </c:strRef>
          </c:tx>
          <c:spPr>
            <a:solidFill>
              <a:srgbClr val="000000"/>
            </a:solidFill>
            <a:ln>
              <a:noFill/>
            </a:ln>
            <a:effectLst/>
          </c:spPr>
          <c:cat>
            <c:numRef>
              <c:f>'ST Energy Comparisons'!$Q$91:$BE$91</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Comparisons'!$Q$98:$BE$98</c:f>
              <c:numCache>
                <c:formatCode>#,##0</c:formatCode>
                <c:ptCount val="41"/>
                <c:pt idx="0">
                  <c:v>139.86526380775288</c:v>
                </c:pt>
                <c:pt idx="1">
                  <c:v>161.22715158902332</c:v>
                </c:pt>
                <c:pt idx="2">
                  <c:v>176.99169093441495</c:v>
                </c:pt>
                <c:pt idx="3">
                  <c:v>180.35652291507623</c:v>
                </c:pt>
                <c:pt idx="4">
                  <c:v>207.07671544868845</c:v>
                </c:pt>
                <c:pt idx="5">
                  <c:v>218.58094456753867</c:v>
                </c:pt>
                <c:pt idx="6">
                  <c:v>240.13819015788346</c:v>
                </c:pt>
                <c:pt idx="7">
                  <c:v>250.88065984615935</c:v>
                </c:pt>
                <c:pt idx="8">
                  <c:v>257.42639978493833</c:v>
                </c:pt>
                <c:pt idx="9">
                  <c:v>277.90714537894422</c:v>
                </c:pt>
                <c:pt idx="10">
                  <c:v>291.39618985239673</c:v>
                </c:pt>
                <c:pt idx="11">
                  <c:v>265.2097755391224</c:v>
                </c:pt>
                <c:pt idx="12">
                  <c:v>274.44021638262035</c:v>
                </c:pt>
                <c:pt idx="13">
                  <c:v>281.88051723966839</c:v>
                </c:pt>
                <c:pt idx="14">
                  <c:v>292.46678530465033</c:v>
                </c:pt>
                <c:pt idx="15">
                  <c:v>290.78271011710319</c:v>
                </c:pt>
                <c:pt idx="16">
                  <c:v>280.13553076798991</c:v>
                </c:pt>
                <c:pt idx="17">
                  <c:v>291.39972658760962</c:v>
                </c:pt>
                <c:pt idx="18">
                  <c:v>320.74187776250437</c:v>
                </c:pt>
                <c:pt idx="19">
                  <c:v>331.61512064017836</c:v>
                </c:pt>
                <c:pt idx="20">
                  <c:v>346.61851709376134</c:v>
                </c:pt>
                <c:pt idx="21">
                  <c:v>365.30838911422973</c:v>
                </c:pt>
                <c:pt idx="22">
                  <c:v>364.36406019176741</c:v>
                </c:pt>
                <c:pt idx="23">
                  <c:v>367.01049135726794</c:v>
                </c:pt>
                <c:pt idx="24">
                  <c:v>379.98238848737492</c:v>
                </c:pt>
                <c:pt idx="25">
                  <c:v>383.8562949181715</c:v>
                </c:pt>
                <c:pt idx="26">
                  <c:v>394.41981547351173</c:v>
                </c:pt>
                <c:pt idx="27">
                  <c:v>432.10558539722933</c:v>
                </c:pt>
                <c:pt idx="28">
                  <c:v>484.05673781303005</c:v>
                </c:pt>
                <c:pt idx="29">
                  <c:v>491.27518223349063</c:v>
                </c:pt>
                <c:pt idx="30">
                  <c:v>477.52097961174064</c:v>
                </c:pt>
                <c:pt idx="31">
                  <c:v>486.0547440654322</c:v>
                </c:pt>
                <c:pt idx="32">
                  <c:v>490.20156535372604</c:v>
                </c:pt>
                <c:pt idx="33">
                  <c:v>502.64441681766641</c:v>
                </c:pt>
                <c:pt idx="34">
                  <c:v>495.88419122485868</c:v>
                </c:pt>
                <c:pt idx="35">
                  <c:v>517.508012103591</c:v>
                </c:pt>
                <c:pt idx="36">
                  <c:v>545.81251241939265</c:v>
                </c:pt>
                <c:pt idx="37">
                  <c:v>564.14931684265935</c:v>
                </c:pt>
                <c:pt idx="38">
                  <c:v>567.9326694417565</c:v>
                </c:pt>
                <c:pt idx="39">
                  <c:v>592.7575754799276</c:v>
                </c:pt>
                <c:pt idx="40">
                  <c:v>584.81740314121566</c:v>
                </c:pt>
              </c:numCache>
            </c:numRef>
          </c:val>
          <c:extLst>
            <c:ext xmlns:c16="http://schemas.microsoft.com/office/drawing/2014/chart" uri="{C3380CC4-5D6E-409C-BE32-E72D297353CC}">
              <c16:uniqueId val="{00000006-EE32-4C7E-B1A4-B3DC8E5FAB43}"/>
            </c:ext>
          </c:extLst>
        </c:ser>
        <c:dLbls>
          <c:showLegendKey val="0"/>
          <c:showVal val="0"/>
          <c:showCatName val="0"/>
          <c:showSerName val="0"/>
          <c:showPercent val="0"/>
          <c:showBubbleSize val="0"/>
        </c:dLbls>
        <c:axId val="409049616"/>
        <c:axId val="2040627328"/>
      </c:areaChart>
      <c:catAx>
        <c:axId val="4090496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2040627328"/>
        <c:crosses val="autoZero"/>
        <c:auto val="1"/>
        <c:lblAlgn val="ctr"/>
        <c:lblOffset val="100"/>
        <c:tickLblSkip val="10"/>
        <c:noMultiLvlLbl val="0"/>
      </c:catAx>
      <c:valAx>
        <c:axId val="2040627328"/>
        <c:scaling>
          <c:orientation val="minMax"/>
          <c:max val="70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dirty="0"/>
                  <a:t>Tcf</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409049616"/>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b="1">
          <a:solidFill>
            <a:srgbClr val="FFFF00"/>
          </a:solidFill>
        </a:defRPr>
      </a:pPr>
      <a:endParaRPr lang="en-US"/>
    </a:p>
  </c:txPr>
  <c:externalData r:id="rId4">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Energy Comparisons'!$AJ$115</c:f>
              <c:strCache>
                <c:ptCount val="1"/>
                <c:pt idx="0">
                  <c:v>North America</c:v>
                </c:pt>
              </c:strCache>
            </c:strRef>
          </c:tx>
          <c:spPr>
            <a:solidFill>
              <a:srgbClr val="00B0F0"/>
            </a:solidFill>
            <a:ln>
              <a:noFill/>
            </a:ln>
            <a:effectLst/>
          </c:spPr>
          <c:cat>
            <c:numRef>
              <c:f>'ST Energy Comparisons'!$AK$114:$BF$114</c:f>
              <c:numCache>
                <c:formatCode>General</c:formatCode>
                <c:ptCount val="22"/>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formatCode="0">
                  <c:v>2021</c:v>
                </c:pt>
              </c:numCache>
            </c:numRef>
          </c:cat>
          <c:val>
            <c:numRef>
              <c:f>'ST Energy Comparisons'!$AK$115:$BF$115</c:f>
              <c:numCache>
                <c:formatCode>#,##0.0</c:formatCode>
                <c:ptCount val="22"/>
                <c:pt idx="0">
                  <c:v>6.5314080000000008</c:v>
                </c:pt>
                <c:pt idx="1">
                  <c:v>6.8977529999999998</c:v>
                </c:pt>
                <c:pt idx="2">
                  <c:v>6.782616</c:v>
                </c:pt>
                <c:pt idx="3">
                  <c:v>14.147540522861313</c:v>
                </c:pt>
                <c:pt idx="4">
                  <c:v>18.209146137455701</c:v>
                </c:pt>
                <c:pt idx="5">
                  <c:v>17.569419891806167</c:v>
                </c:pt>
                <c:pt idx="6">
                  <c:v>17.195417739404721</c:v>
                </c:pt>
                <c:pt idx="7">
                  <c:v>23.819640834504792</c:v>
                </c:pt>
                <c:pt idx="8">
                  <c:v>13.518219265684211</c:v>
                </c:pt>
                <c:pt idx="9">
                  <c:v>17.295303241481349</c:v>
                </c:pt>
                <c:pt idx="10">
                  <c:v>20.19925315224463</c:v>
                </c:pt>
                <c:pt idx="11">
                  <c:v>16.841794905943829</c:v>
                </c:pt>
                <c:pt idx="12">
                  <c:v>11.363625045283166</c:v>
                </c:pt>
                <c:pt idx="13">
                  <c:v>11.445865883013647</c:v>
                </c:pt>
                <c:pt idx="14">
                  <c:v>11.470493529728742</c:v>
                </c:pt>
                <c:pt idx="15">
                  <c:v>9.9746769216146198</c:v>
                </c:pt>
                <c:pt idx="16">
                  <c:v>8.3001181295273447</c:v>
                </c:pt>
                <c:pt idx="17">
                  <c:v>9.1590708271110941</c:v>
                </c:pt>
                <c:pt idx="18">
                  <c:v>9.6139639006301092</c:v>
                </c:pt>
                <c:pt idx="19">
                  <c:v>8.5785642377978704</c:v>
                </c:pt>
                <c:pt idx="20">
                  <c:v>4.6418561157236482</c:v>
                </c:pt>
                <c:pt idx="21">
                  <c:v>2.2009189679385193</c:v>
                </c:pt>
              </c:numCache>
            </c:numRef>
          </c:val>
          <c:extLst>
            <c:ext xmlns:c16="http://schemas.microsoft.com/office/drawing/2014/chart" uri="{C3380CC4-5D6E-409C-BE32-E72D297353CC}">
              <c16:uniqueId val="{00000000-7254-4F1F-ACA8-04E1E26E90D4}"/>
            </c:ext>
          </c:extLst>
        </c:ser>
        <c:ser>
          <c:idx val="1"/>
          <c:order val="1"/>
          <c:tx>
            <c:strRef>
              <c:f>'ST Energy Comparisons'!$AJ$116</c:f>
              <c:strCache>
                <c:ptCount val="1"/>
                <c:pt idx="0">
                  <c:v>Europe</c:v>
                </c:pt>
              </c:strCache>
            </c:strRef>
          </c:tx>
          <c:spPr>
            <a:solidFill>
              <a:srgbClr val="99CCFF"/>
            </a:solidFill>
            <a:ln>
              <a:noFill/>
            </a:ln>
            <a:effectLst/>
          </c:spPr>
          <c:cat>
            <c:numRef>
              <c:f>'ST Energy Comparisons'!$AK$114:$BF$114</c:f>
              <c:numCache>
                <c:formatCode>General</c:formatCode>
                <c:ptCount val="22"/>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formatCode="0">
                  <c:v>2021</c:v>
                </c:pt>
              </c:numCache>
            </c:numRef>
          </c:cat>
          <c:val>
            <c:numRef>
              <c:f>'ST Energy Comparisons'!$AK$116:$BF$116</c:f>
              <c:numCache>
                <c:formatCode>#,##0.0</c:formatCode>
                <c:ptCount val="22"/>
                <c:pt idx="0">
                  <c:v>32.858440451046008</c:v>
                </c:pt>
                <c:pt idx="1">
                  <c:v>34.26214762918184</c:v>
                </c:pt>
                <c:pt idx="2">
                  <c:v>40.74321458443351</c:v>
                </c:pt>
                <c:pt idx="3">
                  <c:v>41.129829571213676</c:v>
                </c:pt>
                <c:pt idx="4">
                  <c:v>40.058430827473956</c:v>
                </c:pt>
                <c:pt idx="5">
                  <c:v>49.812767192421255</c:v>
                </c:pt>
                <c:pt idx="6">
                  <c:v>58.978475113974383</c:v>
                </c:pt>
                <c:pt idx="7">
                  <c:v>54.357161811032313</c:v>
                </c:pt>
                <c:pt idx="8">
                  <c:v>57.413488819949748</c:v>
                </c:pt>
                <c:pt idx="9">
                  <c:v>70.475312356437001</c:v>
                </c:pt>
                <c:pt idx="10">
                  <c:v>89.14726223078199</c:v>
                </c:pt>
                <c:pt idx="11">
                  <c:v>89.216741526020172</c:v>
                </c:pt>
                <c:pt idx="12">
                  <c:v>68.211184056372389</c:v>
                </c:pt>
                <c:pt idx="13">
                  <c:v>51.751684398156343</c:v>
                </c:pt>
                <c:pt idx="14">
                  <c:v>52.060982072885579</c:v>
                </c:pt>
                <c:pt idx="15">
                  <c:v>56.030746448294565</c:v>
                </c:pt>
                <c:pt idx="16">
                  <c:v>56.410196161538224</c:v>
                </c:pt>
                <c:pt idx="17">
                  <c:v>64.786423297078741</c:v>
                </c:pt>
                <c:pt idx="18">
                  <c:v>71.214563766993876</c:v>
                </c:pt>
                <c:pt idx="19">
                  <c:v>119.44763122448404</c:v>
                </c:pt>
                <c:pt idx="20">
                  <c:v>116.25958141041109</c:v>
                </c:pt>
                <c:pt idx="21">
                  <c:v>108.23325645124389</c:v>
                </c:pt>
              </c:numCache>
            </c:numRef>
          </c:val>
          <c:extLst>
            <c:ext xmlns:c16="http://schemas.microsoft.com/office/drawing/2014/chart" uri="{C3380CC4-5D6E-409C-BE32-E72D297353CC}">
              <c16:uniqueId val="{00000001-7254-4F1F-ACA8-04E1E26E90D4}"/>
            </c:ext>
          </c:extLst>
        </c:ser>
        <c:ser>
          <c:idx val="2"/>
          <c:order val="2"/>
          <c:tx>
            <c:strRef>
              <c:f>'ST Energy Comparisons'!$AJ$117</c:f>
              <c:strCache>
                <c:ptCount val="1"/>
                <c:pt idx="0">
                  <c:v>Middle East &amp; Africa</c:v>
                </c:pt>
              </c:strCache>
            </c:strRef>
          </c:tx>
          <c:spPr>
            <a:solidFill>
              <a:srgbClr val="9999FF"/>
            </a:solidFill>
            <a:ln>
              <a:noFill/>
            </a:ln>
            <a:effectLst/>
          </c:spPr>
          <c:cat>
            <c:numRef>
              <c:f>'ST Energy Comparisons'!$AK$114:$BF$114</c:f>
              <c:numCache>
                <c:formatCode>General</c:formatCode>
                <c:ptCount val="22"/>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formatCode="0">
                  <c:v>2021</c:v>
                </c:pt>
              </c:numCache>
            </c:numRef>
          </c:cat>
          <c:val>
            <c:numRef>
              <c:f>'ST Energy Comparisons'!$AK$117:$BF$117</c:f>
              <c:numCache>
                <c:formatCode>#,##0.0</c:formatCode>
                <c:ptCount val="22"/>
                <c:pt idx="0">
                  <c:v>0</c:v>
                </c:pt>
                <c:pt idx="1">
                  <c:v>0</c:v>
                </c:pt>
                <c:pt idx="2">
                  <c:v>0</c:v>
                </c:pt>
                <c:pt idx="3">
                  <c:v>0</c:v>
                </c:pt>
                <c:pt idx="4">
                  <c:v>0</c:v>
                </c:pt>
                <c:pt idx="5">
                  <c:v>0</c:v>
                </c:pt>
                <c:pt idx="6">
                  <c:v>0</c:v>
                </c:pt>
                <c:pt idx="7">
                  <c:v>0</c:v>
                </c:pt>
                <c:pt idx="8">
                  <c:v>0</c:v>
                </c:pt>
                <c:pt idx="9">
                  <c:v>0.93156300000000003</c:v>
                </c:pt>
                <c:pt idx="10">
                  <c:v>3.002736263328885</c:v>
                </c:pt>
                <c:pt idx="11">
                  <c:v>4.4346739031825573</c:v>
                </c:pt>
                <c:pt idx="12">
                  <c:v>4.1821198102730825</c:v>
                </c:pt>
                <c:pt idx="13">
                  <c:v>4.316312854273133</c:v>
                </c:pt>
                <c:pt idx="14">
                  <c:v>5.3200476277143087</c:v>
                </c:pt>
                <c:pt idx="15">
                  <c:v>13.723844761226982</c:v>
                </c:pt>
                <c:pt idx="16">
                  <c:v>24.455034751433555</c:v>
                </c:pt>
                <c:pt idx="17">
                  <c:v>21.352319625258339</c:v>
                </c:pt>
                <c:pt idx="18">
                  <c:v>12.53177479507449</c:v>
                </c:pt>
                <c:pt idx="19">
                  <c:v>9.4207338870592832</c:v>
                </c:pt>
                <c:pt idx="20">
                  <c:v>9.0864533174075444</c:v>
                </c:pt>
                <c:pt idx="21">
                  <c:v>9.5914117556808716</c:v>
                </c:pt>
              </c:numCache>
            </c:numRef>
          </c:val>
          <c:extLst>
            <c:ext xmlns:c16="http://schemas.microsoft.com/office/drawing/2014/chart" uri="{C3380CC4-5D6E-409C-BE32-E72D297353CC}">
              <c16:uniqueId val="{00000002-7254-4F1F-ACA8-04E1E26E90D4}"/>
            </c:ext>
          </c:extLst>
        </c:ser>
        <c:ser>
          <c:idx val="3"/>
          <c:order val="3"/>
          <c:tx>
            <c:strRef>
              <c:f>'ST Energy Comparisons'!$AJ$118</c:f>
              <c:strCache>
                <c:ptCount val="1"/>
                <c:pt idx="0">
                  <c:v>Asia Pacific</c:v>
                </c:pt>
              </c:strCache>
            </c:strRef>
          </c:tx>
          <c:spPr>
            <a:solidFill>
              <a:srgbClr val="FF7C80"/>
            </a:solidFill>
            <a:ln>
              <a:noFill/>
            </a:ln>
            <a:effectLst/>
          </c:spPr>
          <c:cat>
            <c:numRef>
              <c:f>'ST Energy Comparisons'!$AK$114:$BF$114</c:f>
              <c:numCache>
                <c:formatCode>General</c:formatCode>
                <c:ptCount val="22"/>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formatCode="0">
                  <c:v>2021</c:v>
                </c:pt>
              </c:numCache>
            </c:numRef>
          </c:cat>
          <c:val>
            <c:numRef>
              <c:f>'ST Energy Comparisons'!$AK$118:$BF$118</c:f>
              <c:numCache>
                <c:formatCode>#,##0.0</c:formatCode>
                <c:ptCount val="22"/>
                <c:pt idx="0">
                  <c:v>100.74371001397044</c:v>
                </c:pt>
                <c:pt idx="1">
                  <c:v>105.44556544987928</c:v>
                </c:pt>
                <c:pt idx="2">
                  <c:v>107.70480826630939</c:v>
                </c:pt>
                <c:pt idx="3">
                  <c:v>115.58819119911618</c:v>
                </c:pt>
                <c:pt idx="4">
                  <c:v>121.50141995828723</c:v>
                </c:pt>
                <c:pt idx="5">
                  <c:v>126.7989935658659</c:v>
                </c:pt>
                <c:pt idx="6">
                  <c:v>140.30556289832882</c:v>
                </c:pt>
                <c:pt idx="7">
                  <c:v>153.90260761167417</c:v>
                </c:pt>
                <c:pt idx="8">
                  <c:v>162.15195289585148</c:v>
                </c:pt>
                <c:pt idx="9">
                  <c:v>157.54977315217391</c:v>
                </c:pt>
                <c:pt idx="10">
                  <c:v>180.87496714442369</c:v>
                </c:pt>
                <c:pt idx="11">
                  <c:v>207.85291894192156</c:v>
                </c:pt>
                <c:pt idx="12">
                  <c:v>226.55215435977155</c:v>
                </c:pt>
                <c:pt idx="13">
                  <c:v>241.18727787865942</c:v>
                </c:pt>
                <c:pt idx="14">
                  <c:v>245.17193463945881</c:v>
                </c:pt>
                <c:pt idx="15">
                  <c:v>238.46191113660495</c:v>
                </c:pt>
                <c:pt idx="16">
                  <c:v>253.90244773832029</c:v>
                </c:pt>
                <c:pt idx="17">
                  <c:v>284.50219006683983</c:v>
                </c:pt>
                <c:pt idx="18">
                  <c:v>322.59733440787551</c:v>
                </c:pt>
                <c:pt idx="19">
                  <c:v>333.58248164291314</c:v>
                </c:pt>
                <c:pt idx="20">
                  <c:v>346.2728664454653</c:v>
                </c:pt>
                <c:pt idx="21">
                  <c:v>371.79657853341922</c:v>
                </c:pt>
              </c:numCache>
            </c:numRef>
          </c:val>
          <c:extLst>
            <c:ext xmlns:c16="http://schemas.microsoft.com/office/drawing/2014/chart" uri="{C3380CC4-5D6E-409C-BE32-E72D297353CC}">
              <c16:uniqueId val="{00000003-7254-4F1F-ACA8-04E1E26E90D4}"/>
            </c:ext>
          </c:extLst>
        </c:ser>
        <c:ser>
          <c:idx val="4"/>
          <c:order val="4"/>
          <c:tx>
            <c:strRef>
              <c:f>'ST Energy Comparisons'!$AJ$119</c:f>
              <c:strCache>
                <c:ptCount val="1"/>
                <c:pt idx="0">
                  <c:v>Latin America</c:v>
                </c:pt>
              </c:strCache>
            </c:strRef>
          </c:tx>
          <c:spPr>
            <a:solidFill>
              <a:srgbClr val="99FF99"/>
            </a:solidFill>
            <a:ln>
              <a:noFill/>
            </a:ln>
            <a:effectLst/>
          </c:spPr>
          <c:cat>
            <c:numRef>
              <c:f>'ST Energy Comparisons'!$AK$114:$BF$114</c:f>
              <c:numCache>
                <c:formatCode>General</c:formatCode>
                <c:ptCount val="22"/>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formatCode="0">
                  <c:v>2021</c:v>
                </c:pt>
              </c:numCache>
            </c:numRef>
          </c:cat>
          <c:val>
            <c:numRef>
              <c:f>'ST Energy Comparisons'!$AK$119:$BF$119</c:f>
              <c:numCache>
                <c:formatCode>#,##0.0</c:formatCode>
                <c:ptCount val="22"/>
                <c:pt idx="0">
                  <c:v>0.34371366089527022</c:v>
                </c:pt>
                <c:pt idx="1">
                  <c:v>0.65942100000000003</c:v>
                </c:pt>
                <c:pt idx="2">
                  <c:v>0.65942100000000003</c:v>
                </c:pt>
                <c:pt idx="3">
                  <c:v>1.088568</c:v>
                </c:pt>
                <c:pt idx="4">
                  <c:v>0.90016200000000002</c:v>
                </c:pt>
                <c:pt idx="5">
                  <c:v>0.96296400000000004</c:v>
                </c:pt>
                <c:pt idx="6">
                  <c:v>1.015299</c:v>
                </c:pt>
                <c:pt idx="7">
                  <c:v>1.15137</c:v>
                </c:pt>
                <c:pt idx="8">
                  <c:v>1.768923</c:v>
                </c:pt>
                <c:pt idx="9">
                  <c:v>3.4868892180652371</c:v>
                </c:pt>
                <c:pt idx="10">
                  <c:v>9.1657362538880331</c:v>
                </c:pt>
                <c:pt idx="11">
                  <c:v>9.9180064157501384</c:v>
                </c:pt>
                <c:pt idx="12">
                  <c:v>14.574802946300821</c:v>
                </c:pt>
                <c:pt idx="13">
                  <c:v>18.139250622262661</c:v>
                </c:pt>
                <c:pt idx="14">
                  <c:v>19.609501329298116</c:v>
                </c:pt>
                <c:pt idx="15">
                  <c:v>18.904887351989807</c:v>
                </c:pt>
                <c:pt idx="16">
                  <c:v>15.188751759036354</c:v>
                </c:pt>
                <c:pt idx="17">
                  <c:v>13.454699525664505</c:v>
                </c:pt>
                <c:pt idx="18">
                  <c:v>14.471586614242135</c:v>
                </c:pt>
                <c:pt idx="19">
                  <c:v>13.122741438186305</c:v>
                </c:pt>
                <c:pt idx="20">
                  <c:v>13.875966653961232</c:v>
                </c:pt>
                <c:pt idx="21">
                  <c:v>24.403441431043042</c:v>
                </c:pt>
              </c:numCache>
            </c:numRef>
          </c:val>
          <c:extLst>
            <c:ext xmlns:c16="http://schemas.microsoft.com/office/drawing/2014/chart" uri="{C3380CC4-5D6E-409C-BE32-E72D297353CC}">
              <c16:uniqueId val="{00000004-7254-4F1F-ACA8-04E1E26E90D4}"/>
            </c:ext>
          </c:extLst>
        </c:ser>
        <c:dLbls>
          <c:showLegendKey val="0"/>
          <c:showVal val="0"/>
          <c:showCatName val="0"/>
          <c:showSerName val="0"/>
          <c:showPercent val="0"/>
          <c:showBubbleSize val="0"/>
        </c:dLbls>
        <c:axId val="409049616"/>
        <c:axId val="2040627328"/>
      </c:areaChart>
      <c:catAx>
        <c:axId val="4090496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2040627328"/>
        <c:crosses val="autoZero"/>
        <c:auto val="1"/>
        <c:lblAlgn val="ctr"/>
        <c:lblOffset val="100"/>
        <c:tickLblSkip val="10"/>
        <c:noMultiLvlLbl val="0"/>
      </c:catAx>
      <c:valAx>
        <c:axId val="20406273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800" b="1" i="0" u="none" strike="noStrike" kern="1200" baseline="0">
                    <a:solidFill>
                      <a:srgbClr val="FFFF00"/>
                    </a:solidFill>
                    <a:latin typeface="+mn-lt"/>
                    <a:ea typeface="+mn-ea"/>
                    <a:cs typeface="+mn-cs"/>
                  </a:defRPr>
                </a:pPr>
                <a:r>
                  <a:rPr lang="en-US" sz="1800" b="1" i="0" baseline="0" dirty="0">
                    <a:effectLst/>
                  </a:rPr>
                  <a:t>Billion Cubic Meters</a:t>
                </a:r>
                <a:endParaRPr lang="en-US" dirty="0">
                  <a:effectLst/>
                </a:endParaRPr>
              </a:p>
              <a:p>
                <a:pPr marL="0" marR="0" lvl="0" indent="0" algn="ctr" defTabSz="914400" rtl="0" eaLnBrk="1" fontAlgn="auto" latinLnBrk="0" hangingPunct="1">
                  <a:lnSpc>
                    <a:spcPct val="100000"/>
                  </a:lnSpc>
                  <a:spcBef>
                    <a:spcPts val="0"/>
                  </a:spcBef>
                  <a:spcAft>
                    <a:spcPts val="0"/>
                  </a:spcAft>
                  <a:buClrTx/>
                  <a:buSzTx/>
                  <a:buFontTx/>
                  <a:buNone/>
                  <a:tabLst/>
                  <a:defRPr sz="1800"/>
                </a:pPr>
                <a:endParaRPr lang="en-US" dirty="0"/>
              </a:p>
            </c:rich>
          </c:tx>
          <c:overlay val="0"/>
          <c:spPr>
            <a:noFill/>
            <a:ln>
              <a:noFill/>
            </a:ln>
            <a:effectLst/>
          </c:spPr>
          <c:txPr>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409049616"/>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b="1">
          <a:solidFill>
            <a:srgbClr val="FFFF00"/>
          </a:solidFill>
        </a:defRPr>
      </a:pPr>
      <a:endParaRPr lang="en-US"/>
    </a:p>
  </c:txPr>
  <c:externalData r:id="rId4">
    <c:autoUpdate val="0"/>
  </c:externalData>
</c:chartSpace>
</file>

<file path=ppt/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Energy Comparisons'!$AJ$115</c:f>
              <c:strCache>
                <c:ptCount val="1"/>
                <c:pt idx="0">
                  <c:v>North America</c:v>
                </c:pt>
              </c:strCache>
            </c:strRef>
          </c:tx>
          <c:spPr>
            <a:solidFill>
              <a:srgbClr val="000000"/>
            </a:solidFill>
            <a:ln>
              <a:noFill/>
            </a:ln>
            <a:effectLst/>
          </c:spPr>
          <c:cat>
            <c:numRef>
              <c:f>'ST Energy Comparisons'!$AK$114:$BF$114</c:f>
              <c:numCache>
                <c:formatCode>General</c:formatCode>
                <c:ptCount val="22"/>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formatCode="0">
                  <c:v>2021</c:v>
                </c:pt>
              </c:numCache>
            </c:numRef>
          </c:cat>
          <c:val>
            <c:numRef>
              <c:f>'ST Energy Comparisons'!$AK$115:$BF$115</c:f>
              <c:numCache>
                <c:formatCode>#,##0.0</c:formatCode>
                <c:ptCount val="22"/>
                <c:pt idx="0">
                  <c:v>6.5314080000000008</c:v>
                </c:pt>
                <c:pt idx="1">
                  <c:v>6.8977529999999998</c:v>
                </c:pt>
                <c:pt idx="2">
                  <c:v>6.782616</c:v>
                </c:pt>
                <c:pt idx="3">
                  <c:v>14.147540522861313</c:v>
                </c:pt>
                <c:pt idx="4">
                  <c:v>18.209146137455701</c:v>
                </c:pt>
                <c:pt idx="5">
                  <c:v>17.569419891806167</c:v>
                </c:pt>
                <c:pt idx="6">
                  <c:v>17.195417739404721</c:v>
                </c:pt>
                <c:pt idx="7">
                  <c:v>23.819640834504792</c:v>
                </c:pt>
                <c:pt idx="8">
                  <c:v>13.518219265684211</c:v>
                </c:pt>
                <c:pt idx="9">
                  <c:v>17.295303241481349</c:v>
                </c:pt>
                <c:pt idx="10">
                  <c:v>20.19925315224463</c:v>
                </c:pt>
                <c:pt idx="11">
                  <c:v>16.841794905943829</c:v>
                </c:pt>
                <c:pt idx="12">
                  <c:v>11.363625045283166</c:v>
                </c:pt>
                <c:pt idx="13">
                  <c:v>11.445865883013647</c:v>
                </c:pt>
                <c:pt idx="14">
                  <c:v>11.470493529728742</c:v>
                </c:pt>
                <c:pt idx="15">
                  <c:v>9.9746769216146198</c:v>
                </c:pt>
                <c:pt idx="16">
                  <c:v>8.3001181295273447</c:v>
                </c:pt>
                <c:pt idx="17">
                  <c:v>9.1590708271110941</c:v>
                </c:pt>
                <c:pt idx="18">
                  <c:v>9.6139639006301092</c:v>
                </c:pt>
                <c:pt idx="19">
                  <c:v>8.5785642377978704</c:v>
                </c:pt>
                <c:pt idx="20">
                  <c:v>4.6418561157236482</c:v>
                </c:pt>
                <c:pt idx="21">
                  <c:v>2.2009189679385193</c:v>
                </c:pt>
              </c:numCache>
            </c:numRef>
          </c:val>
          <c:extLst>
            <c:ext xmlns:c16="http://schemas.microsoft.com/office/drawing/2014/chart" uri="{C3380CC4-5D6E-409C-BE32-E72D297353CC}">
              <c16:uniqueId val="{00000000-A801-4A31-8877-1FE977F673D0}"/>
            </c:ext>
          </c:extLst>
        </c:ser>
        <c:ser>
          <c:idx val="1"/>
          <c:order val="1"/>
          <c:tx>
            <c:strRef>
              <c:f>'ST Energy Comparisons'!$AJ$116</c:f>
              <c:strCache>
                <c:ptCount val="1"/>
                <c:pt idx="0">
                  <c:v>Europe</c:v>
                </c:pt>
              </c:strCache>
            </c:strRef>
          </c:tx>
          <c:spPr>
            <a:solidFill>
              <a:srgbClr val="99CCFF"/>
            </a:solidFill>
            <a:ln>
              <a:noFill/>
            </a:ln>
            <a:effectLst/>
          </c:spPr>
          <c:cat>
            <c:numRef>
              <c:f>'ST Energy Comparisons'!$AK$114:$BF$114</c:f>
              <c:numCache>
                <c:formatCode>General</c:formatCode>
                <c:ptCount val="22"/>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formatCode="0">
                  <c:v>2021</c:v>
                </c:pt>
              </c:numCache>
            </c:numRef>
          </c:cat>
          <c:val>
            <c:numRef>
              <c:f>'ST Energy Comparisons'!$AK$116:$BF$116</c:f>
              <c:numCache>
                <c:formatCode>#,##0.0</c:formatCode>
                <c:ptCount val="22"/>
                <c:pt idx="0">
                  <c:v>32.858440451046008</c:v>
                </c:pt>
                <c:pt idx="1">
                  <c:v>34.26214762918184</c:v>
                </c:pt>
                <c:pt idx="2">
                  <c:v>40.74321458443351</c:v>
                </c:pt>
                <c:pt idx="3">
                  <c:v>41.129829571213676</c:v>
                </c:pt>
                <c:pt idx="4">
                  <c:v>40.058430827473956</c:v>
                </c:pt>
                <c:pt idx="5">
                  <c:v>49.812767192421255</c:v>
                </c:pt>
                <c:pt idx="6">
                  <c:v>58.978475113974383</c:v>
                </c:pt>
                <c:pt idx="7">
                  <c:v>54.357161811032313</c:v>
                </c:pt>
                <c:pt idx="8">
                  <c:v>57.413488819949748</c:v>
                </c:pt>
                <c:pt idx="9">
                  <c:v>70.475312356437001</c:v>
                </c:pt>
                <c:pt idx="10">
                  <c:v>89.14726223078199</c:v>
                </c:pt>
                <c:pt idx="11">
                  <c:v>89.216741526020172</c:v>
                </c:pt>
                <c:pt idx="12">
                  <c:v>68.211184056372389</c:v>
                </c:pt>
                <c:pt idx="13">
                  <c:v>51.751684398156343</c:v>
                </c:pt>
                <c:pt idx="14">
                  <c:v>52.060982072885579</c:v>
                </c:pt>
                <c:pt idx="15">
                  <c:v>56.030746448294565</c:v>
                </c:pt>
                <c:pt idx="16">
                  <c:v>56.410196161538224</c:v>
                </c:pt>
                <c:pt idx="17">
                  <c:v>64.786423297078741</c:v>
                </c:pt>
                <c:pt idx="18">
                  <c:v>71.214563766993876</c:v>
                </c:pt>
                <c:pt idx="19">
                  <c:v>119.44763122448404</c:v>
                </c:pt>
                <c:pt idx="20">
                  <c:v>116.25958141041109</c:v>
                </c:pt>
                <c:pt idx="21">
                  <c:v>108.23325645124389</c:v>
                </c:pt>
              </c:numCache>
            </c:numRef>
          </c:val>
          <c:extLst>
            <c:ext xmlns:c16="http://schemas.microsoft.com/office/drawing/2014/chart" uri="{C3380CC4-5D6E-409C-BE32-E72D297353CC}">
              <c16:uniqueId val="{00000001-A801-4A31-8877-1FE977F673D0}"/>
            </c:ext>
          </c:extLst>
        </c:ser>
        <c:ser>
          <c:idx val="2"/>
          <c:order val="2"/>
          <c:tx>
            <c:strRef>
              <c:f>'ST Energy Comparisons'!$AJ$117</c:f>
              <c:strCache>
                <c:ptCount val="1"/>
                <c:pt idx="0">
                  <c:v>Middle East &amp; Africa</c:v>
                </c:pt>
              </c:strCache>
            </c:strRef>
          </c:tx>
          <c:spPr>
            <a:solidFill>
              <a:srgbClr val="000000"/>
            </a:solidFill>
            <a:ln>
              <a:noFill/>
            </a:ln>
            <a:effectLst/>
          </c:spPr>
          <c:cat>
            <c:numRef>
              <c:f>'ST Energy Comparisons'!$AK$114:$BF$114</c:f>
              <c:numCache>
                <c:formatCode>General</c:formatCode>
                <c:ptCount val="22"/>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formatCode="0">
                  <c:v>2021</c:v>
                </c:pt>
              </c:numCache>
            </c:numRef>
          </c:cat>
          <c:val>
            <c:numRef>
              <c:f>'ST Energy Comparisons'!$AK$117:$BF$117</c:f>
              <c:numCache>
                <c:formatCode>#,##0.0</c:formatCode>
                <c:ptCount val="22"/>
                <c:pt idx="0">
                  <c:v>0</c:v>
                </c:pt>
                <c:pt idx="1">
                  <c:v>0</c:v>
                </c:pt>
                <c:pt idx="2">
                  <c:v>0</c:v>
                </c:pt>
                <c:pt idx="3">
                  <c:v>0</c:v>
                </c:pt>
                <c:pt idx="4">
                  <c:v>0</c:v>
                </c:pt>
                <c:pt idx="5">
                  <c:v>0</c:v>
                </c:pt>
                <c:pt idx="6">
                  <c:v>0</c:v>
                </c:pt>
                <c:pt idx="7">
                  <c:v>0</c:v>
                </c:pt>
                <c:pt idx="8">
                  <c:v>0</c:v>
                </c:pt>
                <c:pt idx="9">
                  <c:v>0.93156300000000003</c:v>
                </c:pt>
                <c:pt idx="10">
                  <c:v>3.002736263328885</c:v>
                </c:pt>
                <c:pt idx="11">
                  <c:v>4.4346739031825573</c:v>
                </c:pt>
                <c:pt idx="12">
                  <c:v>4.1821198102730825</c:v>
                </c:pt>
                <c:pt idx="13">
                  <c:v>4.316312854273133</c:v>
                </c:pt>
                <c:pt idx="14">
                  <c:v>5.3200476277143087</c:v>
                </c:pt>
                <c:pt idx="15">
                  <c:v>13.723844761226982</c:v>
                </c:pt>
                <c:pt idx="16">
                  <c:v>24.455034751433555</c:v>
                </c:pt>
                <c:pt idx="17">
                  <c:v>21.352319625258339</c:v>
                </c:pt>
                <c:pt idx="18">
                  <c:v>12.53177479507449</c:v>
                </c:pt>
                <c:pt idx="19">
                  <c:v>9.4207338870592832</c:v>
                </c:pt>
                <c:pt idx="20">
                  <c:v>9.0864533174075444</c:v>
                </c:pt>
                <c:pt idx="21">
                  <c:v>9.5914117556808716</c:v>
                </c:pt>
              </c:numCache>
            </c:numRef>
          </c:val>
          <c:extLst>
            <c:ext xmlns:c16="http://schemas.microsoft.com/office/drawing/2014/chart" uri="{C3380CC4-5D6E-409C-BE32-E72D297353CC}">
              <c16:uniqueId val="{00000002-A801-4A31-8877-1FE977F673D0}"/>
            </c:ext>
          </c:extLst>
        </c:ser>
        <c:ser>
          <c:idx val="3"/>
          <c:order val="3"/>
          <c:tx>
            <c:strRef>
              <c:f>'ST Energy Comparisons'!$AJ$118</c:f>
              <c:strCache>
                <c:ptCount val="1"/>
                <c:pt idx="0">
                  <c:v>Asia Pacific</c:v>
                </c:pt>
              </c:strCache>
            </c:strRef>
          </c:tx>
          <c:spPr>
            <a:solidFill>
              <a:srgbClr val="FF7C80"/>
            </a:solidFill>
            <a:ln>
              <a:noFill/>
            </a:ln>
            <a:effectLst/>
          </c:spPr>
          <c:cat>
            <c:numRef>
              <c:f>'ST Energy Comparisons'!$AK$114:$BF$114</c:f>
              <c:numCache>
                <c:formatCode>General</c:formatCode>
                <c:ptCount val="22"/>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formatCode="0">
                  <c:v>2021</c:v>
                </c:pt>
              </c:numCache>
            </c:numRef>
          </c:cat>
          <c:val>
            <c:numRef>
              <c:f>'ST Energy Comparisons'!$AK$118:$BF$118</c:f>
              <c:numCache>
                <c:formatCode>#,##0.0</c:formatCode>
                <c:ptCount val="22"/>
                <c:pt idx="0">
                  <c:v>100.74371001397044</c:v>
                </c:pt>
                <c:pt idx="1">
                  <c:v>105.44556544987928</c:v>
                </c:pt>
                <c:pt idx="2">
                  <c:v>107.70480826630939</c:v>
                </c:pt>
                <c:pt idx="3">
                  <c:v>115.58819119911618</c:v>
                </c:pt>
                <c:pt idx="4">
                  <c:v>121.50141995828723</c:v>
                </c:pt>
                <c:pt idx="5">
                  <c:v>126.7989935658659</c:v>
                </c:pt>
                <c:pt idx="6">
                  <c:v>140.30556289832882</c:v>
                </c:pt>
                <c:pt idx="7">
                  <c:v>153.90260761167417</c:v>
                </c:pt>
                <c:pt idx="8">
                  <c:v>162.15195289585148</c:v>
                </c:pt>
                <c:pt idx="9">
                  <c:v>157.54977315217391</c:v>
                </c:pt>
                <c:pt idx="10">
                  <c:v>180.87496714442369</c:v>
                </c:pt>
                <c:pt idx="11">
                  <c:v>207.85291894192156</c:v>
                </c:pt>
                <c:pt idx="12">
                  <c:v>226.55215435977155</c:v>
                </c:pt>
                <c:pt idx="13">
                  <c:v>241.18727787865942</c:v>
                </c:pt>
                <c:pt idx="14">
                  <c:v>245.17193463945881</c:v>
                </c:pt>
                <c:pt idx="15">
                  <c:v>238.46191113660495</c:v>
                </c:pt>
                <c:pt idx="16">
                  <c:v>253.90244773832029</c:v>
                </c:pt>
                <c:pt idx="17">
                  <c:v>284.50219006683983</c:v>
                </c:pt>
                <c:pt idx="18">
                  <c:v>322.59733440787551</c:v>
                </c:pt>
                <c:pt idx="19">
                  <c:v>333.58248164291314</c:v>
                </c:pt>
                <c:pt idx="20">
                  <c:v>346.2728664454653</c:v>
                </c:pt>
                <c:pt idx="21">
                  <c:v>371.79657853341922</c:v>
                </c:pt>
              </c:numCache>
            </c:numRef>
          </c:val>
          <c:extLst>
            <c:ext xmlns:c16="http://schemas.microsoft.com/office/drawing/2014/chart" uri="{C3380CC4-5D6E-409C-BE32-E72D297353CC}">
              <c16:uniqueId val="{00000003-A801-4A31-8877-1FE977F673D0}"/>
            </c:ext>
          </c:extLst>
        </c:ser>
        <c:ser>
          <c:idx val="4"/>
          <c:order val="4"/>
          <c:tx>
            <c:strRef>
              <c:f>'ST Energy Comparisons'!$AJ$119</c:f>
              <c:strCache>
                <c:ptCount val="1"/>
                <c:pt idx="0">
                  <c:v>Latin America</c:v>
                </c:pt>
              </c:strCache>
            </c:strRef>
          </c:tx>
          <c:spPr>
            <a:solidFill>
              <a:srgbClr val="000000"/>
            </a:solidFill>
            <a:ln>
              <a:noFill/>
            </a:ln>
            <a:effectLst/>
          </c:spPr>
          <c:cat>
            <c:numRef>
              <c:f>'ST Energy Comparisons'!$AK$114:$BF$114</c:f>
              <c:numCache>
                <c:formatCode>General</c:formatCode>
                <c:ptCount val="22"/>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formatCode="0">
                  <c:v>2021</c:v>
                </c:pt>
              </c:numCache>
            </c:numRef>
          </c:cat>
          <c:val>
            <c:numRef>
              <c:f>'ST Energy Comparisons'!$AK$119:$BF$119</c:f>
              <c:numCache>
                <c:formatCode>#,##0.0</c:formatCode>
                <c:ptCount val="22"/>
                <c:pt idx="0">
                  <c:v>0.34371366089527022</c:v>
                </c:pt>
                <c:pt idx="1">
                  <c:v>0.65942100000000003</c:v>
                </c:pt>
                <c:pt idx="2">
                  <c:v>0.65942100000000003</c:v>
                </c:pt>
                <c:pt idx="3">
                  <c:v>1.088568</c:v>
                </c:pt>
                <c:pt idx="4">
                  <c:v>0.90016200000000002</c:v>
                </c:pt>
                <c:pt idx="5">
                  <c:v>0.96296400000000004</c:v>
                </c:pt>
                <c:pt idx="6">
                  <c:v>1.015299</c:v>
                </c:pt>
                <c:pt idx="7">
                  <c:v>1.15137</c:v>
                </c:pt>
                <c:pt idx="8">
                  <c:v>1.768923</c:v>
                </c:pt>
                <c:pt idx="9">
                  <c:v>3.4868892180652371</c:v>
                </c:pt>
                <c:pt idx="10">
                  <c:v>9.1657362538880331</c:v>
                </c:pt>
                <c:pt idx="11">
                  <c:v>9.9180064157501384</c:v>
                </c:pt>
                <c:pt idx="12">
                  <c:v>14.574802946300821</c:v>
                </c:pt>
                <c:pt idx="13">
                  <c:v>18.139250622262661</c:v>
                </c:pt>
                <c:pt idx="14">
                  <c:v>19.609501329298116</c:v>
                </c:pt>
                <c:pt idx="15">
                  <c:v>18.904887351989807</c:v>
                </c:pt>
                <c:pt idx="16">
                  <c:v>15.188751759036354</c:v>
                </c:pt>
                <c:pt idx="17">
                  <c:v>13.454699525664505</c:v>
                </c:pt>
                <c:pt idx="18">
                  <c:v>14.471586614242135</c:v>
                </c:pt>
                <c:pt idx="19">
                  <c:v>13.122741438186305</c:v>
                </c:pt>
                <c:pt idx="20">
                  <c:v>13.875966653961232</c:v>
                </c:pt>
                <c:pt idx="21">
                  <c:v>24.403441431043042</c:v>
                </c:pt>
              </c:numCache>
            </c:numRef>
          </c:val>
          <c:extLst>
            <c:ext xmlns:c16="http://schemas.microsoft.com/office/drawing/2014/chart" uri="{C3380CC4-5D6E-409C-BE32-E72D297353CC}">
              <c16:uniqueId val="{00000004-A801-4A31-8877-1FE977F673D0}"/>
            </c:ext>
          </c:extLst>
        </c:ser>
        <c:dLbls>
          <c:showLegendKey val="0"/>
          <c:showVal val="0"/>
          <c:showCatName val="0"/>
          <c:showSerName val="0"/>
          <c:showPercent val="0"/>
          <c:showBubbleSize val="0"/>
        </c:dLbls>
        <c:axId val="409049616"/>
        <c:axId val="2040627328"/>
      </c:areaChart>
      <c:catAx>
        <c:axId val="4090496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2040627328"/>
        <c:crosses val="autoZero"/>
        <c:auto val="1"/>
        <c:lblAlgn val="ctr"/>
        <c:lblOffset val="100"/>
        <c:tickLblSkip val="10"/>
        <c:noMultiLvlLbl val="0"/>
      </c:catAx>
      <c:valAx>
        <c:axId val="20406273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800" b="1" i="0" u="none" strike="noStrike" kern="1200" baseline="0">
                    <a:solidFill>
                      <a:srgbClr val="FFFF00"/>
                    </a:solidFill>
                    <a:latin typeface="+mn-lt"/>
                    <a:ea typeface="+mn-ea"/>
                    <a:cs typeface="+mn-cs"/>
                  </a:defRPr>
                </a:pPr>
                <a:r>
                  <a:rPr lang="en-US" sz="1800" b="1" i="0" baseline="0" dirty="0">
                    <a:effectLst/>
                  </a:rPr>
                  <a:t>Billion Cubic Meters</a:t>
                </a:r>
                <a:endParaRPr lang="en-US" dirty="0">
                  <a:effectLst/>
                </a:endParaRPr>
              </a:p>
              <a:p>
                <a:pPr marL="0" marR="0" lvl="0" indent="0" algn="ctr" defTabSz="914400" rtl="0" eaLnBrk="1" fontAlgn="auto" latinLnBrk="0" hangingPunct="1">
                  <a:lnSpc>
                    <a:spcPct val="100000"/>
                  </a:lnSpc>
                  <a:spcBef>
                    <a:spcPts val="0"/>
                  </a:spcBef>
                  <a:spcAft>
                    <a:spcPts val="0"/>
                  </a:spcAft>
                  <a:buClrTx/>
                  <a:buSzTx/>
                  <a:buFontTx/>
                  <a:buNone/>
                  <a:tabLst/>
                  <a:defRPr sz="1800"/>
                </a:pPr>
                <a:endParaRPr lang="en-US" dirty="0"/>
              </a:p>
            </c:rich>
          </c:tx>
          <c:overlay val="0"/>
          <c:spPr>
            <a:noFill/>
            <a:ln>
              <a:noFill/>
            </a:ln>
            <a:effectLst/>
          </c:spPr>
          <c:txPr>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409049616"/>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b="1">
          <a:solidFill>
            <a:srgbClr val="FFFF00"/>
          </a:solidFill>
        </a:defRPr>
      </a:pPr>
      <a:endParaRPr lang="en-US"/>
    </a:p>
  </c:txPr>
  <c:externalData r:id="rId4">
    <c:autoUpdate val="0"/>
  </c:externalData>
</c:chartSpace>
</file>

<file path=ppt/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'ST Energy Comparisons'!$BM$3</c:f>
              <c:strCache>
                <c:ptCount val="1"/>
                <c:pt idx="0">
                  <c:v>Prod</c:v>
                </c:pt>
              </c:strCache>
            </c:strRef>
          </c:tx>
          <c:spPr>
            <a:solidFill>
              <a:srgbClr val="FFFF00"/>
            </a:solidFill>
            <a:ln>
              <a:noFill/>
            </a:ln>
            <a:effectLst/>
          </c:spPr>
          <c:invertIfNegative val="0"/>
          <c:cat>
            <c:strRef>
              <c:f>'ST Energy Comparisons'!$BL$4:$BL$10</c:f>
              <c:strCache>
                <c:ptCount val="7"/>
                <c:pt idx="0">
                  <c:v>Africa</c:v>
                </c:pt>
                <c:pt idx="1">
                  <c:v>CIS</c:v>
                </c:pt>
                <c:pt idx="2">
                  <c:v>Latin America</c:v>
                </c:pt>
                <c:pt idx="3">
                  <c:v>Middle East</c:v>
                </c:pt>
                <c:pt idx="4">
                  <c:v>Europe</c:v>
                </c:pt>
                <c:pt idx="5">
                  <c:v>North America</c:v>
                </c:pt>
                <c:pt idx="6">
                  <c:v>Asia Pacific</c:v>
                </c:pt>
              </c:strCache>
            </c:strRef>
          </c:cat>
          <c:val>
            <c:numRef>
              <c:f>'ST Energy Comparisons'!$BM$4:$BM$10</c:f>
              <c:numCache>
                <c:formatCode>0</c:formatCode>
                <c:ptCount val="7"/>
                <c:pt idx="0">
                  <c:v>7286.1408871517606</c:v>
                </c:pt>
                <c:pt idx="1">
                  <c:v>13829.21639094095</c:v>
                </c:pt>
                <c:pt idx="2">
                  <c:v>5908.5279003461092</c:v>
                </c:pt>
                <c:pt idx="3">
                  <c:v>28155.941085141643</c:v>
                </c:pt>
                <c:pt idx="4">
                  <c:v>3419.9250200502756</c:v>
                </c:pt>
                <c:pt idx="5">
                  <c:v>23941.711111912744</c:v>
                </c:pt>
                <c:pt idx="6">
                  <c:v>7335.418376866769</c:v>
                </c:pt>
              </c:numCache>
            </c:numRef>
          </c:val>
          <c:extLst>
            <c:ext xmlns:c16="http://schemas.microsoft.com/office/drawing/2014/chart" uri="{C3380CC4-5D6E-409C-BE32-E72D297353CC}">
              <c16:uniqueId val="{00000000-EB59-4CEB-9CEF-DC7124A9375E}"/>
            </c:ext>
          </c:extLst>
        </c:ser>
        <c:ser>
          <c:idx val="1"/>
          <c:order val="1"/>
          <c:tx>
            <c:strRef>
              <c:f>'ST Energy Comparisons'!$BN$3</c:f>
              <c:strCache>
                <c:ptCount val="1"/>
                <c:pt idx="0">
                  <c:v>Cons</c:v>
                </c:pt>
              </c:strCache>
            </c:strRef>
          </c:tx>
          <c:spPr>
            <a:solidFill>
              <a:srgbClr val="00B050"/>
            </a:solidFill>
            <a:ln>
              <a:noFill/>
            </a:ln>
            <a:effectLst/>
          </c:spPr>
          <c:invertIfNegative val="0"/>
          <c:cat>
            <c:strRef>
              <c:f>'ST Energy Comparisons'!$BL$4:$BL$10</c:f>
              <c:strCache>
                <c:ptCount val="7"/>
                <c:pt idx="0">
                  <c:v>Africa</c:v>
                </c:pt>
                <c:pt idx="1">
                  <c:v>CIS</c:v>
                </c:pt>
                <c:pt idx="2">
                  <c:v>Latin America</c:v>
                </c:pt>
                <c:pt idx="3">
                  <c:v>Middle East</c:v>
                </c:pt>
                <c:pt idx="4">
                  <c:v>Europe</c:v>
                </c:pt>
                <c:pt idx="5">
                  <c:v>North America</c:v>
                </c:pt>
                <c:pt idx="6">
                  <c:v>Asia Pacific</c:v>
                </c:pt>
              </c:strCache>
            </c:strRef>
          </c:cat>
          <c:val>
            <c:numRef>
              <c:f>'ST Energy Comparisons'!$BN$4:$BN$10</c:f>
              <c:numCache>
                <c:formatCode>0</c:formatCode>
                <c:ptCount val="7"/>
                <c:pt idx="0">
                  <c:v>3922.1389726041843</c:v>
                </c:pt>
                <c:pt idx="1">
                  <c:v>4307.3184973817733</c:v>
                </c:pt>
                <c:pt idx="2">
                  <c:v>5621.5532420090485</c:v>
                </c:pt>
                <c:pt idx="3">
                  <c:v>8640.3577703945721</c:v>
                </c:pt>
                <c:pt idx="4">
                  <c:v>13527.147247003544</c:v>
                </c:pt>
                <c:pt idx="5">
                  <c:v>22263.571291982313</c:v>
                </c:pt>
                <c:pt idx="6">
                  <c:v>35805.937965079887</c:v>
                </c:pt>
              </c:numCache>
            </c:numRef>
          </c:val>
          <c:extLst>
            <c:ext xmlns:c16="http://schemas.microsoft.com/office/drawing/2014/chart" uri="{C3380CC4-5D6E-409C-BE32-E72D297353CC}">
              <c16:uniqueId val="{00000001-EB59-4CEB-9CEF-DC7124A9375E}"/>
            </c:ext>
          </c:extLst>
        </c:ser>
        <c:dLbls>
          <c:showLegendKey val="0"/>
          <c:showVal val="0"/>
          <c:showCatName val="0"/>
          <c:showSerName val="0"/>
          <c:showPercent val="0"/>
          <c:showBubbleSize val="0"/>
        </c:dLbls>
        <c:gapWidth val="100"/>
        <c:axId val="507553599"/>
        <c:axId val="1464671391"/>
      </c:barChart>
      <c:catAx>
        <c:axId val="50755359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crossAx val="1464671391"/>
        <c:crosses val="autoZero"/>
        <c:auto val="1"/>
        <c:lblAlgn val="ctr"/>
        <c:lblOffset val="100"/>
        <c:noMultiLvlLbl val="0"/>
      </c:catAx>
      <c:valAx>
        <c:axId val="1464671391"/>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dirty="0"/>
                  <a:t>Thousands of Barrels/Day</a:t>
                </a:r>
              </a:p>
            </c:rich>
          </c:tx>
          <c:overlay val="0"/>
          <c:spPr>
            <a:noFill/>
            <a:ln>
              <a:noFill/>
            </a:ln>
            <a:effectLst/>
          </c:spPr>
          <c:txPr>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crossAx val="507553599"/>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legend>
    <c:plotVisOnly val="1"/>
    <c:dispBlanksAs val="gap"/>
    <c:showDLblsOverMax val="0"/>
  </c:chart>
  <c:spPr>
    <a:noFill/>
    <a:ln>
      <a:noFill/>
    </a:ln>
    <a:effectLst/>
  </c:spPr>
  <c:txPr>
    <a:bodyPr/>
    <a:lstStyle/>
    <a:p>
      <a:pPr>
        <a:defRPr sz="1800" b="1">
          <a:solidFill>
            <a:srgbClr val="FFFF00"/>
          </a:solidFill>
        </a:defRPr>
      </a:pPr>
      <a:endParaRPr lang="en-US"/>
    </a:p>
  </c:txPr>
  <c:externalData r:id="rId4">
    <c:autoUpdate val="0"/>
  </c:externalData>
</c:chartSpace>
</file>

<file path=ppt/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'ST Energy Comparisons'!$BM$3</c:f>
              <c:strCache>
                <c:ptCount val="1"/>
                <c:pt idx="0">
                  <c:v>Prod</c:v>
                </c:pt>
              </c:strCache>
            </c:strRef>
          </c:tx>
          <c:spPr>
            <a:solidFill>
              <a:srgbClr val="99FF99"/>
            </a:solidFill>
            <a:ln>
              <a:noFill/>
            </a:ln>
            <a:effectLst/>
          </c:spPr>
          <c:invertIfNegative val="0"/>
          <c:dPt>
            <c:idx val="0"/>
            <c:invertIfNegative val="0"/>
            <c:bubble3D val="0"/>
            <c:spPr>
              <a:solidFill>
                <a:srgbClr val="000000"/>
              </a:solidFill>
              <a:ln>
                <a:noFill/>
              </a:ln>
              <a:effectLst/>
            </c:spPr>
            <c:extLst>
              <c:ext xmlns:c16="http://schemas.microsoft.com/office/drawing/2014/chart" uri="{C3380CC4-5D6E-409C-BE32-E72D297353CC}">
                <c16:uniqueId val="{00000002-1C27-4CB6-BE73-C8B7751720B4}"/>
              </c:ext>
            </c:extLst>
          </c:dPt>
          <c:dPt>
            <c:idx val="1"/>
            <c:invertIfNegative val="0"/>
            <c:bubble3D val="0"/>
            <c:spPr>
              <a:solidFill>
                <a:srgbClr val="000000"/>
              </a:solidFill>
              <a:ln>
                <a:noFill/>
              </a:ln>
              <a:effectLst/>
            </c:spPr>
            <c:extLst>
              <c:ext xmlns:c16="http://schemas.microsoft.com/office/drawing/2014/chart" uri="{C3380CC4-5D6E-409C-BE32-E72D297353CC}">
                <c16:uniqueId val="{00000005-1C27-4CB6-BE73-C8B7751720B4}"/>
              </c:ext>
            </c:extLst>
          </c:dPt>
          <c:dPt>
            <c:idx val="2"/>
            <c:invertIfNegative val="0"/>
            <c:bubble3D val="0"/>
            <c:spPr>
              <a:solidFill>
                <a:srgbClr val="000000"/>
              </a:solidFill>
              <a:ln>
                <a:noFill/>
              </a:ln>
              <a:effectLst/>
            </c:spPr>
            <c:extLst>
              <c:ext xmlns:c16="http://schemas.microsoft.com/office/drawing/2014/chart" uri="{C3380CC4-5D6E-409C-BE32-E72D297353CC}">
                <c16:uniqueId val="{00000008-1C27-4CB6-BE73-C8B7751720B4}"/>
              </c:ext>
            </c:extLst>
          </c:dPt>
          <c:dPt>
            <c:idx val="3"/>
            <c:invertIfNegative val="0"/>
            <c:bubble3D val="0"/>
            <c:spPr>
              <a:solidFill>
                <a:srgbClr val="000000"/>
              </a:solidFill>
              <a:ln>
                <a:noFill/>
              </a:ln>
              <a:effectLst/>
            </c:spPr>
            <c:extLst>
              <c:ext xmlns:c16="http://schemas.microsoft.com/office/drawing/2014/chart" uri="{C3380CC4-5D6E-409C-BE32-E72D297353CC}">
                <c16:uniqueId val="{00000009-1C27-4CB6-BE73-C8B7751720B4}"/>
              </c:ext>
            </c:extLst>
          </c:dPt>
          <c:dPt>
            <c:idx val="4"/>
            <c:invertIfNegative val="0"/>
            <c:bubble3D val="0"/>
            <c:spPr>
              <a:solidFill>
                <a:srgbClr val="FFFF00"/>
              </a:solidFill>
              <a:ln>
                <a:noFill/>
              </a:ln>
              <a:effectLst/>
            </c:spPr>
            <c:extLst>
              <c:ext xmlns:c16="http://schemas.microsoft.com/office/drawing/2014/chart" uri="{C3380CC4-5D6E-409C-BE32-E72D297353CC}">
                <c16:uniqueId val="{00000015-6B0A-4BCC-8485-E280D42070F2}"/>
              </c:ext>
            </c:extLst>
          </c:dPt>
          <c:dPt>
            <c:idx val="5"/>
            <c:invertIfNegative val="0"/>
            <c:bubble3D val="0"/>
            <c:spPr>
              <a:solidFill>
                <a:srgbClr val="000000"/>
              </a:solidFill>
              <a:ln>
                <a:noFill/>
              </a:ln>
              <a:effectLst/>
            </c:spPr>
            <c:extLst>
              <c:ext xmlns:c16="http://schemas.microsoft.com/office/drawing/2014/chart" uri="{C3380CC4-5D6E-409C-BE32-E72D297353CC}">
                <c16:uniqueId val="{0000000A-1C27-4CB6-BE73-C8B7751720B4}"/>
              </c:ext>
            </c:extLst>
          </c:dPt>
          <c:dPt>
            <c:idx val="6"/>
            <c:invertIfNegative val="0"/>
            <c:bubble3D val="0"/>
            <c:spPr>
              <a:solidFill>
                <a:srgbClr val="FFFF00"/>
              </a:solidFill>
              <a:ln>
                <a:noFill/>
              </a:ln>
              <a:effectLst/>
            </c:spPr>
            <c:extLst>
              <c:ext xmlns:c16="http://schemas.microsoft.com/office/drawing/2014/chart" uri="{C3380CC4-5D6E-409C-BE32-E72D297353CC}">
                <c16:uniqueId val="{00000014-6B0A-4BCC-8485-E280D42070F2}"/>
              </c:ext>
            </c:extLst>
          </c:dPt>
          <c:cat>
            <c:strRef>
              <c:f>'ST Energy Comparisons'!$BL$4:$BL$10</c:f>
              <c:strCache>
                <c:ptCount val="7"/>
                <c:pt idx="0">
                  <c:v>Africa</c:v>
                </c:pt>
                <c:pt idx="1">
                  <c:v>CIS</c:v>
                </c:pt>
                <c:pt idx="2">
                  <c:v>Latin America</c:v>
                </c:pt>
                <c:pt idx="3">
                  <c:v>Middle East</c:v>
                </c:pt>
                <c:pt idx="4">
                  <c:v>Europe</c:v>
                </c:pt>
                <c:pt idx="5">
                  <c:v>North America</c:v>
                </c:pt>
                <c:pt idx="6">
                  <c:v>Asia Pacific</c:v>
                </c:pt>
              </c:strCache>
            </c:strRef>
          </c:cat>
          <c:val>
            <c:numRef>
              <c:f>'ST Energy Comparisons'!$BM$4:$BM$10</c:f>
              <c:numCache>
                <c:formatCode>0</c:formatCode>
                <c:ptCount val="7"/>
                <c:pt idx="0">
                  <c:v>7286.1408871517606</c:v>
                </c:pt>
                <c:pt idx="1">
                  <c:v>13829.21639094095</c:v>
                </c:pt>
                <c:pt idx="2">
                  <c:v>5908.5279003461092</c:v>
                </c:pt>
                <c:pt idx="3">
                  <c:v>28155.941085141643</c:v>
                </c:pt>
                <c:pt idx="4">
                  <c:v>3419.9250200502756</c:v>
                </c:pt>
                <c:pt idx="5">
                  <c:v>23941.711111912744</c:v>
                </c:pt>
                <c:pt idx="6">
                  <c:v>7335.418376866769</c:v>
                </c:pt>
              </c:numCache>
            </c:numRef>
          </c:val>
          <c:extLst>
            <c:ext xmlns:c16="http://schemas.microsoft.com/office/drawing/2014/chart" uri="{C3380CC4-5D6E-409C-BE32-E72D297353CC}">
              <c16:uniqueId val="{00000000-1C27-4CB6-BE73-C8B7751720B4}"/>
            </c:ext>
          </c:extLst>
        </c:ser>
        <c:ser>
          <c:idx val="1"/>
          <c:order val="1"/>
          <c:tx>
            <c:strRef>
              <c:f>'ST Energy Comparisons'!$BN$3</c:f>
              <c:strCache>
                <c:ptCount val="1"/>
                <c:pt idx="0">
                  <c:v>Cons</c:v>
                </c:pt>
              </c:strCache>
            </c:strRef>
          </c:tx>
          <c:spPr>
            <a:solidFill>
              <a:srgbClr val="00B050"/>
            </a:solidFill>
            <a:ln>
              <a:noFill/>
            </a:ln>
            <a:effectLst/>
          </c:spPr>
          <c:invertIfNegative val="0"/>
          <c:dPt>
            <c:idx val="0"/>
            <c:invertIfNegative val="0"/>
            <c:bubble3D val="0"/>
            <c:spPr>
              <a:solidFill>
                <a:srgbClr val="000000"/>
              </a:solidFill>
              <a:ln>
                <a:noFill/>
              </a:ln>
              <a:effectLst/>
            </c:spPr>
            <c:extLst>
              <c:ext xmlns:c16="http://schemas.microsoft.com/office/drawing/2014/chart" uri="{C3380CC4-5D6E-409C-BE32-E72D297353CC}">
                <c16:uniqueId val="{00000004-1C27-4CB6-BE73-C8B7751720B4}"/>
              </c:ext>
            </c:extLst>
          </c:dPt>
          <c:dPt>
            <c:idx val="1"/>
            <c:invertIfNegative val="0"/>
            <c:bubble3D val="0"/>
            <c:spPr>
              <a:solidFill>
                <a:srgbClr val="000000"/>
              </a:solidFill>
              <a:ln>
                <a:noFill/>
              </a:ln>
              <a:effectLst/>
            </c:spPr>
            <c:extLst>
              <c:ext xmlns:c16="http://schemas.microsoft.com/office/drawing/2014/chart" uri="{C3380CC4-5D6E-409C-BE32-E72D297353CC}">
                <c16:uniqueId val="{00000006-1C27-4CB6-BE73-C8B7751720B4}"/>
              </c:ext>
            </c:extLst>
          </c:dPt>
          <c:dPt>
            <c:idx val="2"/>
            <c:invertIfNegative val="0"/>
            <c:bubble3D val="0"/>
            <c:spPr>
              <a:solidFill>
                <a:srgbClr val="000000"/>
              </a:solidFill>
              <a:ln>
                <a:noFill/>
              </a:ln>
              <a:effectLst/>
            </c:spPr>
            <c:extLst>
              <c:ext xmlns:c16="http://schemas.microsoft.com/office/drawing/2014/chart" uri="{C3380CC4-5D6E-409C-BE32-E72D297353CC}">
                <c16:uniqueId val="{00000007-1C27-4CB6-BE73-C8B7751720B4}"/>
              </c:ext>
            </c:extLst>
          </c:dPt>
          <c:dPt>
            <c:idx val="3"/>
            <c:invertIfNegative val="0"/>
            <c:bubble3D val="0"/>
            <c:spPr>
              <a:solidFill>
                <a:srgbClr val="000000"/>
              </a:solidFill>
              <a:ln>
                <a:noFill/>
              </a:ln>
              <a:effectLst/>
            </c:spPr>
            <c:extLst>
              <c:ext xmlns:c16="http://schemas.microsoft.com/office/drawing/2014/chart" uri="{C3380CC4-5D6E-409C-BE32-E72D297353CC}">
                <c16:uniqueId val="{0000000B-1C27-4CB6-BE73-C8B7751720B4}"/>
              </c:ext>
            </c:extLst>
          </c:dPt>
          <c:dPt>
            <c:idx val="5"/>
            <c:invertIfNegative val="0"/>
            <c:bubble3D val="0"/>
            <c:spPr>
              <a:solidFill>
                <a:srgbClr val="000000"/>
              </a:solidFill>
              <a:ln>
                <a:noFill/>
              </a:ln>
              <a:effectLst/>
            </c:spPr>
            <c:extLst>
              <c:ext xmlns:c16="http://schemas.microsoft.com/office/drawing/2014/chart" uri="{C3380CC4-5D6E-409C-BE32-E72D297353CC}">
                <c16:uniqueId val="{0000000C-1C27-4CB6-BE73-C8B7751720B4}"/>
              </c:ext>
            </c:extLst>
          </c:dPt>
          <c:cat>
            <c:strRef>
              <c:f>'ST Energy Comparisons'!$BL$4:$BL$10</c:f>
              <c:strCache>
                <c:ptCount val="7"/>
                <c:pt idx="0">
                  <c:v>Africa</c:v>
                </c:pt>
                <c:pt idx="1">
                  <c:v>CIS</c:v>
                </c:pt>
                <c:pt idx="2">
                  <c:v>Latin America</c:v>
                </c:pt>
                <c:pt idx="3">
                  <c:v>Middle East</c:v>
                </c:pt>
                <c:pt idx="4">
                  <c:v>Europe</c:v>
                </c:pt>
                <c:pt idx="5">
                  <c:v>North America</c:v>
                </c:pt>
                <c:pt idx="6">
                  <c:v>Asia Pacific</c:v>
                </c:pt>
              </c:strCache>
            </c:strRef>
          </c:cat>
          <c:val>
            <c:numRef>
              <c:f>'ST Energy Comparisons'!$BN$4:$BN$10</c:f>
              <c:numCache>
                <c:formatCode>0</c:formatCode>
                <c:ptCount val="7"/>
                <c:pt idx="0">
                  <c:v>3922.1389726041843</c:v>
                </c:pt>
                <c:pt idx="1">
                  <c:v>4307.3184973817733</c:v>
                </c:pt>
                <c:pt idx="2">
                  <c:v>5621.5532420090485</c:v>
                </c:pt>
                <c:pt idx="3">
                  <c:v>8640.3577703945721</c:v>
                </c:pt>
                <c:pt idx="4">
                  <c:v>13527.147247003544</c:v>
                </c:pt>
                <c:pt idx="5">
                  <c:v>22263.571291982313</c:v>
                </c:pt>
                <c:pt idx="6">
                  <c:v>35805.937965079887</c:v>
                </c:pt>
              </c:numCache>
            </c:numRef>
          </c:val>
          <c:extLst>
            <c:ext xmlns:c16="http://schemas.microsoft.com/office/drawing/2014/chart" uri="{C3380CC4-5D6E-409C-BE32-E72D297353CC}">
              <c16:uniqueId val="{00000001-1C27-4CB6-BE73-C8B7751720B4}"/>
            </c:ext>
          </c:extLst>
        </c:ser>
        <c:dLbls>
          <c:showLegendKey val="0"/>
          <c:showVal val="0"/>
          <c:showCatName val="0"/>
          <c:showSerName val="0"/>
          <c:showPercent val="0"/>
          <c:showBubbleSize val="0"/>
        </c:dLbls>
        <c:gapWidth val="100"/>
        <c:axId val="507553599"/>
        <c:axId val="1464671391"/>
      </c:barChart>
      <c:catAx>
        <c:axId val="50755359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crossAx val="1464671391"/>
        <c:crosses val="autoZero"/>
        <c:auto val="1"/>
        <c:lblAlgn val="ctr"/>
        <c:lblOffset val="100"/>
        <c:noMultiLvlLbl val="0"/>
      </c:catAx>
      <c:valAx>
        <c:axId val="1464671391"/>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dirty="0"/>
                  <a:t>Thousands of Barrels/Day</a:t>
                </a:r>
              </a:p>
            </c:rich>
          </c:tx>
          <c:overlay val="0"/>
          <c:spPr>
            <a:noFill/>
            <a:ln>
              <a:noFill/>
            </a:ln>
            <a:effectLst/>
          </c:spPr>
          <c:txPr>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crossAx val="507553599"/>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legend>
    <c:plotVisOnly val="1"/>
    <c:dispBlanksAs val="gap"/>
    <c:showDLblsOverMax val="0"/>
  </c:chart>
  <c:spPr>
    <a:noFill/>
    <a:ln>
      <a:noFill/>
    </a:ln>
    <a:effectLst/>
  </c:spPr>
  <c:txPr>
    <a:bodyPr/>
    <a:lstStyle/>
    <a:p>
      <a:pPr>
        <a:defRPr sz="1800" b="1">
          <a:solidFill>
            <a:srgbClr val="FFFF00"/>
          </a:solidFill>
        </a:defRPr>
      </a:pPr>
      <a:endParaRPr lang="en-US"/>
    </a:p>
  </c:txPr>
  <c:externalData r:id="rId4">
    <c:autoUpdate val="0"/>
  </c:externalData>
</c:chartSpace>
</file>

<file path=ppt/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Energy Comparisons'!$P$30</c:f>
              <c:strCache>
                <c:ptCount val="1"/>
                <c:pt idx="0">
                  <c:v>North America</c:v>
                </c:pt>
              </c:strCache>
            </c:strRef>
          </c:tx>
          <c:spPr>
            <a:solidFill>
              <a:srgbClr val="00B0F0"/>
            </a:solidFill>
            <a:ln>
              <a:noFill/>
            </a:ln>
            <a:effectLst/>
          </c:spPr>
          <c:cat>
            <c:numRef>
              <c:f>'ST Energy Comparisons'!$Q$29:$BE$29</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Comparisons'!$Q$30:$BE$30</c:f>
              <c:numCache>
                <c:formatCode>#,##0.0</c:formatCode>
                <c:ptCount val="41"/>
                <c:pt idx="0">
                  <c:v>123.2845231035716</c:v>
                </c:pt>
                <c:pt idx="1">
                  <c:v>129.56933587132369</c:v>
                </c:pt>
                <c:pt idx="2">
                  <c:v>130.39009522632722</c:v>
                </c:pt>
                <c:pt idx="3">
                  <c:v>131.12626048536578</c:v>
                </c:pt>
                <c:pt idx="4">
                  <c:v>106.39406686655619</c:v>
                </c:pt>
                <c:pt idx="5">
                  <c:v>106.67013840203123</c:v>
                </c:pt>
                <c:pt idx="6">
                  <c:v>105.16980110859363</c:v>
                </c:pt>
                <c:pt idx="7">
                  <c:v>105.09256061194232</c:v>
                </c:pt>
                <c:pt idx="8">
                  <c:v>104.42135989315925</c:v>
                </c:pt>
                <c:pt idx="9">
                  <c:v>102.88190212026123</c:v>
                </c:pt>
                <c:pt idx="10">
                  <c:v>101.03783590573782</c:v>
                </c:pt>
                <c:pt idx="11">
                  <c:v>98.985261167440456</c:v>
                </c:pt>
                <c:pt idx="12">
                  <c:v>97.682390730032751</c:v>
                </c:pt>
                <c:pt idx="13">
                  <c:v>96.275821820450702</c:v>
                </c:pt>
                <c:pt idx="14">
                  <c:v>103.81180570297508</c:v>
                </c:pt>
                <c:pt idx="15">
                  <c:v>103.55095640303955</c:v>
                </c:pt>
                <c:pt idx="16">
                  <c:v>103.73092758944728</c:v>
                </c:pt>
                <c:pt idx="17">
                  <c:v>118.3380944279057</c:v>
                </c:pt>
                <c:pt idx="18">
                  <c:v>119.44508787699289</c:v>
                </c:pt>
                <c:pt idx="19">
                  <c:v>235.93158041887904</c:v>
                </c:pt>
                <c:pt idx="20">
                  <c:v>236.52497745653733</c:v>
                </c:pt>
                <c:pt idx="21">
                  <c:v>235.04032808928505</c:v>
                </c:pt>
                <c:pt idx="22">
                  <c:v>233.4900454958817</c:v>
                </c:pt>
                <c:pt idx="23">
                  <c:v>224.37650691203822</c:v>
                </c:pt>
                <c:pt idx="24">
                  <c:v>222.99466657824809</c:v>
                </c:pt>
                <c:pt idx="25">
                  <c:v>222.84828913456244</c:v>
                </c:pt>
                <c:pt idx="26">
                  <c:v>220.61981028995962</c:v>
                </c:pt>
                <c:pt idx="27">
                  <c:v>220.34159502517463</c:v>
                </c:pt>
                <c:pt idx="28">
                  <c:v>215.24716088018778</c:v>
                </c:pt>
                <c:pt idx="29">
                  <c:v>216.29141675053202</c:v>
                </c:pt>
                <c:pt idx="30">
                  <c:v>220.257621001339</c:v>
                </c:pt>
                <c:pt idx="31">
                  <c:v>224.11287303572729</c:v>
                </c:pt>
                <c:pt idx="32">
                  <c:v>227.92110037006506</c:v>
                </c:pt>
                <c:pt idx="33">
                  <c:v>231.57372671758628</c:v>
                </c:pt>
                <c:pt idx="34">
                  <c:v>236.93008458259271</c:v>
                </c:pt>
                <c:pt idx="35">
                  <c:v>229.21027793068865</c:v>
                </c:pt>
                <c:pt idx="36">
                  <c:v>228.13503364810998</c:v>
                </c:pt>
                <c:pt idx="37">
                  <c:v>240.0616924544982</c:v>
                </c:pt>
                <c:pt idx="38">
                  <c:v>246.09035899393962</c:v>
                </c:pt>
                <c:pt idx="39">
                  <c:v>243.94778962588842</c:v>
                </c:pt>
                <c:pt idx="40">
                  <c:v>242.91049081922776</c:v>
                </c:pt>
              </c:numCache>
            </c:numRef>
          </c:val>
          <c:extLst>
            <c:ext xmlns:c16="http://schemas.microsoft.com/office/drawing/2014/chart" uri="{C3380CC4-5D6E-409C-BE32-E72D297353CC}">
              <c16:uniqueId val="{00000000-B1C3-4C76-8465-1AF6BDC22C93}"/>
            </c:ext>
          </c:extLst>
        </c:ser>
        <c:ser>
          <c:idx val="1"/>
          <c:order val="1"/>
          <c:tx>
            <c:strRef>
              <c:f>'ST Energy Comparisons'!$P$31</c:f>
              <c:strCache>
                <c:ptCount val="1"/>
                <c:pt idx="0">
                  <c:v>Europe</c:v>
                </c:pt>
              </c:strCache>
            </c:strRef>
          </c:tx>
          <c:spPr>
            <a:solidFill>
              <a:srgbClr val="99CCFF"/>
            </a:solidFill>
            <a:ln>
              <a:noFill/>
            </a:ln>
            <a:effectLst/>
          </c:spPr>
          <c:cat>
            <c:numRef>
              <c:f>'ST Energy Comparisons'!$Q$29:$BE$29</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Comparisons'!$Q$31:$BE$31</c:f>
              <c:numCache>
                <c:formatCode>#,##0.0</c:formatCode>
                <c:ptCount val="41"/>
                <c:pt idx="0">
                  <c:v>16.578474147137797</c:v>
                </c:pt>
                <c:pt idx="1">
                  <c:v>15.768626497551699</c:v>
                </c:pt>
                <c:pt idx="2">
                  <c:v>15.329862520695</c:v>
                </c:pt>
                <c:pt idx="3">
                  <c:v>16.4106018611987</c:v>
                </c:pt>
                <c:pt idx="4">
                  <c:v>15.7615318050019</c:v>
                </c:pt>
                <c:pt idx="5">
                  <c:v>16.301576286577642</c:v>
                </c:pt>
                <c:pt idx="6">
                  <c:v>16.509034922035859</c:v>
                </c:pt>
                <c:pt idx="7">
                  <c:v>16.343906455590719</c:v>
                </c:pt>
                <c:pt idx="8">
                  <c:v>17.245934336924559</c:v>
                </c:pt>
                <c:pt idx="9">
                  <c:v>16.879922265439788</c:v>
                </c:pt>
                <c:pt idx="10">
                  <c:v>17.510329345394645</c:v>
                </c:pt>
                <c:pt idx="11">
                  <c:v>18.284077389361066</c:v>
                </c:pt>
                <c:pt idx="12">
                  <c:v>19.15670777688878</c:v>
                </c:pt>
                <c:pt idx="13">
                  <c:v>18.595737079282692</c:v>
                </c:pt>
                <c:pt idx="14">
                  <c:v>18.553201995929282</c:v>
                </c:pt>
                <c:pt idx="15">
                  <c:v>20.012254517563822</c:v>
                </c:pt>
                <c:pt idx="16">
                  <c:v>21.372662727578653</c:v>
                </c:pt>
                <c:pt idx="17">
                  <c:v>21.681420236479703</c:v>
                </c:pt>
                <c:pt idx="18">
                  <c:v>21.376258847465987</c:v>
                </c:pt>
                <c:pt idx="19">
                  <c:v>20.733155667681178</c:v>
                </c:pt>
                <c:pt idx="20">
                  <c:v>21.043582516943346</c:v>
                </c:pt>
                <c:pt idx="21">
                  <c:v>21.176753529374903</c:v>
                </c:pt>
                <c:pt idx="22">
                  <c:v>19.224887563397953</c:v>
                </c:pt>
                <c:pt idx="23">
                  <c:v>18.79490133481956</c:v>
                </c:pt>
                <c:pt idx="24">
                  <c:v>17.966775569052672</c:v>
                </c:pt>
                <c:pt idx="25">
                  <c:v>17.697840232948863</c:v>
                </c:pt>
                <c:pt idx="26">
                  <c:v>16.133564742063708</c:v>
                </c:pt>
                <c:pt idx="27">
                  <c:v>15.494499743747475</c:v>
                </c:pt>
                <c:pt idx="28">
                  <c:v>14.179297298054403</c:v>
                </c:pt>
                <c:pt idx="29">
                  <c:v>13.999276509491148</c:v>
                </c:pt>
                <c:pt idx="30">
                  <c:v>13.627595402471997</c:v>
                </c:pt>
                <c:pt idx="31">
                  <c:v>13.893566214599655</c:v>
                </c:pt>
                <c:pt idx="32">
                  <c:v>14.248286710299682</c:v>
                </c:pt>
                <c:pt idx="33">
                  <c:v>13.701323203143048</c:v>
                </c:pt>
                <c:pt idx="34">
                  <c:v>12.891921102854269</c:v>
                </c:pt>
                <c:pt idx="35">
                  <c:v>13.921344276255379</c:v>
                </c:pt>
                <c:pt idx="36">
                  <c:v>13.148796229255289</c:v>
                </c:pt>
                <c:pt idx="37">
                  <c:v>13.616650070721166</c:v>
                </c:pt>
                <c:pt idx="38">
                  <c:v>14.524626402075771</c:v>
                </c:pt>
                <c:pt idx="39">
                  <c:v>14.195733597745345</c:v>
                </c:pt>
                <c:pt idx="40">
                  <c:v>13.628963064742669</c:v>
                </c:pt>
              </c:numCache>
            </c:numRef>
          </c:val>
          <c:extLst>
            <c:ext xmlns:c16="http://schemas.microsoft.com/office/drawing/2014/chart" uri="{C3380CC4-5D6E-409C-BE32-E72D297353CC}">
              <c16:uniqueId val="{00000001-B1C3-4C76-8465-1AF6BDC22C93}"/>
            </c:ext>
          </c:extLst>
        </c:ser>
        <c:ser>
          <c:idx val="2"/>
          <c:order val="2"/>
          <c:tx>
            <c:strRef>
              <c:f>'ST Energy Comparisons'!$P$32</c:f>
              <c:strCache>
                <c:ptCount val="1"/>
                <c:pt idx="0">
                  <c:v>CIS</c:v>
                </c:pt>
              </c:strCache>
            </c:strRef>
          </c:tx>
          <c:spPr>
            <a:solidFill>
              <a:srgbClr val="FFFF99"/>
            </a:solidFill>
            <a:ln>
              <a:noFill/>
            </a:ln>
            <a:effectLst/>
          </c:spPr>
          <c:cat>
            <c:numRef>
              <c:f>'ST Energy Comparisons'!$Q$29:$BE$29</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Comparisons'!$Q$32:$BE$32</c:f>
              <c:numCache>
                <c:formatCode>#,##0.0</c:formatCode>
                <c:ptCount val="41"/>
                <c:pt idx="0">
                  <c:v>67</c:v>
                </c:pt>
                <c:pt idx="1">
                  <c:v>63</c:v>
                </c:pt>
                <c:pt idx="2">
                  <c:v>63</c:v>
                </c:pt>
                <c:pt idx="3">
                  <c:v>63</c:v>
                </c:pt>
                <c:pt idx="4">
                  <c:v>63</c:v>
                </c:pt>
                <c:pt idx="5">
                  <c:v>63</c:v>
                </c:pt>
                <c:pt idx="6">
                  <c:v>60.999999999999993</c:v>
                </c:pt>
                <c:pt idx="7">
                  <c:v>59</c:v>
                </c:pt>
                <c:pt idx="8">
                  <c:v>59</c:v>
                </c:pt>
                <c:pt idx="9">
                  <c:v>58.5</c:v>
                </c:pt>
                <c:pt idx="10">
                  <c:v>58.4</c:v>
                </c:pt>
                <c:pt idx="11">
                  <c:v>123.64786500000001</c:v>
                </c:pt>
                <c:pt idx="12">
                  <c:v>123.64786500000001</c:v>
                </c:pt>
                <c:pt idx="13">
                  <c:v>122.57528300000003</c:v>
                </c:pt>
                <c:pt idx="14">
                  <c:v>122.60928300000002</c:v>
                </c:pt>
                <c:pt idx="15">
                  <c:v>121.13963100000001</c:v>
                </c:pt>
                <c:pt idx="16">
                  <c:v>121.47183100000001</c:v>
                </c:pt>
                <c:pt idx="17">
                  <c:v>120.9769934</c:v>
                </c:pt>
                <c:pt idx="18">
                  <c:v>121.05899340000001</c:v>
                </c:pt>
                <c:pt idx="19">
                  <c:v>120.08002259999999</c:v>
                </c:pt>
                <c:pt idx="20">
                  <c:v>120.08002259999999</c:v>
                </c:pt>
                <c:pt idx="21">
                  <c:v>119.263177</c:v>
                </c:pt>
                <c:pt idx="22">
                  <c:v>123.4672506</c:v>
                </c:pt>
                <c:pt idx="23">
                  <c:v>125.15669899999999</c:v>
                </c:pt>
                <c:pt idx="24">
                  <c:v>122.85368</c:v>
                </c:pt>
                <c:pt idx="25">
                  <c:v>121.794815</c:v>
                </c:pt>
                <c:pt idx="26">
                  <c:v>121.47772399999999</c:v>
                </c:pt>
                <c:pt idx="27">
                  <c:v>144.87102900000002</c:v>
                </c:pt>
                <c:pt idx="28">
                  <c:v>144.81016600000001</c:v>
                </c:pt>
                <c:pt idx="29">
                  <c:v>144.00795300000001</c:v>
                </c:pt>
                <c:pt idx="30">
                  <c:v>144.24435179999998</c:v>
                </c:pt>
                <c:pt idx="31">
                  <c:v>144.15344960000002</c:v>
                </c:pt>
                <c:pt idx="32">
                  <c:v>143.93558600000003</c:v>
                </c:pt>
                <c:pt idx="33">
                  <c:v>143.46041640000001</c:v>
                </c:pt>
                <c:pt idx="34">
                  <c:v>141.60789199999999</c:v>
                </c:pt>
                <c:pt idx="35">
                  <c:v>140.8192</c:v>
                </c:pt>
                <c:pt idx="36">
                  <c:v>144.72689</c:v>
                </c:pt>
                <c:pt idx="37">
                  <c:v>145.03553400000001</c:v>
                </c:pt>
                <c:pt idx="38">
                  <c:v>145.66477940000001</c:v>
                </c:pt>
                <c:pt idx="39">
                  <c:v>146.24823919999997</c:v>
                </c:pt>
                <c:pt idx="40">
                  <c:v>146.24823919999997</c:v>
                </c:pt>
              </c:numCache>
            </c:numRef>
          </c:val>
          <c:extLst>
            <c:ext xmlns:c16="http://schemas.microsoft.com/office/drawing/2014/chart" uri="{C3380CC4-5D6E-409C-BE32-E72D297353CC}">
              <c16:uniqueId val="{00000002-B1C3-4C76-8465-1AF6BDC22C93}"/>
            </c:ext>
          </c:extLst>
        </c:ser>
        <c:ser>
          <c:idx val="3"/>
          <c:order val="3"/>
          <c:tx>
            <c:strRef>
              <c:f>'ST Energy Comparisons'!$P$33</c:f>
              <c:strCache>
                <c:ptCount val="1"/>
                <c:pt idx="0">
                  <c:v>Middle East</c:v>
                </c:pt>
              </c:strCache>
            </c:strRef>
          </c:tx>
          <c:spPr>
            <a:solidFill>
              <a:srgbClr val="9999FF"/>
            </a:solidFill>
            <a:ln>
              <a:noFill/>
            </a:ln>
            <a:effectLst/>
          </c:spPr>
          <c:cat>
            <c:numRef>
              <c:f>'ST Energy Comparisons'!$Q$29:$BE$29</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Comparisons'!$Q$33:$BE$33</c:f>
              <c:numCache>
                <c:formatCode>#,##0.0</c:formatCode>
                <c:ptCount val="41"/>
                <c:pt idx="0">
                  <c:v>362.41108700000001</c:v>
                </c:pt>
                <c:pt idx="1">
                  <c:v>365.26514700000001</c:v>
                </c:pt>
                <c:pt idx="2">
                  <c:v>388.90202200000004</c:v>
                </c:pt>
                <c:pt idx="3">
                  <c:v>396.92079999999999</c:v>
                </c:pt>
                <c:pt idx="4">
                  <c:v>430.75525000000005</c:v>
                </c:pt>
                <c:pt idx="5">
                  <c:v>431.73171000000002</c:v>
                </c:pt>
                <c:pt idx="6">
                  <c:v>537.1277</c:v>
                </c:pt>
                <c:pt idx="7">
                  <c:v>566.57690000000002</c:v>
                </c:pt>
                <c:pt idx="8">
                  <c:v>653.03461900000002</c:v>
                </c:pt>
                <c:pt idx="9">
                  <c:v>661.02938300000005</c:v>
                </c:pt>
                <c:pt idx="10">
                  <c:v>659.61440000000005</c:v>
                </c:pt>
                <c:pt idx="11">
                  <c:v>660.820289</c:v>
                </c:pt>
                <c:pt idx="12">
                  <c:v>661.59341800000004</c:v>
                </c:pt>
                <c:pt idx="13">
                  <c:v>661.93235100000004</c:v>
                </c:pt>
                <c:pt idx="14">
                  <c:v>663.56219499999997</c:v>
                </c:pt>
                <c:pt idx="15">
                  <c:v>663.30830700000001</c:v>
                </c:pt>
                <c:pt idx="16">
                  <c:v>673.99528999999995</c:v>
                </c:pt>
                <c:pt idx="17">
                  <c:v>683.22832999999991</c:v>
                </c:pt>
                <c:pt idx="18">
                  <c:v>685.24172999999996</c:v>
                </c:pt>
                <c:pt idx="19">
                  <c:v>685.83371</c:v>
                </c:pt>
                <c:pt idx="20">
                  <c:v>696.68857000000003</c:v>
                </c:pt>
                <c:pt idx="21">
                  <c:v>698.66739000000007</c:v>
                </c:pt>
                <c:pt idx="22">
                  <c:v>741.34586000000002</c:v>
                </c:pt>
                <c:pt idx="23">
                  <c:v>745.74203999999997</c:v>
                </c:pt>
                <c:pt idx="24">
                  <c:v>750.07338000000004</c:v>
                </c:pt>
                <c:pt idx="25">
                  <c:v>755.53146000000004</c:v>
                </c:pt>
                <c:pt idx="26">
                  <c:v>755.86671999999999</c:v>
                </c:pt>
                <c:pt idx="27">
                  <c:v>752.85149999999987</c:v>
                </c:pt>
                <c:pt idx="28">
                  <c:v>753.68549999999993</c:v>
                </c:pt>
                <c:pt idx="29">
                  <c:v>753.11604</c:v>
                </c:pt>
                <c:pt idx="30">
                  <c:v>765.94694000000004</c:v>
                </c:pt>
                <c:pt idx="31">
                  <c:v>797.93679999999995</c:v>
                </c:pt>
                <c:pt idx="32">
                  <c:v>799.25830000000008</c:v>
                </c:pt>
                <c:pt idx="33">
                  <c:v>802.89798500000006</c:v>
                </c:pt>
                <c:pt idx="34">
                  <c:v>803.07225299999982</c:v>
                </c:pt>
                <c:pt idx="35">
                  <c:v>802.92505299999993</c:v>
                </c:pt>
                <c:pt idx="36">
                  <c:v>807.73791004999998</c:v>
                </c:pt>
                <c:pt idx="37">
                  <c:v>834.33322999999996</c:v>
                </c:pt>
                <c:pt idx="38">
                  <c:v>833.86373000000003</c:v>
                </c:pt>
                <c:pt idx="39">
                  <c:v>836.00842999999986</c:v>
                </c:pt>
                <c:pt idx="40">
                  <c:v>835.94169099999999</c:v>
                </c:pt>
              </c:numCache>
            </c:numRef>
          </c:val>
          <c:extLst>
            <c:ext xmlns:c16="http://schemas.microsoft.com/office/drawing/2014/chart" uri="{C3380CC4-5D6E-409C-BE32-E72D297353CC}">
              <c16:uniqueId val="{00000003-B1C3-4C76-8465-1AF6BDC22C93}"/>
            </c:ext>
          </c:extLst>
        </c:ser>
        <c:ser>
          <c:idx val="4"/>
          <c:order val="4"/>
          <c:tx>
            <c:strRef>
              <c:f>'ST Energy Comparisons'!$P$34</c:f>
              <c:strCache>
                <c:ptCount val="1"/>
                <c:pt idx="0">
                  <c:v>Asia Pacific</c:v>
                </c:pt>
              </c:strCache>
            </c:strRef>
          </c:tx>
          <c:spPr>
            <a:solidFill>
              <a:srgbClr val="FF6699"/>
            </a:solidFill>
            <a:ln>
              <a:noFill/>
            </a:ln>
            <a:effectLst/>
          </c:spPr>
          <c:cat>
            <c:numRef>
              <c:f>'ST Energy Comparisons'!$Q$29:$BE$29</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Comparisons'!$Q$34:$BE$34</c:f>
              <c:numCache>
                <c:formatCode>#,##0.0</c:formatCode>
                <c:ptCount val="41"/>
                <c:pt idx="0">
                  <c:v>33.573171226049382</c:v>
                </c:pt>
                <c:pt idx="1">
                  <c:v>34.451545512664758</c:v>
                </c:pt>
                <c:pt idx="2">
                  <c:v>34.398882306634107</c:v>
                </c:pt>
                <c:pt idx="3">
                  <c:v>35.589313954564602</c:v>
                </c:pt>
                <c:pt idx="4">
                  <c:v>36.846454472746942</c:v>
                </c:pt>
                <c:pt idx="5">
                  <c:v>37.10574330084534</c:v>
                </c:pt>
                <c:pt idx="6">
                  <c:v>37.750594709939442</c:v>
                </c:pt>
                <c:pt idx="7">
                  <c:v>37.9734698636587</c:v>
                </c:pt>
                <c:pt idx="8">
                  <c:v>38.181718947131948</c:v>
                </c:pt>
                <c:pt idx="9">
                  <c:v>32.901428396718053</c:v>
                </c:pt>
                <c:pt idx="10">
                  <c:v>34.655928993412701</c:v>
                </c:pt>
                <c:pt idx="11">
                  <c:v>36.817730911595056</c:v>
                </c:pt>
                <c:pt idx="12">
                  <c:v>36.280979000851197</c:v>
                </c:pt>
                <c:pt idx="13">
                  <c:v>36.570320965314302</c:v>
                </c:pt>
                <c:pt idx="14">
                  <c:v>36.581662121516942</c:v>
                </c:pt>
                <c:pt idx="15">
                  <c:v>36.408248489285398</c:v>
                </c:pt>
                <c:pt idx="16">
                  <c:v>36.445923021516954</c:v>
                </c:pt>
                <c:pt idx="17">
                  <c:v>37.787416697551706</c:v>
                </c:pt>
                <c:pt idx="18">
                  <c:v>39.48355405458215</c:v>
                </c:pt>
                <c:pt idx="19">
                  <c:v>37.027733900862899</c:v>
                </c:pt>
                <c:pt idx="20">
                  <c:v>37.672133544666096</c:v>
                </c:pt>
                <c:pt idx="21">
                  <c:v>38.82454653282047</c:v>
                </c:pt>
                <c:pt idx="22">
                  <c:v>38.948533910778949</c:v>
                </c:pt>
                <c:pt idx="23">
                  <c:v>38.653546141948659</c:v>
                </c:pt>
                <c:pt idx="24">
                  <c:v>41.519403348217516</c:v>
                </c:pt>
                <c:pt idx="25">
                  <c:v>41.463856735716199</c:v>
                </c:pt>
                <c:pt idx="26">
                  <c:v>42.80542267856174</c:v>
                </c:pt>
                <c:pt idx="27">
                  <c:v>43.278662789013147</c:v>
                </c:pt>
                <c:pt idx="28">
                  <c:v>45.952275739125156</c:v>
                </c:pt>
                <c:pt idx="29">
                  <c:v>46.596797166046109</c:v>
                </c:pt>
                <c:pt idx="30">
                  <c:v>47.78371943174205</c:v>
                </c:pt>
                <c:pt idx="31">
                  <c:v>47.852640277941667</c:v>
                </c:pt>
                <c:pt idx="32">
                  <c:v>48.522280175999093</c:v>
                </c:pt>
                <c:pt idx="33">
                  <c:v>49.101270989591768</c:v>
                </c:pt>
                <c:pt idx="34">
                  <c:v>47.663676716894102</c:v>
                </c:pt>
                <c:pt idx="35">
                  <c:v>46.575055818476471</c:v>
                </c:pt>
                <c:pt idx="36">
                  <c:v>45.90967731274965</c:v>
                </c:pt>
                <c:pt idx="37">
                  <c:v>45.786264382146584</c:v>
                </c:pt>
                <c:pt idx="38">
                  <c:v>45.906202956413395</c:v>
                </c:pt>
                <c:pt idx="39">
                  <c:v>45.348929262074108</c:v>
                </c:pt>
                <c:pt idx="40">
                  <c:v>45.158720948507693</c:v>
                </c:pt>
              </c:numCache>
            </c:numRef>
          </c:val>
          <c:extLst>
            <c:ext xmlns:c16="http://schemas.microsoft.com/office/drawing/2014/chart" uri="{C3380CC4-5D6E-409C-BE32-E72D297353CC}">
              <c16:uniqueId val="{00000004-B1C3-4C76-8465-1AF6BDC22C93}"/>
            </c:ext>
          </c:extLst>
        </c:ser>
        <c:ser>
          <c:idx val="5"/>
          <c:order val="5"/>
          <c:tx>
            <c:strRef>
              <c:f>'ST Energy Comparisons'!$P$35</c:f>
              <c:strCache>
                <c:ptCount val="1"/>
                <c:pt idx="0">
                  <c:v>Latin America</c:v>
                </c:pt>
              </c:strCache>
            </c:strRef>
          </c:tx>
          <c:spPr>
            <a:solidFill>
              <a:srgbClr val="99FF99"/>
            </a:solidFill>
            <a:ln>
              <a:noFill/>
            </a:ln>
            <a:effectLst/>
          </c:spPr>
          <c:cat>
            <c:numRef>
              <c:f>'ST Energy Comparisons'!$Q$29:$BE$29</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Comparisons'!$Q$35:$BE$35</c:f>
              <c:numCache>
                <c:formatCode>#,##0.0</c:formatCode>
                <c:ptCount val="41"/>
                <c:pt idx="0">
                  <c:v>26.337211937850604</c:v>
                </c:pt>
                <c:pt idx="1">
                  <c:v>26.805090161212604</c:v>
                </c:pt>
                <c:pt idx="2">
                  <c:v>31.945447282812861</c:v>
                </c:pt>
                <c:pt idx="3">
                  <c:v>33.053462740859786</c:v>
                </c:pt>
                <c:pt idx="4">
                  <c:v>35.837852980815818</c:v>
                </c:pt>
                <c:pt idx="5">
                  <c:v>62.409300342625393</c:v>
                </c:pt>
                <c:pt idx="6">
                  <c:v>64.062952554511398</c:v>
                </c:pt>
                <c:pt idx="7">
                  <c:v>67.455415526514827</c:v>
                </c:pt>
                <c:pt idx="8">
                  <c:v>68.610477380604095</c:v>
                </c:pt>
                <c:pt idx="9">
                  <c:v>68.89553401345502</c:v>
                </c:pt>
                <c:pt idx="10">
                  <c:v>70.961528740354765</c:v>
                </c:pt>
                <c:pt idx="11">
                  <c:v>73.922936336226613</c:v>
                </c:pt>
                <c:pt idx="12">
                  <c:v>77.416585006808134</c:v>
                </c:pt>
                <c:pt idx="13">
                  <c:v>79.162739188094775</c:v>
                </c:pt>
                <c:pt idx="14">
                  <c:v>80.031593368723691</c:v>
                </c:pt>
                <c:pt idx="15">
                  <c:v>82.332161454611139</c:v>
                </c:pt>
                <c:pt idx="16">
                  <c:v>89.305144802953677</c:v>
                </c:pt>
                <c:pt idx="17">
                  <c:v>91.911968887588174</c:v>
                </c:pt>
                <c:pt idx="18">
                  <c:v>93.849402487024776</c:v>
                </c:pt>
                <c:pt idx="19">
                  <c:v>95.938153573553834</c:v>
                </c:pt>
                <c:pt idx="20">
                  <c:v>96.010356687298227</c:v>
                </c:pt>
                <c:pt idx="21">
                  <c:v>97.624058656583529</c:v>
                </c:pt>
                <c:pt idx="22">
                  <c:v>98.998794809764803</c:v>
                </c:pt>
                <c:pt idx="23">
                  <c:v>99.063840758233241</c:v>
                </c:pt>
                <c:pt idx="24">
                  <c:v>101.95824360012668</c:v>
                </c:pt>
                <c:pt idx="25">
                  <c:v>101.40871686349017</c:v>
                </c:pt>
                <c:pt idx="26">
                  <c:v>108.78292865762221</c:v>
                </c:pt>
                <c:pt idx="27">
                  <c:v>121.45022233743552</c:v>
                </c:pt>
                <c:pt idx="28">
                  <c:v>194.26956752946867</c:v>
                </c:pt>
                <c:pt idx="29">
                  <c:v>233.30381409439326</c:v>
                </c:pt>
                <c:pt idx="30">
                  <c:v>320.07831440761424</c:v>
                </c:pt>
                <c:pt idx="31">
                  <c:v>321.68830962018768</c:v>
                </c:pt>
                <c:pt idx="32">
                  <c:v>322.31206115304764</c:v>
                </c:pt>
                <c:pt idx="33">
                  <c:v>323.63872054424399</c:v>
                </c:pt>
                <c:pt idx="34">
                  <c:v>325.51501946863459</c:v>
                </c:pt>
                <c:pt idx="35">
                  <c:v>322.82411187458382</c:v>
                </c:pt>
                <c:pt idx="36">
                  <c:v>322.74150041374241</c:v>
                </c:pt>
                <c:pt idx="37">
                  <c:v>322.7199660378389</c:v>
                </c:pt>
                <c:pt idx="38">
                  <c:v>324.38795203632998</c:v>
                </c:pt>
                <c:pt idx="39">
                  <c:v>324.03353139908705</c:v>
                </c:pt>
                <c:pt idx="40">
                  <c:v>323.36612025105217</c:v>
                </c:pt>
              </c:numCache>
            </c:numRef>
          </c:val>
          <c:extLst>
            <c:ext xmlns:c16="http://schemas.microsoft.com/office/drawing/2014/chart" uri="{C3380CC4-5D6E-409C-BE32-E72D297353CC}">
              <c16:uniqueId val="{00000005-B1C3-4C76-8465-1AF6BDC22C93}"/>
            </c:ext>
          </c:extLst>
        </c:ser>
        <c:ser>
          <c:idx val="6"/>
          <c:order val="6"/>
          <c:tx>
            <c:strRef>
              <c:f>'ST Energy Comparisons'!$P$36</c:f>
              <c:strCache>
                <c:ptCount val="1"/>
                <c:pt idx="0">
                  <c:v>Africa</c:v>
                </c:pt>
              </c:strCache>
            </c:strRef>
          </c:tx>
          <c:spPr>
            <a:solidFill>
              <a:srgbClr val="FFCC66"/>
            </a:solidFill>
            <a:ln>
              <a:noFill/>
            </a:ln>
            <a:effectLst/>
          </c:spPr>
          <c:cat>
            <c:numRef>
              <c:f>'ST Energy Comparisons'!$Q$29:$BE$29</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Comparisons'!$Q$36:$BE$36</c:f>
              <c:numCache>
                <c:formatCode>#,##0.0</c:formatCode>
                <c:ptCount val="41"/>
                <c:pt idx="0">
                  <c:v>53.436518</c:v>
                </c:pt>
                <c:pt idx="1">
                  <c:v>56.281771999999997</c:v>
                </c:pt>
                <c:pt idx="2">
                  <c:v>58.270780000000002</c:v>
                </c:pt>
                <c:pt idx="3">
                  <c:v>58.038757999999994</c:v>
                </c:pt>
                <c:pt idx="4">
                  <c:v>57.766580999999988</c:v>
                </c:pt>
                <c:pt idx="5">
                  <c:v>57.037383333333345</c:v>
                </c:pt>
                <c:pt idx="6">
                  <c:v>57.966056666666674</c:v>
                </c:pt>
                <c:pt idx="7">
                  <c:v>58.663580000000003</c:v>
                </c:pt>
                <c:pt idx="8">
                  <c:v>58.996753333333331</c:v>
                </c:pt>
                <c:pt idx="9">
                  <c:v>59.086526666666657</c:v>
                </c:pt>
                <c:pt idx="10">
                  <c:v>58.72581000000001</c:v>
                </c:pt>
                <c:pt idx="11">
                  <c:v>60.371982333333342</c:v>
                </c:pt>
                <c:pt idx="12">
                  <c:v>61.079080666666684</c:v>
                </c:pt>
                <c:pt idx="13">
                  <c:v>61.233073000000005</c:v>
                </c:pt>
                <c:pt idx="14">
                  <c:v>65.008346000000003</c:v>
                </c:pt>
                <c:pt idx="15">
                  <c:v>71.952928</c:v>
                </c:pt>
                <c:pt idx="16">
                  <c:v>74.932238000000012</c:v>
                </c:pt>
                <c:pt idx="17">
                  <c:v>75.258786000000001</c:v>
                </c:pt>
                <c:pt idx="18">
                  <c:v>77.172286</c:v>
                </c:pt>
                <c:pt idx="19">
                  <c:v>84.719524000000007</c:v>
                </c:pt>
                <c:pt idx="20">
                  <c:v>92.904433000000012</c:v>
                </c:pt>
                <c:pt idx="21">
                  <c:v>96.607551000000015</c:v>
                </c:pt>
                <c:pt idx="22">
                  <c:v>101.601438</c:v>
                </c:pt>
                <c:pt idx="23">
                  <c:v>106.52433800000003</c:v>
                </c:pt>
                <c:pt idx="24">
                  <c:v>107.902838</c:v>
                </c:pt>
                <c:pt idx="25">
                  <c:v>111.748997</c:v>
                </c:pt>
                <c:pt idx="26">
                  <c:v>117.579526</c:v>
                </c:pt>
                <c:pt idx="27">
                  <c:v>120.03807399999999</c:v>
                </c:pt>
                <c:pt idx="28">
                  <c:v>120.75129</c:v>
                </c:pt>
                <c:pt idx="29">
                  <c:v>122.97349000000001</c:v>
                </c:pt>
                <c:pt idx="30">
                  <c:v>124.948122</c:v>
                </c:pt>
                <c:pt idx="31">
                  <c:v>124.622022</c:v>
                </c:pt>
                <c:pt idx="32">
                  <c:v>127.36911200000002</c:v>
                </c:pt>
                <c:pt idx="33">
                  <c:v>127.521412</c:v>
                </c:pt>
                <c:pt idx="34">
                  <c:v>126.75664866666666</c:v>
                </c:pt>
                <c:pt idx="35">
                  <c:v>127.62797533333332</c:v>
                </c:pt>
                <c:pt idx="36">
                  <c:v>127.88157200000001</c:v>
                </c:pt>
                <c:pt idx="37">
                  <c:v>126.61797098759652</c:v>
                </c:pt>
                <c:pt idx="38">
                  <c:v>125.70637008366521</c:v>
                </c:pt>
                <c:pt idx="39">
                  <c:v>125.02788392233374</c:v>
                </c:pt>
                <c:pt idx="40">
                  <c:v>125.11195008208797</c:v>
                </c:pt>
              </c:numCache>
            </c:numRef>
          </c:val>
          <c:extLst>
            <c:ext xmlns:c16="http://schemas.microsoft.com/office/drawing/2014/chart" uri="{C3380CC4-5D6E-409C-BE32-E72D297353CC}">
              <c16:uniqueId val="{00000006-B1C3-4C76-8465-1AF6BDC22C93}"/>
            </c:ext>
          </c:extLst>
        </c:ser>
        <c:dLbls>
          <c:showLegendKey val="0"/>
          <c:showVal val="0"/>
          <c:showCatName val="0"/>
          <c:showSerName val="0"/>
          <c:showPercent val="0"/>
          <c:showBubbleSize val="0"/>
        </c:dLbls>
        <c:axId val="409049616"/>
        <c:axId val="2040627328"/>
      </c:areaChart>
      <c:catAx>
        <c:axId val="4090496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2040627328"/>
        <c:crosses val="autoZero"/>
        <c:auto val="1"/>
        <c:lblAlgn val="ctr"/>
        <c:lblOffset val="100"/>
        <c:tickLblSkip val="10"/>
        <c:noMultiLvlLbl val="0"/>
      </c:catAx>
      <c:valAx>
        <c:axId val="20406273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dirty="0"/>
                  <a:t>Bbo</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409049616"/>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b="1">
          <a:solidFill>
            <a:srgbClr val="FFFF00"/>
          </a:solidFill>
        </a:defRPr>
      </a:pPr>
      <a:endParaRPr lang="en-US"/>
    </a:p>
  </c:txPr>
  <c:externalData r:id="rId4">
    <c:autoUpdate val="0"/>
  </c:externalData>
</c:chartSpace>
</file>

<file path=ppt/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Energy Comparisons'!$P$30</c:f>
              <c:strCache>
                <c:ptCount val="1"/>
                <c:pt idx="0">
                  <c:v>North America</c:v>
                </c:pt>
              </c:strCache>
            </c:strRef>
          </c:tx>
          <c:spPr>
            <a:solidFill>
              <a:srgbClr val="000000"/>
            </a:solidFill>
            <a:ln>
              <a:noFill/>
            </a:ln>
            <a:effectLst/>
          </c:spPr>
          <c:cat>
            <c:numRef>
              <c:f>'ST Energy Comparisons'!$Q$29:$BE$29</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Comparisons'!$Q$30:$BE$30</c:f>
              <c:numCache>
                <c:formatCode>#,##0.0</c:formatCode>
                <c:ptCount val="41"/>
                <c:pt idx="0">
                  <c:v>123.2845231035716</c:v>
                </c:pt>
                <c:pt idx="1">
                  <c:v>129.56933587132369</c:v>
                </c:pt>
                <c:pt idx="2">
                  <c:v>130.39009522632722</c:v>
                </c:pt>
                <c:pt idx="3">
                  <c:v>131.12626048536578</c:v>
                </c:pt>
                <c:pt idx="4">
                  <c:v>106.39406686655619</c:v>
                </c:pt>
                <c:pt idx="5">
                  <c:v>106.67013840203123</c:v>
                </c:pt>
                <c:pt idx="6">
                  <c:v>105.16980110859363</c:v>
                </c:pt>
                <c:pt idx="7">
                  <c:v>105.09256061194232</c:v>
                </c:pt>
                <c:pt idx="8">
                  <c:v>104.42135989315925</c:v>
                </c:pt>
                <c:pt idx="9">
                  <c:v>102.88190212026123</c:v>
                </c:pt>
                <c:pt idx="10">
                  <c:v>101.03783590573782</c:v>
                </c:pt>
                <c:pt idx="11">
                  <c:v>98.985261167440456</c:v>
                </c:pt>
                <c:pt idx="12">
                  <c:v>97.682390730032751</c:v>
                </c:pt>
                <c:pt idx="13">
                  <c:v>96.275821820450702</c:v>
                </c:pt>
                <c:pt idx="14">
                  <c:v>103.81180570297508</c:v>
                </c:pt>
                <c:pt idx="15">
                  <c:v>103.55095640303955</c:v>
                </c:pt>
                <c:pt idx="16">
                  <c:v>103.73092758944728</c:v>
                </c:pt>
                <c:pt idx="17">
                  <c:v>118.3380944279057</c:v>
                </c:pt>
                <c:pt idx="18">
                  <c:v>119.44508787699289</c:v>
                </c:pt>
                <c:pt idx="19">
                  <c:v>235.93158041887904</c:v>
                </c:pt>
                <c:pt idx="20">
                  <c:v>236.52497745653733</c:v>
                </c:pt>
                <c:pt idx="21">
                  <c:v>235.04032808928505</c:v>
                </c:pt>
                <c:pt idx="22">
                  <c:v>233.4900454958817</c:v>
                </c:pt>
                <c:pt idx="23">
                  <c:v>224.37650691203822</c:v>
                </c:pt>
                <c:pt idx="24">
                  <c:v>222.99466657824809</c:v>
                </c:pt>
                <c:pt idx="25">
                  <c:v>222.84828913456244</c:v>
                </c:pt>
                <c:pt idx="26">
                  <c:v>220.61981028995962</c:v>
                </c:pt>
                <c:pt idx="27">
                  <c:v>220.34159502517463</c:v>
                </c:pt>
                <c:pt idx="28">
                  <c:v>215.24716088018778</c:v>
                </c:pt>
                <c:pt idx="29">
                  <c:v>216.29141675053202</c:v>
                </c:pt>
                <c:pt idx="30">
                  <c:v>220.257621001339</c:v>
                </c:pt>
                <c:pt idx="31">
                  <c:v>224.11287303572729</c:v>
                </c:pt>
                <c:pt idx="32">
                  <c:v>227.92110037006506</c:v>
                </c:pt>
                <c:pt idx="33">
                  <c:v>231.57372671758628</c:v>
                </c:pt>
                <c:pt idx="34">
                  <c:v>236.93008458259271</c:v>
                </c:pt>
                <c:pt idx="35">
                  <c:v>229.21027793068865</c:v>
                </c:pt>
                <c:pt idx="36">
                  <c:v>228.13503364810998</c:v>
                </c:pt>
                <c:pt idx="37">
                  <c:v>240.0616924544982</c:v>
                </c:pt>
                <c:pt idx="38">
                  <c:v>246.09035899393962</c:v>
                </c:pt>
                <c:pt idx="39">
                  <c:v>243.94778962588842</c:v>
                </c:pt>
                <c:pt idx="40">
                  <c:v>242.91049081922776</c:v>
                </c:pt>
              </c:numCache>
            </c:numRef>
          </c:val>
          <c:extLst>
            <c:ext xmlns:c16="http://schemas.microsoft.com/office/drawing/2014/chart" uri="{C3380CC4-5D6E-409C-BE32-E72D297353CC}">
              <c16:uniqueId val="{00000000-3B34-4C72-AF62-73C62CDAA5B0}"/>
            </c:ext>
          </c:extLst>
        </c:ser>
        <c:ser>
          <c:idx val="1"/>
          <c:order val="1"/>
          <c:tx>
            <c:strRef>
              <c:f>'ST Energy Comparisons'!$P$31</c:f>
              <c:strCache>
                <c:ptCount val="1"/>
                <c:pt idx="0">
                  <c:v>Europe</c:v>
                </c:pt>
              </c:strCache>
            </c:strRef>
          </c:tx>
          <c:spPr>
            <a:solidFill>
              <a:srgbClr val="99CCFF"/>
            </a:solidFill>
            <a:ln>
              <a:noFill/>
            </a:ln>
            <a:effectLst/>
          </c:spPr>
          <c:cat>
            <c:numRef>
              <c:f>'ST Energy Comparisons'!$Q$29:$BE$29</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Comparisons'!$Q$31:$BE$31</c:f>
              <c:numCache>
                <c:formatCode>#,##0.0</c:formatCode>
                <c:ptCount val="41"/>
                <c:pt idx="0">
                  <c:v>16.578474147137797</c:v>
                </c:pt>
                <c:pt idx="1">
                  <c:v>15.768626497551699</c:v>
                </c:pt>
                <c:pt idx="2">
                  <c:v>15.329862520695</c:v>
                </c:pt>
                <c:pt idx="3">
                  <c:v>16.4106018611987</c:v>
                </c:pt>
                <c:pt idx="4">
                  <c:v>15.7615318050019</c:v>
                </c:pt>
                <c:pt idx="5">
                  <c:v>16.301576286577642</c:v>
                </c:pt>
                <c:pt idx="6">
                  <c:v>16.509034922035859</c:v>
                </c:pt>
                <c:pt idx="7">
                  <c:v>16.343906455590719</c:v>
                </c:pt>
                <c:pt idx="8">
                  <c:v>17.245934336924559</c:v>
                </c:pt>
                <c:pt idx="9">
                  <c:v>16.879922265439788</c:v>
                </c:pt>
                <c:pt idx="10">
                  <c:v>17.510329345394645</c:v>
                </c:pt>
                <c:pt idx="11">
                  <c:v>18.284077389361066</c:v>
                </c:pt>
                <c:pt idx="12">
                  <c:v>19.15670777688878</c:v>
                </c:pt>
                <c:pt idx="13">
                  <c:v>18.595737079282692</c:v>
                </c:pt>
                <c:pt idx="14">
                  <c:v>18.553201995929282</c:v>
                </c:pt>
                <c:pt idx="15">
                  <c:v>20.012254517563822</c:v>
                </c:pt>
                <c:pt idx="16">
                  <c:v>21.372662727578653</c:v>
                </c:pt>
                <c:pt idx="17">
                  <c:v>21.681420236479703</c:v>
                </c:pt>
                <c:pt idx="18">
                  <c:v>21.376258847465987</c:v>
                </c:pt>
                <c:pt idx="19">
                  <c:v>20.733155667681178</c:v>
                </c:pt>
                <c:pt idx="20">
                  <c:v>21.043582516943346</c:v>
                </c:pt>
                <c:pt idx="21">
                  <c:v>21.176753529374903</c:v>
                </c:pt>
                <c:pt idx="22">
                  <c:v>19.224887563397953</c:v>
                </c:pt>
                <c:pt idx="23">
                  <c:v>18.79490133481956</c:v>
                </c:pt>
                <c:pt idx="24">
                  <c:v>17.966775569052672</c:v>
                </c:pt>
                <c:pt idx="25">
                  <c:v>17.697840232948863</c:v>
                </c:pt>
                <c:pt idx="26">
                  <c:v>16.133564742063708</c:v>
                </c:pt>
                <c:pt idx="27">
                  <c:v>15.494499743747475</c:v>
                </c:pt>
                <c:pt idx="28">
                  <c:v>14.179297298054403</c:v>
                </c:pt>
                <c:pt idx="29">
                  <c:v>13.999276509491148</c:v>
                </c:pt>
                <c:pt idx="30">
                  <c:v>13.627595402471997</c:v>
                </c:pt>
                <c:pt idx="31">
                  <c:v>13.893566214599655</c:v>
                </c:pt>
                <c:pt idx="32">
                  <c:v>14.248286710299682</c:v>
                </c:pt>
                <c:pt idx="33">
                  <c:v>13.701323203143048</c:v>
                </c:pt>
                <c:pt idx="34">
                  <c:v>12.891921102854269</c:v>
                </c:pt>
                <c:pt idx="35">
                  <c:v>13.921344276255379</c:v>
                </c:pt>
                <c:pt idx="36">
                  <c:v>13.148796229255289</c:v>
                </c:pt>
                <c:pt idx="37">
                  <c:v>13.616650070721166</c:v>
                </c:pt>
                <c:pt idx="38">
                  <c:v>14.524626402075771</c:v>
                </c:pt>
                <c:pt idx="39">
                  <c:v>14.195733597745345</c:v>
                </c:pt>
                <c:pt idx="40">
                  <c:v>13.628963064742669</c:v>
                </c:pt>
              </c:numCache>
            </c:numRef>
          </c:val>
          <c:extLst>
            <c:ext xmlns:c16="http://schemas.microsoft.com/office/drawing/2014/chart" uri="{C3380CC4-5D6E-409C-BE32-E72D297353CC}">
              <c16:uniqueId val="{00000001-3B34-4C72-AF62-73C62CDAA5B0}"/>
            </c:ext>
          </c:extLst>
        </c:ser>
        <c:ser>
          <c:idx val="2"/>
          <c:order val="2"/>
          <c:tx>
            <c:strRef>
              <c:f>'ST Energy Comparisons'!$P$32</c:f>
              <c:strCache>
                <c:ptCount val="1"/>
                <c:pt idx="0">
                  <c:v>CIS</c:v>
                </c:pt>
              </c:strCache>
            </c:strRef>
          </c:tx>
          <c:spPr>
            <a:solidFill>
              <a:srgbClr val="000000"/>
            </a:solidFill>
            <a:ln>
              <a:noFill/>
            </a:ln>
            <a:effectLst/>
          </c:spPr>
          <c:cat>
            <c:numRef>
              <c:f>'ST Energy Comparisons'!$Q$29:$BE$29</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Comparisons'!$Q$32:$BE$32</c:f>
              <c:numCache>
                <c:formatCode>#,##0.0</c:formatCode>
                <c:ptCount val="41"/>
                <c:pt idx="0">
                  <c:v>67</c:v>
                </c:pt>
                <c:pt idx="1">
                  <c:v>63</c:v>
                </c:pt>
                <c:pt idx="2">
                  <c:v>63</c:v>
                </c:pt>
                <c:pt idx="3">
                  <c:v>63</c:v>
                </c:pt>
                <c:pt idx="4">
                  <c:v>63</c:v>
                </c:pt>
                <c:pt idx="5">
                  <c:v>63</c:v>
                </c:pt>
                <c:pt idx="6">
                  <c:v>60.999999999999993</c:v>
                </c:pt>
                <c:pt idx="7">
                  <c:v>59</c:v>
                </c:pt>
                <c:pt idx="8">
                  <c:v>59</c:v>
                </c:pt>
                <c:pt idx="9">
                  <c:v>58.5</c:v>
                </c:pt>
                <c:pt idx="10">
                  <c:v>58.4</c:v>
                </c:pt>
                <c:pt idx="11">
                  <c:v>123.64786500000001</c:v>
                </c:pt>
                <c:pt idx="12">
                  <c:v>123.64786500000001</c:v>
                </c:pt>
                <c:pt idx="13">
                  <c:v>122.57528300000003</c:v>
                </c:pt>
                <c:pt idx="14">
                  <c:v>122.60928300000002</c:v>
                </c:pt>
                <c:pt idx="15">
                  <c:v>121.13963100000001</c:v>
                </c:pt>
                <c:pt idx="16">
                  <c:v>121.47183100000001</c:v>
                </c:pt>
                <c:pt idx="17">
                  <c:v>120.9769934</c:v>
                </c:pt>
                <c:pt idx="18">
                  <c:v>121.05899340000001</c:v>
                </c:pt>
                <c:pt idx="19">
                  <c:v>120.08002259999999</c:v>
                </c:pt>
                <c:pt idx="20">
                  <c:v>120.08002259999999</c:v>
                </c:pt>
                <c:pt idx="21">
                  <c:v>119.263177</c:v>
                </c:pt>
                <c:pt idx="22">
                  <c:v>123.4672506</c:v>
                </c:pt>
                <c:pt idx="23">
                  <c:v>125.15669899999999</c:v>
                </c:pt>
                <c:pt idx="24">
                  <c:v>122.85368</c:v>
                </c:pt>
                <c:pt idx="25">
                  <c:v>121.794815</c:v>
                </c:pt>
                <c:pt idx="26">
                  <c:v>121.47772399999999</c:v>
                </c:pt>
                <c:pt idx="27">
                  <c:v>144.87102900000002</c:v>
                </c:pt>
                <c:pt idx="28">
                  <c:v>144.81016600000001</c:v>
                </c:pt>
                <c:pt idx="29">
                  <c:v>144.00795300000001</c:v>
                </c:pt>
                <c:pt idx="30">
                  <c:v>144.24435179999998</c:v>
                </c:pt>
                <c:pt idx="31">
                  <c:v>144.15344960000002</c:v>
                </c:pt>
                <c:pt idx="32">
                  <c:v>143.93558600000003</c:v>
                </c:pt>
                <c:pt idx="33">
                  <c:v>143.46041640000001</c:v>
                </c:pt>
                <c:pt idx="34">
                  <c:v>141.60789199999999</c:v>
                </c:pt>
                <c:pt idx="35">
                  <c:v>140.8192</c:v>
                </c:pt>
                <c:pt idx="36">
                  <c:v>144.72689</c:v>
                </c:pt>
                <c:pt idx="37">
                  <c:v>145.03553400000001</c:v>
                </c:pt>
                <c:pt idx="38">
                  <c:v>145.66477940000001</c:v>
                </c:pt>
                <c:pt idx="39">
                  <c:v>146.24823919999997</c:v>
                </c:pt>
                <c:pt idx="40">
                  <c:v>146.24823919999997</c:v>
                </c:pt>
              </c:numCache>
            </c:numRef>
          </c:val>
          <c:extLst>
            <c:ext xmlns:c16="http://schemas.microsoft.com/office/drawing/2014/chart" uri="{C3380CC4-5D6E-409C-BE32-E72D297353CC}">
              <c16:uniqueId val="{00000002-3B34-4C72-AF62-73C62CDAA5B0}"/>
            </c:ext>
          </c:extLst>
        </c:ser>
        <c:ser>
          <c:idx val="3"/>
          <c:order val="3"/>
          <c:tx>
            <c:strRef>
              <c:f>'ST Energy Comparisons'!$P$33</c:f>
              <c:strCache>
                <c:ptCount val="1"/>
                <c:pt idx="0">
                  <c:v>Middle East</c:v>
                </c:pt>
              </c:strCache>
            </c:strRef>
          </c:tx>
          <c:spPr>
            <a:solidFill>
              <a:srgbClr val="000000"/>
            </a:solidFill>
            <a:ln>
              <a:noFill/>
            </a:ln>
            <a:effectLst/>
          </c:spPr>
          <c:cat>
            <c:numRef>
              <c:f>'ST Energy Comparisons'!$Q$29:$BE$29</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Comparisons'!$Q$33:$BE$33</c:f>
              <c:numCache>
                <c:formatCode>#,##0.0</c:formatCode>
                <c:ptCount val="41"/>
                <c:pt idx="0">
                  <c:v>362.41108700000001</c:v>
                </c:pt>
                <c:pt idx="1">
                  <c:v>365.26514700000001</c:v>
                </c:pt>
                <c:pt idx="2">
                  <c:v>388.90202200000004</c:v>
                </c:pt>
                <c:pt idx="3">
                  <c:v>396.92079999999999</c:v>
                </c:pt>
                <c:pt idx="4">
                  <c:v>430.75525000000005</c:v>
                </c:pt>
                <c:pt idx="5">
                  <c:v>431.73171000000002</c:v>
                </c:pt>
                <c:pt idx="6">
                  <c:v>537.1277</c:v>
                </c:pt>
                <c:pt idx="7">
                  <c:v>566.57690000000002</c:v>
                </c:pt>
                <c:pt idx="8">
                  <c:v>653.03461900000002</c:v>
                </c:pt>
                <c:pt idx="9">
                  <c:v>661.02938300000005</c:v>
                </c:pt>
                <c:pt idx="10">
                  <c:v>659.61440000000005</c:v>
                </c:pt>
                <c:pt idx="11">
                  <c:v>660.820289</c:v>
                </c:pt>
                <c:pt idx="12">
                  <c:v>661.59341800000004</c:v>
                </c:pt>
                <c:pt idx="13">
                  <c:v>661.93235100000004</c:v>
                </c:pt>
                <c:pt idx="14">
                  <c:v>663.56219499999997</c:v>
                </c:pt>
                <c:pt idx="15">
                  <c:v>663.30830700000001</c:v>
                </c:pt>
                <c:pt idx="16">
                  <c:v>673.99528999999995</c:v>
                </c:pt>
                <c:pt idx="17">
                  <c:v>683.22832999999991</c:v>
                </c:pt>
                <c:pt idx="18">
                  <c:v>685.24172999999996</c:v>
                </c:pt>
                <c:pt idx="19">
                  <c:v>685.83371</c:v>
                </c:pt>
                <c:pt idx="20">
                  <c:v>696.68857000000003</c:v>
                </c:pt>
                <c:pt idx="21">
                  <c:v>698.66739000000007</c:v>
                </c:pt>
                <c:pt idx="22">
                  <c:v>741.34586000000002</c:v>
                </c:pt>
                <c:pt idx="23">
                  <c:v>745.74203999999997</c:v>
                </c:pt>
                <c:pt idx="24">
                  <c:v>750.07338000000004</c:v>
                </c:pt>
                <c:pt idx="25">
                  <c:v>755.53146000000004</c:v>
                </c:pt>
                <c:pt idx="26">
                  <c:v>755.86671999999999</c:v>
                </c:pt>
                <c:pt idx="27">
                  <c:v>752.85149999999987</c:v>
                </c:pt>
                <c:pt idx="28">
                  <c:v>753.68549999999993</c:v>
                </c:pt>
                <c:pt idx="29">
                  <c:v>753.11604</c:v>
                </c:pt>
                <c:pt idx="30">
                  <c:v>765.94694000000004</c:v>
                </c:pt>
                <c:pt idx="31">
                  <c:v>797.93679999999995</c:v>
                </c:pt>
                <c:pt idx="32">
                  <c:v>799.25830000000008</c:v>
                </c:pt>
                <c:pt idx="33">
                  <c:v>802.89798500000006</c:v>
                </c:pt>
                <c:pt idx="34">
                  <c:v>803.07225299999982</c:v>
                </c:pt>
                <c:pt idx="35">
                  <c:v>802.92505299999993</c:v>
                </c:pt>
                <c:pt idx="36">
                  <c:v>807.73791004999998</c:v>
                </c:pt>
                <c:pt idx="37">
                  <c:v>834.33322999999996</c:v>
                </c:pt>
                <c:pt idx="38">
                  <c:v>833.86373000000003</c:v>
                </c:pt>
                <c:pt idx="39">
                  <c:v>836.00842999999986</c:v>
                </c:pt>
                <c:pt idx="40">
                  <c:v>835.94169099999999</c:v>
                </c:pt>
              </c:numCache>
            </c:numRef>
          </c:val>
          <c:extLst>
            <c:ext xmlns:c16="http://schemas.microsoft.com/office/drawing/2014/chart" uri="{C3380CC4-5D6E-409C-BE32-E72D297353CC}">
              <c16:uniqueId val="{00000003-3B34-4C72-AF62-73C62CDAA5B0}"/>
            </c:ext>
          </c:extLst>
        </c:ser>
        <c:ser>
          <c:idx val="4"/>
          <c:order val="4"/>
          <c:tx>
            <c:strRef>
              <c:f>'ST Energy Comparisons'!$P$34</c:f>
              <c:strCache>
                <c:ptCount val="1"/>
                <c:pt idx="0">
                  <c:v>Asia Pacific</c:v>
                </c:pt>
              </c:strCache>
            </c:strRef>
          </c:tx>
          <c:spPr>
            <a:solidFill>
              <a:srgbClr val="FF6699"/>
            </a:solidFill>
            <a:ln>
              <a:noFill/>
            </a:ln>
            <a:effectLst/>
          </c:spPr>
          <c:cat>
            <c:numRef>
              <c:f>'ST Energy Comparisons'!$Q$29:$BE$29</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Comparisons'!$Q$34:$BE$34</c:f>
              <c:numCache>
                <c:formatCode>#,##0.0</c:formatCode>
                <c:ptCount val="41"/>
                <c:pt idx="0">
                  <c:v>33.573171226049382</c:v>
                </c:pt>
                <c:pt idx="1">
                  <c:v>34.451545512664758</c:v>
                </c:pt>
                <c:pt idx="2">
                  <c:v>34.398882306634107</c:v>
                </c:pt>
                <c:pt idx="3">
                  <c:v>35.589313954564602</c:v>
                </c:pt>
                <c:pt idx="4">
                  <c:v>36.846454472746942</c:v>
                </c:pt>
                <c:pt idx="5">
                  <c:v>37.10574330084534</c:v>
                </c:pt>
                <c:pt idx="6">
                  <c:v>37.750594709939442</c:v>
                </c:pt>
                <c:pt idx="7">
                  <c:v>37.9734698636587</c:v>
                </c:pt>
                <c:pt idx="8">
                  <c:v>38.181718947131948</c:v>
                </c:pt>
                <c:pt idx="9">
                  <c:v>32.901428396718053</c:v>
                </c:pt>
                <c:pt idx="10">
                  <c:v>34.655928993412701</c:v>
                </c:pt>
                <c:pt idx="11">
                  <c:v>36.817730911595056</c:v>
                </c:pt>
                <c:pt idx="12">
                  <c:v>36.280979000851197</c:v>
                </c:pt>
                <c:pt idx="13">
                  <c:v>36.570320965314302</c:v>
                </c:pt>
                <c:pt idx="14">
                  <c:v>36.581662121516942</c:v>
                </c:pt>
                <c:pt idx="15">
                  <c:v>36.408248489285398</c:v>
                </c:pt>
                <c:pt idx="16">
                  <c:v>36.445923021516954</c:v>
                </c:pt>
                <c:pt idx="17">
                  <c:v>37.787416697551706</c:v>
                </c:pt>
                <c:pt idx="18">
                  <c:v>39.48355405458215</c:v>
                </c:pt>
                <c:pt idx="19">
                  <c:v>37.027733900862899</c:v>
                </c:pt>
                <c:pt idx="20">
                  <c:v>37.672133544666096</c:v>
                </c:pt>
                <c:pt idx="21">
                  <c:v>38.82454653282047</c:v>
                </c:pt>
                <c:pt idx="22">
                  <c:v>38.948533910778949</c:v>
                </c:pt>
                <c:pt idx="23">
                  <c:v>38.653546141948659</c:v>
                </c:pt>
                <c:pt idx="24">
                  <c:v>41.519403348217516</c:v>
                </c:pt>
                <c:pt idx="25">
                  <c:v>41.463856735716199</c:v>
                </c:pt>
                <c:pt idx="26">
                  <c:v>42.80542267856174</c:v>
                </c:pt>
                <c:pt idx="27">
                  <c:v>43.278662789013147</c:v>
                </c:pt>
                <c:pt idx="28">
                  <c:v>45.952275739125156</c:v>
                </c:pt>
                <c:pt idx="29">
                  <c:v>46.596797166046109</c:v>
                </c:pt>
                <c:pt idx="30">
                  <c:v>47.78371943174205</c:v>
                </c:pt>
                <c:pt idx="31">
                  <c:v>47.852640277941667</c:v>
                </c:pt>
                <c:pt idx="32">
                  <c:v>48.522280175999093</c:v>
                </c:pt>
                <c:pt idx="33">
                  <c:v>49.101270989591768</c:v>
                </c:pt>
                <c:pt idx="34">
                  <c:v>47.663676716894102</c:v>
                </c:pt>
                <c:pt idx="35">
                  <c:v>46.575055818476471</c:v>
                </c:pt>
                <c:pt idx="36">
                  <c:v>45.90967731274965</c:v>
                </c:pt>
                <c:pt idx="37">
                  <c:v>45.786264382146584</c:v>
                </c:pt>
                <c:pt idx="38">
                  <c:v>45.906202956413395</c:v>
                </c:pt>
                <c:pt idx="39">
                  <c:v>45.348929262074108</c:v>
                </c:pt>
                <c:pt idx="40">
                  <c:v>45.158720948507693</c:v>
                </c:pt>
              </c:numCache>
            </c:numRef>
          </c:val>
          <c:extLst>
            <c:ext xmlns:c16="http://schemas.microsoft.com/office/drawing/2014/chart" uri="{C3380CC4-5D6E-409C-BE32-E72D297353CC}">
              <c16:uniqueId val="{00000004-3B34-4C72-AF62-73C62CDAA5B0}"/>
            </c:ext>
          </c:extLst>
        </c:ser>
        <c:ser>
          <c:idx val="5"/>
          <c:order val="5"/>
          <c:tx>
            <c:strRef>
              <c:f>'ST Energy Comparisons'!$P$35</c:f>
              <c:strCache>
                <c:ptCount val="1"/>
                <c:pt idx="0">
                  <c:v>Latin America</c:v>
                </c:pt>
              </c:strCache>
            </c:strRef>
          </c:tx>
          <c:spPr>
            <a:solidFill>
              <a:srgbClr val="000000"/>
            </a:solidFill>
            <a:ln>
              <a:noFill/>
            </a:ln>
            <a:effectLst/>
          </c:spPr>
          <c:cat>
            <c:numRef>
              <c:f>'ST Energy Comparisons'!$Q$29:$BE$29</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Comparisons'!$Q$35:$BE$35</c:f>
              <c:numCache>
                <c:formatCode>#,##0.0</c:formatCode>
                <c:ptCount val="41"/>
                <c:pt idx="0">
                  <c:v>26.337211937850604</c:v>
                </c:pt>
                <c:pt idx="1">
                  <c:v>26.805090161212604</c:v>
                </c:pt>
                <c:pt idx="2">
                  <c:v>31.945447282812861</c:v>
                </c:pt>
                <c:pt idx="3">
                  <c:v>33.053462740859786</c:v>
                </c:pt>
                <c:pt idx="4">
                  <c:v>35.837852980815818</c:v>
                </c:pt>
                <c:pt idx="5">
                  <c:v>62.409300342625393</c:v>
                </c:pt>
                <c:pt idx="6">
                  <c:v>64.062952554511398</c:v>
                </c:pt>
                <c:pt idx="7">
                  <c:v>67.455415526514827</c:v>
                </c:pt>
                <c:pt idx="8">
                  <c:v>68.610477380604095</c:v>
                </c:pt>
                <c:pt idx="9">
                  <c:v>68.89553401345502</c:v>
                </c:pt>
                <c:pt idx="10">
                  <c:v>70.961528740354765</c:v>
                </c:pt>
                <c:pt idx="11">
                  <c:v>73.922936336226613</c:v>
                </c:pt>
                <c:pt idx="12">
                  <c:v>77.416585006808134</c:v>
                </c:pt>
                <c:pt idx="13">
                  <c:v>79.162739188094775</c:v>
                </c:pt>
                <c:pt idx="14">
                  <c:v>80.031593368723691</c:v>
                </c:pt>
                <c:pt idx="15">
                  <c:v>82.332161454611139</c:v>
                </c:pt>
                <c:pt idx="16">
                  <c:v>89.305144802953677</c:v>
                </c:pt>
                <c:pt idx="17">
                  <c:v>91.911968887588174</c:v>
                </c:pt>
                <c:pt idx="18">
                  <c:v>93.849402487024776</c:v>
                </c:pt>
                <c:pt idx="19">
                  <c:v>95.938153573553834</c:v>
                </c:pt>
                <c:pt idx="20">
                  <c:v>96.010356687298227</c:v>
                </c:pt>
                <c:pt idx="21">
                  <c:v>97.624058656583529</c:v>
                </c:pt>
                <c:pt idx="22">
                  <c:v>98.998794809764803</c:v>
                </c:pt>
                <c:pt idx="23">
                  <c:v>99.063840758233241</c:v>
                </c:pt>
                <c:pt idx="24">
                  <c:v>101.95824360012668</c:v>
                </c:pt>
                <c:pt idx="25">
                  <c:v>101.40871686349017</c:v>
                </c:pt>
                <c:pt idx="26">
                  <c:v>108.78292865762221</c:v>
                </c:pt>
                <c:pt idx="27">
                  <c:v>121.45022233743552</c:v>
                </c:pt>
                <c:pt idx="28">
                  <c:v>194.26956752946867</c:v>
                </c:pt>
                <c:pt idx="29">
                  <c:v>233.30381409439326</c:v>
                </c:pt>
                <c:pt idx="30">
                  <c:v>320.07831440761424</c:v>
                </c:pt>
                <c:pt idx="31">
                  <c:v>321.68830962018768</c:v>
                </c:pt>
                <c:pt idx="32">
                  <c:v>322.31206115304764</c:v>
                </c:pt>
                <c:pt idx="33">
                  <c:v>323.63872054424399</c:v>
                </c:pt>
                <c:pt idx="34">
                  <c:v>325.51501946863459</c:v>
                </c:pt>
                <c:pt idx="35">
                  <c:v>322.82411187458382</c:v>
                </c:pt>
                <c:pt idx="36">
                  <c:v>322.74150041374241</c:v>
                </c:pt>
                <c:pt idx="37">
                  <c:v>322.7199660378389</c:v>
                </c:pt>
                <c:pt idx="38">
                  <c:v>324.38795203632998</c:v>
                </c:pt>
                <c:pt idx="39">
                  <c:v>324.03353139908705</c:v>
                </c:pt>
                <c:pt idx="40">
                  <c:v>323.36612025105217</c:v>
                </c:pt>
              </c:numCache>
            </c:numRef>
          </c:val>
          <c:extLst>
            <c:ext xmlns:c16="http://schemas.microsoft.com/office/drawing/2014/chart" uri="{C3380CC4-5D6E-409C-BE32-E72D297353CC}">
              <c16:uniqueId val="{00000005-3B34-4C72-AF62-73C62CDAA5B0}"/>
            </c:ext>
          </c:extLst>
        </c:ser>
        <c:ser>
          <c:idx val="6"/>
          <c:order val="6"/>
          <c:tx>
            <c:strRef>
              <c:f>'ST Energy Comparisons'!$P$36</c:f>
              <c:strCache>
                <c:ptCount val="1"/>
                <c:pt idx="0">
                  <c:v>Africa</c:v>
                </c:pt>
              </c:strCache>
            </c:strRef>
          </c:tx>
          <c:spPr>
            <a:solidFill>
              <a:srgbClr val="000000"/>
            </a:solidFill>
            <a:ln>
              <a:noFill/>
            </a:ln>
            <a:effectLst/>
          </c:spPr>
          <c:cat>
            <c:numRef>
              <c:f>'ST Energy Comparisons'!$Q$29:$BE$29</c:f>
              <c:numCache>
                <c:formatCode>General</c:formatCode>
                <c:ptCount val="41"/>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pt idx="15">
                  <c:v>1995</c:v>
                </c:pt>
                <c:pt idx="16">
                  <c:v>1996</c:v>
                </c:pt>
                <c:pt idx="17">
                  <c:v>1997</c:v>
                </c:pt>
                <c:pt idx="18">
                  <c:v>1998</c:v>
                </c:pt>
                <c:pt idx="19">
                  <c:v>1999</c:v>
                </c:pt>
                <c:pt idx="20">
                  <c:v>2000</c:v>
                </c:pt>
                <c:pt idx="21">
                  <c:v>2001</c:v>
                </c:pt>
                <c:pt idx="22">
                  <c:v>2002</c:v>
                </c:pt>
                <c:pt idx="23">
                  <c:v>2003</c:v>
                </c:pt>
                <c:pt idx="24">
                  <c:v>2004</c:v>
                </c:pt>
                <c:pt idx="25">
                  <c:v>2005</c:v>
                </c:pt>
                <c:pt idx="26">
                  <c:v>2006</c:v>
                </c:pt>
                <c:pt idx="27">
                  <c:v>2007</c:v>
                </c:pt>
                <c:pt idx="28">
                  <c:v>2008</c:v>
                </c:pt>
                <c:pt idx="29">
                  <c:v>2009</c:v>
                </c:pt>
                <c:pt idx="30">
                  <c:v>2010</c:v>
                </c:pt>
                <c:pt idx="31">
                  <c:v>2011</c:v>
                </c:pt>
                <c:pt idx="32">
                  <c:v>2012</c:v>
                </c:pt>
                <c:pt idx="33">
                  <c:v>2013</c:v>
                </c:pt>
                <c:pt idx="34">
                  <c:v>2014</c:v>
                </c:pt>
                <c:pt idx="35">
                  <c:v>2015</c:v>
                </c:pt>
                <c:pt idx="36">
                  <c:v>2016</c:v>
                </c:pt>
                <c:pt idx="37">
                  <c:v>2017</c:v>
                </c:pt>
                <c:pt idx="38">
                  <c:v>2018</c:v>
                </c:pt>
                <c:pt idx="39">
                  <c:v>2019</c:v>
                </c:pt>
                <c:pt idx="40">
                  <c:v>2020</c:v>
                </c:pt>
              </c:numCache>
            </c:numRef>
          </c:cat>
          <c:val>
            <c:numRef>
              <c:f>'ST Energy Comparisons'!$Q$36:$BE$36</c:f>
              <c:numCache>
                <c:formatCode>#,##0.0</c:formatCode>
                <c:ptCount val="41"/>
                <c:pt idx="0">
                  <c:v>53.436518</c:v>
                </c:pt>
                <c:pt idx="1">
                  <c:v>56.281771999999997</c:v>
                </c:pt>
                <c:pt idx="2">
                  <c:v>58.270780000000002</c:v>
                </c:pt>
                <c:pt idx="3">
                  <c:v>58.038757999999994</c:v>
                </c:pt>
                <c:pt idx="4">
                  <c:v>57.766580999999988</c:v>
                </c:pt>
                <c:pt idx="5">
                  <c:v>57.037383333333345</c:v>
                </c:pt>
                <c:pt idx="6">
                  <c:v>57.966056666666674</c:v>
                </c:pt>
                <c:pt idx="7">
                  <c:v>58.663580000000003</c:v>
                </c:pt>
                <c:pt idx="8">
                  <c:v>58.996753333333331</c:v>
                </c:pt>
                <c:pt idx="9">
                  <c:v>59.086526666666657</c:v>
                </c:pt>
                <c:pt idx="10">
                  <c:v>58.72581000000001</c:v>
                </c:pt>
                <c:pt idx="11">
                  <c:v>60.371982333333342</c:v>
                </c:pt>
                <c:pt idx="12">
                  <c:v>61.079080666666684</c:v>
                </c:pt>
                <c:pt idx="13">
                  <c:v>61.233073000000005</c:v>
                </c:pt>
                <c:pt idx="14">
                  <c:v>65.008346000000003</c:v>
                </c:pt>
                <c:pt idx="15">
                  <c:v>71.952928</c:v>
                </c:pt>
                <c:pt idx="16">
                  <c:v>74.932238000000012</c:v>
                </c:pt>
                <c:pt idx="17">
                  <c:v>75.258786000000001</c:v>
                </c:pt>
                <c:pt idx="18">
                  <c:v>77.172286</c:v>
                </c:pt>
                <c:pt idx="19">
                  <c:v>84.719524000000007</c:v>
                </c:pt>
                <c:pt idx="20">
                  <c:v>92.904433000000012</c:v>
                </c:pt>
                <c:pt idx="21">
                  <c:v>96.607551000000015</c:v>
                </c:pt>
                <c:pt idx="22">
                  <c:v>101.601438</c:v>
                </c:pt>
                <c:pt idx="23">
                  <c:v>106.52433800000003</c:v>
                </c:pt>
                <c:pt idx="24">
                  <c:v>107.902838</c:v>
                </c:pt>
                <c:pt idx="25">
                  <c:v>111.748997</c:v>
                </c:pt>
                <c:pt idx="26">
                  <c:v>117.579526</c:v>
                </c:pt>
                <c:pt idx="27">
                  <c:v>120.03807399999999</c:v>
                </c:pt>
                <c:pt idx="28">
                  <c:v>120.75129</c:v>
                </c:pt>
                <c:pt idx="29">
                  <c:v>122.97349000000001</c:v>
                </c:pt>
                <c:pt idx="30">
                  <c:v>124.948122</c:v>
                </c:pt>
                <c:pt idx="31">
                  <c:v>124.622022</c:v>
                </c:pt>
                <c:pt idx="32">
                  <c:v>127.36911200000002</c:v>
                </c:pt>
                <c:pt idx="33">
                  <c:v>127.521412</c:v>
                </c:pt>
                <c:pt idx="34">
                  <c:v>126.75664866666666</c:v>
                </c:pt>
                <c:pt idx="35">
                  <c:v>127.62797533333332</c:v>
                </c:pt>
                <c:pt idx="36">
                  <c:v>127.88157200000001</c:v>
                </c:pt>
                <c:pt idx="37">
                  <c:v>126.61797098759652</c:v>
                </c:pt>
                <c:pt idx="38">
                  <c:v>125.70637008366521</c:v>
                </c:pt>
                <c:pt idx="39">
                  <c:v>125.02788392233374</c:v>
                </c:pt>
                <c:pt idx="40">
                  <c:v>125.11195008208797</c:v>
                </c:pt>
              </c:numCache>
            </c:numRef>
          </c:val>
          <c:extLst>
            <c:ext xmlns:c16="http://schemas.microsoft.com/office/drawing/2014/chart" uri="{C3380CC4-5D6E-409C-BE32-E72D297353CC}">
              <c16:uniqueId val="{00000006-3B34-4C72-AF62-73C62CDAA5B0}"/>
            </c:ext>
          </c:extLst>
        </c:ser>
        <c:dLbls>
          <c:showLegendKey val="0"/>
          <c:showVal val="0"/>
          <c:showCatName val="0"/>
          <c:showSerName val="0"/>
          <c:showPercent val="0"/>
          <c:showBubbleSize val="0"/>
        </c:dLbls>
        <c:axId val="409049616"/>
        <c:axId val="2040627328"/>
      </c:areaChart>
      <c:catAx>
        <c:axId val="4090496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2040627328"/>
        <c:crosses val="autoZero"/>
        <c:auto val="1"/>
        <c:lblAlgn val="ctr"/>
        <c:lblOffset val="100"/>
        <c:tickLblSkip val="10"/>
        <c:noMultiLvlLbl val="0"/>
      </c:catAx>
      <c:valAx>
        <c:axId val="20406273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dirty="0"/>
                  <a:t>Bbo</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409049616"/>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b="1">
          <a:solidFill>
            <a:srgbClr val="FFFF00"/>
          </a:solidFill>
        </a:defRPr>
      </a:pPr>
      <a:endParaRPr lang="en-US"/>
    </a:p>
  </c:txPr>
  <c:externalData r:id="rId4">
    <c:autoUpdate val="0"/>
  </c:externalData>
</c:chartSpace>
</file>

<file path=ppt/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Prim Ener Cons by Fuel &amp; Reg'!$AA$218</c:f>
              <c:strCache>
                <c:ptCount val="1"/>
                <c:pt idx="0">
                  <c:v>North America</c:v>
                </c:pt>
              </c:strCache>
            </c:strRef>
          </c:tx>
          <c:spPr>
            <a:solidFill>
              <a:srgbClr val="00B0F0"/>
            </a:solidFill>
            <a:ln>
              <a:noFill/>
            </a:ln>
            <a:effectLst/>
          </c:spPr>
          <c:cat>
            <c:numRef>
              <c:f>'ST Prim Ener Cons by Fuel &amp; Reg'!$AB$217:$BG$217</c:f>
              <c:numCache>
                <c:formatCode>0</c:formatCode>
                <c:ptCount val="32"/>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numCache>
            </c:numRef>
          </c:cat>
          <c:val>
            <c:numRef>
              <c:f>'ST Prim Ener Cons by Fuel &amp; Reg'!$AB$218:$BG$218</c:f>
              <c:numCache>
                <c:formatCode>#,##0.0</c:formatCode>
                <c:ptCount val="32"/>
                <c:pt idx="0">
                  <c:v>6.0716451803168283</c:v>
                </c:pt>
                <c:pt idx="1">
                  <c:v>6.0165944594080729</c:v>
                </c:pt>
                <c:pt idx="2">
                  <c:v>6.1184912431606673</c:v>
                </c:pt>
                <c:pt idx="3">
                  <c:v>6.2258218242299117</c:v>
                </c:pt>
                <c:pt idx="4">
                  <c:v>6.361535561467222</c:v>
                </c:pt>
                <c:pt idx="5">
                  <c:v>6.4064034293012879</c:v>
                </c:pt>
                <c:pt idx="6">
                  <c:v>6.6163884323295843</c:v>
                </c:pt>
                <c:pt idx="7">
                  <c:v>6.7317570887143647</c:v>
                </c:pt>
                <c:pt idx="8">
                  <c:v>6.8077472711865852</c:v>
                </c:pt>
                <c:pt idx="9">
                  <c:v>6.8407554285519518</c:v>
                </c:pt>
                <c:pt idx="10">
                  <c:v>7.0517820332778847</c:v>
                </c:pt>
                <c:pt idx="11">
                  <c:v>6.9623599990624649</c:v>
                </c:pt>
                <c:pt idx="12">
                  <c:v>7.014163445139757</c:v>
                </c:pt>
                <c:pt idx="13">
                  <c:v>7.0918589628361683</c:v>
                </c:pt>
                <c:pt idx="14">
                  <c:v>7.2116900407810638</c:v>
                </c:pt>
                <c:pt idx="15">
                  <c:v>7.2758362543769959</c:v>
                </c:pt>
                <c:pt idx="16">
                  <c:v>7.212314764476865</c:v>
                </c:pt>
                <c:pt idx="17">
                  <c:v>7.3424244606714675</c:v>
                </c:pt>
                <c:pt idx="18">
                  <c:v>7.1642810444077876</c:v>
                </c:pt>
                <c:pt idx="19">
                  <c:v>6.6972477488033899</c:v>
                </c:pt>
                <c:pt idx="20">
                  <c:v>6.927385984563843</c:v>
                </c:pt>
                <c:pt idx="21">
                  <c:v>6.8251534585740012</c:v>
                </c:pt>
                <c:pt idx="22">
                  <c:v>6.5987361233941222</c:v>
                </c:pt>
                <c:pt idx="23">
                  <c:v>6.7937089225312208</c:v>
                </c:pt>
                <c:pt idx="24">
                  <c:v>6.8285918501854477</c:v>
                </c:pt>
                <c:pt idx="25">
                  <c:v>6.7221666944146525</c:v>
                </c:pt>
                <c:pt idx="26">
                  <c:v>6.5811593376518953</c:v>
                </c:pt>
                <c:pt idx="27">
                  <c:v>6.561746544227641</c:v>
                </c:pt>
                <c:pt idx="28">
                  <c:v>6.7678127766164282</c:v>
                </c:pt>
                <c:pt idx="29">
                  <c:v>6.6404495390802145</c:v>
                </c:pt>
                <c:pt idx="30">
                  <c:v>5.8906364047650532</c:v>
                </c:pt>
                <c:pt idx="31">
                  <c:v>6.2072389557199283</c:v>
                </c:pt>
              </c:numCache>
            </c:numRef>
          </c:val>
          <c:extLst>
            <c:ext xmlns:c16="http://schemas.microsoft.com/office/drawing/2014/chart" uri="{C3380CC4-5D6E-409C-BE32-E72D297353CC}">
              <c16:uniqueId val="{00000000-98C8-43B5-872A-6B001991FF6A}"/>
            </c:ext>
          </c:extLst>
        </c:ser>
        <c:ser>
          <c:idx val="1"/>
          <c:order val="1"/>
          <c:tx>
            <c:strRef>
              <c:f>'ST Prim Ener Cons by Fuel &amp; Reg'!$AA$219</c:f>
              <c:strCache>
                <c:ptCount val="1"/>
                <c:pt idx="0">
                  <c:v>Europe</c:v>
                </c:pt>
              </c:strCache>
            </c:strRef>
          </c:tx>
          <c:spPr>
            <a:solidFill>
              <a:srgbClr val="99CCFF"/>
            </a:solidFill>
            <a:ln>
              <a:noFill/>
            </a:ln>
            <a:effectLst/>
          </c:spPr>
          <c:cat>
            <c:numRef>
              <c:f>'ST Prim Ener Cons by Fuel &amp; Reg'!$AB$217:$BG$217</c:f>
              <c:numCache>
                <c:formatCode>0</c:formatCode>
                <c:ptCount val="32"/>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numCache>
            </c:numRef>
          </c:cat>
          <c:val>
            <c:numRef>
              <c:f>'ST Prim Ener Cons by Fuel &amp; Reg'!$AB$219:$BG$219</c:f>
              <c:numCache>
                <c:formatCode>#,##0.0</c:formatCode>
                <c:ptCount val="32"/>
                <c:pt idx="0">
                  <c:v>5.6865268105046471</c:v>
                </c:pt>
                <c:pt idx="1">
                  <c:v>5.5407257316344092</c:v>
                </c:pt>
                <c:pt idx="2">
                  <c:v>5.2808352678450392</c:v>
                </c:pt>
                <c:pt idx="3">
                  <c:v>5.1070369250834347</c:v>
                </c:pt>
                <c:pt idx="4">
                  <c:v>4.9451050402076859</c:v>
                </c:pt>
                <c:pt idx="5">
                  <c:v>5.0129891672681541</c:v>
                </c:pt>
                <c:pt idx="6">
                  <c:v>5.0948110597547567</c:v>
                </c:pt>
                <c:pt idx="7">
                  <c:v>5.0339475611732523</c:v>
                </c:pt>
                <c:pt idx="8">
                  <c:v>5.0495420545747107</c:v>
                </c:pt>
                <c:pt idx="9">
                  <c:v>4.9653511344853998</c:v>
                </c:pt>
                <c:pt idx="10">
                  <c:v>5.0000812435652309</c:v>
                </c:pt>
                <c:pt idx="11">
                  <c:v>5.0454996099237359</c:v>
                </c:pt>
                <c:pt idx="12">
                  <c:v>5.0427846390259123</c:v>
                </c:pt>
                <c:pt idx="13">
                  <c:v>5.1781955617526254</c:v>
                </c:pt>
                <c:pt idx="14">
                  <c:v>5.2004235816503108</c:v>
                </c:pt>
                <c:pt idx="15">
                  <c:v>5.2019120106007222</c:v>
                </c:pt>
                <c:pt idx="16">
                  <c:v>5.2801261380056488</c:v>
                </c:pt>
                <c:pt idx="17">
                  <c:v>5.2437410913069229</c:v>
                </c:pt>
                <c:pt idx="18">
                  <c:v>5.1520523642581262</c:v>
                </c:pt>
                <c:pt idx="19">
                  <c:v>4.7632018598428827</c:v>
                </c:pt>
                <c:pt idx="20">
                  <c:v>4.876349803241026</c:v>
                </c:pt>
                <c:pt idx="21">
                  <c:v>4.8005839443924119</c:v>
                </c:pt>
                <c:pt idx="22">
                  <c:v>4.7302632901130641</c:v>
                </c:pt>
                <c:pt idx="23">
                  <c:v>4.6223711708409319</c:v>
                </c:pt>
                <c:pt idx="24">
                  <c:v>4.3890363383087907</c:v>
                </c:pt>
                <c:pt idx="25">
                  <c:v>4.4001184156977668</c:v>
                </c:pt>
                <c:pt idx="26">
                  <c:v>4.4530798932218225</c:v>
                </c:pt>
                <c:pt idx="27">
                  <c:v>4.4788990114667229</c:v>
                </c:pt>
                <c:pt idx="28">
                  <c:v>4.4527566634563653</c:v>
                </c:pt>
                <c:pt idx="29">
                  <c:v>4.2669805298640036</c:v>
                </c:pt>
                <c:pt idx="30">
                  <c:v>3.8020243948362848</c:v>
                </c:pt>
                <c:pt idx="31">
                  <c:v>3.9902195382730494</c:v>
                </c:pt>
              </c:numCache>
            </c:numRef>
          </c:val>
          <c:extLst>
            <c:ext xmlns:c16="http://schemas.microsoft.com/office/drawing/2014/chart" uri="{C3380CC4-5D6E-409C-BE32-E72D297353CC}">
              <c16:uniqueId val="{00000001-98C8-43B5-872A-6B001991FF6A}"/>
            </c:ext>
          </c:extLst>
        </c:ser>
        <c:ser>
          <c:idx val="2"/>
          <c:order val="2"/>
          <c:tx>
            <c:strRef>
              <c:f>'ST Prim Ener Cons by Fuel &amp; Reg'!$AA$220</c:f>
              <c:strCache>
                <c:ptCount val="1"/>
                <c:pt idx="0">
                  <c:v>CIS</c:v>
                </c:pt>
              </c:strCache>
            </c:strRef>
          </c:tx>
          <c:spPr>
            <a:solidFill>
              <a:srgbClr val="FFFF99"/>
            </a:solidFill>
            <a:ln>
              <a:noFill/>
            </a:ln>
            <a:effectLst/>
          </c:spPr>
          <c:cat>
            <c:numRef>
              <c:f>'ST Prim Ener Cons by Fuel &amp; Reg'!$AB$217:$BG$217</c:f>
              <c:numCache>
                <c:formatCode>0</c:formatCode>
                <c:ptCount val="32"/>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numCache>
            </c:numRef>
          </c:cat>
          <c:val>
            <c:numRef>
              <c:f>'ST Prim Ener Cons by Fuel &amp; Reg'!$AB$220:$BG$220</c:f>
              <c:numCache>
                <c:formatCode>#,##0.0</c:formatCode>
                <c:ptCount val="32"/>
                <c:pt idx="0">
                  <c:v>3.4797369457016512</c:v>
                </c:pt>
                <c:pt idx="1">
                  <c:v>3.3618867635402081</c:v>
                </c:pt>
                <c:pt idx="2">
                  <c:v>3.1774076889382479</c:v>
                </c:pt>
                <c:pt idx="3">
                  <c:v>2.913965354520462</c:v>
                </c:pt>
                <c:pt idx="4">
                  <c:v>2.6560216968619015</c:v>
                </c:pt>
                <c:pt idx="5">
                  <c:v>2.4968806120097997</c:v>
                </c:pt>
                <c:pt idx="6">
                  <c:v>2.4219988185623573</c:v>
                </c:pt>
                <c:pt idx="7">
                  <c:v>2.2753607033187144</c:v>
                </c:pt>
                <c:pt idx="8">
                  <c:v>2.2608155939202712</c:v>
                </c:pt>
                <c:pt idx="9">
                  <c:v>2.2808668645347581</c:v>
                </c:pt>
                <c:pt idx="10">
                  <c:v>2.2952443710437964</c:v>
                </c:pt>
                <c:pt idx="11">
                  <c:v>2.3387808030808004</c:v>
                </c:pt>
                <c:pt idx="12">
                  <c:v>2.3662738310863065</c:v>
                </c:pt>
                <c:pt idx="13">
                  <c:v>2.4406318675284746</c:v>
                </c:pt>
                <c:pt idx="14">
                  <c:v>2.4959898388655826</c:v>
                </c:pt>
                <c:pt idx="15">
                  <c:v>2.506526372555268</c:v>
                </c:pt>
                <c:pt idx="16">
                  <c:v>2.5898974152940202</c:v>
                </c:pt>
                <c:pt idx="17">
                  <c:v>2.6181063065720331</c:v>
                </c:pt>
                <c:pt idx="18">
                  <c:v>2.6604842139306664</c:v>
                </c:pt>
                <c:pt idx="19">
                  <c:v>2.495879431655486</c:v>
                </c:pt>
                <c:pt idx="20">
                  <c:v>2.5831382927620772</c:v>
                </c:pt>
                <c:pt idx="21">
                  <c:v>2.713906751702361</c:v>
                </c:pt>
                <c:pt idx="22">
                  <c:v>2.7438979215151766</c:v>
                </c:pt>
                <c:pt idx="23">
                  <c:v>2.7248815874343757</c:v>
                </c:pt>
                <c:pt idx="24">
                  <c:v>2.72341485171237</c:v>
                </c:pt>
                <c:pt idx="25">
                  <c:v>2.6849948581904552</c:v>
                </c:pt>
                <c:pt idx="26">
                  <c:v>2.7075414747922011</c:v>
                </c:pt>
                <c:pt idx="27">
                  <c:v>2.7216632476356684</c:v>
                </c:pt>
                <c:pt idx="28">
                  <c:v>2.8590787779130258</c:v>
                </c:pt>
                <c:pt idx="29">
                  <c:v>2.8638261645641063</c:v>
                </c:pt>
                <c:pt idx="30">
                  <c:v>2.7142051447232598</c:v>
                </c:pt>
                <c:pt idx="31">
                  <c:v>2.9122002707510726</c:v>
                </c:pt>
              </c:numCache>
            </c:numRef>
          </c:val>
          <c:extLst>
            <c:ext xmlns:c16="http://schemas.microsoft.com/office/drawing/2014/chart" uri="{C3380CC4-5D6E-409C-BE32-E72D297353CC}">
              <c16:uniqueId val="{00000002-98C8-43B5-872A-6B001991FF6A}"/>
            </c:ext>
          </c:extLst>
        </c:ser>
        <c:ser>
          <c:idx val="3"/>
          <c:order val="3"/>
          <c:tx>
            <c:strRef>
              <c:f>'ST Prim Ener Cons by Fuel &amp; Reg'!$AA$221</c:f>
              <c:strCache>
                <c:ptCount val="1"/>
                <c:pt idx="0">
                  <c:v>Middle East</c:v>
                </c:pt>
              </c:strCache>
            </c:strRef>
          </c:tx>
          <c:spPr>
            <a:solidFill>
              <a:srgbClr val="9999FF"/>
            </a:solidFill>
            <a:ln>
              <a:noFill/>
            </a:ln>
            <a:effectLst/>
          </c:spPr>
          <c:cat>
            <c:numRef>
              <c:f>'ST Prim Ener Cons by Fuel &amp; Reg'!$AB$217:$BG$217</c:f>
              <c:numCache>
                <c:formatCode>0</c:formatCode>
                <c:ptCount val="32"/>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numCache>
            </c:numRef>
          </c:cat>
          <c:val>
            <c:numRef>
              <c:f>'ST Prim Ener Cons by Fuel &amp; Reg'!$AB$221:$BG$221</c:f>
              <c:numCache>
                <c:formatCode>#,##0.0</c:formatCode>
                <c:ptCount val="32"/>
                <c:pt idx="0">
                  <c:v>0.97760561225156872</c:v>
                </c:pt>
                <c:pt idx="1">
                  <c:v>1.0228689986135064</c:v>
                </c:pt>
                <c:pt idx="2">
                  <c:v>1.0661739029560309</c:v>
                </c:pt>
                <c:pt idx="3">
                  <c:v>1.1043368214959943</c:v>
                </c:pt>
                <c:pt idx="4">
                  <c:v>1.187292762335739</c:v>
                </c:pt>
                <c:pt idx="5">
                  <c:v>1.2124969557792005</c:v>
                </c:pt>
                <c:pt idx="6">
                  <c:v>1.236878497708636</c:v>
                </c:pt>
                <c:pt idx="7">
                  <c:v>1.3066625530199232</c:v>
                </c:pt>
                <c:pt idx="8">
                  <c:v>1.3446151087149465</c:v>
                </c:pt>
                <c:pt idx="9">
                  <c:v>1.3774364432412192</c:v>
                </c:pt>
                <c:pt idx="10">
                  <c:v>1.4497723205273227</c:v>
                </c:pt>
                <c:pt idx="11">
                  <c:v>1.493649892595585</c:v>
                </c:pt>
                <c:pt idx="12">
                  <c:v>1.5337557276084608</c:v>
                </c:pt>
                <c:pt idx="13">
                  <c:v>1.6152644354878463</c:v>
                </c:pt>
                <c:pt idx="14">
                  <c:v>1.7221151295131583</c:v>
                </c:pt>
                <c:pt idx="15">
                  <c:v>1.7814986326711844</c:v>
                </c:pt>
                <c:pt idx="16">
                  <c:v>1.8624184682930316</c:v>
                </c:pt>
                <c:pt idx="17">
                  <c:v>1.942122901919642</c:v>
                </c:pt>
                <c:pt idx="18">
                  <c:v>2.0804953378829132</c:v>
                </c:pt>
                <c:pt idx="19">
                  <c:v>2.0974695659021245</c:v>
                </c:pt>
                <c:pt idx="20">
                  <c:v>2.2136433040698282</c:v>
                </c:pt>
                <c:pt idx="21">
                  <c:v>2.2982417797113333</c:v>
                </c:pt>
                <c:pt idx="22">
                  <c:v>2.3761891073243144</c:v>
                </c:pt>
                <c:pt idx="23">
                  <c:v>2.4534905859228657</c:v>
                </c:pt>
                <c:pt idx="24">
                  <c:v>2.5190101017196933</c:v>
                </c:pt>
                <c:pt idx="25">
                  <c:v>2.5745113400570965</c:v>
                </c:pt>
                <c:pt idx="26">
                  <c:v>2.694348165841344</c:v>
                </c:pt>
                <c:pt idx="27">
                  <c:v>2.7171870758459122</c:v>
                </c:pt>
                <c:pt idx="28">
                  <c:v>2.7668929798811783</c:v>
                </c:pt>
                <c:pt idx="29">
                  <c:v>2.7345020236466389</c:v>
                </c:pt>
                <c:pt idx="30">
                  <c:v>2.6361229671615525</c:v>
                </c:pt>
                <c:pt idx="31">
                  <c:v>2.7375078261942862</c:v>
                </c:pt>
              </c:numCache>
            </c:numRef>
          </c:val>
          <c:extLst>
            <c:ext xmlns:c16="http://schemas.microsoft.com/office/drawing/2014/chart" uri="{C3380CC4-5D6E-409C-BE32-E72D297353CC}">
              <c16:uniqueId val="{00000003-98C8-43B5-872A-6B001991FF6A}"/>
            </c:ext>
          </c:extLst>
        </c:ser>
        <c:ser>
          <c:idx val="4"/>
          <c:order val="4"/>
          <c:tx>
            <c:strRef>
              <c:f>'ST Prim Ener Cons by Fuel &amp; Reg'!$AA$222</c:f>
              <c:strCache>
                <c:ptCount val="1"/>
                <c:pt idx="0">
                  <c:v>Asia Pacific</c:v>
                </c:pt>
              </c:strCache>
            </c:strRef>
          </c:tx>
          <c:spPr>
            <a:solidFill>
              <a:srgbClr val="FF6699"/>
            </a:solidFill>
            <a:ln>
              <a:noFill/>
            </a:ln>
            <a:effectLst/>
          </c:spPr>
          <c:cat>
            <c:numRef>
              <c:f>'ST Prim Ener Cons by Fuel &amp; Reg'!$AB$217:$BG$217</c:f>
              <c:numCache>
                <c:formatCode>0</c:formatCode>
                <c:ptCount val="32"/>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numCache>
            </c:numRef>
          </c:cat>
          <c:val>
            <c:numRef>
              <c:f>'ST Prim Ener Cons by Fuel &amp; Reg'!$AB$222:$BG$222</c:f>
              <c:numCache>
                <c:formatCode>#,##0.0</c:formatCode>
                <c:ptCount val="32"/>
                <c:pt idx="0">
                  <c:v>5.832587283018098</c:v>
                </c:pt>
                <c:pt idx="1">
                  <c:v>6.1219541036152068</c:v>
                </c:pt>
                <c:pt idx="2">
                  <c:v>6.4043032253028942</c:v>
                </c:pt>
                <c:pt idx="3">
                  <c:v>6.7550042345590251</c:v>
                </c:pt>
                <c:pt idx="4">
                  <c:v>7.127278729236191</c:v>
                </c:pt>
                <c:pt idx="5">
                  <c:v>7.4553072021799585</c:v>
                </c:pt>
                <c:pt idx="6">
                  <c:v>7.7959727081427594</c:v>
                </c:pt>
                <c:pt idx="7">
                  <c:v>7.9606333541630612</c:v>
                </c:pt>
                <c:pt idx="8">
                  <c:v>7.8947607808319979</c:v>
                </c:pt>
                <c:pt idx="9">
                  <c:v>8.2042809154292655</c:v>
                </c:pt>
                <c:pt idx="10">
                  <c:v>8.4804802872745757</c:v>
                </c:pt>
                <c:pt idx="11">
                  <c:v>8.7894009918280602</c:v>
                </c:pt>
                <c:pt idx="12">
                  <c:v>9.2726581793547762</c:v>
                </c:pt>
                <c:pt idx="13">
                  <c:v>10.241924252970158</c:v>
                </c:pt>
                <c:pt idx="14">
                  <c:v>11.320063245462524</c:v>
                </c:pt>
                <c:pt idx="15">
                  <c:v>12.368669320586339</c:v>
                </c:pt>
                <c:pt idx="16">
                  <c:v>13.16516906082264</c:v>
                </c:pt>
                <c:pt idx="17">
                  <c:v>14.050634718197044</c:v>
                </c:pt>
                <c:pt idx="18">
                  <c:v>14.39216511663564</c:v>
                </c:pt>
                <c:pt idx="19">
                  <c:v>14.792494865895737</c:v>
                </c:pt>
                <c:pt idx="20">
                  <c:v>15.66359908210057</c:v>
                </c:pt>
                <c:pt idx="21">
                  <c:v>16.663607647549487</c:v>
                </c:pt>
                <c:pt idx="22">
                  <c:v>17.145077890754091</c:v>
                </c:pt>
                <c:pt idx="23">
                  <c:v>17.518489065241955</c:v>
                </c:pt>
                <c:pt idx="24">
                  <c:v>17.813571413658298</c:v>
                </c:pt>
                <c:pt idx="25">
                  <c:v>17.870559513009638</c:v>
                </c:pt>
                <c:pt idx="26">
                  <c:v>18.052009188589345</c:v>
                </c:pt>
                <c:pt idx="27">
                  <c:v>18.473983583120443</c:v>
                </c:pt>
                <c:pt idx="28">
                  <c:v>19.046792154410145</c:v>
                </c:pt>
                <c:pt idx="29">
                  <c:v>19.417552717873534</c:v>
                </c:pt>
                <c:pt idx="30">
                  <c:v>19.004742812398121</c:v>
                </c:pt>
                <c:pt idx="31">
                  <c:v>19.978726420139704</c:v>
                </c:pt>
              </c:numCache>
            </c:numRef>
          </c:val>
          <c:extLst>
            <c:ext xmlns:c16="http://schemas.microsoft.com/office/drawing/2014/chart" uri="{C3380CC4-5D6E-409C-BE32-E72D297353CC}">
              <c16:uniqueId val="{00000004-98C8-43B5-872A-6B001991FF6A}"/>
            </c:ext>
          </c:extLst>
        </c:ser>
        <c:ser>
          <c:idx val="5"/>
          <c:order val="5"/>
          <c:tx>
            <c:strRef>
              <c:f>'ST Prim Ener Cons by Fuel &amp; Reg'!$AA$223</c:f>
              <c:strCache>
                <c:ptCount val="1"/>
                <c:pt idx="0">
                  <c:v>Latin America</c:v>
                </c:pt>
              </c:strCache>
            </c:strRef>
          </c:tx>
          <c:spPr>
            <a:solidFill>
              <a:srgbClr val="99FF99"/>
            </a:solidFill>
            <a:ln>
              <a:noFill/>
            </a:ln>
            <a:effectLst/>
          </c:spPr>
          <c:cat>
            <c:numRef>
              <c:f>'ST Prim Ener Cons by Fuel &amp; Reg'!$AB$217:$BG$217</c:f>
              <c:numCache>
                <c:formatCode>0</c:formatCode>
                <c:ptCount val="32"/>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numCache>
            </c:numRef>
          </c:cat>
          <c:val>
            <c:numRef>
              <c:f>'ST Prim Ener Cons by Fuel &amp; Reg'!$AB$223:$BG$223</c:f>
              <c:numCache>
                <c:formatCode>#,##0.0</c:formatCode>
                <c:ptCount val="32"/>
                <c:pt idx="0">
                  <c:v>0.85049993315006389</c:v>
                </c:pt>
                <c:pt idx="1">
                  <c:v>0.86924140452417209</c:v>
                </c:pt>
                <c:pt idx="2">
                  <c:v>0.9097526044043438</c:v>
                </c:pt>
                <c:pt idx="3">
                  <c:v>0.93246879721869969</c:v>
                </c:pt>
                <c:pt idx="4">
                  <c:v>0.98264808270619686</c:v>
                </c:pt>
                <c:pt idx="5">
                  <c:v>1.0336623452598197</c:v>
                </c:pt>
                <c:pt idx="6">
                  <c:v>1.0823416245862809</c:v>
                </c:pt>
                <c:pt idx="7">
                  <c:v>1.1482156450072167</c:v>
                </c:pt>
                <c:pt idx="8">
                  <c:v>1.1882120200713262</c:v>
                </c:pt>
                <c:pt idx="9">
                  <c:v>1.1704874176172855</c:v>
                </c:pt>
                <c:pt idx="10">
                  <c:v>1.1878689001518643</c:v>
                </c:pt>
                <c:pt idx="11">
                  <c:v>1.2040920351860096</c:v>
                </c:pt>
                <c:pt idx="12">
                  <c:v>1.1973618305468545</c:v>
                </c:pt>
                <c:pt idx="13">
                  <c:v>1.1960487977937964</c:v>
                </c:pt>
                <c:pt idx="14">
                  <c:v>1.2633637664393353</c:v>
                </c:pt>
                <c:pt idx="15">
                  <c:v>1.2973023354807993</c:v>
                </c:pt>
                <c:pt idx="16">
                  <c:v>1.3407550859788921</c:v>
                </c:pt>
                <c:pt idx="17">
                  <c:v>1.4018140852689827</c:v>
                </c:pt>
                <c:pt idx="18">
                  <c:v>1.4394201228850234</c:v>
                </c:pt>
                <c:pt idx="19">
                  <c:v>1.3904018184390081</c:v>
                </c:pt>
                <c:pt idx="20">
                  <c:v>1.4702391465698914</c:v>
                </c:pt>
                <c:pt idx="21">
                  <c:v>1.5328319087193767</c:v>
                </c:pt>
                <c:pt idx="22">
                  <c:v>1.6033615959134371</c:v>
                </c:pt>
                <c:pt idx="23">
                  <c:v>1.6660590153421455</c:v>
                </c:pt>
                <c:pt idx="24">
                  <c:v>1.6892496305453268</c:v>
                </c:pt>
                <c:pt idx="25">
                  <c:v>1.6662916738605835</c:v>
                </c:pt>
                <c:pt idx="26">
                  <c:v>1.6093805741603719</c:v>
                </c:pt>
                <c:pt idx="27">
                  <c:v>1.5698266688567686</c:v>
                </c:pt>
                <c:pt idx="28">
                  <c:v>1.5152597860993784</c:v>
                </c:pt>
                <c:pt idx="29">
                  <c:v>1.4868894700909485</c:v>
                </c:pt>
                <c:pt idx="30">
                  <c:v>1.3211777249498469</c:v>
                </c:pt>
                <c:pt idx="31">
                  <c:v>1.44556693994973</c:v>
                </c:pt>
              </c:numCache>
            </c:numRef>
          </c:val>
          <c:extLst>
            <c:ext xmlns:c16="http://schemas.microsoft.com/office/drawing/2014/chart" uri="{C3380CC4-5D6E-409C-BE32-E72D297353CC}">
              <c16:uniqueId val="{00000005-98C8-43B5-872A-6B001991FF6A}"/>
            </c:ext>
          </c:extLst>
        </c:ser>
        <c:ser>
          <c:idx val="6"/>
          <c:order val="6"/>
          <c:tx>
            <c:strRef>
              <c:f>'ST Prim Ener Cons by Fuel &amp; Reg'!$AA$224</c:f>
              <c:strCache>
                <c:ptCount val="1"/>
                <c:pt idx="0">
                  <c:v>Africa</c:v>
                </c:pt>
              </c:strCache>
            </c:strRef>
          </c:tx>
          <c:spPr>
            <a:solidFill>
              <a:srgbClr val="FFCC66"/>
            </a:solidFill>
            <a:ln>
              <a:noFill/>
            </a:ln>
            <a:effectLst/>
          </c:spPr>
          <c:cat>
            <c:numRef>
              <c:f>'ST Prim Ener Cons by Fuel &amp; Reg'!$AB$217:$BG$217</c:f>
              <c:numCache>
                <c:formatCode>0</c:formatCode>
                <c:ptCount val="32"/>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numCache>
            </c:numRef>
          </c:cat>
          <c:val>
            <c:numRef>
              <c:f>'ST Prim Ener Cons by Fuel &amp; Reg'!$AB$224:$BG$224</c:f>
              <c:numCache>
                <c:formatCode>#,##0.0</c:formatCode>
                <c:ptCount val="32"/>
                <c:pt idx="0">
                  <c:v>0.95400617780210872</c:v>
                </c:pt>
                <c:pt idx="1">
                  <c:v>0.97353744587686453</c:v>
                </c:pt>
                <c:pt idx="2">
                  <c:v>0.9881448558841871</c:v>
                </c:pt>
                <c:pt idx="3">
                  <c:v>1.0022012575806385</c:v>
                </c:pt>
                <c:pt idx="4">
                  <c:v>1.0370756329324955</c:v>
                </c:pt>
                <c:pt idx="5">
                  <c:v>1.078918314665489</c:v>
                </c:pt>
                <c:pt idx="6">
                  <c:v>1.1117310823575022</c:v>
                </c:pt>
                <c:pt idx="7">
                  <c:v>1.1184897307715806</c:v>
                </c:pt>
                <c:pt idx="8">
                  <c:v>1.1199959253243135</c:v>
                </c:pt>
                <c:pt idx="9">
                  <c:v>1.1327211204099916</c:v>
                </c:pt>
                <c:pt idx="10">
                  <c:v>1.1537312886833284</c:v>
                </c:pt>
                <c:pt idx="11">
                  <c:v>1.163326453422779</c:v>
                </c:pt>
                <c:pt idx="12">
                  <c:v>1.1733838808345005</c:v>
                </c:pt>
                <c:pt idx="13">
                  <c:v>1.2395708873031734</c:v>
                </c:pt>
                <c:pt idx="14">
                  <c:v>1.3318999902456397</c:v>
                </c:pt>
                <c:pt idx="15">
                  <c:v>1.3537822283271665</c:v>
                </c:pt>
                <c:pt idx="16">
                  <c:v>1.3782933353020144</c:v>
                </c:pt>
                <c:pt idx="17">
                  <c:v>1.4137000137998699</c:v>
                </c:pt>
                <c:pt idx="18">
                  <c:v>1.4786210327737035</c:v>
                </c:pt>
                <c:pt idx="19">
                  <c:v>1.4768742774123604</c:v>
                </c:pt>
                <c:pt idx="20">
                  <c:v>1.5199362106301755</c:v>
                </c:pt>
                <c:pt idx="21">
                  <c:v>1.4687131186109021</c:v>
                </c:pt>
                <c:pt idx="22">
                  <c:v>1.549777606090025</c:v>
                </c:pt>
                <c:pt idx="23">
                  <c:v>1.5626203545410755</c:v>
                </c:pt>
                <c:pt idx="24">
                  <c:v>1.5841518037173794</c:v>
                </c:pt>
                <c:pt idx="25">
                  <c:v>1.598144035909673</c:v>
                </c:pt>
                <c:pt idx="26">
                  <c:v>1.6296241999734424</c:v>
                </c:pt>
                <c:pt idx="27">
                  <c:v>1.6713059323422248</c:v>
                </c:pt>
                <c:pt idx="28">
                  <c:v>1.6954233753590795</c:v>
                </c:pt>
                <c:pt idx="29">
                  <c:v>1.7425737148520239</c:v>
                </c:pt>
                <c:pt idx="30">
                  <c:v>1.5948309005511738</c:v>
                </c:pt>
                <c:pt idx="31">
                  <c:v>1.705149318723044</c:v>
                </c:pt>
              </c:numCache>
            </c:numRef>
          </c:val>
          <c:extLst>
            <c:ext xmlns:c16="http://schemas.microsoft.com/office/drawing/2014/chart" uri="{C3380CC4-5D6E-409C-BE32-E72D297353CC}">
              <c16:uniqueId val="{00000006-98C8-43B5-872A-6B001991FF6A}"/>
            </c:ext>
          </c:extLst>
        </c:ser>
        <c:dLbls>
          <c:showLegendKey val="0"/>
          <c:showVal val="0"/>
          <c:showCatName val="0"/>
          <c:showSerName val="0"/>
          <c:showPercent val="0"/>
          <c:showBubbleSize val="0"/>
        </c:dLbls>
        <c:axId val="409049616"/>
        <c:axId val="2040627328"/>
      </c:areaChart>
      <c:catAx>
        <c:axId val="409049616"/>
        <c:scaling>
          <c:orientation val="minMax"/>
        </c:scaling>
        <c:delete val="0"/>
        <c:axPos val="b"/>
        <c:numFmt formatCode="0"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2040627328"/>
        <c:crosses val="autoZero"/>
        <c:auto val="1"/>
        <c:lblAlgn val="ctr"/>
        <c:lblOffset val="100"/>
        <c:tickLblSkip val="10"/>
        <c:noMultiLvlLbl val="0"/>
      </c:catAx>
      <c:valAx>
        <c:axId val="2040627328"/>
        <c:scaling>
          <c:orientation val="minMax"/>
          <c:max val="4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dirty="0"/>
                  <a:t>Gigatonnes</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409049616"/>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b="1">
          <a:solidFill>
            <a:srgbClr val="FFFF00"/>
          </a:solidFill>
        </a:defRPr>
      </a:pPr>
      <a:endParaRPr lang="en-US"/>
    </a:p>
  </c:txPr>
  <c:externalData r:id="rId4">
    <c:autoUpdate val="0"/>
  </c:externalData>
</c:chartSpace>
</file>

<file path=ppt/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Prim Ener Cons by Fuel &amp; Reg'!$B$196</c:f>
              <c:strCache>
                <c:ptCount val="1"/>
                <c:pt idx="0">
                  <c:v>Coal</c:v>
                </c:pt>
              </c:strCache>
            </c:strRef>
          </c:tx>
          <c:spPr>
            <a:solidFill>
              <a:schemeClr val="bg1">
                <a:lumMod val="50000"/>
              </a:schemeClr>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Reg'!$C$196:$CX$196</c:f>
              <c:numCache>
                <c:formatCode>0.0</c:formatCode>
                <c:ptCount val="100"/>
                <c:pt idx="0">
                  <c:v>58.104641831680439</c:v>
                </c:pt>
                <c:pt idx="1">
                  <c:v>58.766737854208117</c:v>
                </c:pt>
                <c:pt idx="2">
                  <c:v>57.818915035720551</c:v>
                </c:pt>
                <c:pt idx="3">
                  <c:v>58.684128035214179</c:v>
                </c:pt>
                <c:pt idx="4">
                  <c:v>60.475449025533017</c:v>
                </c:pt>
                <c:pt idx="5">
                  <c:v>61.410989246262432</c:v>
                </c:pt>
                <c:pt idx="6">
                  <c:v>61.076799493417354</c:v>
                </c:pt>
                <c:pt idx="7">
                  <c:v>61.771092256258029</c:v>
                </c:pt>
                <c:pt idx="8">
                  <c:v>63.60425836441064</c:v>
                </c:pt>
                <c:pt idx="9">
                  <c:v>63.65538437738121</c:v>
                </c:pt>
                <c:pt idx="10">
                  <c:v>64.888335960636994</c:v>
                </c:pt>
                <c:pt idx="11">
                  <c:v>67.278546028760275</c:v>
                </c:pt>
                <c:pt idx="12">
                  <c:v>69.268685384758442</c:v>
                </c:pt>
                <c:pt idx="13">
                  <c:v>70.04845765872706</c:v>
                </c:pt>
                <c:pt idx="14">
                  <c:v>73.30874020102452</c:v>
                </c:pt>
                <c:pt idx="15">
                  <c:v>75.087394749049793</c:v>
                </c:pt>
                <c:pt idx="16">
                  <c:v>76.138850375768357</c:v>
                </c:pt>
                <c:pt idx="17">
                  <c:v>76.987623976444809</c:v>
                </c:pt>
                <c:pt idx="18">
                  <c:v>79.366841148307429</c:v>
                </c:pt>
                <c:pt idx="19">
                  <c:v>82.803886597522293</c:v>
                </c:pt>
                <c:pt idx="20">
                  <c:v>86.356180742768629</c:v>
                </c:pt>
                <c:pt idx="21">
                  <c:v>87.328921962941507</c:v>
                </c:pt>
                <c:pt idx="22">
                  <c:v>90.764730531789695</c:v>
                </c:pt>
                <c:pt idx="23">
                  <c:v>93.481665383014075</c:v>
                </c:pt>
                <c:pt idx="24">
                  <c:v>94.376432714641197</c:v>
                </c:pt>
                <c:pt idx="25">
                  <c:v>93.256088473823041</c:v>
                </c:pt>
                <c:pt idx="26">
                  <c:v>92.355309196335398</c:v>
                </c:pt>
                <c:pt idx="27">
                  <c:v>92.003738617052292</c:v>
                </c:pt>
                <c:pt idx="28">
                  <c:v>92.468138942675552</c:v>
                </c:pt>
                <c:pt idx="29">
                  <c:v>92.825196104227487</c:v>
                </c:pt>
                <c:pt idx="30">
                  <c:v>93.469250398534896</c:v>
                </c:pt>
                <c:pt idx="31">
                  <c:v>95.695640631178435</c:v>
                </c:pt>
                <c:pt idx="32">
                  <c:v>95.53207674848457</c:v>
                </c:pt>
                <c:pt idx="33">
                  <c:v>94.918912804989972</c:v>
                </c:pt>
                <c:pt idx="34">
                  <c:v>95.326189287795117</c:v>
                </c:pt>
                <c:pt idx="35">
                  <c:v>98.739084855092358</c:v>
                </c:pt>
                <c:pt idx="36">
                  <c:v>100.29654522519236</c:v>
                </c:pt>
                <c:pt idx="37">
                  <c:v>104.23837505742698</c:v>
                </c:pt>
                <c:pt idx="38">
                  <c:v>113.39723666401596</c:v>
                </c:pt>
                <c:pt idx="39">
                  <c:v>121.22283568736941</c:v>
                </c:pt>
                <c:pt idx="40">
                  <c:v>130.20860895774655</c:v>
                </c:pt>
                <c:pt idx="41">
                  <c:v>137.04852042468627</c:v>
                </c:pt>
                <c:pt idx="42">
                  <c:v>144.82230500388883</c:v>
                </c:pt>
                <c:pt idx="43">
                  <c:v>146.78489115868467</c:v>
                </c:pt>
                <c:pt idx="44">
                  <c:v>144.631293952877</c:v>
                </c:pt>
                <c:pt idx="45">
                  <c:v>151.18699339092777</c:v>
                </c:pt>
                <c:pt idx="46">
                  <c:v>158.46227151616696</c:v>
                </c:pt>
                <c:pt idx="47">
                  <c:v>159.06375383859179</c:v>
                </c:pt>
                <c:pt idx="48">
                  <c:v>161.4334176517043</c:v>
                </c:pt>
                <c:pt idx="49">
                  <c:v>162.58034811007252</c:v>
                </c:pt>
                <c:pt idx="50">
                  <c:v>158.59599525832164</c:v>
                </c:pt>
                <c:pt idx="51">
                  <c:v>156.61498553966138</c:v>
                </c:pt>
                <c:pt idx="52">
                  <c:v>157.50603742123374</c:v>
                </c:pt>
                <c:pt idx="53">
                  <c:v>159.53714859659897</c:v>
                </c:pt>
                <c:pt idx="54">
                  <c:v>157.31958812953641</c:v>
                </c:pt>
                <c:pt idx="55">
                  <c:v>151.07026733240659</c:v>
                </c:pt>
                <c:pt idx="56">
                  <c:v>160.10350588509107</c:v>
                </c:pt>
                <c:pt idx="57">
                  <c:v>160.5726091573344</c:v>
                </c:pt>
                <c:pt idx="58">
                  <c:v>161.04308690216538</c:v>
                </c:pt>
                <c:pt idx="59">
                  <c:v>161.35228962901755</c:v>
                </c:pt>
                <c:pt idx="60">
                  <c:v>161.66208602510528</c:v>
                </c:pt>
                <c:pt idx="61">
                  <c:v>161.80919852338809</c:v>
                </c:pt>
                <c:pt idx="62">
                  <c:v>161.63282649699758</c:v>
                </c:pt>
                <c:pt idx="63">
                  <c:v>161.29355919418035</c:v>
                </c:pt>
                <c:pt idx="64">
                  <c:v>160.79225881220484</c:v>
                </c:pt>
                <c:pt idx="65">
                  <c:v>160.13027708267495</c:v>
                </c:pt>
                <c:pt idx="66">
                  <c:v>159.15156082914567</c:v>
                </c:pt>
                <c:pt idx="67">
                  <c:v>158.01840171604215</c:v>
                </c:pt>
                <c:pt idx="68">
                  <c:v>156.73402814689416</c:v>
                </c:pt>
                <c:pt idx="69">
                  <c:v>155.30210606574411</c:v>
                </c:pt>
                <c:pt idx="70">
                  <c:v>153.57421483365664</c:v>
                </c:pt>
                <c:pt idx="71">
                  <c:v>151.71089888507987</c:v>
                </c:pt>
                <c:pt idx="72">
                  <c:v>149.71741767372993</c:v>
                </c:pt>
                <c:pt idx="73">
                  <c:v>147.59936536589964</c:v>
                </c:pt>
                <c:pt idx="74">
                  <c:v>145.21829240381692</c:v>
                </c:pt>
                <c:pt idx="75">
                  <c:v>142.87563091075856</c:v>
                </c:pt>
                <c:pt idx="76">
                  <c:v>140.57076123290619</c:v>
                </c:pt>
                <c:pt idx="77">
                  <c:v>138.30307371269694</c:v>
                </c:pt>
                <c:pt idx="78">
                  <c:v>135.93670812147269</c:v>
                </c:pt>
                <c:pt idx="79">
                  <c:v>133.61083104551429</c:v>
                </c:pt>
                <c:pt idx="80">
                  <c:v>131.32474972632551</c:v>
                </c:pt>
                <c:pt idx="81">
                  <c:v>129.07778325850808</c:v>
                </c:pt>
                <c:pt idx="82">
                  <c:v>126.74302431492818</c:v>
                </c:pt>
                <c:pt idx="83">
                  <c:v>124.45049649111978</c:v>
                </c:pt>
                <c:pt idx="84">
                  <c:v>122.19943591058839</c:v>
                </c:pt>
                <c:pt idx="85">
                  <c:v>119.98909251383766</c:v>
                </c:pt>
                <c:pt idx="86">
                  <c:v>117.70138047596882</c:v>
                </c:pt>
                <c:pt idx="87">
                  <c:v>115.45728595581397</c:v>
                </c:pt>
                <c:pt idx="88">
                  <c:v>113.25597734178041</c:v>
                </c:pt>
                <c:pt idx="89">
                  <c:v>111.096638877782</c:v>
                </c:pt>
                <c:pt idx="90">
                  <c:v>108.86981784811574</c:v>
                </c:pt>
                <c:pt idx="91">
                  <c:v>106.6876312191681</c:v>
                </c:pt>
                <c:pt idx="92">
                  <c:v>104.54918433901109</c:v>
                </c:pt>
                <c:pt idx="93">
                  <c:v>102.45360048811995</c:v>
                </c:pt>
                <c:pt idx="94">
                  <c:v>100.29982089865868</c:v>
                </c:pt>
                <c:pt idx="95">
                  <c:v>98.191318063727067</c:v>
                </c:pt>
                <c:pt idx="96">
                  <c:v>96.127140175391389</c:v>
                </c:pt>
                <c:pt idx="97">
                  <c:v>94.106355434624305</c:v>
                </c:pt>
                <c:pt idx="98">
                  <c:v>92.118848029116108</c:v>
                </c:pt>
                <c:pt idx="99">
                  <c:v>90.173316382510777</c:v>
                </c:pt>
              </c:numCache>
            </c:numRef>
          </c:val>
          <c:extLst>
            <c:ext xmlns:c16="http://schemas.microsoft.com/office/drawing/2014/chart" uri="{C3380CC4-5D6E-409C-BE32-E72D297353CC}">
              <c16:uniqueId val="{00000000-1254-4E47-A85C-3D5AD6CC1EEF}"/>
            </c:ext>
          </c:extLst>
        </c:ser>
        <c:ser>
          <c:idx val="2"/>
          <c:order val="1"/>
          <c:tx>
            <c:strRef>
              <c:f>'ST Prim Ener Cons by Fuel &amp; Reg'!$B$197</c:f>
              <c:strCache>
                <c:ptCount val="1"/>
                <c:pt idx="0">
                  <c:v>Oil</c:v>
                </c:pt>
              </c:strCache>
            </c:strRef>
          </c:tx>
          <c:spPr>
            <a:solidFill>
              <a:srgbClr val="00B05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Reg'!$C$197:$CX$197</c:f>
              <c:numCache>
                <c:formatCode>0.0</c:formatCode>
                <c:ptCount val="100"/>
                <c:pt idx="0">
                  <c:v>64.762569760091878</c:v>
                </c:pt>
                <c:pt idx="1">
                  <c:v>69.628124203954059</c:v>
                </c:pt>
                <c:pt idx="2">
                  <c:v>74.635690328945259</c:v>
                </c:pt>
                <c:pt idx="3">
                  <c:v>80.957991943513122</c:v>
                </c:pt>
                <c:pt idx="4">
                  <c:v>87.670800880830285</c:v>
                </c:pt>
                <c:pt idx="5">
                  <c:v>95.418658381893692</c:v>
                </c:pt>
                <c:pt idx="6">
                  <c:v>100.78127014807929</c:v>
                </c:pt>
                <c:pt idx="7">
                  <c:v>108.40414760473509</c:v>
                </c:pt>
                <c:pt idx="8">
                  <c:v>117.12530181778921</c:v>
                </c:pt>
                <c:pt idx="9">
                  <c:v>115.48144948446665</c:v>
                </c:pt>
                <c:pt idx="10">
                  <c:v>114.17676713438628</c:v>
                </c:pt>
                <c:pt idx="11">
                  <c:v>121.50887596214169</c:v>
                </c:pt>
                <c:pt idx="12">
                  <c:v>125.74128822189331</c:v>
                </c:pt>
                <c:pt idx="13">
                  <c:v>131.4357099654361</c:v>
                </c:pt>
                <c:pt idx="14">
                  <c:v>133.43243677305534</c:v>
                </c:pt>
                <c:pt idx="15">
                  <c:v>127.85191753564234</c:v>
                </c:pt>
                <c:pt idx="16">
                  <c:v>123.30565975437304</c:v>
                </c:pt>
                <c:pt idx="17">
                  <c:v>119.4669645496402</c:v>
                </c:pt>
                <c:pt idx="18">
                  <c:v>118.57537920429563</c:v>
                </c:pt>
                <c:pt idx="19">
                  <c:v>121.24820052498121</c:v>
                </c:pt>
                <c:pt idx="20">
                  <c:v>121.17636948297678</c:v>
                </c:pt>
                <c:pt idx="21">
                  <c:v>124.92300354555759</c:v>
                </c:pt>
                <c:pt idx="22">
                  <c:v>127.41675933430575</c:v>
                </c:pt>
                <c:pt idx="23">
                  <c:v>131.58931891898945</c:v>
                </c:pt>
                <c:pt idx="24">
                  <c:v>133.76460410253893</c:v>
                </c:pt>
                <c:pt idx="25">
                  <c:v>135.38886904169254</c:v>
                </c:pt>
                <c:pt idx="26">
                  <c:v>135.39830707943827</c:v>
                </c:pt>
                <c:pt idx="27">
                  <c:v>137.34664543612996</c:v>
                </c:pt>
                <c:pt idx="28">
                  <c:v>136.65820821075698</c:v>
                </c:pt>
                <c:pt idx="29">
                  <c:v>139.65663312240628</c:v>
                </c:pt>
                <c:pt idx="30">
                  <c:v>141.99183610587491</c:v>
                </c:pt>
                <c:pt idx="31">
                  <c:v>145.13147199948293</c:v>
                </c:pt>
                <c:pt idx="32">
                  <c:v>149.08768088687876</c:v>
                </c:pt>
                <c:pt idx="33">
                  <c:v>149.91989484449419</c:v>
                </c:pt>
                <c:pt idx="34">
                  <c:v>152.53233890145435</c:v>
                </c:pt>
                <c:pt idx="35">
                  <c:v>154.37133059927584</c:v>
                </c:pt>
                <c:pt idx="36">
                  <c:v>155.72046231599816</c:v>
                </c:pt>
                <c:pt idx="37">
                  <c:v>156.99190944681024</c:v>
                </c:pt>
                <c:pt idx="38">
                  <c:v>160.49033895349768</c:v>
                </c:pt>
                <c:pt idx="39">
                  <c:v>166.57435839835716</c:v>
                </c:pt>
                <c:pt idx="40">
                  <c:v>168.02155588366327</c:v>
                </c:pt>
                <c:pt idx="41">
                  <c:v>169.82139931960808</c:v>
                </c:pt>
                <c:pt idx="42">
                  <c:v>171.9319501544889</c:v>
                </c:pt>
                <c:pt idx="43">
                  <c:v>170.41926918779075</c:v>
                </c:pt>
                <c:pt idx="44">
                  <c:v>166.9376373931141</c:v>
                </c:pt>
                <c:pt idx="45">
                  <c:v>172.4222723185469</c:v>
                </c:pt>
                <c:pt idx="46">
                  <c:v>173.90755705231072</c:v>
                </c:pt>
                <c:pt idx="47">
                  <c:v>176.43853951697167</c:v>
                </c:pt>
                <c:pt idx="48">
                  <c:v>178.27256014995396</c:v>
                </c:pt>
                <c:pt idx="49">
                  <c:v>179.39678674624554</c:v>
                </c:pt>
                <c:pt idx="50">
                  <c:v>182.86654794929302</c:v>
                </c:pt>
                <c:pt idx="51">
                  <c:v>186.33879723859718</c:v>
                </c:pt>
                <c:pt idx="52">
                  <c:v>189.05596040538143</c:v>
                </c:pt>
                <c:pt idx="53">
                  <c:v>191.70223943289383</c:v>
                </c:pt>
                <c:pt idx="54">
                  <c:v>192.12706049204814</c:v>
                </c:pt>
                <c:pt idx="55">
                  <c:v>174.17055325222847</c:v>
                </c:pt>
                <c:pt idx="56">
                  <c:v>184.21370797658986</c:v>
                </c:pt>
                <c:pt idx="57">
                  <c:v>184.56739829590495</c:v>
                </c:pt>
                <c:pt idx="58">
                  <c:v>184.9217677006331</c:v>
                </c:pt>
                <c:pt idx="59">
                  <c:v>185.27681749461831</c:v>
                </c:pt>
                <c:pt idx="60">
                  <c:v>185.63254898420797</c:v>
                </c:pt>
                <c:pt idx="61">
                  <c:v>185.98896347825766</c:v>
                </c:pt>
                <c:pt idx="62">
                  <c:v>186.16156123636543</c:v>
                </c:pt>
                <c:pt idx="63">
                  <c:v>186.33431916519277</c:v>
                </c:pt>
                <c:pt idx="64">
                  <c:v>186.50723741337802</c:v>
                </c:pt>
                <c:pt idx="65">
                  <c:v>186.68031612969764</c:v>
                </c:pt>
                <c:pt idx="66">
                  <c:v>186.66836858946533</c:v>
                </c:pt>
                <c:pt idx="67">
                  <c:v>186.46826009833742</c:v>
                </c:pt>
                <c:pt idx="68">
                  <c:v>186.26836612351201</c:v>
                </c:pt>
                <c:pt idx="69">
                  <c:v>186.06868643502762</c:v>
                </c:pt>
                <c:pt idx="70">
                  <c:v>185.68482673491215</c:v>
                </c:pt>
                <c:pt idx="71">
                  <c:v>185.30175893735799</c:v>
                </c:pt>
                <c:pt idx="72">
                  <c:v>184.91948140867021</c:v>
                </c:pt>
                <c:pt idx="73">
                  <c:v>184.53799251852411</c:v>
                </c:pt>
                <c:pt idx="74">
                  <c:v>183.97441348937255</c:v>
                </c:pt>
                <c:pt idx="75">
                  <c:v>183.41255563057604</c:v>
                </c:pt>
                <c:pt idx="76">
                  <c:v>182.85241368568029</c:v>
                </c:pt>
                <c:pt idx="77">
                  <c:v>182.11003288611641</c:v>
                </c:pt>
                <c:pt idx="78">
                  <c:v>181.19037722004151</c:v>
                </c:pt>
                <c:pt idx="79">
                  <c:v>180.27536581508031</c:v>
                </c:pt>
                <c:pt idx="80">
                  <c:v>179.36497521771412</c:v>
                </c:pt>
                <c:pt idx="81">
                  <c:v>178.45918209286464</c:v>
                </c:pt>
                <c:pt idx="82">
                  <c:v>177.38128863302376</c:v>
                </c:pt>
                <c:pt idx="83">
                  <c:v>176.3099056496803</c:v>
                </c:pt>
                <c:pt idx="84">
                  <c:v>175.24499381955621</c:v>
                </c:pt>
                <c:pt idx="85">
                  <c:v>174.1865140568861</c:v>
                </c:pt>
                <c:pt idx="86">
                  <c:v>172.96198286306617</c:v>
                </c:pt>
                <c:pt idx="87">
                  <c:v>171.57257925472712</c:v>
                </c:pt>
                <c:pt idx="88">
                  <c:v>170.19433672557389</c:v>
                </c:pt>
                <c:pt idx="89">
                  <c:v>168.82716561865735</c:v>
                </c:pt>
                <c:pt idx="90">
                  <c:v>167.30400693044581</c:v>
                </c:pt>
                <c:pt idx="91">
                  <c:v>165.79459017991934</c:v>
                </c:pt>
                <c:pt idx="92">
                  <c:v>164.2987913873161</c:v>
                </c:pt>
                <c:pt idx="93">
                  <c:v>162.81648769141975</c:v>
                </c:pt>
                <c:pt idx="94">
                  <c:v>161.18653183314092</c:v>
                </c:pt>
                <c:pt idx="95">
                  <c:v>159.57289346295931</c:v>
                </c:pt>
                <c:pt idx="96">
                  <c:v>157.97540922650163</c:v>
                </c:pt>
                <c:pt idx="97">
                  <c:v>156.23578402009937</c:v>
                </c:pt>
                <c:pt idx="98">
                  <c:v>154.49987947100882</c:v>
                </c:pt>
                <c:pt idx="99">
                  <c:v>152.78326221018233</c:v>
                </c:pt>
              </c:numCache>
            </c:numRef>
          </c:val>
          <c:extLst>
            <c:ext xmlns:c16="http://schemas.microsoft.com/office/drawing/2014/chart" uri="{C3380CC4-5D6E-409C-BE32-E72D297353CC}">
              <c16:uniqueId val="{00000001-1254-4E47-A85C-3D5AD6CC1EEF}"/>
            </c:ext>
          </c:extLst>
        </c:ser>
        <c:ser>
          <c:idx val="1"/>
          <c:order val="2"/>
          <c:tx>
            <c:strRef>
              <c:f>'ST Prim Ener Cons by Fuel &amp; Reg'!$B$198</c:f>
              <c:strCache>
                <c:ptCount val="1"/>
                <c:pt idx="0">
                  <c:v>Nat Gas</c:v>
                </c:pt>
              </c:strCache>
            </c:strRef>
          </c:tx>
          <c:spPr>
            <a:solidFill>
              <a:srgbClr val="FF000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Reg'!$C$198:$CX$198</c:f>
              <c:numCache>
                <c:formatCode>0.0</c:formatCode>
                <c:ptCount val="100"/>
                <c:pt idx="0">
                  <c:v>22.693676145630818</c:v>
                </c:pt>
                <c:pt idx="1">
                  <c:v>24.727660294617792</c:v>
                </c:pt>
                <c:pt idx="2">
                  <c:v>26.546541742708563</c:v>
                </c:pt>
                <c:pt idx="3">
                  <c:v>28.959593381025609</c:v>
                </c:pt>
                <c:pt idx="4">
                  <c:v>31.800305038118633</c:v>
                </c:pt>
                <c:pt idx="5">
                  <c:v>34.613250257666671</c:v>
                </c:pt>
                <c:pt idx="6">
                  <c:v>37.055521124811165</c:v>
                </c:pt>
                <c:pt idx="7">
                  <c:v>39.102206182463917</c:v>
                </c:pt>
                <c:pt idx="8">
                  <c:v>40.960215256357841</c:v>
                </c:pt>
                <c:pt idx="9">
                  <c:v>41.975513365382604</c:v>
                </c:pt>
                <c:pt idx="10">
                  <c:v>41.975069512217694</c:v>
                </c:pt>
                <c:pt idx="11">
                  <c:v>44.474918023747357</c:v>
                </c:pt>
                <c:pt idx="12">
                  <c:v>45.935435724958822</c:v>
                </c:pt>
                <c:pt idx="13">
                  <c:v>47.858228929976697</c:v>
                </c:pt>
                <c:pt idx="14">
                  <c:v>50.824917746487159</c:v>
                </c:pt>
                <c:pt idx="15">
                  <c:v>51.253059084889664</c:v>
                </c:pt>
                <c:pt idx="16">
                  <c:v>51.825146564193474</c:v>
                </c:pt>
                <c:pt idx="17">
                  <c:v>52.0910471572261</c:v>
                </c:pt>
                <c:pt idx="18">
                  <c:v>52.933799098087135</c:v>
                </c:pt>
                <c:pt idx="19">
                  <c:v>57.249650657445073</c:v>
                </c:pt>
                <c:pt idx="20">
                  <c:v>58.543996913608616</c:v>
                </c:pt>
                <c:pt idx="21">
                  <c:v>59.115997598023839</c:v>
                </c:pt>
                <c:pt idx="22">
                  <c:v>62.214824480709609</c:v>
                </c:pt>
                <c:pt idx="23">
                  <c:v>65.119847525585811</c:v>
                </c:pt>
                <c:pt idx="24">
                  <c:v>67.922311092834519</c:v>
                </c:pt>
                <c:pt idx="25">
                  <c:v>70.132053115749301</c:v>
                </c:pt>
                <c:pt idx="26">
                  <c:v>71.902219987858757</c:v>
                </c:pt>
                <c:pt idx="27">
                  <c:v>72.228546614134657</c:v>
                </c:pt>
                <c:pt idx="28">
                  <c:v>72.955743086494664</c:v>
                </c:pt>
                <c:pt idx="29">
                  <c:v>73.402614369150797</c:v>
                </c:pt>
                <c:pt idx="30">
                  <c:v>75.976179546506089</c:v>
                </c:pt>
                <c:pt idx="31">
                  <c:v>79.773323817077156</c:v>
                </c:pt>
                <c:pt idx="32">
                  <c:v>79.309416078391749</c:v>
                </c:pt>
                <c:pt idx="33">
                  <c:v>80.762397440723348</c:v>
                </c:pt>
                <c:pt idx="34">
                  <c:v>83.058853029568837</c:v>
                </c:pt>
                <c:pt idx="35">
                  <c:v>86.379329910735208</c:v>
                </c:pt>
                <c:pt idx="36">
                  <c:v>87.540599691834473</c:v>
                </c:pt>
                <c:pt idx="37">
                  <c:v>90.108512447276311</c:v>
                </c:pt>
                <c:pt idx="38">
                  <c:v>92.626520336628658</c:v>
                </c:pt>
                <c:pt idx="39">
                  <c:v>96.195965774086318</c:v>
                </c:pt>
                <c:pt idx="40">
                  <c:v>98.77693022256453</c:v>
                </c:pt>
                <c:pt idx="41">
                  <c:v>101.37997963141181</c:v>
                </c:pt>
                <c:pt idx="42">
                  <c:v>105.53540860044782</c:v>
                </c:pt>
                <c:pt idx="43">
                  <c:v>108.07674273010581</c:v>
                </c:pt>
                <c:pt idx="44">
                  <c:v>105.84429179566895</c:v>
                </c:pt>
                <c:pt idx="45">
                  <c:v>113.71990575991077</c:v>
                </c:pt>
                <c:pt idx="46">
                  <c:v>116.42464655318929</c:v>
                </c:pt>
                <c:pt idx="47">
                  <c:v>119.49853062238415</c:v>
                </c:pt>
                <c:pt idx="48">
                  <c:v>121.42700221773096</c:v>
                </c:pt>
                <c:pt idx="49">
                  <c:v>122.19938788325553</c:v>
                </c:pt>
                <c:pt idx="50">
                  <c:v>125.16723159776012</c:v>
                </c:pt>
                <c:pt idx="51">
                  <c:v>128.01878927222143</c:v>
                </c:pt>
                <c:pt idx="52">
                  <c:v>131.50519691533134</c:v>
                </c:pt>
                <c:pt idx="53">
                  <c:v>138.08267692734509</c:v>
                </c:pt>
                <c:pt idx="54">
                  <c:v>140.62660559941392</c:v>
                </c:pt>
                <c:pt idx="55">
                  <c:v>138.44061052048644</c:v>
                </c:pt>
                <c:pt idx="56">
                  <c:v>145.34858634203724</c:v>
                </c:pt>
                <c:pt idx="57">
                  <c:v>147.09567634986854</c:v>
                </c:pt>
                <c:pt idx="58">
                  <c:v>148.86376637959398</c:v>
                </c:pt>
                <c:pt idx="59">
                  <c:v>150.65310885147667</c:v>
                </c:pt>
                <c:pt idx="60">
                  <c:v>152.46395921987144</c:v>
                </c:pt>
                <c:pt idx="61">
                  <c:v>154.29657600969429</c:v>
                </c:pt>
                <c:pt idx="62">
                  <c:v>155.99661568416906</c:v>
                </c:pt>
                <c:pt idx="63">
                  <c:v>157.71538639577724</c:v>
                </c:pt>
                <c:pt idx="64">
                  <c:v>159.45309452308589</c:v>
                </c:pt>
                <c:pt idx="65">
                  <c:v>161.20994871854123</c:v>
                </c:pt>
                <c:pt idx="66">
                  <c:v>162.82462756490614</c:v>
                </c:pt>
                <c:pt idx="67">
                  <c:v>164.42265358967916</c:v>
                </c:pt>
                <c:pt idx="68">
                  <c:v>166.03636328106973</c:v>
                </c:pt>
                <c:pt idx="69">
                  <c:v>167.66591056485547</c:v>
                </c:pt>
                <c:pt idx="70">
                  <c:v>169.14348316829933</c:v>
                </c:pt>
                <c:pt idx="71">
                  <c:v>170.63407702806828</c:v>
                </c:pt>
                <c:pt idx="72">
                  <c:v>172.13780689528585</c:v>
                </c:pt>
                <c:pt idx="73">
                  <c:v>173.65478853233122</c:v>
                </c:pt>
                <c:pt idx="74">
                  <c:v>175.01117135459955</c:v>
                </c:pt>
                <c:pt idx="75">
                  <c:v>176.37814861181607</c:v>
                </c:pt>
                <c:pt idx="76">
                  <c:v>177.75580305499327</c:v>
                </c:pt>
                <c:pt idx="77">
                  <c:v>179.10845361392055</c:v>
                </c:pt>
                <c:pt idx="78">
                  <c:v>180.2920022754013</c:v>
                </c:pt>
                <c:pt idx="79">
                  <c:v>181.48337182643718</c:v>
                </c:pt>
                <c:pt idx="80">
                  <c:v>182.68261394746625</c:v>
                </c:pt>
                <c:pt idx="81">
                  <c:v>183.88978066043109</c:v>
                </c:pt>
                <c:pt idx="82">
                  <c:v>184.92074032672576</c:v>
                </c:pt>
                <c:pt idx="83">
                  <c:v>185.95747996529352</c:v>
                </c:pt>
                <c:pt idx="84">
                  <c:v>187.00003198097093</c:v>
                </c:pt>
                <c:pt idx="85">
                  <c:v>188.04842896026904</c:v>
                </c:pt>
                <c:pt idx="86">
                  <c:v>188.91435436594526</c:v>
                </c:pt>
                <c:pt idx="87">
                  <c:v>189.78426718492955</c:v>
                </c:pt>
                <c:pt idx="88">
                  <c:v>190.62011505446543</c:v>
                </c:pt>
                <c:pt idx="89">
                  <c:v>191.45964416518828</c:v>
                </c:pt>
                <c:pt idx="90">
                  <c:v>192.1111430423536</c:v>
                </c:pt>
                <c:pt idx="91">
                  <c:v>192.76485883989812</c:v>
                </c:pt>
                <c:pt idx="92">
                  <c:v>193.42079910155857</c:v>
                </c:pt>
                <c:pt idx="93">
                  <c:v>194.07897139674137</c:v>
                </c:pt>
                <c:pt idx="94">
                  <c:v>194.54503263865345</c:v>
                </c:pt>
                <c:pt idx="95">
                  <c:v>195.0122130800319</c:v>
                </c:pt>
                <c:pt idx="96">
                  <c:v>195.48051540852231</c:v>
                </c:pt>
                <c:pt idx="97">
                  <c:v>195.94994231822434</c:v>
                </c:pt>
                <c:pt idx="98">
                  <c:v>196.40087408248357</c:v>
                </c:pt>
                <c:pt idx="99">
                  <c:v>196.85284355797464</c:v>
                </c:pt>
              </c:numCache>
            </c:numRef>
          </c:val>
          <c:extLst>
            <c:ext xmlns:c16="http://schemas.microsoft.com/office/drawing/2014/chart" uri="{C3380CC4-5D6E-409C-BE32-E72D297353CC}">
              <c16:uniqueId val="{00000002-1254-4E47-A85C-3D5AD6CC1EEF}"/>
            </c:ext>
          </c:extLst>
        </c:ser>
        <c:ser>
          <c:idx val="3"/>
          <c:order val="3"/>
          <c:tx>
            <c:strRef>
              <c:f>'ST Prim Ener Cons by Fuel &amp; Reg'!$B$199</c:f>
              <c:strCache>
                <c:ptCount val="1"/>
                <c:pt idx="0">
                  <c:v>Nuclear</c:v>
                </c:pt>
              </c:strCache>
            </c:strRef>
          </c:tx>
          <c:spPr>
            <a:solidFill>
              <a:srgbClr val="FF990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Reg'!$C$199:$CX$199</c:f>
              <c:numCache>
                <c:formatCode>0.0</c:formatCode>
                <c:ptCount val="100"/>
                <c:pt idx="0">
                  <c:v>0.26088965623655913</c:v>
                </c:pt>
                <c:pt idx="1">
                  <c:v>0.35173791193548387</c:v>
                </c:pt>
                <c:pt idx="2">
                  <c:v>0.41887863763440858</c:v>
                </c:pt>
                <c:pt idx="3">
                  <c:v>0.53233877279569886</c:v>
                </c:pt>
                <c:pt idx="4">
                  <c:v>0.63112087075268819</c:v>
                </c:pt>
                <c:pt idx="5">
                  <c:v>0.80570886311827949</c:v>
                </c:pt>
                <c:pt idx="6">
                  <c:v>1.1206340698924731</c:v>
                </c:pt>
                <c:pt idx="7">
                  <c:v>1.5544773268817202</c:v>
                </c:pt>
                <c:pt idx="8">
                  <c:v>2.0828655954838711</c:v>
                </c:pt>
                <c:pt idx="9">
                  <c:v>2.7233342869892474</c:v>
                </c:pt>
                <c:pt idx="10">
                  <c:v>3.7780191520430102</c:v>
                </c:pt>
                <c:pt idx="11">
                  <c:v>4.4197618272043009</c:v>
                </c:pt>
                <c:pt idx="12">
                  <c:v>5.5012948698924733</c:v>
                </c:pt>
                <c:pt idx="13">
                  <c:v>6.392523400322581</c:v>
                </c:pt>
                <c:pt idx="14">
                  <c:v>6.6485688170967743</c:v>
                </c:pt>
                <c:pt idx="15">
                  <c:v>7.2723442136559138</c:v>
                </c:pt>
                <c:pt idx="16">
                  <c:v>8.5883142323655939</c:v>
                </c:pt>
                <c:pt idx="17">
                  <c:v>9.3179426383870965</c:v>
                </c:pt>
                <c:pt idx="18">
                  <c:v>10.56045241580645</c:v>
                </c:pt>
                <c:pt idx="19">
                  <c:v>12.815484046881723</c:v>
                </c:pt>
                <c:pt idx="20">
                  <c:v>15.209414573655915</c:v>
                </c:pt>
                <c:pt idx="21">
                  <c:v>16.290311266236554</c:v>
                </c:pt>
                <c:pt idx="22">
                  <c:v>17.720392053655914</c:v>
                </c:pt>
                <c:pt idx="23">
                  <c:v>19.319212943225807</c:v>
                </c:pt>
                <c:pt idx="24">
                  <c:v>19.868387703655912</c:v>
                </c:pt>
                <c:pt idx="25">
                  <c:v>20.434827122365597</c:v>
                </c:pt>
                <c:pt idx="26">
                  <c:v>21.412537304946238</c:v>
                </c:pt>
                <c:pt idx="27">
                  <c:v>21.575104126778651</c:v>
                </c:pt>
                <c:pt idx="28">
                  <c:v>22.318115680217076</c:v>
                </c:pt>
                <c:pt idx="29">
                  <c:v>22.737119438181907</c:v>
                </c:pt>
                <c:pt idx="30">
                  <c:v>23.723399776125667</c:v>
                </c:pt>
                <c:pt idx="31">
                  <c:v>24.585602141327477</c:v>
                </c:pt>
                <c:pt idx="32">
                  <c:v>24.416803545390589</c:v>
                </c:pt>
                <c:pt idx="33">
                  <c:v>24.837105521853545</c:v>
                </c:pt>
                <c:pt idx="34">
                  <c:v>25.782312547363134</c:v>
                </c:pt>
                <c:pt idx="35">
                  <c:v>26.364022867520688</c:v>
                </c:pt>
                <c:pt idx="36">
                  <c:v>26.932352047166304</c:v>
                </c:pt>
                <c:pt idx="37">
                  <c:v>27.186152627555078</c:v>
                </c:pt>
                <c:pt idx="38">
                  <c:v>26.464845053495829</c:v>
                </c:pt>
                <c:pt idx="39">
                  <c:v>27.491221129879012</c:v>
                </c:pt>
                <c:pt idx="40">
                  <c:v>27.389065351209194</c:v>
                </c:pt>
                <c:pt idx="41">
                  <c:v>27.555909837160769</c:v>
                </c:pt>
                <c:pt idx="42">
                  <c:v>26.825572396020522</c:v>
                </c:pt>
                <c:pt idx="43">
                  <c:v>26.576224916009785</c:v>
                </c:pt>
                <c:pt idx="44">
                  <c:v>26.038580122333673</c:v>
                </c:pt>
                <c:pt idx="45">
                  <c:v>26.545440396777</c:v>
                </c:pt>
                <c:pt idx="46">
                  <c:v>25.279736218770175</c:v>
                </c:pt>
                <c:pt idx="47">
                  <c:v>23.403571689064201</c:v>
                </c:pt>
                <c:pt idx="48">
                  <c:v>23.448569437291436</c:v>
                </c:pt>
                <c:pt idx="49">
                  <c:v>23.78404309404306</c:v>
                </c:pt>
                <c:pt idx="50">
                  <c:v>23.960724448091216</c:v>
                </c:pt>
                <c:pt idx="51">
                  <c:v>24.173265821064021</c:v>
                </c:pt>
                <c:pt idx="52">
                  <c:v>24.245544755978528</c:v>
                </c:pt>
                <c:pt idx="53">
                  <c:v>24.681660352899236</c:v>
                </c:pt>
                <c:pt idx="54">
                  <c:v>25.463841804827531</c:v>
                </c:pt>
                <c:pt idx="55">
                  <c:v>24.441486012305123</c:v>
                </c:pt>
                <c:pt idx="56">
                  <c:v>25.312823115844534</c:v>
                </c:pt>
                <c:pt idx="57">
                  <c:v>25.821610860473008</c:v>
                </c:pt>
                <c:pt idx="58">
                  <c:v>26.340625238768517</c:v>
                </c:pt>
                <c:pt idx="59">
                  <c:v>26.870071806067767</c:v>
                </c:pt>
                <c:pt idx="60">
                  <c:v>27.410160249369728</c:v>
                </c:pt>
                <c:pt idx="61">
                  <c:v>27.961104470382057</c:v>
                </c:pt>
                <c:pt idx="62">
                  <c:v>28.635945726774725</c:v>
                </c:pt>
                <c:pt idx="63">
                  <c:v>29.327074276890425</c:v>
                </c:pt>
                <c:pt idx="64">
                  <c:v>30.03488321456317</c:v>
                </c:pt>
                <c:pt idx="65">
                  <c:v>30.759775120946642</c:v>
                </c:pt>
                <c:pt idx="66">
                  <c:v>31.470941121742925</c:v>
                </c:pt>
                <c:pt idx="67">
                  <c:v>32.357162823731201</c:v>
                </c:pt>
                <c:pt idx="68">
                  <c:v>33.268340528847475</c:v>
                </c:pt>
                <c:pt idx="69">
                  <c:v>34.205176998139819</c:v>
                </c:pt>
                <c:pt idx="70">
                  <c:v>35.133505501869337</c:v>
                </c:pt>
                <c:pt idx="71">
                  <c:v>36.087028841190076</c:v>
                </c:pt>
                <c:pt idx="72">
                  <c:v>37.248128994155358</c:v>
                </c:pt>
                <c:pt idx="73">
                  <c:v>38.446587544542297</c:v>
                </c:pt>
                <c:pt idx="74">
                  <c:v>39.644198746554785</c:v>
                </c:pt>
                <c:pt idx="75">
                  <c:v>40.879115537509968</c:v>
                </c:pt>
                <c:pt idx="76">
                  <c:v>42.1524999865034</c:v>
                </c:pt>
                <c:pt idx="77">
                  <c:v>43.550361191055828</c:v>
                </c:pt>
                <c:pt idx="78">
                  <c:v>44.949852047930399</c:v>
                </c:pt>
                <c:pt idx="79">
                  <c:v>46.394315543490634</c:v>
                </c:pt>
                <c:pt idx="80">
                  <c:v>47.885196873480695</c:v>
                </c:pt>
                <c:pt idx="81">
                  <c:v>49.423987675009982</c:v>
                </c:pt>
                <c:pt idx="82">
                  <c:v>51.011090767229909</c:v>
                </c:pt>
                <c:pt idx="83">
                  <c:v>52.649158913947197</c:v>
                </c:pt>
                <c:pt idx="84">
                  <c:v>54.339828704991859</c:v>
                </c:pt>
                <c:pt idx="85">
                  <c:v>56.084789284366558</c:v>
                </c:pt>
                <c:pt idx="86">
                  <c:v>57.828128874481806</c:v>
                </c:pt>
                <c:pt idx="87">
                  <c:v>59.567656819155083</c:v>
                </c:pt>
                <c:pt idx="88">
                  <c:v>61.359511503932069</c:v>
                </c:pt>
                <c:pt idx="89">
                  <c:v>63.205266969481833</c:v>
                </c:pt>
                <c:pt idx="90">
                  <c:v>65.041632796013161</c:v>
                </c:pt>
                <c:pt idx="91">
                  <c:v>66.931352395268519</c:v>
                </c:pt>
                <c:pt idx="92">
                  <c:v>68.808910692660589</c:v>
                </c:pt>
                <c:pt idx="93">
                  <c:v>70.73913825541112</c:v>
                </c:pt>
                <c:pt idx="94">
                  <c:v>72.650934205901848</c:v>
                </c:pt>
                <c:pt idx="95">
                  <c:v>74.541674768610434</c:v>
                </c:pt>
                <c:pt idx="96">
                  <c:v>76.481621854463498</c:v>
                </c:pt>
                <c:pt idx="97">
                  <c:v>78.472056063225907</c:v>
                </c:pt>
                <c:pt idx="98">
                  <c:v>80.506247936524858</c:v>
                </c:pt>
                <c:pt idx="99">
                  <c:v>82.593171148659408</c:v>
                </c:pt>
              </c:numCache>
            </c:numRef>
          </c:val>
          <c:extLst>
            <c:ext xmlns:c16="http://schemas.microsoft.com/office/drawing/2014/chart" uri="{C3380CC4-5D6E-409C-BE32-E72D297353CC}">
              <c16:uniqueId val="{00000003-1254-4E47-A85C-3D5AD6CC1EEF}"/>
            </c:ext>
          </c:extLst>
        </c:ser>
        <c:ser>
          <c:idx val="4"/>
          <c:order val="4"/>
          <c:tx>
            <c:strRef>
              <c:f>'ST Prim Ener Cons by Fuel &amp; Reg'!$B$200</c:f>
              <c:strCache>
                <c:ptCount val="1"/>
                <c:pt idx="0">
                  <c:v>Hydro</c:v>
                </c:pt>
              </c:strCache>
            </c:strRef>
          </c:tx>
          <c:spPr>
            <a:solidFill>
              <a:srgbClr val="0066FF"/>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Reg'!$C$200:$CX$200</c:f>
              <c:numCache>
                <c:formatCode>0.0</c:formatCode>
                <c:ptCount val="100"/>
                <c:pt idx="0">
                  <c:v>8.9856860017113984</c:v>
                </c:pt>
                <c:pt idx="1">
                  <c:v>9.5225234734641422</c:v>
                </c:pt>
                <c:pt idx="2">
                  <c:v>9.7935499305681066</c:v>
                </c:pt>
                <c:pt idx="3">
                  <c:v>10.201575655887634</c:v>
                </c:pt>
                <c:pt idx="4">
                  <c:v>10.751159473509302</c:v>
                </c:pt>
                <c:pt idx="5">
                  <c:v>11.218428171537626</c:v>
                </c:pt>
                <c:pt idx="6">
                  <c:v>11.761817965312327</c:v>
                </c:pt>
                <c:pt idx="7">
                  <c:v>12.415442876548923</c:v>
                </c:pt>
                <c:pt idx="8">
                  <c:v>12.608324208673293</c:v>
                </c:pt>
                <c:pt idx="9">
                  <c:v>13.881477502188236</c:v>
                </c:pt>
                <c:pt idx="10">
                  <c:v>14.140360343181348</c:v>
                </c:pt>
                <c:pt idx="11">
                  <c:v>13.984832050424155</c:v>
                </c:pt>
                <c:pt idx="12">
                  <c:v>14.389666947400199</c:v>
                </c:pt>
                <c:pt idx="13">
                  <c:v>15.483318972215654</c:v>
                </c:pt>
                <c:pt idx="14">
                  <c:v>16.316679005546842</c:v>
                </c:pt>
                <c:pt idx="15">
                  <c:v>16.578710685361116</c:v>
                </c:pt>
                <c:pt idx="16">
                  <c:v>16.951076696233709</c:v>
                </c:pt>
                <c:pt idx="17">
                  <c:v>17.424393746583366</c:v>
                </c:pt>
                <c:pt idx="18">
                  <c:v>18.177972904730957</c:v>
                </c:pt>
                <c:pt idx="19">
                  <c:v>18.615818506159467</c:v>
                </c:pt>
                <c:pt idx="20">
                  <c:v>19.120070765149194</c:v>
                </c:pt>
                <c:pt idx="21">
                  <c:v>19.400492549208643</c:v>
                </c:pt>
                <c:pt idx="22">
                  <c:v>19.701158981152968</c:v>
                </c:pt>
                <c:pt idx="23">
                  <c:v>20.314443236952037</c:v>
                </c:pt>
                <c:pt idx="24">
                  <c:v>20.239225329446093</c:v>
                </c:pt>
                <c:pt idx="25">
                  <c:v>20.894089316103241</c:v>
                </c:pt>
                <c:pt idx="26">
                  <c:v>21.38197253791872</c:v>
                </c:pt>
                <c:pt idx="27">
                  <c:v>21.399827877394237</c:v>
                </c:pt>
                <c:pt idx="28">
                  <c:v>22.769205403130186</c:v>
                </c:pt>
                <c:pt idx="29">
                  <c:v>22.848938921276549</c:v>
                </c:pt>
                <c:pt idx="30">
                  <c:v>24.292433482721499</c:v>
                </c:pt>
                <c:pt idx="31">
                  <c:v>24.876761227976111</c:v>
                </c:pt>
                <c:pt idx="32">
                  <c:v>25.325936550772102</c:v>
                </c:pt>
                <c:pt idx="33">
                  <c:v>25.546985034185322</c:v>
                </c:pt>
                <c:pt idx="34">
                  <c:v>25.646112182675711</c:v>
                </c:pt>
                <c:pt idx="35">
                  <c:v>26.069563604236897</c:v>
                </c:pt>
                <c:pt idx="36">
                  <c:v>25.096865375243731</c:v>
                </c:pt>
                <c:pt idx="37">
                  <c:v>25.594492083315181</c:v>
                </c:pt>
                <c:pt idx="38">
                  <c:v>25.428670477583751</c:v>
                </c:pt>
                <c:pt idx="39">
                  <c:v>27.114882673508546</c:v>
                </c:pt>
                <c:pt idx="40">
                  <c:v>27.952761614145359</c:v>
                </c:pt>
                <c:pt idx="41">
                  <c:v>28.971863349526853</c:v>
                </c:pt>
                <c:pt idx="42">
                  <c:v>29.237262630662151</c:v>
                </c:pt>
                <c:pt idx="43">
                  <c:v>30.929849396614326</c:v>
                </c:pt>
                <c:pt idx="44">
                  <c:v>30.565570352645899</c:v>
                </c:pt>
                <c:pt idx="45">
                  <c:v>32.272057396870913</c:v>
                </c:pt>
                <c:pt idx="46">
                  <c:v>32.754739879786719</c:v>
                </c:pt>
                <c:pt idx="47">
                  <c:v>34.057618899839362</c:v>
                </c:pt>
                <c:pt idx="48">
                  <c:v>35.148778724477317</c:v>
                </c:pt>
                <c:pt idx="49">
                  <c:v>35.966406443886449</c:v>
                </c:pt>
                <c:pt idx="50">
                  <c:v>35.673682729531961</c:v>
                </c:pt>
                <c:pt idx="51">
                  <c:v>36.59036158756907</c:v>
                </c:pt>
                <c:pt idx="52">
                  <c:v>36.887863282780572</c:v>
                </c:pt>
                <c:pt idx="53">
                  <c:v>37.637797330368905</c:v>
                </c:pt>
                <c:pt idx="54">
                  <c:v>38.180923022106853</c:v>
                </c:pt>
                <c:pt idx="55">
                  <c:v>38.866607127743691</c:v>
                </c:pt>
                <c:pt idx="56">
                  <c:v>37.934824221017664</c:v>
                </c:pt>
                <c:pt idx="57">
                  <c:v>38.254711506409507</c:v>
                </c:pt>
                <c:pt idx="58">
                  <c:v>38.577203055087082</c:v>
                </c:pt>
                <c:pt idx="59">
                  <c:v>38.902318963587568</c:v>
                </c:pt>
                <c:pt idx="60">
                  <c:v>39.23007946995255</c:v>
                </c:pt>
                <c:pt idx="61">
                  <c:v>39.560504954548485</c:v>
                </c:pt>
                <c:pt idx="62">
                  <c:v>39.854117311244885</c:v>
                </c:pt>
                <c:pt idx="63">
                  <c:v>40.149810289460504</c:v>
                </c:pt>
                <c:pt idx="64">
                  <c:v>40.447597557781791</c:v>
                </c:pt>
                <c:pt idx="65">
                  <c:v>40.747492862299417</c:v>
                </c:pt>
                <c:pt idx="66">
                  <c:v>41.008826667107385</c:v>
                </c:pt>
                <c:pt idx="67">
                  <c:v>41.271733973249098</c:v>
                </c:pt>
                <c:pt idx="68">
                  <c:v>41.53622323138238</c:v>
                </c:pt>
                <c:pt idx="69">
                  <c:v>41.802302926671508</c:v>
                </c:pt>
                <c:pt idx="70">
                  <c:v>42.028245485962344</c:v>
                </c:pt>
                <c:pt idx="71">
                  <c:v>42.255302928239843</c:v>
                </c:pt>
                <c:pt idx="72">
                  <c:v>42.483479790680413</c:v>
                </c:pt>
                <c:pt idx="73">
                  <c:v>42.712780619351662</c:v>
                </c:pt>
                <c:pt idx="74">
                  <c:v>42.900565272025091</c:v>
                </c:pt>
                <c:pt idx="75">
                  <c:v>43.089065680428298</c:v>
                </c:pt>
                <c:pt idx="76">
                  <c:v>43.278283673382553</c:v>
                </c:pt>
                <c:pt idx="77">
                  <c:v>43.468221075887762</c:v>
                </c:pt>
                <c:pt idx="78">
                  <c:v>43.615481220234436</c:v>
                </c:pt>
                <c:pt idx="79">
                  <c:v>43.763127260497683</c:v>
                </c:pt>
                <c:pt idx="80">
                  <c:v>43.911159374133049</c:v>
                </c:pt>
                <c:pt idx="81">
                  <c:v>44.059577730723262</c:v>
                </c:pt>
                <c:pt idx="82">
                  <c:v>44.164394051604589</c:v>
                </c:pt>
                <c:pt idx="83">
                  <c:v>44.269343949809269</c:v>
                </c:pt>
                <c:pt idx="84">
                  <c:v>44.374426816894754</c:v>
                </c:pt>
                <c:pt idx="85">
                  <c:v>44.479642037413733</c:v>
                </c:pt>
                <c:pt idx="86">
                  <c:v>44.540581629317124</c:v>
                </c:pt>
                <c:pt idx="87">
                  <c:v>44.601486541993594</c:v>
                </c:pt>
                <c:pt idx="88">
                  <c:v>44.662356018911467</c:v>
                </c:pt>
                <c:pt idx="89">
                  <c:v>44.723189299311962</c:v>
                </c:pt>
                <c:pt idx="90">
                  <c:v>44.739335582679047</c:v>
                </c:pt>
                <c:pt idx="91">
                  <c:v>44.7553675584224</c:v>
                </c:pt>
                <c:pt idx="92">
                  <c:v>44.771284704726391</c:v>
                </c:pt>
                <c:pt idx="93">
                  <c:v>44.787086498145371</c:v>
                </c:pt>
                <c:pt idx="94">
                  <c:v>44.758059067877042</c:v>
                </c:pt>
                <c:pt idx="95">
                  <c:v>44.72892879566168</c:v>
                </c:pt>
                <c:pt idx="96">
                  <c:v>44.699695504842822</c:v>
                </c:pt>
                <c:pt idx="97">
                  <c:v>44.67035901851353</c:v>
                </c:pt>
                <c:pt idx="98">
                  <c:v>44.636459527232404</c:v>
                </c:pt>
                <c:pt idx="99">
                  <c:v>44.602462833876167</c:v>
                </c:pt>
              </c:numCache>
            </c:numRef>
          </c:val>
          <c:extLst>
            <c:ext xmlns:c16="http://schemas.microsoft.com/office/drawing/2014/chart" uri="{C3380CC4-5D6E-409C-BE32-E72D297353CC}">
              <c16:uniqueId val="{00000004-1254-4E47-A85C-3D5AD6CC1EEF}"/>
            </c:ext>
          </c:extLst>
        </c:ser>
        <c:ser>
          <c:idx val="5"/>
          <c:order val="5"/>
          <c:tx>
            <c:strRef>
              <c:f>'ST Prim Ener Cons by Fuel &amp; Reg'!$B$201</c:f>
              <c:strCache>
                <c:ptCount val="1"/>
                <c:pt idx="0">
                  <c:v>Wind</c:v>
                </c:pt>
              </c:strCache>
            </c:strRef>
          </c:tx>
          <c:spPr>
            <a:solidFill>
              <a:srgbClr val="FFFF0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Reg'!$C$201:$CX$201</c:f>
              <c:numCache>
                <c:formatCode>0.0</c:formatCode>
                <c:ptCount val="100"/>
                <c:pt idx="0">
                  <c:v>0</c:v>
                </c:pt>
                <c:pt idx="1">
                  <c:v>0</c:v>
                </c:pt>
                <c:pt idx="2">
                  <c:v>0</c:v>
                </c:pt>
                <c:pt idx="3">
                  <c:v>0</c:v>
                </c:pt>
                <c:pt idx="4">
                  <c:v>0</c:v>
                </c:pt>
                <c:pt idx="5">
                  <c:v>0</c:v>
                </c:pt>
                <c:pt idx="6">
                  <c:v>0</c:v>
                </c:pt>
                <c:pt idx="7">
                  <c:v>0</c:v>
                </c:pt>
                <c:pt idx="8">
                  <c:v>0</c:v>
                </c:pt>
                <c:pt idx="9">
                  <c:v>0</c:v>
                </c:pt>
                <c:pt idx="10">
                  <c:v>0</c:v>
                </c:pt>
                <c:pt idx="11">
                  <c:v>0</c:v>
                </c:pt>
                <c:pt idx="12">
                  <c:v>0</c:v>
                </c:pt>
                <c:pt idx="13">
                  <c:v>3.193548387096774E-5</c:v>
                </c:pt>
                <c:pt idx="14">
                  <c:v>6.387096774193548E-5</c:v>
                </c:pt>
                <c:pt idx="15">
                  <c:v>1.1177419354838708E-4</c:v>
                </c:pt>
                <c:pt idx="16">
                  <c:v>1.1177419354838708E-4</c:v>
                </c:pt>
                <c:pt idx="17">
                  <c:v>1.9693548387096765E-4</c:v>
                </c:pt>
                <c:pt idx="18">
                  <c:v>3.4910752688172047E-4</c:v>
                </c:pt>
                <c:pt idx="19">
                  <c:v>4.7643010752688168E-4</c:v>
                </c:pt>
                <c:pt idx="20">
                  <c:v>6.8363440860215051E-4</c:v>
                </c:pt>
                <c:pt idx="21">
                  <c:v>1.4778817204301078E-3</c:v>
                </c:pt>
                <c:pt idx="22">
                  <c:v>2.0798172043010751E-3</c:v>
                </c:pt>
                <c:pt idx="23">
                  <c:v>3.5297204301075274E-3</c:v>
                </c:pt>
                <c:pt idx="24">
                  <c:v>2.8207301075268823E-2</c:v>
                </c:pt>
                <c:pt idx="25">
                  <c:v>3.8668234524086013E-2</c:v>
                </c:pt>
                <c:pt idx="26">
                  <c:v>4.3503651698494634E-2</c:v>
                </c:pt>
                <c:pt idx="27">
                  <c:v>5.0385805365161296E-2</c:v>
                </c:pt>
                <c:pt idx="28">
                  <c:v>6.0651539045161303E-2</c:v>
                </c:pt>
                <c:pt idx="29">
                  <c:v>7.5824737051612898E-2</c:v>
                </c:pt>
                <c:pt idx="30">
                  <c:v>8.7949507625806445E-2</c:v>
                </c:pt>
                <c:pt idx="31">
                  <c:v>9.7984458645053771E-2</c:v>
                </c:pt>
                <c:pt idx="32">
                  <c:v>0.12793159467827955</c:v>
                </c:pt>
                <c:pt idx="33">
                  <c:v>0.16948438349598816</c:v>
                </c:pt>
                <c:pt idx="34">
                  <c:v>0.22584959426390647</c:v>
                </c:pt>
                <c:pt idx="35">
                  <c:v>0.33433721196449079</c:v>
                </c:pt>
                <c:pt idx="36">
                  <c:v>0.40592365605693559</c:v>
                </c:pt>
                <c:pt idx="37">
                  <c:v>0.55002873417553599</c:v>
                </c:pt>
                <c:pt idx="38">
                  <c:v>0.6607277985911143</c:v>
                </c:pt>
                <c:pt idx="39">
                  <c:v>0.88828158637931365</c:v>
                </c:pt>
                <c:pt idx="40">
                  <c:v>1.078704055569635</c:v>
                </c:pt>
                <c:pt idx="41">
                  <c:v>1.3674839252507123</c:v>
                </c:pt>
                <c:pt idx="42">
                  <c:v>1.7458413252747729</c:v>
                </c:pt>
                <c:pt idx="43">
                  <c:v>2.2398404492780628</c:v>
                </c:pt>
                <c:pt idx="44">
                  <c:v>2.7828065841023331</c:v>
                </c:pt>
                <c:pt idx="45">
                  <c:v>3.4615037136856084</c:v>
                </c:pt>
                <c:pt idx="46">
                  <c:v>4.3735201530238941</c:v>
                </c:pt>
                <c:pt idx="47">
                  <c:v>5.2365132107405534</c:v>
                </c:pt>
                <c:pt idx="48">
                  <c:v>6.2352613468647657</c:v>
                </c:pt>
                <c:pt idx="49">
                  <c:v>6.8840163640744372</c:v>
                </c:pt>
                <c:pt idx="50">
                  <c:v>8.0596289068866902</c:v>
                </c:pt>
                <c:pt idx="51">
                  <c:v>9.2720966122215582</c:v>
                </c:pt>
                <c:pt idx="52">
                  <c:v>10.925701375439644</c:v>
                </c:pt>
                <c:pt idx="53">
                  <c:v>12.096067594280752</c:v>
                </c:pt>
                <c:pt idx="54">
                  <c:v>13.480254186606635</c:v>
                </c:pt>
                <c:pt idx="55">
                  <c:v>15.093655959741849</c:v>
                </c:pt>
                <c:pt idx="56">
                  <c:v>17.53954202228163</c:v>
                </c:pt>
                <c:pt idx="57">
                  <c:v>19.132132437904804</c:v>
                </c:pt>
                <c:pt idx="58">
                  <c:v>20.869330063266563</c:v>
                </c:pt>
                <c:pt idx="59">
                  <c:v>22.764265233011166</c:v>
                </c:pt>
                <c:pt idx="60">
                  <c:v>24.83126051616858</c:v>
                </c:pt>
                <c:pt idx="61">
                  <c:v>27.08593897103669</c:v>
                </c:pt>
                <c:pt idx="62">
                  <c:v>28.969495167082581</c:v>
                </c:pt>
                <c:pt idx="63">
                  <c:v>30.984033861001503</c:v>
                </c:pt>
                <c:pt idx="64">
                  <c:v>33.138663575695546</c:v>
                </c:pt>
                <c:pt idx="65">
                  <c:v>35.443126240749407</c:v>
                </c:pt>
                <c:pt idx="66">
                  <c:v>37.870271525715928</c:v>
                </c:pt>
                <c:pt idx="67">
                  <c:v>39.700163045838522</c:v>
                </c:pt>
                <c:pt idx="68">
                  <c:v>41.618474924213437</c:v>
                </c:pt>
                <c:pt idx="69">
                  <c:v>43.62947963255143</c:v>
                </c:pt>
                <c:pt idx="70">
                  <c:v>45.692281429578458</c:v>
                </c:pt>
                <c:pt idx="71">
                  <c:v>47.852612495568927</c:v>
                </c:pt>
                <c:pt idx="72">
                  <c:v>49.151332398698663</c:v>
                </c:pt>
                <c:pt idx="73">
                  <c:v>50.485299559999341</c:v>
                </c:pt>
                <c:pt idx="74">
                  <c:v>51.803975584506524</c:v>
                </c:pt>
                <c:pt idx="75">
                  <c:v>53.157095426773843</c:v>
                </c:pt>
                <c:pt idx="76">
                  <c:v>54.545558759321175</c:v>
                </c:pt>
                <c:pt idx="77">
                  <c:v>55.421560432995875</c:v>
                </c:pt>
                <c:pt idx="78">
                  <c:v>56.255654917512459</c:v>
                </c:pt>
                <c:pt idx="79">
                  <c:v>57.10230252402102</c:v>
                </c:pt>
                <c:pt idx="80">
                  <c:v>57.961692177007535</c:v>
                </c:pt>
                <c:pt idx="81">
                  <c:v>58.834015644271496</c:v>
                </c:pt>
                <c:pt idx="82">
                  <c:v>59.364698465382823</c:v>
                </c:pt>
                <c:pt idx="83">
                  <c:v>59.900168045540575</c:v>
                </c:pt>
                <c:pt idx="84">
                  <c:v>60.440467561311344</c:v>
                </c:pt>
                <c:pt idx="85">
                  <c:v>60.985640578714374</c:v>
                </c:pt>
                <c:pt idx="86">
                  <c:v>61.474440487952748</c:v>
                </c:pt>
                <c:pt idx="87">
                  <c:v>61.905499264654267</c:v>
                </c:pt>
                <c:pt idx="88">
                  <c:v>62.339580625498016</c:v>
                </c:pt>
                <c:pt idx="89">
                  <c:v>62.776705764843996</c:v>
                </c:pt>
                <c:pt idx="90">
                  <c:v>63.153868213079178</c:v>
                </c:pt>
                <c:pt idx="91">
                  <c:v>63.533296653303367</c:v>
                </c:pt>
                <c:pt idx="92">
                  <c:v>63.851344336349797</c:v>
                </c:pt>
                <c:pt idx="93">
                  <c:v>64.170984166097554</c:v>
                </c:pt>
                <c:pt idx="94">
                  <c:v>64.427860615714422</c:v>
                </c:pt>
                <c:pt idx="95">
                  <c:v>64.685765341759122</c:v>
                </c:pt>
                <c:pt idx="96">
                  <c:v>64.944702460422178</c:v>
                </c:pt>
                <c:pt idx="97">
                  <c:v>65.139666457208349</c:v>
                </c:pt>
                <c:pt idx="98">
                  <c:v>65.328688741333863</c:v>
                </c:pt>
                <c:pt idx="99">
                  <c:v>65.518259530323462</c:v>
                </c:pt>
              </c:numCache>
            </c:numRef>
          </c:val>
          <c:extLst>
            <c:ext xmlns:c16="http://schemas.microsoft.com/office/drawing/2014/chart" uri="{C3380CC4-5D6E-409C-BE32-E72D297353CC}">
              <c16:uniqueId val="{00000005-1254-4E47-A85C-3D5AD6CC1EEF}"/>
            </c:ext>
          </c:extLst>
        </c:ser>
        <c:ser>
          <c:idx val="6"/>
          <c:order val="6"/>
          <c:tx>
            <c:strRef>
              <c:f>'ST Prim Ener Cons by Fuel &amp; Reg'!$B$202</c:f>
              <c:strCache>
                <c:ptCount val="1"/>
                <c:pt idx="0">
                  <c:v>Solar</c:v>
                </c:pt>
              </c:strCache>
            </c:strRef>
          </c:tx>
          <c:spPr>
            <a:solidFill>
              <a:srgbClr val="FFC00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Reg'!$C$202:$CX$202</c:f>
              <c:numCache>
                <c:formatCode>0.0</c:formatCode>
                <c:ptCount val="100"/>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3.193548387096774E-5</c:v>
                </c:pt>
                <c:pt idx="19">
                  <c:v>6.7182795698924726E-5</c:v>
                </c:pt>
                <c:pt idx="20">
                  <c:v>1.2505376344086022E-4</c:v>
                </c:pt>
                <c:pt idx="21">
                  <c:v>1.6163440860215056E-4</c:v>
                </c:pt>
                <c:pt idx="22">
                  <c:v>1.1287096774193549E-4</c:v>
                </c:pt>
                <c:pt idx="23">
                  <c:v>1.0853763440860216E-4</c:v>
                </c:pt>
                <c:pt idx="24">
                  <c:v>2.7914086021505378E-3</c:v>
                </c:pt>
                <c:pt idx="25">
                  <c:v>4.1334623655913975E-3</c:v>
                </c:pt>
                <c:pt idx="26">
                  <c:v>5.3779660670728998E-3</c:v>
                </c:pt>
                <c:pt idx="27">
                  <c:v>4.9668737461649364E-3</c:v>
                </c:pt>
                <c:pt idx="28">
                  <c:v>5.9261349332219194E-3</c:v>
                </c:pt>
                <c:pt idx="29">
                  <c:v>6.3553095280287986E-3</c:v>
                </c:pt>
                <c:pt idx="30">
                  <c:v>6.8002757171367499E-3</c:v>
                </c:pt>
                <c:pt idx="31">
                  <c:v>7.4431816331487228E-3</c:v>
                </c:pt>
                <c:pt idx="32">
                  <c:v>7.9794510108646653E-3</c:v>
                </c:pt>
                <c:pt idx="33">
                  <c:v>8.6416244691606987E-3</c:v>
                </c:pt>
                <c:pt idx="34">
                  <c:v>9.635966991787679E-3</c:v>
                </c:pt>
                <c:pt idx="35">
                  <c:v>1.1272907893876995E-2</c:v>
                </c:pt>
                <c:pt idx="36">
                  <c:v>1.5052719051890755E-2</c:v>
                </c:pt>
                <c:pt idx="37">
                  <c:v>1.8903745722430823E-2</c:v>
                </c:pt>
                <c:pt idx="38">
                  <c:v>2.354429197974162E-2</c:v>
                </c:pt>
                <c:pt idx="39">
                  <c:v>3.0826407027467556E-2</c:v>
                </c:pt>
                <c:pt idx="40">
                  <c:v>4.3161939740674608E-2</c:v>
                </c:pt>
                <c:pt idx="41">
                  <c:v>5.9021151567158286E-2</c:v>
                </c:pt>
                <c:pt idx="42">
                  <c:v>7.958190725572202E-2</c:v>
                </c:pt>
                <c:pt idx="43">
                  <c:v>0.12844979009046514</c:v>
                </c:pt>
                <c:pt idx="44">
                  <c:v>0.2118727437124106</c:v>
                </c:pt>
                <c:pt idx="45">
                  <c:v>0.33884425419551767</c:v>
                </c:pt>
                <c:pt idx="46">
                  <c:v>0.65130833193748638</c:v>
                </c:pt>
                <c:pt idx="47">
                  <c:v>1.0023067105693653</c:v>
                </c:pt>
                <c:pt idx="48">
                  <c:v>1.359888684477115</c:v>
                </c:pt>
                <c:pt idx="49">
                  <c:v>1.9150164057318977</c:v>
                </c:pt>
                <c:pt idx="50">
                  <c:v>2.4696252405122689</c:v>
                </c:pt>
                <c:pt idx="51">
                  <c:v>3.1570389748706931</c:v>
                </c:pt>
                <c:pt idx="52">
                  <c:v>4.2678543953959664</c:v>
                </c:pt>
                <c:pt idx="53">
                  <c:v>5.4883792167014578</c:v>
                </c:pt>
                <c:pt idx="54">
                  <c:v>6.6801316980637511</c:v>
                </c:pt>
                <c:pt idx="55">
                  <c:v>8.0007950549033424</c:v>
                </c:pt>
                <c:pt idx="56">
                  <c:v>9.7261997967497553</c:v>
                </c:pt>
                <c:pt idx="57">
                  <c:v>10.412869502400291</c:v>
                </c:pt>
                <c:pt idx="58">
                  <c:v>11.148018089269753</c:v>
                </c:pt>
                <c:pt idx="59">
                  <c:v>11.935068166372199</c:v>
                </c:pt>
                <c:pt idx="60">
                  <c:v>12.777683978918075</c:v>
                </c:pt>
                <c:pt idx="61">
                  <c:v>13.679788467829692</c:v>
                </c:pt>
                <c:pt idx="62">
                  <c:v>14.631080957882567</c:v>
                </c:pt>
                <c:pt idx="63">
                  <c:v>15.64852632769372</c:v>
                </c:pt>
                <c:pt idx="64">
                  <c:v>16.73672484852154</c:v>
                </c:pt>
                <c:pt idx="65">
                  <c:v>17.900596694487728</c:v>
                </c:pt>
                <c:pt idx="66">
                  <c:v>19.126429556126247</c:v>
                </c:pt>
                <c:pt idx="67">
                  <c:v>20.050618632278269</c:v>
                </c:pt>
                <c:pt idx="68">
                  <c:v>21.019464524589957</c:v>
                </c:pt>
                <c:pt idx="69">
                  <c:v>22.035125050418145</c:v>
                </c:pt>
                <c:pt idx="70">
                  <c:v>23.076945762801913</c:v>
                </c:pt>
                <c:pt idx="71">
                  <c:v>24.168023758467182</c:v>
                </c:pt>
                <c:pt idx="72">
                  <c:v>25.31068792176751</c:v>
                </c:pt>
                <c:pt idx="73">
                  <c:v>26.507377246708675</c:v>
                </c:pt>
                <c:pt idx="74">
                  <c:v>27.733078370596484</c:v>
                </c:pt>
                <c:pt idx="75">
                  <c:v>29.015455914452872</c:v>
                </c:pt>
                <c:pt idx="76">
                  <c:v>30.357130595937171</c:v>
                </c:pt>
                <c:pt idx="77">
                  <c:v>31.455451580898181</c:v>
                </c:pt>
                <c:pt idx="78">
                  <c:v>32.561110703966754</c:v>
                </c:pt>
                <c:pt idx="79">
                  <c:v>33.70563374521118</c:v>
                </c:pt>
                <c:pt idx="80">
                  <c:v>34.890386771355352</c:v>
                </c:pt>
                <c:pt idx="81">
                  <c:v>36.116783866368493</c:v>
                </c:pt>
                <c:pt idx="82">
                  <c:v>37.167782276879812</c:v>
                </c:pt>
                <c:pt idx="83">
                  <c:v>38.249364741137015</c:v>
                </c:pt>
                <c:pt idx="84">
                  <c:v>39.362421255104096</c:v>
                </c:pt>
                <c:pt idx="85">
                  <c:v>40.507867713627618</c:v>
                </c:pt>
                <c:pt idx="86">
                  <c:v>41.645126099687708</c:v>
                </c:pt>
                <c:pt idx="87">
                  <c:v>42.605462707546501</c:v>
                </c:pt>
                <c:pt idx="88">
                  <c:v>43.58794467758252</c:v>
                </c:pt>
                <c:pt idx="89">
                  <c:v>44.593082681847569</c:v>
                </c:pt>
                <c:pt idx="90">
                  <c:v>45.57591422415549</c:v>
                </c:pt>
                <c:pt idx="91">
                  <c:v>46.580407373655873</c:v>
                </c:pt>
                <c:pt idx="92">
                  <c:v>47.373671711229235</c:v>
                </c:pt>
                <c:pt idx="93">
                  <c:v>48.180445340471465</c:v>
                </c:pt>
                <c:pt idx="94">
                  <c:v>48.952055172599103</c:v>
                </c:pt>
                <c:pt idx="95">
                  <c:v>49.736022336188256</c:v>
                </c:pt>
                <c:pt idx="96">
                  <c:v>50.532544733902306</c:v>
                </c:pt>
                <c:pt idx="97">
                  <c:v>51.088908051422571</c:v>
                </c:pt>
                <c:pt idx="98">
                  <c:v>51.646236949355533</c:v>
                </c:pt>
                <c:pt idx="99">
                  <c:v>52.209645748236042</c:v>
                </c:pt>
              </c:numCache>
            </c:numRef>
          </c:val>
          <c:extLst>
            <c:ext xmlns:c16="http://schemas.microsoft.com/office/drawing/2014/chart" uri="{C3380CC4-5D6E-409C-BE32-E72D297353CC}">
              <c16:uniqueId val="{00000006-1254-4E47-A85C-3D5AD6CC1EEF}"/>
            </c:ext>
          </c:extLst>
        </c:ser>
        <c:ser>
          <c:idx val="7"/>
          <c:order val="7"/>
          <c:tx>
            <c:strRef>
              <c:f>'ST Prim Ener Cons by Fuel &amp; Reg'!$B$203</c:f>
              <c:strCache>
                <c:ptCount val="1"/>
                <c:pt idx="0">
                  <c:v>Geoth Bio Oth</c:v>
                </c:pt>
              </c:strCache>
            </c:strRef>
          </c:tx>
          <c:spPr>
            <a:solidFill>
              <a:srgbClr val="92D05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Reg'!$C$203:$CX$203</c:f>
              <c:numCache>
                <c:formatCode>0.0</c:formatCode>
                <c:ptCount val="100"/>
                <c:pt idx="0">
                  <c:v>0.20141671292719099</c:v>
                </c:pt>
                <c:pt idx="1">
                  <c:v>0.22225538837981579</c:v>
                </c:pt>
                <c:pt idx="2">
                  <c:v>0.22447215033553858</c:v>
                </c:pt>
                <c:pt idx="3">
                  <c:v>0.24851489996277459</c:v>
                </c:pt>
                <c:pt idx="4">
                  <c:v>0.26121140674649584</c:v>
                </c:pt>
                <c:pt idx="5">
                  <c:v>0.28921661666986254</c:v>
                </c:pt>
                <c:pt idx="6">
                  <c:v>0.31442064105402379</c:v>
                </c:pt>
                <c:pt idx="7">
                  <c:v>0.33624729106605544</c:v>
                </c:pt>
                <c:pt idx="8">
                  <c:v>0.36088673439156688</c:v>
                </c:pt>
                <c:pt idx="9">
                  <c:v>0.3847426808177602</c:v>
                </c:pt>
                <c:pt idx="10">
                  <c:v>0.38932992756882645</c:v>
                </c:pt>
                <c:pt idx="11">
                  <c:v>0.43405583777439932</c:v>
                </c:pt>
                <c:pt idx="12">
                  <c:v>0.45815988954340897</c:v>
                </c:pt>
                <c:pt idx="13">
                  <c:v>0.48609655984476996</c:v>
                </c:pt>
                <c:pt idx="14">
                  <c:v>0.52025587287249009</c:v>
                </c:pt>
                <c:pt idx="15">
                  <c:v>0.55363889284405077</c:v>
                </c:pt>
                <c:pt idx="16">
                  <c:v>0.59366728874516317</c:v>
                </c:pt>
                <c:pt idx="17">
                  <c:v>0.68843844414115252</c:v>
                </c:pt>
                <c:pt idx="18">
                  <c:v>0.76237411979733571</c:v>
                </c:pt>
                <c:pt idx="19">
                  <c:v>0.85075439234366446</c:v>
                </c:pt>
                <c:pt idx="20">
                  <c:v>0.87967884794690321</c:v>
                </c:pt>
                <c:pt idx="21">
                  <c:v>0.95473764868702204</c:v>
                </c:pt>
                <c:pt idx="22">
                  <c:v>1.0219672035677558</c:v>
                </c:pt>
                <c:pt idx="23">
                  <c:v>1.0522477783552449</c:v>
                </c:pt>
                <c:pt idx="24">
                  <c:v>1.1589101319768131</c:v>
                </c:pt>
                <c:pt idx="25">
                  <c:v>4.5583953708501355</c:v>
                </c:pt>
                <c:pt idx="26">
                  <c:v>4.7653062194492044</c:v>
                </c:pt>
                <c:pt idx="27">
                  <c:v>4.9581912445741665</c:v>
                </c:pt>
                <c:pt idx="28">
                  <c:v>5.2714727345388352</c:v>
                </c:pt>
                <c:pt idx="29">
                  <c:v>5.5970028405624905</c:v>
                </c:pt>
                <c:pt idx="30">
                  <c:v>5.4711827039635335</c:v>
                </c:pt>
                <c:pt idx="31">
                  <c:v>5.7823887637400579</c:v>
                </c:pt>
                <c:pt idx="32">
                  <c:v>1.8005376842740768</c:v>
                </c:pt>
                <c:pt idx="33">
                  <c:v>1.8745033009646197</c:v>
                </c:pt>
                <c:pt idx="34">
                  <c:v>1.966939798950168</c:v>
                </c:pt>
                <c:pt idx="35">
                  <c:v>2.0562606294536732</c:v>
                </c:pt>
                <c:pt idx="36">
                  <c:v>2.1354304087151115</c:v>
                </c:pt>
                <c:pt idx="37">
                  <c:v>2.2991796418116759</c:v>
                </c:pt>
                <c:pt idx="38">
                  <c:v>2.4264280349217917</c:v>
                </c:pt>
                <c:pt idx="39">
                  <c:v>2.6216923421083131</c:v>
                </c:pt>
                <c:pt idx="40">
                  <c:v>2.8401301621284887</c:v>
                </c:pt>
                <c:pt idx="41">
                  <c:v>3.0259115093430955</c:v>
                </c:pt>
                <c:pt idx="42">
                  <c:v>3.2833422149430826</c:v>
                </c:pt>
                <c:pt idx="43">
                  <c:v>3.5113679023960618</c:v>
                </c:pt>
                <c:pt idx="44">
                  <c:v>3.7724921813105148</c:v>
                </c:pt>
                <c:pt idx="45">
                  <c:v>4.2490806022939864</c:v>
                </c:pt>
                <c:pt idx="46">
                  <c:v>4.4913502094740476</c:v>
                </c:pt>
                <c:pt idx="47">
                  <c:v>4.8685192392215875</c:v>
                </c:pt>
                <c:pt idx="48">
                  <c:v>5.2672844895603417</c:v>
                </c:pt>
                <c:pt idx="49">
                  <c:v>5.7045650515304418</c:v>
                </c:pt>
                <c:pt idx="50">
                  <c:v>6.1604225309851151</c:v>
                </c:pt>
                <c:pt idx="51">
                  <c:v>6.2542875519933663</c:v>
                </c:pt>
                <c:pt idx="52">
                  <c:v>6.6623758455637017</c:v>
                </c:pt>
                <c:pt idx="53">
                  <c:v>7.184972693789633</c:v>
                </c:pt>
                <c:pt idx="54">
                  <c:v>7.5425689106922809</c:v>
                </c:pt>
                <c:pt idx="55">
                  <c:v>7.8686061004582966</c:v>
                </c:pt>
                <c:pt idx="56">
                  <c:v>8.5431553763757666</c:v>
                </c:pt>
                <c:pt idx="57">
                  <c:v>8.7525600730519368</c:v>
                </c:pt>
                <c:pt idx="58">
                  <c:v>8.7918664363965711</c:v>
                </c:pt>
                <c:pt idx="59">
                  <c:v>8.8072803596814246</c:v>
                </c:pt>
                <c:pt idx="60">
                  <c:v>8.6190542652774251</c:v>
                </c:pt>
                <c:pt idx="61">
                  <c:v>8.3710261608227636</c:v>
                </c:pt>
                <c:pt idx="62">
                  <c:v>8.4402363647665375</c:v>
                </c:pt>
                <c:pt idx="63">
                  <c:v>8.4880663455943246</c:v>
                </c:pt>
                <c:pt idx="64">
                  <c:v>8.4997828932620134</c:v>
                </c:pt>
                <c:pt idx="65">
                  <c:v>8.4592021746421384</c:v>
                </c:pt>
                <c:pt idx="66">
                  <c:v>8.3403550500219943</c:v>
                </c:pt>
                <c:pt idx="67">
                  <c:v>9.3440780723095802</c:v>
                </c:pt>
                <c:pt idx="68">
                  <c:v>10.364875766567948</c:v>
                </c:pt>
                <c:pt idx="69">
                  <c:v>11.392117945885628</c:v>
                </c:pt>
                <c:pt idx="70">
                  <c:v>12.402109041548613</c:v>
                </c:pt>
                <c:pt idx="71">
                  <c:v>13.393058368366924</c:v>
                </c:pt>
                <c:pt idx="72">
                  <c:v>15.134245488047616</c:v>
                </c:pt>
                <c:pt idx="73">
                  <c:v>16.891107247675624</c:v>
                </c:pt>
                <c:pt idx="74">
                  <c:v>18.634615205370903</c:v>
                </c:pt>
                <c:pt idx="75">
                  <c:v>20.222764577088228</c:v>
                </c:pt>
                <c:pt idx="76">
                  <c:v>21.651560294416242</c:v>
                </c:pt>
                <c:pt idx="77">
                  <c:v>23.905840857267581</c:v>
                </c:pt>
                <c:pt idx="78">
                  <c:v>26.008423821033769</c:v>
                </c:pt>
                <c:pt idx="79">
                  <c:v>27.978710618978962</c:v>
                </c:pt>
                <c:pt idx="80">
                  <c:v>29.814452583644876</c:v>
                </c:pt>
                <c:pt idx="81">
                  <c:v>31.513291876305843</c:v>
                </c:pt>
                <c:pt idx="82">
                  <c:v>33.466881579926131</c:v>
                </c:pt>
                <c:pt idx="83">
                  <c:v>35.29086226083605</c:v>
                </c:pt>
                <c:pt idx="84">
                  <c:v>36.983481088015587</c:v>
                </c:pt>
                <c:pt idx="85">
                  <c:v>38.542892340867603</c:v>
                </c:pt>
                <c:pt idx="86">
                  <c:v>39.927347292021182</c:v>
                </c:pt>
                <c:pt idx="87">
                  <c:v>41.674084385885863</c:v>
                </c:pt>
                <c:pt idx="88">
                  <c:v>43.330005133306216</c:v>
                </c:pt>
                <c:pt idx="89">
                  <c:v>44.856183185180015</c:v>
                </c:pt>
                <c:pt idx="90">
                  <c:v>46.205233678575659</c:v>
                </c:pt>
                <c:pt idx="91">
                  <c:v>47.419450000412709</c:v>
                </c:pt>
                <c:pt idx="92">
                  <c:v>48.861901855636766</c:v>
                </c:pt>
                <c:pt idx="93">
                  <c:v>50.181046068338986</c:v>
                </c:pt>
                <c:pt idx="94">
                  <c:v>51.324873232104792</c:v>
                </c:pt>
                <c:pt idx="95">
                  <c:v>52.41449698337702</c:v>
                </c:pt>
                <c:pt idx="96">
                  <c:v>53.380566781100931</c:v>
                </c:pt>
                <c:pt idx="97">
                  <c:v>54.698746977973819</c:v>
                </c:pt>
                <c:pt idx="98">
                  <c:v>55.890909240744143</c:v>
                </c:pt>
                <c:pt idx="99">
                  <c:v>56.96210789561632</c:v>
                </c:pt>
              </c:numCache>
            </c:numRef>
          </c:val>
          <c:extLst>
            <c:ext xmlns:c16="http://schemas.microsoft.com/office/drawing/2014/chart" uri="{C3380CC4-5D6E-409C-BE32-E72D297353CC}">
              <c16:uniqueId val="{00000007-1254-4E47-A85C-3D5AD6CC1EEF}"/>
            </c:ext>
          </c:extLst>
        </c:ser>
        <c:dLbls>
          <c:showLegendKey val="0"/>
          <c:showVal val="0"/>
          <c:showCatName val="0"/>
          <c:showSerName val="0"/>
          <c:showPercent val="0"/>
          <c:showBubbleSize val="0"/>
        </c:dLbls>
        <c:axId val="1866376303"/>
        <c:axId val="1867365247"/>
      </c:areaChart>
      <c:catAx>
        <c:axId val="1866376303"/>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noMultiLvlLbl val="0"/>
      </c:catAx>
      <c:valAx>
        <c:axId val="186736524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sz="1800" dirty="0"/>
                  <a:t>Exajoules</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6376303"/>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sz="1400" b="1">
          <a:solidFill>
            <a:srgbClr val="FFFF00"/>
          </a:solidFill>
        </a:defRPr>
      </a:pPr>
      <a:endParaRPr lang="en-US"/>
    </a:p>
  </c:txPr>
  <c:externalData r:id="rId4">
    <c:autoUpdate val="0"/>
  </c:externalData>
</c:chartSpace>
</file>

<file path=ppt/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25526949928291"/>
          <c:y val="3.6162758433582645E-2"/>
          <c:w val="0.68386515745162457"/>
          <c:h val="0.85584471479044755"/>
        </c:manualLayout>
      </c:layout>
      <c:areaChart>
        <c:grouping val="stacked"/>
        <c:varyColors val="0"/>
        <c:ser>
          <c:idx val="0"/>
          <c:order val="0"/>
          <c:tx>
            <c:strRef>
              <c:f>'ST Prim Ener Cons by Fuel &amp; Reg'!$B$196</c:f>
              <c:strCache>
                <c:ptCount val="1"/>
                <c:pt idx="0">
                  <c:v>Coal</c:v>
                </c:pt>
              </c:strCache>
            </c:strRef>
          </c:tx>
          <c:spPr>
            <a:solidFill>
              <a:srgbClr val="00000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Reg'!$C$196:$CX$196</c:f>
              <c:numCache>
                <c:formatCode>0.0</c:formatCode>
                <c:ptCount val="100"/>
                <c:pt idx="0">
                  <c:v>58.104641831680439</c:v>
                </c:pt>
                <c:pt idx="1">
                  <c:v>58.766737854208117</c:v>
                </c:pt>
                <c:pt idx="2">
                  <c:v>57.818915035720551</c:v>
                </c:pt>
                <c:pt idx="3">
                  <c:v>58.684128035214179</c:v>
                </c:pt>
                <c:pt idx="4">
                  <c:v>60.475449025533017</c:v>
                </c:pt>
                <c:pt idx="5">
                  <c:v>61.410989246262432</c:v>
                </c:pt>
                <c:pt idx="6">
                  <c:v>61.076799493417354</c:v>
                </c:pt>
                <c:pt idx="7">
                  <c:v>61.771092256258029</c:v>
                </c:pt>
                <c:pt idx="8">
                  <c:v>63.60425836441064</c:v>
                </c:pt>
                <c:pt idx="9">
                  <c:v>63.65538437738121</c:v>
                </c:pt>
                <c:pt idx="10">
                  <c:v>64.888335960636994</c:v>
                </c:pt>
                <c:pt idx="11">
                  <c:v>67.278546028760275</c:v>
                </c:pt>
                <c:pt idx="12">
                  <c:v>69.268685384758442</c:v>
                </c:pt>
                <c:pt idx="13">
                  <c:v>70.04845765872706</c:v>
                </c:pt>
                <c:pt idx="14">
                  <c:v>73.30874020102452</c:v>
                </c:pt>
                <c:pt idx="15">
                  <c:v>75.087394749049793</c:v>
                </c:pt>
                <c:pt idx="16">
                  <c:v>76.138850375768357</c:v>
                </c:pt>
                <c:pt idx="17">
                  <c:v>76.987623976444809</c:v>
                </c:pt>
                <c:pt idx="18">
                  <c:v>79.366841148307429</c:v>
                </c:pt>
                <c:pt idx="19">
                  <c:v>82.803886597522293</c:v>
                </c:pt>
                <c:pt idx="20">
                  <c:v>86.356180742768629</c:v>
                </c:pt>
                <c:pt idx="21">
                  <c:v>87.328921962941507</c:v>
                </c:pt>
                <c:pt idx="22">
                  <c:v>90.764730531789695</c:v>
                </c:pt>
                <c:pt idx="23">
                  <c:v>93.481665383014075</c:v>
                </c:pt>
                <c:pt idx="24">
                  <c:v>94.376432714641197</c:v>
                </c:pt>
                <c:pt idx="25">
                  <c:v>93.256088473823041</c:v>
                </c:pt>
                <c:pt idx="26">
                  <c:v>92.355309196335398</c:v>
                </c:pt>
                <c:pt idx="27">
                  <c:v>92.003738617052292</c:v>
                </c:pt>
                <c:pt idx="28">
                  <c:v>92.468138942675552</c:v>
                </c:pt>
                <c:pt idx="29">
                  <c:v>92.825196104227487</c:v>
                </c:pt>
                <c:pt idx="30">
                  <c:v>93.469250398534896</c:v>
                </c:pt>
                <c:pt idx="31">
                  <c:v>95.695640631178435</c:v>
                </c:pt>
                <c:pt idx="32">
                  <c:v>95.53207674848457</c:v>
                </c:pt>
                <c:pt idx="33">
                  <c:v>94.918912804989972</c:v>
                </c:pt>
                <c:pt idx="34">
                  <c:v>95.326189287795117</c:v>
                </c:pt>
                <c:pt idx="35">
                  <c:v>98.739084855092358</c:v>
                </c:pt>
                <c:pt idx="36">
                  <c:v>100.29654522519236</c:v>
                </c:pt>
                <c:pt idx="37">
                  <c:v>104.23837505742698</c:v>
                </c:pt>
                <c:pt idx="38">
                  <c:v>113.39723666401596</c:v>
                </c:pt>
                <c:pt idx="39">
                  <c:v>121.22283568736941</c:v>
                </c:pt>
                <c:pt idx="40">
                  <c:v>130.20860895774655</c:v>
                </c:pt>
                <c:pt idx="41">
                  <c:v>137.04852042468627</c:v>
                </c:pt>
                <c:pt idx="42">
                  <c:v>144.82230500388883</c:v>
                </c:pt>
                <c:pt idx="43">
                  <c:v>146.78489115868467</c:v>
                </c:pt>
                <c:pt idx="44">
                  <c:v>144.631293952877</c:v>
                </c:pt>
                <c:pt idx="45">
                  <c:v>151.18699339092777</c:v>
                </c:pt>
                <c:pt idx="46">
                  <c:v>158.46227151616696</c:v>
                </c:pt>
                <c:pt idx="47">
                  <c:v>159.06375383859179</c:v>
                </c:pt>
                <c:pt idx="48">
                  <c:v>161.4334176517043</c:v>
                </c:pt>
                <c:pt idx="49">
                  <c:v>162.58034811007252</c:v>
                </c:pt>
                <c:pt idx="50">
                  <c:v>158.59599525832164</c:v>
                </c:pt>
                <c:pt idx="51">
                  <c:v>156.61498553966138</c:v>
                </c:pt>
                <c:pt idx="52">
                  <c:v>157.50603742123374</c:v>
                </c:pt>
                <c:pt idx="53">
                  <c:v>159.53714859659897</c:v>
                </c:pt>
                <c:pt idx="54">
                  <c:v>157.31958812953641</c:v>
                </c:pt>
                <c:pt idx="55">
                  <c:v>151.07026733240659</c:v>
                </c:pt>
                <c:pt idx="56">
                  <c:v>160.10350588509107</c:v>
                </c:pt>
                <c:pt idx="57">
                  <c:v>160.5726091573344</c:v>
                </c:pt>
                <c:pt idx="58">
                  <c:v>161.04308690216538</c:v>
                </c:pt>
                <c:pt idx="59">
                  <c:v>161.35228962901755</c:v>
                </c:pt>
                <c:pt idx="60">
                  <c:v>161.66208602510528</c:v>
                </c:pt>
                <c:pt idx="61">
                  <c:v>161.80919852338809</c:v>
                </c:pt>
                <c:pt idx="62">
                  <c:v>161.63282649699758</c:v>
                </c:pt>
                <c:pt idx="63">
                  <c:v>161.29355919418035</c:v>
                </c:pt>
                <c:pt idx="64">
                  <c:v>160.79225881220484</c:v>
                </c:pt>
                <c:pt idx="65">
                  <c:v>160.13027708267495</c:v>
                </c:pt>
                <c:pt idx="66">
                  <c:v>159.15156082914567</c:v>
                </c:pt>
                <c:pt idx="67">
                  <c:v>158.01840171604215</c:v>
                </c:pt>
                <c:pt idx="68">
                  <c:v>156.73402814689416</c:v>
                </c:pt>
                <c:pt idx="69">
                  <c:v>155.30210606574411</c:v>
                </c:pt>
                <c:pt idx="70">
                  <c:v>153.57421483365664</c:v>
                </c:pt>
                <c:pt idx="71">
                  <c:v>151.71089888507987</c:v>
                </c:pt>
                <c:pt idx="72">
                  <c:v>149.71741767372993</c:v>
                </c:pt>
                <c:pt idx="73">
                  <c:v>147.59936536589964</c:v>
                </c:pt>
                <c:pt idx="74">
                  <c:v>145.21829240381692</c:v>
                </c:pt>
                <c:pt idx="75">
                  <c:v>142.87563091075856</c:v>
                </c:pt>
                <c:pt idx="76">
                  <c:v>140.57076123290619</c:v>
                </c:pt>
                <c:pt idx="77">
                  <c:v>138.30307371269694</c:v>
                </c:pt>
                <c:pt idx="78">
                  <c:v>135.93670812147269</c:v>
                </c:pt>
                <c:pt idx="79">
                  <c:v>133.61083104551429</c:v>
                </c:pt>
                <c:pt idx="80">
                  <c:v>131.32474972632551</c:v>
                </c:pt>
                <c:pt idx="81">
                  <c:v>129.07778325850808</c:v>
                </c:pt>
                <c:pt idx="82">
                  <c:v>126.74302431492818</c:v>
                </c:pt>
                <c:pt idx="83">
                  <c:v>124.45049649111978</c:v>
                </c:pt>
                <c:pt idx="84">
                  <c:v>122.19943591058839</c:v>
                </c:pt>
                <c:pt idx="85">
                  <c:v>119.98909251383766</c:v>
                </c:pt>
                <c:pt idx="86">
                  <c:v>117.70138047596882</c:v>
                </c:pt>
                <c:pt idx="87">
                  <c:v>115.45728595581397</c:v>
                </c:pt>
                <c:pt idx="88">
                  <c:v>113.25597734178041</c:v>
                </c:pt>
                <c:pt idx="89">
                  <c:v>111.096638877782</c:v>
                </c:pt>
                <c:pt idx="90">
                  <c:v>108.86981784811574</c:v>
                </c:pt>
                <c:pt idx="91">
                  <c:v>106.6876312191681</c:v>
                </c:pt>
                <c:pt idx="92">
                  <c:v>104.54918433901109</c:v>
                </c:pt>
                <c:pt idx="93">
                  <c:v>102.45360048811995</c:v>
                </c:pt>
                <c:pt idx="94">
                  <c:v>100.29982089865868</c:v>
                </c:pt>
                <c:pt idx="95">
                  <c:v>98.191318063727067</c:v>
                </c:pt>
                <c:pt idx="96">
                  <c:v>96.127140175391389</c:v>
                </c:pt>
                <c:pt idx="97">
                  <c:v>94.106355434624305</c:v>
                </c:pt>
                <c:pt idx="98">
                  <c:v>92.118848029116108</c:v>
                </c:pt>
                <c:pt idx="99">
                  <c:v>90.173316382510777</c:v>
                </c:pt>
              </c:numCache>
            </c:numRef>
          </c:val>
          <c:extLst>
            <c:ext xmlns:c16="http://schemas.microsoft.com/office/drawing/2014/chart" uri="{C3380CC4-5D6E-409C-BE32-E72D297353CC}">
              <c16:uniqueId val="{00000000-170E-4777-B844-BFED04CCC6F0}"/>
            </c:ext>
          </c:extLst>
        </c:ser>
        <c:ser>
          <c:idx val="2"/>
          <c:order val="1"/>
          <c:tx>
            <c:strRef>
              <c:f>'ST Prim Ener Cons by Fuel &amp; Reg'!$B$197</c:f>
              <c:strCache>
                <c:ptCount val="1"/>
                <c:pt idx="0">
                  <c:v>Oil</c:v>
                </c:pt>
              </c:strCache>
            </c:strRef>
          </c:tx>
          <c:spPr>
            <a:solidFill>
              <a:srgbClr val="00000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Reg'!$C$197:$CX$197</c:f>
              <c:numCache>
                <c:formatCode>0.0</c:formatCode>
                <c:ptCount val="100"/>
                <c:pt idx="0">
                  <c:v>64.762569760091878</c:v>
                </c:pt>
                <c:pt idx="1">
                  <c:v>69.628124203954059</c:v>
                </c:pt>
                <c:pt idx="2">
                  <c:v>74.635690328945259</c:v>
                </c:pt>
                <c:pt idx="3">
                  <c:v>80.957991943513122</c:v>
                </c:pt>
                <c:pt idx="4">
                  <c:v>87.670800880830285</c:v>
                </c:pt>
                <c:pt idx="5">
                  <c:v>95.418658381893692</c:v>
                </c:pt>
                <c:pt idx="6">
                  <c:v>100.78127014807929</c:v>
                </c:pt>
                <c:pt idx="7">
                  <c:v>108.40414760473509</c:v>
                </c:pt>
                <c:pt idx="8">
                  <c:v>117.12530181778921</c:v>
                </c:pt>
                <c:pt idx="9">
                  <c:v>115.48144948446665</c:v>
                </c:pt>
                <c:pt idx="10">
                  <c:v>114.17676713438628</c:v>
                </c:pt>
                <c:pt idx="11">
                  <c:v>121.50887596214169</c:v>
                </c:pt>
                <c:pt idx="12">
                  <c:v>125.74128822189331</c:v>
                </c:pt>
                <c:pt idx="13">
                  <c:v>131.4357099654361</c:v>
                </c:pt>
                <c:pt idx="14">
                  <c:v>133.43243677305534</c:v>
                </c:pt>
                <c:pt idx="15">
                  <c:v>127.85191753564234</c:v>
                </c:pt>
                <c:pt idx="16">
                  <c:v>123.30565975437304</c:v>
                </c:pt>
                <c:pt idx="17">
                  <c:v>119.4669645496402</c:v>
                </c:pt>
                <c:pt idx="18">
                  <c:v>118.57537920429563</c:v>
                </c:pt>
                <c:pt idx="19">
                  <c:v>121.24820052498121</c:v>
                </c:pt>
                <c:pt idx="20">
                  <c:v>121.17636948297678</c:v>
                </c:pt>
                <c:pt idx="21">
                  <c:v>124.92300354555759</c:v>
                </c:pt>
                <c:pt idx="22">
                  <c:v>127.41675933430575</c:v>
                </c:pt>
                <c:pt idx="23">
                  <c:v>131.58931891898945</c:v>
                </c:pt>
                <c:pt idx="24">
                  <c:v>133.76460410253893</c:v>
                </c:pt>
                <c:pt idx="25">
                  <c:v>135.38886904169254</c:v>
                </c:pt>
                <c:pt idx="26">
                  <c:v>135.39830707943827</c:v>
                </c:pt>
                <c:pt idx="27">
                  <c:v>137.34664543612996</c:v>
                </c:pt>
                <c:pt idx="28">
                  <c:v>136.65820821075698</c:v>
                </c:pt>
                <c:pt idx="29">
                  <c:v>139.65663312240628</c:v>
                </c:pt>
                <c:pt idx="30">
                  <c:v>141.99183610587491</c:v>
                </c:pt>
                <c:pt idx="31">
                  <c:v>145.13147199948293</c:v>
                </c:pt>
                <c:pt idx="32">
                  <c:v>149.08768088687876</c:v>
                </c:pt>
                <c:pt idx="33">
                  <c:v>149.91989484449419</c:v>
                </c:pt>
                <c:pt idx="34">
                  <c:v>152.53233890145435</c:v>
                </c:pt>
                <c:pt idx="35">
                  <c:v>154.37133059927584</c:v>
                </c:pt>
                <c:pt idx="36">
                  <c:v>155.72046231599816</c:v>
                </c:pt>
                <c:pt idx="37">
                  <c:v>156.99190944681024</c:v>
                </c:pt>
                <c:pt idx="38">
                  <c:v>160.49033895349768</c:v>
                </c:pt>
                <c:pt idx="39">
                  <c:v>166.57435839835716</c:v>
                </c:pt>
                <c:pt idx="40">
                  <c:v>168.02155588366327</c:v>
                </c:pt>
                <c:pt idx="41">
                  <c:v>169.82139931960808</c:v>
                </c:pt>
                <c:pt idx="42">
                  <c:v>171.9319501544889</c:v>
                </c:pt>
                <c:pt idx="43">
                  <c:v>170.41926918779075</c:v>
                </c:pt>
                <c:pt idx="44">
                  <c:v>166.9376373931141</c:v>
                </c:pt>
                <c:pt idx="45">
                  <c:v>172.4222723185469</c:v>
                </c:pt>
                <c:pt idx="46">
                  <c:v>173.90755705231072</c:v>
                </c:pt>
                <c:pt idx="47">
                  <c:v>176.43853951697167</c:v>
                </c:pt>
                <c:pt idx="48">
                  <c:v>178.27256014995396</c:v>
                </c:pt>
                <c:pt idx="49">
                  <c:v>179.39678674624554</c:v>
                </c:pt>
                <c:pt idx="50">
                  <c:v>182.86654794929302</c:v>
                </c:pt>
                <c:pt idx="51">
                  <c:v>186.33879723859718</c:v>
                </c:pt>
                <c:pt idx="52">
                  <c:v>189.05596040538143</c:v>
                </c:pt>
                <c:pt idx="53">
                  <c:v>191.70223943289383</c:v>
                </c:pt>
                <c:pt idx="54">
                  <c:v>192.12706049204814</c:v>
                </c:pt>
                <c:pt idx="55">
                  <c:v>174.17055325222847</c:v>
                </c:pt>
                <c:pt idx="56">
                  <c:v>184.21370797658986</c:v>
                </c:pt>
                <c:pt idx="57">
                  <c:v>184.56739829590495</c:v>
                </c:pt>
                <c:pt idx="58">
                  <c:v>184.9217677006331</c:v>
                </c:pt>
                <c:pt idx="59">
                  <c:v>185.27681749461831</c:v>
                </c:pt>
                <c:pt idx="60">
                  <c:v>185.63254898420797</c:v>
                </c:pt>
                <c:pt idx="61">
                  <c:v>185.98896347825766</c:v>
                </c:pt>
                <c:pt idx="62">
                  <c:v>186.16156123636543</c:v>
                </c:pt>
                <c:pt idx="63">
                  <c:v>186.33431916519277</c:v>
                </c:pt>
                <c:pt idx="64">
                  <c:v>186.50723741337802</c:v>
                </c:pt>
                <c:pt idx="65">
                  <c:v>186.68031612969764</c:v>
                </c:pt>
                <c:pt idx="66">
                  <c:v>186.66836858946533</c:v>
                </c:pt>
                <c:pt idx="67">
                  <c:v>186.46826009833742</c:v>
                </c:pt>
                <c:pt idx="68">
                  <c:v>186.26836612351201</c:v>
                </c:pt>
                <c:pt idx="69">
                  <c:v>186.06868643502762</c:v>
                </c:pt>
                <c:pt idx="70">
                  <c:v>185.68482673491215</c:v>
                </c:pt>
                <c:pt idx="71">
                  <c:v>185.30175893735799</c:v>
                </c:pt>
                <c:pt idx="72">
                  <c:v>184.91948140867021</c:v>
                </c:pt>
                <c:pt idx="73">
                  <c:v>184.53799251852411</c:v>
                </c:pt>
                <c:pt idx="74">
                  <c:v>183.97441348937255</c:v>
                </c:pt>
                <c:pt idx="75">
                  <c:v>183.41255563057604</c:v>
                </c:pt>
                <c:pt idx="76">
                  <c:v>182.85241368568029</c:v>
                </c:pt>
                <c:pt idx="77">
                  <c:v>182.11003288611641</c:v>
                </c:pt>
                <c:pt idx="78">
                  <c:v>181.19037722004151</c:v>
                </c:pt>
                <c:pt idx="79">
                  <c:v>180.27536581508031</c:v>
                </c:pt>
                <c:pt idx="80">
                  <c:v>179.36497521771412</c:v>
                </c:pt>
                <c:pt idx="81">
                  <c:v>178.45918209286464</c:v>
                </c:pt>
                <c:pt idx="82">
                  <c:v>177.38128863302376</c:v>
                </c:pt>
                <c:pt idx="83">
                  <c:v>176.3099056496803</c:v>
                </c:pt>
                <c:pt idx="84">
                  <c:v>175.24499381955621</c:v>
                </c:pt>
                <c:pt idx="85">
                  <c:v>174.1865140568861</c:v>
                </c:pt>
                <c:pt idx="86">
                  <c:v>172.96198286306617</c:v>
                </c:pt>
                <c:pt idx="87">
                  <c:v>171.57257925472712</c:v>
                </c:pt>
                <c:pt idx="88">
                  <c:v>170.19433672557389</c:v>
                </c:pt>
                <c:pt idx="89">
                  <c:v>168.82716561865735</c:v>
                </c:pt>
                <c:pt idx="90">
                  <c:v>167.30400693044581</c:v>
                </c:pt>
                <c:pt idx="91">
                  <c:v>165.79459017991934</c:v>
                </c:pt>
                <c:pt idx="92">
                  <c:v>164.2987913873161</c:v>
                </c:pt>
                <c:pt idx="93">
                  <c:v>162.81648769141975</c:v>
                </c:pt>
                <c:pt idx="94">
                  <c:v>161.18653183314092</c:v>
                </c:pt>
                <c:pt idx="95">
                  <c:v>159.57289346295931</c:v>
                </c:pt>
                <c:pt idx="96">
                  <c:v>157.97540922650163</c:v>
                </c:pt>
                <c:pt idx="97">
                  <c:v>156.23578402009937</c:v>
                </c:pt>
                <c:pt idx="98">
                  <c:v>154.49987947100882</c:v>
                </c:pt>
                <c:pt idx="99">
                  <c:v>152.78326221018233</c:v>
                </c:pt>
              </c:numCache>
            </c:numRef>
          </c:val>
          <c:extLst>
            <c:ext xmlns:c16="http://schemas.microsoft.com/office/drawing/2014/chart" uri="{C3380CC4-5D6E-409C-BE32-E72D297353CC}">
              <c16:uniqueId val="{00000001-170E-4777-B844-BFED04CCC6F0}"/>
            </c:ext>
          </c:extLst>
        </c:ser>
        <c:ser>
          <c:idx val="1"/>
          <c:order val="2"/>
          <c:tx>
            <c:strRef>
              <c:f>'ST Prim Ener Cons by Fuel &amp; Reg'!$B$198</c:f>
              <c:strCache>
                <c:ptCount val="1"/>
                <c:pt idx="0">
                  <c:v>Nat Gas</c:v>
                </c:pt>
              </c:strCache>
            </c:strRef>
          </c:tx>
          <c:spPr>
            <a:solidFill>
              <a:srgbClr val="FF000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Reg'!$C$198:$CX$198</c:f>
              <c:numCache>
                <c:formatCode>0.0</c:formatCode>
                <c:ptCount val="100"/>
                <c:pt idx="0">
                  <c:v>22.693676145630818</c:v>
                </c:pt>
                <c:pt idx="1">
                  <c:v>24.727660294617792</c:v>
                </c:pt>
                <c:pt idx="2">
                  <c:v>26.546541742708563</c:v>
                </c:pt>
                <c:pt idx="3">
                  <c:v>28.959593381025609</c:v>
                </c:pt>
                <c:pt idx="4">
                  <c:v>31.800305038118633</c:v>
                </c:pt>
                <c:pt idx="5">
                  <c:v>34.613250257666671</c:v>
                </c:pt>
                <c:pt idx="6">
                  <c:v>37.055521124811165</c:v>
                </c:pt>
                <c:pt idx="7">
                  <c:v>39.102206182463917</c:v>
                </c:pt>
                <c:pt idx="8">
                  <c:v>40.960215256357841</c:v>
                </c:pt>
                <c:pt idx="9">
                  <c:v>41.975513365382604</c:v>
                </c:pt>
                <c:pt idx="10">
                  <c:v>41.975069512217694</c:v>
                </c:pt>
                <c:pt idx="11">
                  <c:v>44.474918023747357</c:v>
                </c:pt>
                <c:pt idx="12">
                  <c:v>45.935435724958822</c:v>
                </c:pt>
                <c:pt idx="13">
                  <c:v>47.858228929976697</c:v>
                </c:pt>
                <c:pt idx="14">
                  <c:v>50.824917746487159</c:v>
                </c:pt>
                <c:pt idx="15">
                  <c:v>51.253059084889664</c:v>
                </c:pt>
                <c:pt idx="16">
                  <c:v>51.825146564193474</c:v>
                </c:pt>
                <c:pt idx="17">
                  <c:v>52.0910471572261</c:v>
                </c:pt>
                <c:pt idx="18">
                  <c:v>52.933799098087135</c:v>
                </c:pt>
                <c:pt idx="19">
                  <c:v>57.249650657445073</c:v>
                </c:pt>
                <c:pt idx="20">
                  <c:v>58.543996913608616</c:v>
                </c:pt>
                <c:pt idx="21">
                  <c:v>59.115997598023839</c:v>
                </c:pt>
                <c:pt idx="22">
                  <c:v>62.214824480709609</c:v>
                </c:pt>
                <c:pt idx="23">
                  <c:v>65.119847525585811</c:v>
                </c:pt>
                <c:pt idx="24">
                  <c:v>67.922311092834519</c:v>
                </c:pt>
                <c:pt idx="25">
                  <c:v>70.132053115749301</c:v>
                </c:pt>
                <c:pt idx="26">
                  <c:v>71.902219987858757</c:v>
                </c:pt>
                <c:pt idx="27">
                  <c:v>72.228546614134657</c:v>
                </c:pt>
                <c:pt idx="28">
                  <c:v>72.955743086494664</c:v>
                </c:pt>
                <c:pt idx="29">
                  <c:v>73.402614369150797</c:v>
                </c:pt>
                <c:pt idx="30">
                  <c:v>75.976179546506089</c:v>
                </c:pt>
                <c:pt idx="31">
                  <c:v>79.773323817077156</c:v>
                </c:pt>
                <c:pt idx="32">
                  <c:v>79.309416078391749</c:v>
                </c:pt>
                <c:pt idx="33">
                  <c:v>80.762397440723348</c:v>
                </c:pt>
                <c:pt idx="34">
                  <c:v>83.058853029568837</c:v>
                </c:pt>
                <c:pt idx="35">
                  <c:v>86.379329910735208</c:v>
                </c:pt>
                <c:pt idx="36">
                  <c:v>87.540599691834473</c:v>
                </c:pt>
                <c:pt idx="37">
                  <c:v>90.108512447276311</c:v>
                </c:pt>
                <c:pt idx="38">
                  <c:v>92.626520336628658</c:v>
                </c:pt>
                <c:pt idx="39">
                  <c:v>96.195965774086318</c:v>
                </c:pt>
                <c:pt idx="40">
                  <c:v>98.77693022256453</c:v>
                </c:pt>
                <c:pt idx="41">
                  <c:v>101.37997963141181</c:v>
                </c:pt>
                <c:pt idx="42">
                  <c:v>105.53540860044782</c:v>
                </c:pt>
                <c:pt idx="43">
                  <c:v>108.07674273010581</c:v>
                </c:pt>
                <c:pt idx="44">
                  <c:v>105.84429179566895</c:v>
                </c:pt>
                <c:pt idx="45">
                  <c:v>113.71990575991077</c:v>
                </c:pt>
                <c:pt idx="46">
                  <c:v>116.42464655318929</c:v>
                </c:pt>
                <c:pt idx="47">
                  <c:v>119.49853062238415</c:v>
                </c:pt>
                <c:pt idx="48">
                  <c:v>121.42700221773096</c:v>
                </c:pt>
                <c:pt idx="49">
                  <c:v>122.19938788325553</c:v>
                </c:pt>
                <c:pt idx="50">
                  <c:v>125.16723159776012</c:v>
                </c:pt>
                <c:pt idx="51">
                  <c:v>128.01878927222143</c:v>
                </c:pt>
                <c:pt idx="52">
                  <c:v>131.50519691533134</c:v>
                </c:pt>
                <c:pt idx="53">
                  <c:v>138.08267692734509</c:v>
                </c:pt>
                <c:pt idx="54">
                  <c:v>140.62660559941392</c:v>
                </c:pt>
                <c:pt idx="55">
                  <c:v>138.44061052048644</c:v>
                </c:pt>
                <c:pt idx="56">
                  <c:v>145.34858634203724</c:v>
                </c:pt>
                <c:pt idx="57">
                  <c:v>147.09567634986854</c:v>
                </c:pt>
                <c:pt idx="58">
                  <c:v>148.86376637959398</c:v>
                </c:pt>
                <c:pt idx="59">
                  <c:v>150.65310885147667</c:v>
                </c:pt>
                <c:pt idx="60">
                  <c:v>152.46395921987144</c:v>
                </c:pt>
                <c:pt idx="61">
                  <c:v>154.29657600969429</c:v>
                </c:pt>
                <c:pt idx="62">
                  <c:v>155.99661568416906</c:v>
                </c:pt>
                <c:pt idx="63">
                  <c:v>157.71538639577724</c:v>
                </c:pt>
                <c:pt idx="64">
                  <c:v>159.45309452308589</c:v>
                </c:pt>
                <c:pt idx="65">
                  <c:v>161.20994871854123</c:v>
                </c:pt>
                <c:pt idx="66">
                  <c:v>162.82462756490614</c:v>
                </c:pt>
                <c:pt idx="67">
                  <c:v>164.42265358967916</c:v>
                </c:pt>
                <c:pt idx="68">
                  <c:v>166.03636328106973</c:v>
                </c:pt>
                <c:pt idx="69">
                  <c:v>167.66591056485547</c:v>
                </c:pt>
                <c:pt idx="70">
                  <c:v>169.14348316829933</c:v>
                </c:pt>
                <c:pt idx="71">
                  <c:v>170.63407702806828</c:v>
                </c:pt>
                <c:pt idx="72">
                  <c:v>172.13780689528585</c:v>
                </c:pt>
                <c:pt idx="73">
                  <c:v>173.65478853233122</c:v>
                </c:pt>
                <c:pt idx="74">
                  <c:v>175.01117135459955</c:v>
                </c:pt>
                <c:pt idx="75">
                  <c:v>176.37814861181607</c:v>
                </c:pt>
                <c:pt idx="76">
                  <c:v>177.75580305499327</c:v>
                </c:pt>
                <c:pt idx="77">
                  <c:v>179.10845361392055</c:v>
                </c:pt>
                <c:pt idx="78">
                  <c:v>180.2920022754013</c:v>
                </c:pt>
                <c:pt idx="79">
                  <c:v>181.48337182643718</c:v>
                </c:pt>
                <c:pt idx="80">
                  <c:v>182.68261394746625</c:v>
                </c:pt>
                <c:pt idx="81">
                  <c:v>183.88978066043109</c:v>
                </c:pt>
                <c:pt idx="82">
                  <c:v>184.92074032672576</c:v>
                </c:pt>
                <c:pt idx="83">
                  <c:v>185.95747996529352</c:v>
                </c:pt>
                <c:pt idx="84">
                  <c:v>187.00003198097093</c:v>
                </c:pt>
                <c:pt idx="85">
                  <c:v>188.04842896026904</c:v>
                </c:pt>
                <c:pt idx="86">
                  <c:v>188.91435436594526</c:v>
                </c:pt>
                <c:pt idx="87">
                  <c:v>189.78426718492955</c:v>
                </c:pt>
                <c:pt idx="88">
                  <c:v>190.62011505446543</c:v>
                </c:pt>
                <c:pt idx="89">
                  <c:v>191.45964416518828</c:v>
                </c:pt>
                <c:pt idx="90">
                  <c:v>192.1111430423536</c:v>
                </c:pt>
                <c:pt idx="91">
                  <c:v>192.76485883989812</c:v>
                </c:pt>
                <c:pt idx="92">
                  <c:v>193.42079910155857</c:v>
                </c:pt>
                <c:pt idx="93">
                  <c:v>194.07897139674137</c:v>
                </c:pt>
                <c:pt idx="94">
                  <c:v>194.54503263865345</c:v>
                </c:pt>
                <c:pt idx="95">
                  <c:v>195.0122130800319</c:v>
                </c:pt>
                <c:pt idx="96">
                  <c:v>195.48051540852231</c:v>
                </c:pt>
                <c:pt idx="97">
                  <c:v>195.94994231822434</c:v>
                </c:pt>
                <c:pt idx="98">
                  <c:v>196.40087408248357</c:v>
                </c:pt>
                <c:pt idx="99">
                  <c:v>196.85284355797464</c:v>
                </c:pt>
              </c:numCache>
            </c:numRef>
          </c:val>
          <c:extLst>
            <c:ext xmlns:c16="http://schemas.microsoft.com/office/drawing/2014/chart" uri="{C3380CC4-5D6E-409C-BE32-E72D297353CC}">
              <c16:uniqueId val="{00000002-170E-4777-B844-BFED04CCC6F0}"/>
            </c:ext>
          </c:extLst>
        </c:ser>
        <c:ser>
          <c:idx val="3"/>
          <c:order val="3"/>
          <c:tx>
            <c:strRef>
              <c:f>'ST Prim Ener Cons by Fuel &amp; Reg'!$B$199</c:f>
              <c:strCache>
                <c:ptCount val="1"/>
                <c:pt idx="0">
                  <c:v>Nuclear</c:v>
                </c:pt>
              </c:strCache>
            </c:strRef>
          </c:tx>
          <c:spPr>
            <a:solidFill>
              <a:srgbClr val="FF990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Reg'!$C$199:$CX$199</c:f>
              <c:numCache>
                <c:formatCode>0.0</c:formatCode>
                <c:ptCount val="100"/>
                <c:pt idx="0">
                  <c:v>0.26088965623655913</c:v>
                </c:pt>
                <c:pt idx="1">
                  <c:v>0.35173791193548387</c:v>
                </c:pt>
                <c:pt idx="2">
                  <c:v>0.41887863763440858</c:v>
                </c:pt>
                <c:pt idx="3">
                  <c:v>0.53233877279569886</c:v>
                </c:pt>
                <c:pt idx="4">
                  <c:v>0.63112087075268819</c:v>
                </c:pt>
                <c:pt idx="5">
                  <c:v>0.80570886311827949</c:v>
                </c:pt>
                <c:pt idx="6">
                  <c:v>1.1206340698924731</c:v>
                </c:pt>
                <c:pt idx="7">
                  <c:v>1.5544773268817202</c:v>
                </c:pt>
                <c:pt idx="8">
                  <c:v>2.0828655954838711</c:v>
                </c:pt>
                <c:pt idx="9">
                  <c:v>2.7233342869892474</c:v>
                </c:pt>
                <c:pt idx="10">
                  <c:v>3.7780191520430102</c:v>
                </c:pt>
                <c:pt idx="11">
                  <c:v>4.4197618272043009</c:v>
                </c:pt>
                <c:pt idx="12">
                  <c:v>5.5012948698924733</c:v>
                </c:pt>
                <c:pt idx="13">
                  <c:v>6.392523400322581</c:v>
                </c:pt>
                <c:pt idx="14">
                  <c:v>6.6485688170967743</c:v>
                </c:pt>
                <c:pt idx="15">
                  <c:v>7.2723442136559138</c:v>
                </c:pt>
                <c:pt idx="16">
                  <c:v>8.5883142323655939</c:v>
                </c:pt>
                <c:pt idx="17">
                  <c:v>9.3179426383870965</c:v>
                </c:pt>
                <c:pt idx="18">
                  <c:v>10.56045241580645</c:v>
                </c:pt>
                <c:pt idx="19">
                  <c:v>12.815484046881723</c:v>
                </c:pt>
                <c:pt idx="20">
                  <c:v>15.209414573655915</c:v>
                </c:pt>
                <c:pt idx="21">
                  <c:v>16.290311266236554</c:v>
                </c:pt>
                <c:pt idx="22">
                  <c:v>17.720392053655914</c:v>
                </c:pt>
                <c:pt idx="23">
                  <c:v>19.319212943225807</c:v>
                </c:pt>
                <c:pt idx="24">
                  <c:v>19.868387703655912</c:v>
                </c:pt>
                <c:pt idx="25">
                  <c:v>20.434827122365597</c:v>
                </c:pt>
                <c:pt idx="26">
                  <c:v>21.412537304946238</c:v>
                </c:pt>
                <c:pt idx="27">
                  <c:v>21.575104126778651</c:v>
                </c:pt>
                <c:pt idx="28">
                  <c:v>22.318115680217076</c:v>
                </c:pt>
                <c:pt idx="29">
                  <c:v>22.737119438181907</c:v>
                </c:pt>
                <c:pt idx="30">
                  <c:v>23.723399776125667</c:v>
                </c:pt>
                <c:pt idx="31">
                  <c:v>24.585602141327477</c:v>
                </c:pt>
                <c:pt idx="32">
                  <c:v>24.416803545390589</c:v>
                </c:pt>
                <c:pt idx="33">
                  <c:v>24.837105521853545</c:v>
                </c:pt>
                <c:pt idx="34">
                  <c:v>25.782312547363134</c:v>
                </c:pt>
                <c:pt idx="35">
                  <c:v>26.364022867520688</c:v>
                </c:pt>
                <c:pt idx="36">
                  <c:v>26.932352047166304</c:v>
                </c:pt>
                <c:pt idx="37">
                  <c:v>27.186152627555078</c:v>
                </c:pt>
                <c:pt idx="38">
                  <c:v>26.464845053495829</c:v>
                </c:pt>
                <c:pt idx="39">
                  <c:v>27.491221129879012</c:v>
                </c:pt>
                <c:pt idx="40">
                  <c:v>27.389065351209194</c:v>
                </c:pt>
                <c:pt idx="41">
                  <c:v>27.555909837160769</c:v>
                </c:pt>
                <c:pt idx="42">
                  <c:v>26.825572396020522</c:v>
                </c:pt>
                <c:pt idx="43">
                  <c:v>26.576224916009785</c:v>
                </c:pt>
                <c:pt idx="44">
                  <c:v>26.038580122333673</c:v>
                </c:pt>
                <c:pt idx="45">
                  <c:v>26.545440396777</c:v>
                </c:pt>
                <c:pt idx="46">
                  <c:v>25.279736218770175</c:v>
                </c:pt>
                <c:pt idx="47">
                  <c:v>23.403571689064201</c:v>
                </c:pt>
                <c:pt idx="48">
                  <c:v>23.448569437291436</c:v>
                </c:pt>
                <c:pt idx="49">
                  <c:v>23.78404309404306</c:v>
                </c:pt>
                <c:pt idx="50">
                  <c:v>23.960724448091216</c:v>
                </c:pt>
                <c:pt idx="51">
                  <c:v>24.173265821064021</c:v>
                </c:pt>
                <c:pt idx="52">
                  <c:v>24.245544755978528</c:v>
                </c:pt>
                <c:pt idx="53">
                  <c:v>24.681660352899236</c:v>
                </c:pt>
                <c:pt idx="54">
                  <c:v>25.463841804827531</c:v>
                </c:pt>
                <c:pt idx="55">
                  <c:v>24.441486012305123</c:v>
                </c:pt>
                <c:pt idx="56">
                  <c:v>25.312823115844534</c:v>
                </c:pt>
                <c:pt idx="57">
                  <c:v>25.821610860473008</c:v>
                </c:pt>
                <c:pt idx="58">
                  <c:v>26.340625238768517</c:v>
                </c:pt>
                <c:pt idx="59">
                  <c:v>26.870071806067767</c:v>
                </c:pt>
                <c:pt idx="60">
                  <c:v>27.410160249369728</c:v>
                </c:pt>
                <c:pt idx="61">
                  <c:v>27.961104470382057</c:v>
                </c:pt>
                <c:pt idx="62">
                  <c:v>28.635945726774725</c:v>
                </c:pt>
                <c:pt idx="63">
                  <c:v>29.327074276890425</c:v>
                </c:pt>
                <c:pt idx="64">
                  <c:v>30.03488321456317</c:v>
                </c:pt>
                <c:pt idx="65">
                  <c:v>30.759775120946642</c:v>
                </c:pt>
                <c:pt idx="66">
                  <c:v>31.470941121742925</c:v>
                </c:pt>
                <c:pt idx="67">
                  <c:v>32.357162823731201</c:v>
                </c:pt>
                <c:pt idx="68">
                  <c:v>33.268340528847475</c:v>
                </c:pt>
                <c:pt idx="69">
                  <c:v>34.205176998139819</c:v>
                </c:pt>
                <c:pt idx="70">
                  <c:v>35.133505501869337</c:v>
                </c:pt>
                <c:pt idx="71">
                  <c:v>36.087028841190076</c:v>
                </c:pt>
                <c:pt idx="72">
                  <c:v>37.248128994155358</c:v>
                </c:pt>
                <c:pt idx="73">
                  <c:v>38.446587544542297</c:v>
                </c:pt>
                <c:pt idx="74">
                  <c:v>39.644198746554785</c:v>
                </c:pt>
                <c:pt idx="75">
                  <c:v>40.879115537509968</c:v>
                </c:pt>
                <c:pt idx="76">
                  <c:v>42.1524999865034</c:v>
                </c:pt>
                <c:pt idx="77">
                  <c:v>43.550361191055828</c:v>
                </c:pt>
                <c:pt idx="78">
                  <c:v>44.949852047930399</c:v>
                </c:pt>
                <c:pt idx="79">
                  <c:v>46.394315543490634</c:v>
                </c:pt>
                <c:pt idx="80">
                  <c:v>47.885196873480695</c:v>
                </c:pt>
                <c:pt idx="81">
                  <c:v>49.423987675009982</c:v>
                </c:pt>
                <c:pt idx="82">
                  <c:v>51.011090767229909</c:v>
                </c:pt>
                <c:pt idx="83">
                  <c:v>52.649158913947197</c:v>
                </c:pt>
                <c:pt idx="84">
                  <c:v>54.339828704991859</c:v>
                </c:pt>
                <c:pt idx="85">
                  <c:v>56.084789284366558</c:v>
                </c:pt>
                <c:pt idx="86">
                  <c:v>57.828128874481806</c:v>
                </c:pt>
                <c:pt idx="87">
                  <c:v>59.567656819155083</c:v>
                </c:pt>
                <c:pt idx="88">
                  <c:v>61.359511503932069</c:v>
                </c:pt>
                <c:pt idx="89">
                  <c:v>63.205266969481833</c:v>
                </c:pt>
                <c:pt idx="90">
                  <c:v>65.041632796013161</c:v>
                </c:pt>
                <c:pt idx="91">
                  <c:v>66.931352395268519</c:v>
                </c:pt>
                <c:pt idx="92">
                  <c:v>68.808910692660589</c:v>
                </c:pt>
                <c:pt idx="93">
                  <c:v>70.73913825541112</c:v>
                </c:pt>
                <c:pt idx="94">
                  <c:v>72.650934205901848</c:v>
                </c:pt>
                <c:pt idx="95">
                  <c:v>74.541674768610434</c:v>
                </c:pt>
                <c:pt idx="96">
                  <c:v>76.481621854463498</c:v>
                </c:pt>
                <c:pt idx="97">
                  <c:v>78.472056063225907</c:v>
                </c:pt>
                <c:pt idx="98">
                  <c:v>80.506247936524858</c:v>
                </c:pt>
                <c:pt idx="99">
                  <c:v>82.593171148659408</c:v>
                </c:pt>
              </c:numCache>
            </c:numRef>
          </c:val>
          <c:extLst>
            <c:ext xmlns:c16="http://schemas.microsoft.com/office/drawing/2014/chart" uri="{C3380CC4-5D6E-409C-BE32-E72D297353CC}">
              <c16:uniqueId val="{00000003-170E-4777-B844-BFED04CCC6F0}"/>
            </c:ext>
          </c:extLst>
        </c:ser>
        <c:ser>
          <c:idx val="4"/>
          <c:order val="4"/>
          <c:tx>
            <c:strRef>
              <c:f>'ST Prim Ener Cons by Fuel &amp; Reg'!$B$200</c:f>
              <c:strCache>
                <c:ptCount val="1"/>
                <c:pt idx="0">
                  <c:v>Hydro</c:v>
                </c:pt>
              </c:strCache>
            </c:strRef>
          </c:tx>
          <c:spPr>
            <a:solidFill>
              <a:srgbClr val="0066FF"/>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Reg'!$C$200:$CX$200</c:f>
              <c:numCache>
                <c:formatCode>0.0</c:formatCode>
                <c:ptCount val="100"/>
                <c:pt idx="0">
                  <c:v>8.9856860017113984</c:v>
                </c:pt>
                <c:pt idx="1">
                  <c:v>9.5225234734641422</c:v>
                </c:pt>
                <c:pt idx="2">
                  <c:v>9.7935499305681066</c:v>
                </c:pt>
                <c:pt idx="3">
                  <c:v>10.201575655887634</c:v>
                </c:pt>
                <c:pt idx="4">
                  <c:v>10.751159473509302</c:v>
                </c:pt>
                <c:pt idx="5">
                  <c:v>11.218428171537626</c:v>
                </c:pt>
                <c:pt idx="6">
                  <c:v>11.761817965312327</c:v>
                </c:pt>
                <c:pt idx="7">
                  <c:v>12.415442876548923</c:v>
                </c:pt>
                <c:pt idx="8">
                  <c:v>12.608324208673293</c:v>
                </c:pt>
                <c:pt idx="9">
                  <c:v>13.881477502188236</c:v>
                </c:pt>
                <c:pt idx="10">
                  <c:v>14.140360343181348</c:v>
                </c:pt>
                <c:pt idx="11">
                  <c:v>13.984832050424155</c:v>
                </c:pt>
                <c:pt idx="12">
                  <c:v>14.389666947400199</c:v>
                </c:pt>
                <c:pt idx="13">
                  <c:v>15.483318972215654</c:v>
                </c:pt>
                <c:pt idx="14">
                  <c:v>16.316679005546842</c:v>
                </c:pt>
                <c:pt idx="15">
                  <c:v>16.578710685361116</c:v>
                </c:pt>
                <c:pt idx="16">
                  <c:v>16.951076696233709</c:v>
                </c:pt>
                <c:pt idx="17">
                  <c:v>17.424393746583366</c:v>
                </c:pt>
                <c:pt idx="18">
                  <c:v>18.177972904730957</c:v>
                </c:pt>
                <c:pt idx="19">
                  <c:v>18.615818506159467</c:v>
                </c:pt>
                <c:pt idx="20">
                  <c:v>19.120070765149194</c:v>
                </c:pt>
                <c:pt idx="21">
                  <c:v>19.400492549208643</c:v>
                </c:pt>
                <c:pt idx="22">
                  <c:v>19.701158981152968</c:v>
                </c:pt>
                <c:pt idx="23">
                  <c:v>20.314443236952037</c:v>
                </c:pt>
                <c:pt idx="24">
                  <c:v>20.239225329446093</c:v>
                </c:pt>
                <c:pt idx="25">
                  <c:v>20.894089316103241</c:v>
                </c:pt>
                <c:pt idx="26">
                  <c:v>21.38197253791872</c:v>
                </c:pt>
                <c:pt idx="27">
                  <c:v>21.399827877394237</c:v>
                </c:pt>
                <c:pt idx="28">
                  <c:v>22.769205403130186</c:v>
                </c:pt>
                <c:pt idx="29">
                  <c:v>22.848938921276549</c:v>
                </c:pt>
                <c:pt idx="30">
                  <c:v>24.292433482721499</c:v>
                </c:pt>
                <c:pt idx="31">
                  <c:v>24.876761227976111</c:v>
                </c:pt>
                <c:pt idx="32">
                  <c:v>25.325936550772102</c:v>
                </c:pt>
                <c:pt idx="33">
                  <c:v>25.546985034185322</c:v>
                </c:pt>
                <c:pt idx="34">
                  <c:v>25.646112182675711</c:v>
                </c:pt>
                <c:pt idx="35">
                  <c:v>26.069563604236897</c:v>
                </c:pt>
                <c:pt idx="36">
                  <c:v>25.096865375243731</c:v>
                </c:pt>
                <c:pt idx="37">
                  <c:v>25.594492083315181</c:v>
                </c:pt>
                <c:pt idx="38">
                  <c:v>25.428670477583751</c:v>
                </c:pt>
                <c:pt idx="39">
                  <c:v>27.114882673508546</c:v>
                </c:pt>
                <c:pt idx="40">
                  <c:v>27.952761614145359</c:v>
                </c:pt>
                <c:pt idx="41">
                  <c:v>28.971863349526853</c:v>
                </c:pt>
                <c:pt idx="42">
                  <c:v>29.237262630662151</c:v>
                </c:pt>
                <c:pt idx="43">
                  <c:v>30.929849396614326</c:v>
                </c:pt>
                <c:pt idx="44">
                  <c:v>30.565570352645899</c:v>
                </c:pt>
                <c:pt idx="45">
                  <c:v>32.272057396870913</c:v>
                </c:pt>
                <c:pt idx="46">
                  <c:v>32.754739879786719</c:v>
                </c:pt>
                <c:pt idx="47">
                  <c:v>34.057618899839362</c:v>
                </c:pt>
                <c:pt idx="48">
                  <c:v>35.148778724477317</c:v>
                </c:pt>
                <c:pt idx="49">
                  <c:v>35.966406443886449</c:v>
                </c:pt>
                <c:pt idx="50">
                  <c:v>35.673682729531961</c:v>
                </c:pt>
                <c:pt idx="51">
                  <c:v>36.59036158756907</c:v>
                </c:pt>
                <c:pt idx="52">
                  <c:v>36.887863282780572</c:v>
                </c:pt>
                <c:pt idx="53">
                  <c:v>37.637797330368905</c:v>
                </c:pt>
                <c:pt idx="54">
                  <c:v>38.180923022106853</c:v>
                </c:pt>
                <c:pt idx="55">
                  <c:v>38.866607127743691</c:v>
                </c:pt>
                <c:pt idx="56">
                  <c:v>37.934824221017664</c:v>
                </c:pt>
                <c:pt idx="57">
                  <c:v>38.254711506409507</c:v>
                </c:pt>
                <c:pt idx="58">
                  <c:v>38.577203055087082</c:v>
                </c:pt>
                <c:pt idx="59">
                  <c:v>38.902318963587568</c:v>
                </c:pt>
                <c:pt idx="60">
                  <c:v>39.23007946995255</c:v>
                </c:pt>
                <c:pt idx="61">
                  <c:v>39.560504954548485</c:v>
                </c:pt>
                <c:pt idx="62">
                  <c:v>39.854117311244885</c:v>
                </c:pt>
                <c:pt idx="63">
                  <c:v>40.149810289460504</c:v>
                </c:pt>
                <c:pt idx="64">
                  <c:v>40.447597557781791</c:v>
                </c:pt>
                <c:pt idx="65">
                  <c:v>40.747492862299417</c:v>
                </c:pt>
                <c:pt idx="66">
                  <c:v>41.008826667107385</c:v>
                </c:pt>
                <c:pt idx="67">
                  <c:v>41.271733973249098</c:v>
                </c:pt>
                <c:pt idx="68">
                  <c:v>41.53622323138238</c:v>
                </c:pt>
                <c:pt idx="69">
                  <c:v>41.802302926671508</c:v>
                </c:pt>
                <c:pt idx="70">
                  <c:v>42.028245485962344</c:v>
                </c:pt>
                <c:pt idx="71">
                  <c:v>42.255302928239843</c:v>
                </c:pt>
                <c:pt idx="72">
                  <c:v>42.483479790680413</c:v>
                </c:pt>
                <c:pt idx="73">
                  <c:v>42.712780619351662</c:v>
                </c:pt>
                <c:pt idx="74">
                  <c:v>42.900565272025091</c:v>
                </c:pt>
                <c:pt idx="75">
                  <c:v>43.089065680428298</c:v>
                </c:pt>
                <c:pt idx="76">
                  <c:v>43.278283673382553</c:v>
                </c:pt>
                <c:pt idx="77">
                  <c:v>43.468221075887762</c:v>
                </c:pt>
                <c:pt idx="78">
                  <c:v>43.615481220234436</c:v>
                </c:pt>
                <c:pt idx="79">
                  <c:v>43.763127260497683</c:v>
                </c:pt>
                <c:pt idx="80">
                  <c:v>43.911159374133049</c:v>
                </c:pt>
                <c:pt idx="81">
                  <c:v>44.059577730723262</c:v>
                </c:pt>
                <c:pt idx="82">
                  <c:v>44.164394051604589</c:v>
                </c:pt>
                <c:pt idx="83">
                  <c:v>44.269343949809269</c:v>
                </c:pt>
                <c:pt idx="84">
                  <c:v>44.374426816894754</c:v>
                </c:pt>
                <c:pt idx="85">
                  <c:v>44.479642037413733</c:v>
                </c:pt>
                <c:pt idx="86">
                  <c:v>44.540581629317124</c:v>
                </c:pt>
                <c:pt idx="87">
                  <c:v>44.601486541993594</c:v>
                </c:pt>
                <c:pt idx="88">
                  <c:v>44.662356018911467</c:v>
                </c:pt>
                <c:pt idx="89">
                  <c:v>44.723189299311962</c:v>
                </c:pt>
                <c:pt idx="90">
                  <c:v>44.739335582679047</c:v>
                </c:pt>
                <c:pt idx="91">
                  <c:v>44.7553675584224</c:v>
                </c:pt>
                <c:pt idx="92">
                  <c:v>44.771284704726391</c:v>
                </c:pt>
                <c:pt idx="93">
                  <c:v>44.787086498145371</c:v>
                </c:pt>
                <c:pt idx="94">
                  <c:v>44.758059067877042</c:v>
                </c:pt>
                <c:pt idx="95">
                  <c:v>44.72892879566168</c:v>
                </c:pt>
                <c:pt idx="96">
                  <c:v>44.699695504842822</c:v>
                </c:pt>
                <c:pt idx="97">
                  <c:v>44.67035901851353</c:v>
                </c:pt>
                <c:pt idx="98">
                  <c:v>44.636459527232404</c:v>
                </c:pt>
                <c:pt idx="99">
                  <c:v>44.602462833876167</c:v>
                </c:pt>
              </c:numCache>
            </c:numRef>
          </c:val>
          <c:extLst>
            <c:ext xmlns:c16="http://schemas.microsoft.com/office/drawing/2014/chart" uri="{C3380CC4-5D6E-409C-BE32-E72D297353CC}">
              <c16:uniqueId val="{00000004-170E-4777-B844-BFED04CCC6F0}"/>
            </c:ext>
          </c:extLst>
        </c:ser>
        <c:ser>
          <c:idx val="5"/>
          <c:order val="5"/>
          <c:tx>
            <c:strRef>
              <c:f>'ST Prim Ener Cons by Fuel &amp; Reg'!$B$201</c:f>
              <c:strCache>
                <c:ptCount val="1"/>
                <c:pt idx="0">
                  <c:v>Wind</c:v>
                </c:pt>
              </c:strCache>
            </c:strRef>
          </c:tx>
          <c:spPr>
            <a:solidFill>
              <a:srgbClr val="FFFF0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Reg'!$C$201:$CX$201</c:f>
              <c:numCache>
                <c:formatCode>0.0</c:formatCode>
                <c:ptCount val="100"/>
                <c:pt idx="0">
                  <c:v>0</c:v>
                </c:pt>
                <c:pt idx="1">
                  <c:v>0</c:v>
                </c:pt>
                <c:pt idx="2">
                  <c:v>0</c:v>
                </c:pt>
                <c:pt idx="3">
                  <c:v>0</c:v>
                </c:pt>
                <c:pt idx="4">
                  <c:v>0</c:v>
                </c:pt>
                <c:pt idx="5">
                  <c:v>0</c:v>
                </c:pt>
                <c:pt idx="6">
                  <c:v>0</c:v>
                </c:pt>
                <c:pt idx="7">
                  <c:v>0</c:v>
                </c:pt>
                <c:pt idx="8">
                  <c:v>0</c:v>
                </c:pt>
                <c:pt idx="9">
                  <c:v>0</c:v>
                </c:pt>
                <c:pt idx="10">
                  <c:v>0</c:v>
                </c:pt>
                <c:pt idx="11">
                  <c:v>0</c:v>
                </c:pt>
                <c:pt idx="12">
                  <c:v>0</c:v>
                </c:pt>
                <c:pt idx="13">
                  <c:v>3.193548387096774E-5</c:v>
                </c:pt>
                <c:pt idx="14">
                  <c:v>6.387096774193548E-5</c:v>
                </c:pt>
                <c:pt idx="15">
                  <c:v>1.1177419354838708E-4</c:v>
                </c:pt>
                <c:pt idx="16">
                  <c:v>1.1177419354838708E-4</c:v>
                </c:pt>
                <c:pt idx="17">
                  <c:v>1.9693548387096765E-4</c:v>
                </c:pt>
                <c:pt idx="18">
                  <c:v>3.4910752688172047E-4</c:v>
                </c:pt>
                <c:pt idx="19">
                  <c:v>4.7643010752688168E-4</c:v>
                </c:pt>
                <c:pt idx="20">
                  <c:v>6.8363440860215051E-4</c:v>
                </c:pt>
                <c:pt idx="21">
                  <c:v>1.4778817204301078E-3</c:v>
                </c:pt>
                <c:pt idx="22">
                  <c:v>2.0798172043010751E-3</c:v>
                </c:pt>
                <c:pt idx="23">
                  <c:v>3.5297204301075274E-3</c:v>
                </c:pt>
                <c:pt idx="24">
                  <c:v>2.8207301075268823E-2</c:v>
                </c:pt>
                <c:pt idx="25">
                  <c:v>3.8668234524086013E-2</c:v>
                </c:pt>
                <c:pt idx="26">
                  <c:v>4.3503651698494634E-2</c:v>
                </c:pt>
                <c:pt idx="27">
                  <c:v>5.0385805365161296E-2</c:v>
                </c:pt>
                <c:pt idx="28">
                  <c:v>6.0651539045161303E-2</c:v>
                </c:pt>
                <c:pt idx="29">
                  <c:v>7.5824737051612898E-2</c:v>
                </c:pt>
                <c:pt idx="30">
                  <c:v>8.7949507625806445E-2</c:v>
                </c:pt>
                <c:pt idx="31">
                  <c:v>9.7984458645053771E-2</c:v>
                </c:pt>
                <c:pt idx="32">
                  <c:v>0.12793159467827955</c:v>
                </c:pt>
                <c:pt idx="33">
                  <c:v>0.16948438349598816</c:v>
                </c:pt>
                <c:pt idx="34">
                  <c:v>0.22584959426390647</c:v>
                </c:pt>
                <c:pt idx="35">
                  <c:v>0.33433721196449079</c:v>
                </c:pt>
                <c:pt idx="36">
                  <c:v>0.40592365605693559</c:v>
                </c:pt>
                <c:pt idx="37">
                  <c:v>0.55002873417553599</c:v>
                </c:pt>
                <c:pt idx="38">
                  <c:v>0.6607277985911143</c:v>
                </c:pt>
                <c:pt idx="39">
                  <c:v>0.88828158637931365</c:v>
                </c:pt>
                <c:pt idx="40">
                  <c:v>1.078704055569635</c:v>
                </c:pt>
                <c:pt idx="41">
                  <c:v>1.3674839252507123</c:v>
                </c:pt>
                <c:pt idx="42">
                  <c:v>1.7458413252747729</c:v>
                </c:pt>
                <c:pt idx="43">
                  <c:v>2.2398404492780628</c:v>
                </c:pt>
                <c:pt idx="44">
                  <c:v>2.7828065841023331</c:v>
                </c:pt>
                <c:pt idx="45">
                  <c:v>3.4615037136856084</c:v>
                </c:pt>
                <c:pt idx="46">
                  <c:v>4.3735201530238941</c:v>
                </c:pt>
                <c:pt idx="47">
                  <c:v>5.2365132107405534</c:v>
                </c:pt>
                <c:pt idx="48">
                  <c:v>6.2352613468647657</c:v>
                </c:pt>
                <c:pt idx="49">
                  <c:v>6.8840163640744372</c:v>
                </c:pt>
                <c:pt idx="50">
                  <c:v>8.0596289068866902</c:v>
                </c:pt>
                <c:pt idx="51">
                  <c:v>9.2720966122215582</c:v>
                </c:pt>
                <c:pt idx="52">
                  <c:v>10.925701375439644</c:v>
                </c:pt>
                <c:pt idx="53">
                  <c:v>12.096067594280752</c:v>
                </c:pt>
                <c:pt idx="54">
                  <c:v>13.480254186606635</c:v>
                </c:pt>
                <c:pt idx="55">
                  <c:v>15.093655959741849</c:v>
                </c:pt>
                <c:pt idx="56">
                  <c:v>17.53954202228163</c:v>
                </c:pt>
                <c:pt idx="57">
                  <c:v>19.132132437904804</c:v>
                </c:pt>
                <c:pt idx="58">
                  <c:v>20.869330063266563</c:v>
                </c:pt>
                <c:pt idx="59">
                  <c:v>22.764265233011166</c:v>
                </c:pt>
                <c:pt idx="60">
                  <c:v>24.83126051616858</c:v>
                </c:pt>
                <c:pt idx="61">
                  <c:v>27.08593897103669</c:v>
                </c:pt>
                <c:pt idx="62">
                  <c:v>28.969495167082581</c:v>
                </c:pt>
                <c:pt idx="63">
                  <c:v>30.984033861001503</c:v>
                </c:pt>
                <c:pt idx="64">
                  <c:v>33.138663575695546</c:v>
                </c:pt>
                <c:pt idx="65">
                  <c:v>35.443126240749407</c:v>
                </c:pt>
                <c:pt idx="66">
                  <c:v>37.870271525715928</c:v>
                </c:pt>
                <c:pt idx="67">
                  <c:v>39.700163045838522</c:v>
                </c:pt>
                <c:pt idx="68">
                  <c:v>41.618474924213437</c:v>
                </c:pt>
                <c:pt idx="69">
                  <c:v>43.62947963255143</c:v>
                </c:pt>
                <c:pt idx="70">
                  <c:v>45.692281429578458</c:v>
                </c:pt>
                <c:pt idx="71">
                  <c:v>47.852612495568927</c:v>
                </c:pt>
                <c:pt idx="72">
                  <c:v>49.151332398698663</c:v>
                </c:pt>
                <c:pt idx="73">
                  <c:v>50.485299559999341</c:v>
                </c:pt>
                <c:pt idx="74">
                  <c:v>51.803975584506524</c:v>
                </c:pt>
                <c:pt idx="75">
                  <c:v>53.157095426773843</c:v>
                </c:pt>
                <c:pt idx="76">
                  <c:v>54.545558759321175</c:v>
                </c:pt>
                <c:pt idx="77">
                  <c:v>55.421560432995875</c:v>
                </c:pt>
                <c:pt idx="78">
                  <c:v>56.255654917512459</c:v>
                </c:pt>
                <c:pt idx="79">
                  <c:v>57.10230252402102</c:v>
                </c:pt>
                <c:pt idx="80">
                  <c:v>57.961692177007535</c:v>
                </c:pt>
                <c:pt idx="81">
                  <c:v>58.834015644271496</c:v>
                </c:pt>
                <c:pt idx="82">
                  <c:v>59.364698465382823</c:v>
                </c:pt>
                <c:pt idx="83">
                  <c:v>59.900168045540575</c:v>
                </c:pt>
                <c:pt idx="84">
                  <c:v>60.440467561311344</c:v>
                </c:pt>
                <c:pt idx="85">
                  <c:v>60.985640578714374</c:v>
                </c:pt>
                <c:pt idx="86">
                  <c:v>61.474440487952748</c:v>
                </c:pt>
                <c:pt idx="87">
                  <c:v>61.905499264654267</c:v>
                </c:pt>
                <c:pt idx="88">
                  <c:v>62.339580625498016</c:v>
                </c:pt>
                <c:pt idx="89">
                  <c:v>62.776705764843996</c:v>
                </c:pt>
                <c:pt idx="90">
                  <c:v>63.153868213079178</c:v>
                </c:pt>
                <c:pt idx="91">
                  <c:v>63.533296653303367</c:v>
                </c:pt>
                <c:pt idx="92">
                  <c:v>63.851344336349797</c:v>
                </c:pt>
                <c:pt idx="93">
                  <c:v>64.170984166097554</c:v>
                </c:pt>
                <c:pt idx="94">
                  <c:v>64.427860615714422</c:v>
                </c:pt>
                <c:pt idx="95">
                  <c:v>64.685765341759122</c:v>
                </c:pt>
                <c:pt idx="96">
                  <c:v>64.944702460422178</c:v>
                </c:pt>
                <c:pt idx="97">
                  <c:v>65.139666457208349</c:v>
                </c:pt>
                <c:pt idx="98">
                  <c:v>65.328688741333863</c:v>
                </c:pt>
                <c:pt idx="99">
                  <c:v>65.518259530323462</c:v>
                </c:pt>
              </c:numCache>
            </c:numRef>
          </c:val>
          <c:extLst>
            <c:ext xmlns:c16="http://schemas.microsoft.com/office/drawing/2014/chart" uri="{C3380CC4-5D6E-409C-BE32-E72D297353CC}">
              <c16:uniqueId val="{00000005-170E-4777-B844-BFED04CCC6F0}"/>
            </c:ext>
          </c:extLst>
        </c:ser>
        <c:ser>
          <c:idx val="6"/>
          <c:order val="6"/>
          <c:tx>
            <c:strRef>
              <c:f>'ST Prim Ener Cons by Fuel &amp; Reg'!$B$202</c:f>
              <c:strCache>
                <c:ptCount val="1"/>
                <c:pt idx="0">
                  <c:v>Solar</c:v>
                </c:pt>
              </c:strCache>
            </c:strRef>
          </c:tx>
          <c:spPr>
            <a:solidFill>
              <a:srgbClr val="FFC00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Reg'!$C$202:$CX$202</c:f>
              <c:numCache>
                <c:formatCode>0.0</c:formatCode>
                <c:ptCount val="100"/>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3.193548387096774E-5</c:v>
                </c:pt>
                <c:pt idx="19">
                  <c:v>6.7182795698924726E-5</c:v>
                </c:pt>
                <c:pt idx="20">
                  <c:v>1.2505376344086022E-4</c:v>
                </c:pt>
                <c:pt idx="21">
                  <c:v>1.6163440860215056E-4</c:v>
                </c:pt>
                <c:pt idx="22">
                  <c:v>1.1287096774193549E-4</c:v>
                </c:pt>
                <c:pt idx="23">
                  <c:v>1.0853763440860216E-4</c:v>
                </c:pt>
                <c:pt idx="24">
                  <c:v>2.7914086021505378E-3</c:v>
                </c:pt>
                <c:pt idx="25">
                  <c:v>4.1334623655913975E-3</c:v>
                </c:pt>
                <c:pt idx="26">
                  <c:v>5.3779660670728998E-3</c:v>
                </c:pt>
                <c:pt idx="27">
                  <c:v>4.9668737461649364E-3</c:v>
                </c:pt>
                <c:pt idx="28">
                  <c:v>5.9261349332219194E-3</c:v>
                </c:pt>
                <c:pt idx="29">
                  <c:v>6.3553095280287986E-3</c:v>
                </c:pt>
                <c:pt idx="30">
                  <c:v>6.8002757171367499E-3</c:v>
                </c:pt>
                <c:pt idx="31">
                  <c:v>7.4431816331487228E-3</c:v>
                </c:pt>
                <c:pt idx="32">
                  <c:v>7.9794510108646653E-3</c:v>
                </c:pt>
                <c:pt idx="33">
                  <c:v>8.6416244691606987E-3</c:v>
                </c:pt>
                <c:pt idx="34">
                  <c:v>9.635966991787679E-3</c:v>
                </c:pt>
                <c:pt idx="35">
                  <c:v>1.1272907893876995E-2</c:v>
                </c:pt>
                <c:pt idx="36">
                  <c:v>1.5052719051890755E-2</c:v>
                </c:pt>
                <c:pt idx="37">
                  <c:v>1.8903745722430823E-2</c:v>
                </c:pt>
                <c:pt idx="38">
                  <c:v>2.354429197974162E-2</c:v>
                </c:pt>
                <c:pt idx="39">
                  <c:v>3.0826407027467556E-2</c:v>
                </c:pt>
                <c:pt idx="40">
                  <c:v>4.3161939740674608E-2</c:v>
                </c:pt>
                <c:pt idx="41">
                  <c:v>5.9021151567158286E-2</c:v>
                </c:pt>
                <c:pt idx="42">
                  <c:v>7.958190725572202E-2</c:v>
                </c:pt>
                <c:pt idx="43">
                  <c:v>0.12844979009046514</c:v>
                </c:pt>
                <c:pt idx="44">
                  <c:v>0.2118727437124106</c:v>
                </c:pt>
                <c:pt idx="45">
                  <c:v>0.33884425419551767</c:v>
                </c:pt>
                <c:pt idx="46">
                  <c:v>0.65130833193748638</c:v>
                </c:pt>
                <c:pt idx="47">
                  <c:v>1.0023067105693653</c:v>
                </c:pt>
                <c:pt idx="48">
                  <c:v>1.359888684477115</c:v>
                </c:pt>
                <c:pt idx="49">
                  <c:v>1.9150164057318977</c:v>
                </c:pt>
                <c:pt idx="50">
                  <c:v>2.4696252405122689</c:v>
                </c:pt>
                <c:pt idx="51">
                  <c:v>3.1570389748706931</c:v>
                </c:pt>
                <c:pt idx="52">
                  <c:v>4.2678543953959664</c:v>
                </c:pt>
                <c:pt idx="53">
                  <c:v>5.4883792167014578</c:v>
                </c:pt>
                <c:pt idx="54">
                  <c:v>6.6801316980637511</c:v>
                </c:pt>
                <c:pt idx="55">
                  <c:v>8.0007950549033424</c:v>
                </c:pt>
                <c:pt idx="56">
                  <c:v>9.7261997967497553</c:v>
                </c:pt>
                <c:pt idx="57">
                  <c:v>10.412869502400291</c:v>
                </c:pt>
                <c:pt idx="58">
                  <c:v>11.148018089269753</c:v>
                </c:pt>
                <c:pt idx="59">
                  <c:v>11.935068166372199</c:v>
                </c:pt>
                <c:pt idx="60">
                  <c:v>12.777683978918075</c:v>
                </c:pt>
                <c:pt idx="61">
                  <c:v>13.679788467829692</c:v>
                </c:pt>
                <c:pt idx="62">
                  <c:v>14.631080957882567</c:v>
                </c:pt>
                <c:pt idx="63">
                  <c:v>15.64852632769372</c:v>
                </c:pt>
                <c:pt idx="64">
                  <c:v>16.73672484852154</c:v>
                </c:pt>
                <c:pt idx="65">
                  <c:v>17.900596694487728</c:v>
                </c:pt>
                <c:pt idx="66">
                  <c:v>19.126429556126247</c:v>
                </c:pt>
                <c:pt idx="67">
                  <c:v>20.050618632278269</c:v>
                </c:pt>
                <c:pt idx="68">
                  <c:v>21.019464524589957</c:v>
                </c:pt>
                <c:pt idx="69">
                  <c:v>22.035125050418145</c:v>
                </c:pt>
                <c:pt idx="70">
                  <c:v>23.076945762801913</c:v>
                </c:pt>
                <c:pt idx="71">
                  <c:v>24.168023758467182</c:v>
                </c:pt>
                <c:pt idx="72">
                  <c:v>25.31068792176751</c:v>
                </c:pt>
                <c:pt idx="73">
                  <c:v>26.507377246708675</c:v>
                </c:pt>
                <c:pt idx="74">
                  <c:v>27.733078370596484</c:v>
                </c:pt>
                <c:pt idx="75">
                  <c:v>29.015455914452872</c:v>
                </c:pt>
                <c:pt idx="76">
                  <c:v>30.357130595937171</c:v>
                </c:pt>
                <c:pt idx="77">
                  <c:v>31.455451580898181</c:v>
                </c:pt>
                <c:pt idx="78">
                  <c:v>32.561110703966754</c:v>
                </c:pt>
                <c:pt idx="79">
                  <c:v>33.70563374521118</c:v>
                </c:pt>
                <c:pt idx="80">
                  <c:v>34.890386771355352</c:v>
                </c:pt>
                <c:pt idx="81">
                  <c:v>36.116783866368493</c:v>
                </c:pt>
                <c:pt idx="82">
                  <c:v>37.167782276879812</c:v>
                </c:pt>
                <c:pt idx="83">
                  <c:v>38.249364741137015</c:v>
                </c:pt>
                <c:pt idx="84">
                  <c:v>39.362421255104096</c:v>
                </c:pt>
                <c:pt idx="85">
                  <c:v>40.507867713627618</c:v>
                </c:pt>
                <c:pt idx="86">
                  <c:v>41.645126099687708</c:v>
                </c:pt>
                <c:pt idx="87">
                  <c:v>42.605462707546501</c:v>
                </c:pt>
                <c:pt idx="88">
                  <c:v>43.58794467758252</c:v>
                </c:pt>
                <c:pt idx="89">
                  <c:v>44.593082681847569</c:v>
                </c:pt>
                <c:pt idx="90">
                  <c:v>45.57591422415549</c:v>
                </c:pt>
                <c:pt idx="91">
                  <c:v>46.580407373655873</c:v>
                </c:pt>
                <c:pt idx="92">
                  <c:v>47.373671711229235</c:v>
                </c:pt>
                <c:pt idx="93">
                  <c:v>48.180445340471465</c:v>
                </c:pt>
                <c:pt idx="94">
                  <c:v>48.952055172599103</c:v>
                </c:pt>
                <c:pt idx="95">
                  <c:v>49.736022336188256</c:v>
                </c:pt>
                <c:pt idx="96">
                  <c:v>50.532544733902306</c:v>
                </c:pt>
                <c:pt idx="97">
                  <c:v>51.088908051422571</c:v>
                </c:pt>
                <c:pt idx="98">
                  <c:v>51.646236949355533</c:v>
                </c:pt>
                <c:pt idx="99">
                  <c:v>52.209645748236042</c:v>
                </c:pt>
              </c:numCache>
            </c:numRef>
          </c:val>
          <c:extLst>
            <c:ext xmlns:c16="http://schemas.microsoft.com/office/drawing/2014/chart" uri="{C3380CC4-5D6E-409C-BE32-E72D297353CC}">
              <c16:uniqueId val="{00000006-170E-4777-B844-BFED04CCC6F0}"/>
            </c:ext>
          </c:extLst>
        </c:ser>
        <c:ser>
          <c:idx val="7"/>
          <c:order val="7"/>
          <c:tx>
            <c:strRef>
              <c:f>'ST Prim Ener Cons by Fuel &amp; Reg'!$B$203</c:f>
              <c:strCache>
                <c:ptCount val="1"/>
                <c:pt idx="0">
                  <c:v>Geoth Bio Oth</c:v>
                </c:pt>
              </c:strCache>
            </c:strRef>
          </c:tx>
          <c:spPr>
            <a:solidFill>
              <a:srgbClr val="92D05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Reg'!$C$203:$CX$203</c:f>
              <c:numCache>
                <c:formatCode>0.0</c:formatCode>
                <c:ptCount val="100"/>
                <c:pt idx="0">
                  <c:v>0.20141671292719099</c:v>
                </c:pt>
                <c:pt idx="1">
                  <c:v>0.22225538837981579</c:v>
                </c:pt>
                <c:pt idx="2">
                  <c:v>0.22447215033553858</c:v>
                </c:pt>
                <c:pt idx="3">
                  <c:v>0.24851489996277459</c:v>
                </c:pt>
                <c:pt idx="4">
                  <c:v>0.26121140674649584</c:v>
                </c:pt>
                <c:pt idx="5">
                  <c:v>0.28921661666986254</c:v>
                </c:pt>
                <c:pt idx="6">
                  <c:v>0.31442064105402379</c:v>
                </c:pt>
                <c:pt idx="7">
                  <c:v>0.33624729106605544</c:v>
                </c:pt>
                <c:pt idx="8">
                  <c:v>0.36088673439156688</c:v>
                </c:pt>
                <c:pt idx="9">
                  <c:v>0.3847426808177602</c:v>
                </c:pt>
                <c:pt idx="10">
                  <c:v>0.38932992756882645</c:v>
                </c:pt>
                <c:pt idx="11">
                  <c:v>0.43405583777439932</c:v>
                </c:pt>
                <c:pt idx="12">
                  <c:v>0.45815988954340897</c:v>
                </c:pt>
                <c:pt idx="13">
                  <c:v>0.48609655984476996</c:v>
                </c:pt>
                <c:pt idx="14">
                  <c:v>0.52025587287249009</c:v>
                </c:pt>
                <c:pt idx="15">
                  <c:v>0.55363889284405077</c:v>
                </c:pt>
                <c:pt idx="16">
                  <c:v>0.59366728874516317</c:v>
                </c:pt>
                <c:pt idx="17">
                  <c:v>0.68843844414115252</c:v>
                </c:pt>
                <c:pt idx="18">
                  <c:v>0.76237411979733571</c:v>
                </c:pt>
                <c:pt idx="19">
                  <c:v>0.85075439234366446</c:v>
                </c:pt>
                <c:pt idx="20">
                  <c:v>0.87967884794690321</c:v>
                </c:pt>
                <c:pt idx="21">
                  <c:v>0.95473764868702204</c:v>
                </c:pt>
                <c:pt idx="22">
                  <c:v>1.0219672035677558</c:v>
                </c:pt>
                <c:pt idx="23">
                  <c:v>1.0522477783552449</c:v>
                </c:pt>
                <c:pt idx="24">
                  <c:v>1.1589101319768131</c:v>
                </c:pt>
                <c:pt idx="25">
                  <c:v>4.5583953708501355</c:v>
                </c:pt>
                <c:pt idx="26">
                  <c:v>4.7653062194492044</c:v>
                </c:pt>
                <c:pt idx="27">
                  <c:v>4.9581912445741665</c:v>
                </c:pt>
                <c:pt idx="28">
                  <c:v>5.2714727345388352</c:v>
                </c:pt>
                <c:pt idx="29">
                  <c:v>5.5970028405624905</c:v>
                </c:pt>
                <c:pt idx="30">
                  <c:v>5.4711827039635335</c:v>
                </c:pt>
                <c:pt idx="31">
                  <c:v>5.7823887637400579</c:v>
                </c:pt>
                <c:pt idx="32">
                  <c:v>1.8005376842740768</c:v>
                </c:pt>
                <c:pt idx="33">
                  <c:v>1.8745033009646197</c:v>
                </c:pt>
                <c:pt idx="34">
                  <c:v>1.966939798950168</c:v>
                </c:pt>
                <c:pt idx="35">
                  <c:v>2.0562606294536732</c:v>
                </c:pt>
                <c:pt idx="36">
                  <c:v>2.1354304087151115</c:v>
                </c:pt>
                <c:pt idx="37">
                  <c:v>2.2991796418116759</c:v>
                </c:pt>
                <c:pt idx="38">
                  <c:v>2.4264280349217917</c:v>
                </c:pt>
                <c:pt idx="39">
                  <c:v>2.6216923421083131</c:v>
                </c:pt>
                <c:pt idx="40">
                  <c:v>2.8401301621284887</c:v>
                </c:pt>
                <c:pt idx="41">
                  <c:v>3.0259115093430955</c:v>
                </c:pt>
                <c:pt idx="42">
                  <c:v>3.2833422149430826</c:v>
                </c:pt>
                <c:pt idx="43">
                  <c:v>3.5113679023960618</c:v>
                </c:pt>
                <c:pt idx="44">
                  <c:v>3.7724921813105148</c:v>
                </c:pt>
                <c:pt idx="45">
                  <c:v>4.2490806022939864</c:v>
                </c:pt>
                <c:pt idx="46">
                  <c:v>4.4913502094740476</c:v>
                </c:pt>
                <c:pt idx="47">
                  <c:v>4.8685192392215875</c:v>
                </c:pt>
                <c:pt idx="48">
                  <c:v>5.2672844895603417</c:v>
                </c:pt>
                <c:pt idx="49">
                  <c:v>5.7045650515304418</c:v>
                </c:pt>
                <c:pt idx="50">
                  <c:v>6.1604225309851151</c:v>
                </c:pt>
                <c:pt idx="51">
                  <c:v>6.2542875519933663</c:v>
                </c:pt>
                <c:pt idx="52">
                  <c:v>6.6623758455637017</c:v>
                </c:pt>
                <c:pt idx="53">
                  <c:v>7.184972693789633</c:v>
                </c:pt>
                <c:pt idx="54">
                  <c:v>7.5425689106922809</c:v>
                </c:pt>
                <c:pt idx="55">
                  <c:v>7.8686061004582966</c:v>
                </c:pt>
                <c:pt idx="56">
                  <c:v>8.5431553763757666</c:v>
                </c:pt>
                <c:pt idx="57">
                  <c:v>8.7525600730519368</c:v>
                </c:pt>
                <c:pt idx="58">
                  <c:v>8.7918664363965711</c:v>
                </c:pt>
                <c:pt idx="59">
                  <c:v>8.8072803596814246</c:v>
                </c:pt>
                <c:pt idx="60">
                  <c:v>8.6190542652774251</c:v>
                </c:pt>
                <c:pt idx="61">
                  <c:v>8.3710261608227636</c:v>
                </c:pt>
                <c:pt idx="62">
                  <c:v>8.4402363647665375</c:v>
                </c:pt>
                <c:pt idx="63">
                  <c:v>8.4880663455943246</c:v>
                </c:pt>
                <c:pt idx="64">
                  <c:v>8.4997828932620134</c:v>
                </c:pt>
                <c:pt idx="65">
                  <c:v>8.4592021746421384</c:v>
                </c:pt>
                <c:pt idx="66">
                  <c:v>8.3403550500219943</c:v>
                </c:pt>
                <c:pt idx="67">
                  <c:v>9.3440780723095802</c:v>
                </c:pt>
                <c:pt idx="68">
                  <c:v>10.364875766567948</c:v>
                </c:pt>
                <c:pt idx="69">
                  <c:v>11.392117945885628</c:v>
                </c:pt>
                <c:pt idx="70">
                  <c:v>12.402109041548613</c:v>
                </c:pt>
                <c:pt idx="71">
                  <c:v>13.393058368366924</c:v>
                </c:pt>
                <c:pt idx="72">
                  <c:v>15.134245488047616</c:v>
                </c:pt>
                <c:pt idx="73">
                  <c:v>16.891107247675624</c:v>
                </c:pt>
                <c:pt idx="74">
                  <c:v>18.634615205370903</c:v>
                </c:pt>
                <c:pt idx="75">
                  <c:v>20.222764577088228</c:v>
                </c:pt>
                <c:pt idx="76">
                  <c:v>21.651560294416242</c:v>
                </c:pt>
                <c:pt idx="77">
                  <c:v>23.905840857267581</c:v>
                </c:pt>
                <c:pt idx="78">
                  <c:v>26.008423821033769</c:v>
                </c:pt>
                <c:pt idx="79">
                  <c:v>27.978710618978962</c:v>
                </c:pt>
                <c:pt idx="80">
                  <c:v>29.814452583644876</c:v>
                </c:pt>
                <c:pt idx="81">
                  <c:v>31.513291876305843</c:v>
                </c:pt>
                <c:pt idx="82">
                  <c:v>33.466881579926131</c:v>
                </c:pt>
                <c:pt idx="83">
                  <c:v>35.29086226083605</c:v>
                </c:pt>
                <c:pt idx="84">
                  <c:v>36.983481088015587</c:v>
                </c:pt>
                <c:pt idx="85">
                  <c:v>38.542892340867603</c:v>
                </c:pt>
                <c:pt idx="86">
                  <c:v>39.927347292021182</c:v>
                </c:pt>
                <c:pt idx="87">
                  <c:v>41.674084385885863</c:v>
                </c:pt>
                <c:pt idx="88">
                  <c:v>43.330005133306216</c:v>
                </c:pt>
                <c:pt idx="89">
                  <c:v>44.856183185180015</c:v>
                </c:pt>
                <c:pt idx="90">
                  <c:v>46.205233678575659</c:v>
                </c:pt>
                <c:pt idx="91">
                  <c:v>47.419450000412709</c:v>
                </c:pt>
                <c:pt idx="92">
                  <c:v>48.861901855636766</c:v>
                </c:pt>
                <c:pt idx="93">
                  <c:v>50.181046068338986</c:v>
                </c:pt>
                <c:pt idx="94">
                  <c:v>51.324873232104792</c:v>
                </c:pt>
                <c:pt idx="95">
                  <c:v>52.41449698337702</c:v>
                </c:pt>
                <c:pt idx="96">
                  <c:v>53.380566781100931</c:v>
                </c:pt>
                <c:pt idx="97">
                  <c:v>54.698746977973819</c:v>
                </c:pt>
                <c:pt idx="98">
                  <c:v>55.890909240744143</c:v>
                </c:pt>
                <c:pt idx="99">
                  <c:v>56.96210789561632</c:v>
                </c:pt>
              </c:numCache>
            </c:numRef>
          </c:val>
          <c:extLst>
            <c:ext xmlns:c16="http://schemas.microsoft.com/office/drawing/2014/chart" uri="{C3380CC4-5D6E-409C-BE32-E72D297353CC}">
              <c16:uniqueId val="{00000007-170E-4777-B844-BFED04CCC6F0}"/>
            </c:ext>
          </c:extLst>
        </c:ser>
        <c:dLbls>
          <c:showLegendKey val="0"/>
          <c:showVal val="0"/>
          <c:showCatName val="0"/>
          <c:showSerName val="0"/>
          <c:showPercent val="0"/>
          <c:showBubbleSize val="0"/>
        </c:dLbls>
        <c:axId val="1866376303"/>
        <c:axId val="1867365247"/>
      </c:areaChart>
      <c:catAx>
        <c:axId val="1866376303"/>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noMultiLvlLbl val="0"/>
      </c:catAx>
      <c:valAx>
        <c:axId val="186736524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sz="1800" dirty="0"/>
                  <a:t>Exajoules</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6376303"/>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sz="1400" b="1">
          <a:solidFill>
            <a:srgbClr val="FFFF00"/>
          </a:solidFill>
        </a:defRPr>
      </a:pPr>
      <a:endParaRPr lang="en-US"/>
    </a:p>
  </c:txPr>
  <c:externalData r:id="rId4">
    <c:autoUpdate val="0"/>
  </c:externalData>
</c:chartSpace>
</file>

<file path=ppt/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Prim Ener Cons by Fuel &amp; Reg'!$B$219</c:f>
              <c:strCache>
                <c:ptCount val="1"/>
                <c:pt idx="0">
                  <c:v>Coal</c:v>
                </c:pt>
              </c:strCache>
            </c:strRef>
          </c:tx>
          <c:spPr>
            <a:solidFill>
              <a:schemeClr val="bg1">
                <a:lumMod val="50000"/>
              </a:schemeClr>
            </a:solidFill>
            <a:ln>
              <a:noFill/>
            </a:ln>
            <a:effectLst/>
          </c:spPr>
          <c:cat>
            <c:numRef>
              <c:f>'ST Prim Ener Cons by Fuel &amp; Reg'!$C$218:$CX$218</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Reg'!$C$219:$CX$219</c:f>
              <c:numCache>
                <c:formatCode>#,##0.0</c:formatCode>
                <c:ptCount val="100"/>
                <c:pt idx="0">
                  <c:v>5.1034762304200445</c:v>
                </c:pt>
                <c:pt idx="1">
                  <c:v>5.1616297824721178</c:v>
                </c:pt>
                <c:pt idx="2">
                  <c:v>5.0783801302530476</c:v>
                </c:pt>
                <c:pt idx="3">
                  <c:v>5.1543739551518808</c:v>
                </c:pt>
                <c:pt idx="4">
                  <c:v>5.3117101645657083</c:v>
                </c:pt>
                <c:pt idx="5">
                  <c:v>5.3938810054586863</c:v>
                </c:pt>
                <c:pt idx="6">
                  <c:v>5.3645282824002525</c:v>
                </c:pt>
                <c:pt idx="7">
                  <c:v>5.4255097547992115</c:v>
                </c:pt>
                <c:pt idx="8">
                  <c:v>5.5865213257244717</c:v>
                </c:pt>
                <c:pt idx="9">
                  <c:v>5.5910118515022118</c:v>
                </c:pt>
                <c:pt idx="10">
                  <c:v>5.6993050773107878</c:v>
                </c:pt>
                <c:pt idx="11">
                  <c:v>5.9092432145032445</c:v>
                </c:pt>
                <c:pt idx="12">
                  <c:v>6.0840421389675265</c:v>
                </c:pt>
                <c:pt idx="13">
                  <c:v>6.1525314909347504</c:v>
                </c:pt>
                <c:pt idx="14">
                  <c:v>6.438890272859064</c:v>
                </c:pt>
                <c:pt idx="15">
                  <c:v>6.5951139569198141</c:v>
                </c:pt>
                <c:pt idx="16">
                  <c:v>6.687465938261413</c:v>
                </c:pt>
                <c:pt idx="17">
                  <c:v>6.7620158495853389</c:v>
                </c:pt>
                <c:pt idx="18">
                  <c:v>6.9709884531646242</c:v>
                </c:pt>
                <c:pt idx="19">
                  <c:v>7.2728727639526412</c:v>
                </c:pt>
                <c:pt idx="20">
                  <c:v>7.5848796563837455</c:v>
                </c:pt>
                <c:pt idx="21">
                  <c:v>7.6703179542375208</c:v>
                </c:pt>
                <c:pt idx="22">
                  <c:v>7.972093626724841</c:v>
                </c:pt>
                <c:pt idx="23">
                  <c:v>8.2107288199851389</c:v>
                </c:pt>
                <c:pt idx="24">
                  <c:v>8.2893184759018492</c:v>
                </c:pt>
                <c:pt idx="25">
                  <c:v>8.1909158350342466</c:v>
                </c:pt>
                <c:pt idx="26">
                  <c:v>8.1117981348541104</c:v>
                </c:pt>
                <c:pt idx="27">
                  <c:v>8.0809188102747775</c:v>
                </c:pt>
                <c:pt idx="28">
                  <c:v>8.1217082540869132</c:v>
                </c:pt>
                <c:pt idx="29">
                  <c:v>8.1530694789295062</c:v>
                </c:pt>
                <c:pt idx="30">
                  <c:v>8.2096383808017421</c:v>
                </c:pt>
                <c:pt idx="31">
                  <c:v>8.4051878115141871</c:v>
                </c:pt>
                <c:pt idx="32">
                  <c:v>8.3908215860084621</c:v>
                </c:pt>
                <c:pt idx="33">
                  <c:v>8.336965861021115</c:v>
                </c:pt>
                <c:pt idx="34">
                  <c:v>8.3727379746368609</c:v>
                </c:pt>
                <c:pt idx="35">
                  <c:v>8.6725011408063271</c:v>
                </c:pt>
                <c:pt idx="36">
                  <c:v>8.8092967861809601</c:v>
                </c:pt>
                <c:pt idx="37">
                  <c:v>9.1555175736947305</c:v>
                </c:pt>
                <c:pt idx="38">
                  <c:v>9.9599633293769987</c:v>
                </c:pt>
                <c:pt idx="39">
                  <c:v>10.647305292867209</c:v>
                </c:pt>
                <c:pt idx="40">
                  <c:v>11.43654826643477</c:v>
                </c:pt>
                <c:pt idx="41">
                  <c:v>12.03731482293167</c:v>
                </c:pt>
                <c:pt idx="42">
                  <c:v>12.720105794009216</c:v>
                </c:pt>
                <c:pt idx="43">
                  <c:v>12.892484651797666</c:v>
                </c:pt>
                <c:pt idx="44">
                  <c:v>12.703328814961477</c:v>
                </c:pt>
                <c:pt idx="45">
                  <c:v>13.279132317077352</c:v>
                </c:pt>
                <c:pt idx="46">
                  <c:v>13.918138217662891</c:v>
                </c:pt>
                <c:pt idx="47">
                  <c:v>13.970967916611992</c:v>
                </c:pt>
                <c:pt idx="48">
                  <c:v>14.179101424763358</c:v>
                </c:pt>
                <c:pt idx="49">
                  <c:v>14.279839199710548</c:v>
                </c:pt>
                <c:pt idx="50">
                  <c:v>13.929883508882588</c:v>
                </c:pt>
                <c:pt idx="51">
                  <c:v>13.755886463333269</c:v>
                </c:pt>
                <c:pt idx="52">
                  <c:v>13.834149781965348</c:v>
                </c:pt>
                <c:pt idx="53">
                  <c:v>14.012547363949325</c:v>
                </c:pt>
                <c:pt idx="54">
                  <c:v>13.817773473664328</c:v>
                </c:pt>
                <c:pt idx="55">
                  <c:v>13.268879974986351</c:v>
                </c:pt>
                <c:pt idx="56">
                  <c:v>14.062291943188239</c:v>
                </c:pt>
                <c:pt idx="57">
                  <c:v>14.10349445858178</c:v>
                </c:pt>
                <c:pt idx="58">
                  <c:v>14.144817697345424</c:v>
                </c:pt>
                <c:pt idx="59">
                  <c:v>14.171975747324327</c:v>
                </c:pt>
                <c:pt idx="60">
                  <c:v>14.199185940759193</c:v>
                </c:pt>
                <c:pt idx="61">
                  <c:v>14.212107199965281</c:v>
                </c:pt>
                <c:pt idx="62">
                  <c:v>14.196616003117317</c:v>
                </c:pt>
                <c:pt idx="63">
                  <c:v>14.16681730612677</c:v>
                </c:pt>
                <c:pt idx="64">
                  <c:v>14.12278683793933</c:v>
                </c:pt>
                <c:pt idx="65">
                  <c:v>14.064643324527529</c:v>
                </c:pt>
                <c:pt idx="66">
                  <c:v>13.978680224528018</c:v>
                </c:pt>
                <c:pt idx="67">
                  <c:v>13.87915202132938</c:v>
                </c:pt>
                <c:pt idx="68">
                  <c:v>13.766342273700014</c:v>
                </c:pt>
                <c:pt idx="69">
                  <c:v>13.640572970687488</c:v>
                </c:pt>
                <c:pt idx="70">
                  <c:v>13.48880795581562</c:v>
                </c:pt>
                <c:pt idx="71">
                  <c:v>13.325148248887707</c:v>
                </c:pt>
                <c:pt idx="72">
                  <c:v>13.150055800897324</c:v>
                </c:pt>
                <c:pt idx="73">
                  <c:v>12.964021961482027</c:v>
                </c:pt>
                <c:pt idx="74">
                  <c:v>12.754886359199396</c:v>
                </c:pt>
                <c:pt idx="75">
                  <c:v>12.549124532452794</c:v>
                </c:pt>
                <c:pt idx="76">
                  <c:v>12.346682055495265</c:v>
                </c:pt>
                <c:pt idx="77">
                  <c:v>12.147505380576014</c:v>
                </c:pt>
                <c:pt idx="78">
                  <c:v>11.939661563514356</c:v>
                </c:pt>
                <c:pt idx="79">
                  <c:v>11.735373954162625</c:v>
                </c:pt>
                <c:pt idx="80">
                  <c:v>11.5345817058069</c:v>
                </c:pt>
                <c:pt idx="81">
                  <c:v>11.337225012820545</c:v>
                </c:pt>
                <c:pt idx="82">
                  <c:v>11.132157286788647</c:v>
                </c:pt>
                <c:pt idx="83">
                  <c:v>10.930798825785216</c:v>
                </c:pt>
                <c:pt idx="84">
                  <c:v>10.73308253662441</c:v>
                </c:pt>
                <c:pt idx="85">
                  <c:v>10.538942539701948</c:v>
                </c:pt>
                <c:pt idx="86">
                  <c:v>10.338007061239988</c:v>
                </c:pt>
                <c:pt idx="87">
                  <c:v>10.140902618610387</c:v>
                </c:pt>
                <c:pt idx="88">
                  <c:v>9.947556169283958</c:v>
                </c:pt>
                <c:pt idx="89">
                  <c:v>9.7578960633603877</c:v>
                </c:pt>
                <c:pt idx="90">
                  <c:v>9.5623087946663929</c:v>
                </c:pt>
                <c:pt idx="91">
                  <c:v>9.3706418771860989</c:v>
                </c:pt>
                <c:pt idx="92">
                  <c:v>9.1828167313997806</c:v>
                </c:pt>
                <c:pt idx="93">
                  <c:v>8.9987563528356045</c:v>
                </c:pt>
                <c:pt idx="94">
                  <c:v>8.8095844967862931</c:v>
                </c:pt>
                <c:pt idx="95">
                  <c:v>8.6243894114948496</c:v>
                </c:pt>
                <c:pt idx="96">
                  <c:v>8.4430874972864043</c:v>
                </c:pt>
                <c:pt idx="97">
                  <c:v>8.2655969119184487</c:v>
                </c:pt>
                <c:pt idx="98">
                  <c:v>8.0910291582581113</c:v>
                </c:pt>
                <c:pt idx="99">
                  <c:v>7.9201482406415318</c:v>
                </c:pt>
              </c:numCache>
            </c:numRef>
          </c:val>
          <c:extLst>
            <c:ext xmlns:c16="http://schemas.microsoft.com/office/drawing/2014/chart" uri="{C3380CC4-5D6E-409C-BE32-E72D297353CC}">
              <c16:uniqueId val="{00000000-D8B5-426A-92F6-2FEC3FC16ED1}"/>
            </c:ext>
          </c:extLst>
        </c:ser>
        <c:ser>
          <c:idx val="2"/>
          <c:order val="1"/>
          <c:tx>
            <c:strRef>
              <c:f>'ST Prim Ener Cons by Fuel &amp; Reg'!$B$220</c:f>
              <c:strCache>
                <c:ptCount val="1"/>
                <c:pt idx="0">
                  <c:v>Oil</c:v>
                </c:pt>
              </c:strCache>
            </c:strRef>
          </c:tx>
          <c:spPr>
            <a:solidFill>
              <a:srgbClr val="00B050"/>
            </a:solidFill>
            <a:ln>
              <a:noFill/>
            </a:ln>
            <a:effectLst/>
          </c:spPr>
          <c:cat>
            <c:numRef>
              <c:f>'ST Prim Ener Cons by Fuel &amp; Reg'!$C$218:$CX$218</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Reg'!$C$220:$CX$220</c:f>
              <c:numCache>
                <c:formatCode>#,##0.0</c:formatCode>
                <c:ptCount val="100"/>
                <c:pt idx="0">
                  <c:v>4.3577129138513486</c:v>
                </c:pt>
                <c:pt idx="1">
                  <c:v>4.6851040212704769</c:v>
                </c:pt>
                <c:pt idx="2">
                  <c:v>5.0220507429752361</c:v>
                </c:pt>
                <c:pt idx="3">
                  <c:v>5.4474627594088858</c:v>
                </c:pt>
                <c:pt idx="4">
                  <c:v>5.8991510463735235</c:v>
                </c:pt>
                <c:pt idx="5">
                  <c:v>6.420485187562428</c:v>
                </c:pt>
                <c:pt idx="6">
                  <c:v>6.7813220510785905</c:v>
                </c:pt>
                <c:pt idx="7">
                  <c:v>7.2942465946325301</c:v>
                </c:pt>
                <c:pt idx="8">
                  <c:v>7.8810714608893671</c:v>
                </c:pt>
                <c:pt idx="9">
                  <c:v>7.7704607089083879</c:v>
                </c:pt>
                <c:pt idx="10">
                  <c:v>7.6826718650363741</c:v>
                </c:pt>
                <c:pt idx="11">
                  <c:v>8.1760313077335081</c:v>
                </c:pt>
                <c:pt idx="12">
                  <c:v>8.4608198457638171</c:v>
                </c:pt>
                <c:pt idx="13">
                  <c:v>8.8439833808223618</c:v>
                </c:pt>
                <c:pt idx="14">
                  <c:v>8.9783381821717878</c:v>
                </c:pt>
                <c:pt idx="15">
                  <c:v>8.6028388646345775</c:v>
                </c:pt>
                <c:pt idx="16">
                  <c:v>8.2969324388005816</c:v>
                </c:pt>
                <c:pt idx="17">
                  <c:v>8.0386361462357421</c:v>
                </c:pt>
                <c:pt idx="18">
                  <c:v>7.9786435766449832</c:v>
                </c:pt>
                <c:pt idx="19">
                  <c:v>8.1584911032134269</c:v>
                </c:pt>
                <c:pt idx="20">
                  <c:v>8.1536577703095965</c:v>
                </c:pt>
                <c:pt idx="21">
                  <c:v>8.405759496638014</c:v>
                </c:pt>
                <c:pt idx="22">
                  <c:v>8.5735581470756923</c:v>
                </c:pt>
                <c:pt idx="23">
                  <c:v>8.8543193468450525</c:v>
                </c:pt>
                <c:pt idx="24">
                  <c:v>9.0006888990536549</c:v>
                </c:pt>
                <c:pt idx="25">
                  <c:v>9.1099816637954802</c:v>
                </c:pt>
                <c:pt idx="26">
                  <c:v>9.1106167259790567</c:v>
                </c:pt>
                <c:pt idx="27">
                  <c:v>9.2417155883151114</c:v>
                </c:pt>
                <c:pt idx="28">
                  <c:v>9.1953923525556718</c:v>
                </c:pt>
                <c:pt idx="29">
                  <c:v>9.397148938298189</c:v>
                </c:pt>
                <c:pt idx="30">
                  <c:v>9.5542789631755554</c:v>
                </c:pt>
                <c:pt idx="31">
                  <c:v>9.7655372861397236</c:v>
                </c:pt>
                <c:pt idx="32">
                  <c:v>10.031740783350577</c:v>
                </c:pt>
                <c:pt idx="33">
                  <c:v>10.087738399313352</c:v>
                </c:pt>
                <c:pt idx="34">
                  <c:v>10.263523289349397</c:v>
                </c:pt>
                <c:pt idx="35">
                  <c:v>10.387264485842197</c:v>
                </c:pt>
                <c:pt idx="36">
                  <c:v>10.478044217502415</c:v>
                </c:pt>
                <c:pt idx="37">
                  <c:v>10.563596745787562</c:v>
                </c:pt>
                <c:pt idx="38">
                  <c:v>10.798997402308219</c:v>
                </c:pt>
                <c:pt idx="39">
                  <c:v>11.20837600172452</c:v>
                </c:pt>
                <c:pt idx="40">
                  <c:v>11.305754336061367</c:v>
                </c:pt>
                <c:pt idx="41">
                  <c:v>11.426861342975728</c:v>
                </c:pt>
                <c:pt idx="42">
                  <c:v>11.568875081197824</c:v>
                </c:pt>
                <c:pt idx="43">
                  <c:v>11.467090525588979</c:v>
                </c:pt>
                <c:pt idx="44">
                  <c:v>11.232820145504601</c:v>
                </c:pt>
                <c:pt idx="45">
                  <c:v>11.601867645176959</c:v>
                </c:pt>
                <c:pt idx="46">
                  <c:v>11.701808776127223</c:v>
                </c:pt>
                <c:pt idx="47">
                  <c:v>11.872112317383253</c:v>
                </c:pt>
                <c:pt idx="48">
                  <c:v>11.99551902323546</c:v>
                </c:pt>
                <c:pt idx="49">
                  <c:v>12.071165446391662</c:v>
                </c:pt>
                <c:pt idx="50">
                  <c:v>12.30463708376665</c:v>
                </c:pt>
                <c:pt idx="51">
                  <c:v>12.538276138303301</c:v>
                </c:pt>
                <c:pt idx="52">
                  <c:v>12.721107317868901</c:v>
                </c:pt>
                <c:pt idx="53">
                  <c:v>12.899168879270233</c:v>
                </c:pt>
                <c:pt idx="54">
                  <c:v>12.927754036134926</c:v>
                </c:pt>
                <c:pt idx="55">
                  <c:v>11.719505139025127</c:v>
                </c:pt>
                <c:pt idx="56">
                  <c:v>12.395284145328947</c:v>
                </c:pt>
                <c:pt idx="57">
                  <c:v>12.419083090887982</c:v>
                </c:pt>
                <c:pt idx="58">
                  <c:v>12.442927730422488</c:v>
                </c:pt>
                <c:pt idx="59">
                  <c:v>12.466818151664899</c:v>
                </c:pt>
                <c:pt idx="60">
                  <c:v>12.490754442516094</c:v>
                </c:pt>
                <c:pt idx="61">
                  <c:v>12.514736691045727</c:v>
                </c:pt>
                <c:pt idx="62">
                  <c:v>12.526350366695013</c:v>
                </c:pt>
                <c:pt idx="63">
                  <c:v>12.537974819835306</c:v>
                </c:pt>
                <c:pt idx="64">
                  <c:v>12.54961006046811</c:v>
                </c:pt>
                <c:pt idx="65">
                  <c:v>12.561256098604225</c:v>
                </c:pt>
                <c:pt idx="66">
                  <c:v>12.560452178213913</c:v>
                </c:pt>
                <c:pt idx="67">
                  <c:v>12.546987373478869</c:v>
                </c:pt>
                <c:pt idx="68">
                  <c:v>12.5335370030145</c:v>
                </c:pt>
                <c:pt idx="69">
                  <c:v>12.520101051347266</c:v>
                </c:pt>
                <c:pt idx="70">
                  <c:v>12.494272082878338</c:v>
                </c:pt>
                <c:pt idx="71">
                  <c:v>12.468496399571357</c:v>
                </c:pt>
                <c:pt idx="72">
                  <c:v>12.442773891499041</c:v>
                </c:pt>
                <c:pt idx="73">
                  <c:v>12.417104448960878</c:v>
                </c:pt>
                <c:pt idx="74">
                  <c:v>12.379182611973754</c:v>
                </c:pt>
                <c:pt idx="75">
                  <c:v>12.341376588276788</c:v>
                </c:pt>
                <c:pt idx="76">
                  <c:v>12.303686024176191</c:v>
                </c:pt>
                <c:pt idx="77">
                  <c:v>12.253733058918035</c:v>
                </c:pt>
                <c:pt idx="78">
                  <c:v>12.1918517069705</c:v>
                </c:pt>
                <c:pt idx="79">
                  <c:v>12.130282855850298</c:v>
                </c:pt>
                <c:pt idx="80">
                  <c:v>12.06902492742825</c:v>
                </c:pt>
                <c:pt idx="81">
                  <c:v>12.008076351544737</c:v>
                </c:pt>
                <c:pt idx="82">
                  <c:v>11.935547570381409</c:v>
                </c:pt>
                <c:pt idx="83">
                  <c:v>11.863456863056305</c:v>
                </c:pt>
                <c:pt idx="84">
                  <c:v>11.791801583603442</c:v>
                </c:pt>
                <c:pt idx="85">
                  <c:v>11.720579102038478</c:v>
                </c:pt>
                <c:pt idx="86">
                  <c:v>11.638183430951146</c:v>
                </c:pt>
                <c:pt idx="87">
                  <c:v>11.544693903450314</c:v>
                </c:pt>
                <c:pt idx="88">
                  <c:v>11.451955377323896</c:v>
                </c:pt>
                <c:pt idx="89">
                  <c:v>11.359961819777853</c:v>
                </c:pt>
                <c:pt idx="90">
                  <c:v>11.257472244239816</c:v>
                </c:pt>
                <c:pt idx="91">
                  <c:v>11.155907329652287</c:v>
                </c:pt>
                <c:pt idx="92">
                  <c:v>11.055258733724163</c:v>
                </c:pt>
                <c:pt idx="93">
                  <c:v>10.955518189428505</c:v>
                </c:pt>
                <c:pt idx="94">
                  <c:v>10.845842496834132</c:v>
                </c:pt>
                <c:pt idx="95">
                  <c:v>10.737264767598326</c:v>
                </c:pt>
                <c:pt idx="96">
                  <c:v>10.6297740100099</c:v>
                </c:pt>
                <c:pt idx="97">
                  <c:v>10.512718938611668</c:v>
                </c:pt>
                <c:pt idx="98">
                  <c:v>10.395914221028539</c:v>
                </c:pt>
                <c:pt idx="99">
                  <c:v>10.280407297301535</c:v>
                </c:pt>
              </c:numCache>
            </c:numRef>
          </c:val>
          <c:extLst>
            <c:ext xmlns:c16="http://schemas.microsoft.com/office/drawing/2014/chart" uri="{C3380CC4-5D6E-409C-BE32-E72D297353CC}">
              <c16:uniqueId val="{00000001-D8B5-426A-92F6-2FEC3FC16ED1}"/>
            </c:ext>
          </c:extLst>
        </c:ser>
        <c:ser>
          <c:idx val="1"/>
          <c:order val="2"/>
          <c:tx>
            <c:strRef>
              <c:f>'ST Prim Ener Cons by Fuel &amp; Reg'!$B$221</c:f>
              <c:strCache>
                <c:ptCount val="1"/>
                <c:pt idx="0">
                  <c:v>Nat Gas</c:v>
                </c:pt>
              </c:strCache>
            </c:strRef>
          </c:tx>
          <c:spPr>
            <a:solidFill>
              <a:srgbClr val="FF0000"/>
            </a:solidFill>
            <a:ln>
              <a:noFill/>
            </a:ln>
            <a:effectLst/>
          </c:spPr>
          <c:cat>
            <c:numRef>
              <c:f>'ST Prim Ener Cons by Fuel &amp; Reg'!$C$218:$CX$218</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Reg'!$C$221:$CX$221</c:f>
              <c:numCache>
                <c:formatCode>#,##0.0</c:formatCode>
                <c:ptCount val="100"/>
                <c:pt idx="0">
                  <c:v>1.1532122066805655</c:v>
                </c:pt>
                <c:pt idx="1">
                  <c:v>1.256572073709344</c:v>
                </c:pt>
                <c:pt idx="2">
                  <c:v>1.349001183694988</c:v>
                </c:pt>
                <c:pt idx="3">
                  <c:v>1.4716239173058894</c:v>
                </c:pt>
                <c:pt idx="4">
                  <c:v>1.615978817657729</c:v>
                </c:pt>
                <c:pt idx="5">
                  <c:v>1.7589227260439022</c:v>
                </c:pt>
                <c:pt idx="6">
                  <c:v>1.8830302773254783</c:v>
                </c:pt>
                <c:pt idx="7">
                  <c:v>1.9870355595269824</c:v>
                </c:pt>
                <c:pt idx="8">
                  <c:v>2.0814529968072026</c:v>
                </c:pt>
                <c:pt idx="9">
                  <c:v>2.133046848999038</c:v>
                </c:pt>
                <c:pt idx="10">
                  <c:v>2.1330242939539907</c:v>
                </c:pt>
                <c:pt idx="11">
                  <c:v>2.2600577370968407</c:v>
                </c:pt>
                <c:pt idx="12">
                  <c:v>2.3342760713279995</c:v>
                </c:pt>
                <c:pt idx="13">
                  <c:v>2.4319856085893732</c:v>
                </c:pt>
                <c:pt idx="14">
                  <c:v>2.5827422217827483</c:v>
                </c:pt>
                <c:pt idx="15">
                  <c:v>2.6044988474815502</c:v>
                </c:pt>
                <c:pt idx="16">
                  <c:v>2.6335703059878131</c:v>
                </c:pt>
                <c:pt idx="17">
                  <c:v>2.6470824319069917</c:v>
                </c:pt>
                <c:pt idx="18">
                  <c:v>2.6899080992500854</c:v>
                </c:pt>
                <c:pt idx="19">
                  <c:v>2.9092243822768507</c:v>
                </c:pt>
                <c:pt idx="20">
                  <c:v>2.9749984724991823</c:v>
                </c:pt>
                <c:pt idx="21">
                  <c:v>3.0040655203967641</c:v>
                </c:pt>
                <c:pt idx="22">
                  <c:v>3.1615369218819369</c:v>
                </c:pt>
                <c:pt idx="23">
                  <c:v>3.3091598990735176</c:v>
                </c:pt>
                <c:pt idx="24">
                  <c:v>3.4515711670315739</c:v>
                </c:pt>
                <c:pt idx="25">
                  <c:v>3.5638624264153447</c:v>
                </c:pt>
                <c:pt idx="26">
                  <c:v>3.6538160342697164</c:v>
                </c:pt>
                <c:pt idx="27">
                  <c:v>3.6703987970786724</c:v>
                </c:pt>
                <c:pt idx="28">
                  <c:v>3.7073523449833412</c:v>
                </c:pt>
                <c:pt idx="29">
                  <c:v>3.7300607600795561</c:v>
                </c:pt>
                <c:pt idx="30">
                  <c:v>3.8608402229646623</c:v>
                </c:pt>
                <c:pt idx="31">
                  <c:v>4.0537976396145341</c:v>
                </c:pt>
                <c:pt idx="32">
                  <c:v>4.0302234921915918</c:v>
                </c:pt>
                <c:pt idx="33">
                  <c:v>4.1040588563858931</c:v>
                </c:pt>
                <c:pt idx="34">
                  <c:v>4.220756591920745</c:v>
                </c:pt>
                <c:pt idx="35">
                  <c:v>4.3894914609119429</c:v>
                </c:pt>
                <c:pt idx="36">
                  <c:v>4.4485030762279907</c:v>
                </c:pt>
                <c:pt idx="37">
                  <c:v>4.5789953030608119</c:v>
                </c:pt>
                <c:pt idx="38">
                  <c:v>4.7069515414368572</c:v>
                </c:pt>
                <c:pt idx="39">
                  <c:v>4.8883381102387098</c:v>
                </c:pt>
                <c:pt idx="40">
                  <c:v>5.0194935778629661</c:v>
                </c:pt>
                <c:pt idx="41">
                  <c:v>5.1517713249151234</c:v>
                </c:pt>
                <c:pt idx="42">
                  <c:v>5.3629355003591703</c:v>
                </c:pt>
                <c:pt idx="43">
                  <c:v>5.4920770956110152</c:v>
                </c:pt>
                <c:pt idx="44">
                  <c:v>5.3786318498127192</c:v>
                </c:pt>
                <c:pt idx="45">
                  <c:v>5.7788426442377636</c:v>
                </c:pt>
                <c:pt idx="46">
                  <c:v>5.9162879871032992</c:v>
                </c:pt>
                <c:pt idx="47">
                  <c:v>6.0724918831917227</c:v>
                </c:pt>
                <c:pt idx="48">
                  <c:v>6.1704899761282368</c:v>
                </c:pt>
                <c:pt idx="49">
                  <c:v>6.2097398787016242</c:v>
                </c:pt>
                <c:pt idx="50">
                  <c:v>6.3605551797186806</c:v>
                </c:pt>
                <c:pt idx="51">
                  <c:v>6.5054612362403139</c:v>
                </c:pt>
                <c:pt idx="52">
                  <c:v>6.682628118577834</c:v>
                </c:pt>
                <c:pt idx="53">
                  <c:v>7.0168723454882489</c:v>
                </c:pt>
                <c:pt idx="54">
                  <c:v>7.146145786191652</c:v>
                </c:pt>
                <c:pt idx="55">
                  <c:v>7.035061262354021</c:v>
                </c:pt>
                <c:pt idx="56">
                  <c:v>7.386100115193222</c:v>
                </c:pt>
                <c:pt idx="57">
                  <c:v>7.4748810385778457</c:v>
                </c:pt>
                <c:pt idx="58">
                  <c:v>7.5647291086615525</c:v>
                </c:pt>
                <c:pt idx="59">
                  <c:v>7.6556571525476631</c:v>
                </c:pt>
                <c:pt idx="60">
                  <c:v>7.7476781515212867</c:v>
                </c:pt>
                <c:pt idx="61">
                  <c:v>7.8408052429025723</c:v>
                </c:pt>
                <c:pt idx="62">
                  <c:v>7.9271952350688704</c:v>
                </c:pt>
                <c:pt idx="63">
                  <c:v>8.01453707216886</c:v>
                </c:pt>
                <c:pt idx="64">
                  <c:v>8.1028412416300153</c:v>
                </c:pt>
                <c:pt idx="65">
                  <c:v>8.1921183464302931</c:v>
                </c:pt>
                <c:pt idx="66">
                  <c:v>8.2741706037881393</c:v>
                </c:pt>
                <c:pt idx="67">
                  <c:v>8.3553766237619573</c:v>
                </c:pt>
                <c:pt idx="68">
                  <c:v>8.4373796320982084</c:v>
                </c:pt>
                <c:pt idx="69">
                  <c:v>8.5201874507594741</c:v>
                </c:pt>
                <c:pt idx="70">
                  <c:v>8.5952724546880379</c:v>
                </c:pt>
                <c:pt idx="71">
                  <c:v>8.6710191527222218</c:v>
                </c:pt>
                <c:pt idx="72">
                  <c:v>8.7474333761075016</c:v>
                </c:pt>
                <c:pt idx="73">
                  <c:v>8.8245210074777845</c:v>
                </c:pt>
                <c:pt idx="74">
                  <c:v>8.893447576162993</c:v>
                </c:pt>
                <c:pt idx="75">
                  <c:v>8.9629125164908867</c:v>
                </c:pt>
                <c:pt idx="76">
                  <c:v>9.0329200335746958</c:v>
                </c:pt>
                <c:pt idx="77">
                  <c:v>9.1016569418621849</c:v>
                </c:pt>
                <c:pt idx="78">
                  <c:v>9.1618006909340099</c:v>
                </c:pt>
                <c:pt idx="79">
                  <c:v>9.2223418698997026</c:v>
                </c:pt>
                <c:pt idx="80">
                  <c:v>9.2832831049759985</c:v>
                </c:pt>
                <c:pt idx="81">
                  <c:v>9.3446270397336786</c:v>
                </c:pt>
                <c:pt idx="82">
                  <c:v>9.3970167567692435</c:v>
                </c:pt>
                <c:pt idx="83">
                  <c:v>9.4497001915143954</c:v>
                </c:pt>
                <c:pt idx="84">
                  <c:v>9.5026789906681</c:v>
                </c:pt>
                <c:pt idx="85">
                  <c:v>9.5559548101613814</c:v>
                </c:pt>
                <c:pt idx="86">
                  <c:v>9.599958070871212</c:v>
                </c:pt>
                <c:pt idx="87">
                  <c:v>9.644163957795957</c:v>
                </c:pt>
                <c:pt idx="88">
                  <c:v>9.6866387846988822</c:v>
                </c:pt>
                <c:pt idx="89">
                  <c:v>9.7293006792344539</c:v>
                </c:pt>
                <c:pt idx="90">
                  <c:v>9.7624075435857538</c:v>
                </c:pt>
                <c:pt idx="91">
                  <c:v>9.7956270639750667</c:v>
                </c:pt>
                <c:pt idx="92">
                  <c:v>9.8289596237483643</c:v>
                </c:pt>
                <c:pt idx="93">
                  <c:v>9.8624056075560542</c:v>
                </c:pt>
                <c:pt idx="94">
                  <c:v>9.886089188382039</c:v>
                </c:pt>
                <c:pt idx="95">
                  <c:v>9.909829642959016</c:v>
                </c:pt>
                <c:pt idx="96">
                  <c:v>9.9336271078636216</c:v>
                </c:pt>
                <c:pt idx="97">
                  <c:v>9.9574817200004446</c:v>
                </c:pt>
                <c:pt idx="98">
                  <c:v>9.9803964743834115</c:v>
                </c:pt>
                <c:pt idx="99">
                  <c:v>10.003363961574053</c:v>
                </c:pt>
              </c:numCache>
            </c:numRef>
          </c:val>
          <c:extLst>
            <c:ext xmlns:c16="http://schemas.microsoft.com/office/drawing/2014/chart" uri="{C3380CC4-5D6E-409C-BE32-E72D297353CC}">
              <c16:uniqueId val="{00000002-D8B5-426A-92F6-2FEC3FC16ED1}"/>
            </c:ext>
          </c:extLst>
        </c:ser>
        <c:dLbls>
          <c:showLegendKey val="0"/>
          <c:showVal val="0"/>
          <c:showCatName val="0"/>
          <c:showSerName val="0"/>
          <c:showPercent val="0"/>
          <c:showBubbleSize val="0"/>
        </c:dLbls>
        <c:axId val="1866376303"/>
        <c:axId val="1867365247"/>
      </c:areaChart>
      <c:catAx>
        <c:axId val="1866376303"/>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noMultiLvlLbl val="0"/>
      </c:catAx>
      <c:valAx>
        <c:axId val="1867365247"/>
        <c:scaling>
          <c:orientation val="minMax"/>
          <c:max val="5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a:t>GigaTonnes</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crossAx val="1866376303"/>
        <c:crosses val="autoZero"/>
        <c:crossBetween val="midCat"/>
        <c:majorUnit val="10"/>
      </c:valAx>
      <c:spPr>
        <a:noFill/>
        <a:ln>
          <a:noFill/>
        </a:ln>
        <a:effectLst/>
      </c:spPr>
    </c:plotArea>
    <c:legend>
      <c:legendPos val="r"/>
      <c:overlay val="0"/>
      <c:spPr>
        <a:noFill/>
        <a:ln>
          <a:noFill/>
        </a:ln>
        <a:effectLst/>
      </c:spPr>
      <c:txPr>
        <a:bodyPr rot="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sz="1400" b="1">
          <a:solidFill>
            <a:srgbClr val="FFFF00"/>
          </a:solidFill>
        </a:defRPr>
      </a:pPr>
      <a:endParaRPr lang="en-US"/>
    </a:p>
  </c:txPr>
  <c:externalData r:id="rId4">
    <c:autoUpdate val="0"/>
  </c:externalData>
</c:chartSpace>
</file>

<file path=ppt/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Prim Ener Cons by Fuel &amp; Reg'!$B$196</c:f>
              <c:strCache>
                <c:ptCount val="1"/>
                <c:pt idx="0">
                  <c:v>Coal</c:v>
                </c:pt>
              </c:strCache>
            </c:strRef>
          </c:tx>
          <c:spPr>
            <a:solidFill>
              <a:schemeClr val="bg1">
                <a:lumMod val="50000"/>
              </a:schemeClr>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Reg'!$C$196:$CX$196</c:f>
              <c:numCache>
                <c:formatCode>0.0</c:formatCode>
                <c:ptCount val="100"/>
                <c:pt idx="0">
                  <c:v>58.104641831680439</c:v>
                </c:pt>
                <c:pt idx="1">
                  <c:v>58.766737854208117</c:v>
                </c:pt>
                <c:pt idx="2">
                  <c:v>57.818915035720551</c:v>
                </c:pt>
                <c:pt idx="3">
                  <c:v>58.684128035214179</c:v>
                </c:pt>
                <c:pt idx="4">
                  <c:v>60.475449025533017</c:v>
                </c:pt>
                <c:pt idx="5">
                  <c:v>61.410989246262432</c:v>
                </c:pt>
                <c:pt idx="6">
                  <c:v>61.076799493417354</c:v>
                </c:pt>
                <c:pt idx="7">
                  <c:v>61.771092256258029</c:v>
                </c:pt>
                <c:pt idx="8">
                  <c:v>63.60425836441064</c:v>
                </c:pt>
                <c:pt idx="9">
                  <c:v>63.65538437738121</c:v>
                </c:pt>
                <c:pt idx="10">
                  <c:v>64.888335960636994</c:v>
                </c:pt>
                <c:pt idx="11">
                  <c:v>67.278546028760275</c:v>
                </c:pt>
                <c:pt idx="12">
                  <c:v>69.268685384758442</c:v>
                </c:pt>
                <c:pt idx="13">
                  <c:v>70.04845765872706</c:v>
                </c:pt>
                <c:pt idx="14">
                  <c:v>73.30874020102452</c:v>
                </c:pt>
                <c:pt idx="15">
                  <c:v>75.087394749049793</c:v>
                </c:pt>
                <c:pt idx="16">
                  <c:v>76.138850375768357</c:v>
                </c:pt>
                <c:pt idx="17">
                  <c:v>76.987623976444809</c:v>
                </c:pt>
                <c:pt idx="18">
                  <c:v>79.366841148307429</c:v>
                </c:pt>
                <c:pt idx="19">
                  <c:v>82.803886597522293</c:v>
                </c:pt>
                <c:pt idx="20">
                  <c:v>86.356180742768629</c:v>
                </c:pt>
                <c:pt idx="21">
                  <c:v>87.328921962941507</c:v>
                </c:pt>
                <c:pt idx="22">
                  <c:v>90.764730531789695</c:v>
                </c:pt>
                <c:pt idx="23">
                  <c:v>93.481665383014075</c:v>
                </c:pt>
                <c:pt idx="24">
                  <c:v>94.376432714641197</c:v>
                </c:pt>
                <c:pt idx="25">
                  <c:v>93.256088473823041</c:v>
                </c:pt>
                <c:pt idx="26">
                  <c:v>92.355309196335398</c:v>
                </c:pt>
                <c:pt idx="27">
                  <c:v>92.003738617052292</c:v>
                </c:pt>
                <c:pt idx="28">
                  <c:v>92.468138942675552</c:v>
                </c:pt>
                <c:pt idx="29">
                  <c:v>92.825196104227487</c:v>
                </c:pt>
                <c:pt idx="30">
                  <c:v>93.469250398534896</c:v>
                </c:pt>
                <c:pt idx="31">
                  <c:v>95.695640631178435</c:v>
                </c:pt>
                <c:pt idx="32">
                  <c:v>95.53207674848457</c:v>
                </c:pt>
                <c:pt idx="33">
                  <c:v>94.918912804989972</c:v>
                </c:pt>
                <c:pt idx="34">
                  <c:v>95.326189287795117</c:v>
                </c:pt>
                <c:pt idx="35">
                  <c:v>98.739084855092358</c:v>
                </c:pt>
                <c:pt idx="36">
                  <c:v>100.29654522519236</c:v>
                </c:pt>
                <c:pt idx="37">
                  <c:v>104.23837505742698</c:v>
                </c:pt>
                <c:pt idx="38">
                  <c:v>113.39723666401596</c:v>
                </c:pt>
                <c:pt idx="39">
                  <c:v>121.22283568736941</c:v>
                </c:pt>
                <c:pt idx="40">
                  <c:v>130.20860895774655</c:v>
                </c:pt>
                <c:pt idx="41">
                  <c:v>137.04852042468627</c:v>
                </c:pt>
                <c:pt idx="42">
                  <c:v>144.82230500388883</c:v>
                </c:pt>
                <c:pt idx="43">
                  <c:v>146.78489115868467</c:v>
                </c:pt>
                <c:pt idx="44">
                  <c:v>144.631293952877</c:v>
                </c:pt>
                <c:pt idx="45">
                  <c:v>151.18699339092777</c:v>
                </c:pt>
                <c:pt idx="46">
                  <c:v>158.46227151616696</c:v>
                </c:pt>
                <c:pt idx="47">
                  <c:v>159.06375383859179</c:v>
                </c:pt>
                <c:pt idx="48">
                  <c:v>161.4334176517043</c:v>
                </c:pt>
                <c:pt idx="49">
                  <c:v>162.58034811007252</c:v>
                </c:pt>
                <c:pt idx="50">
                  <c:v>158.59599525832164</c:v>
                </c:pt>
                <c:pt idx="51">
                  <c:v>156.61498553966138</c:v>
                </c:pt>
                <c:pt idx="52">
                  <c:v>157.50603742123374</c:v>
                </c:pt>
                <c:pt idx="53">
                  <c:v>159.53714859659897</c:v>
                </c:pt>
                <c:pt idx="54">
                  <c:v>157.31958812953641</c:v>
                </c:pt>
                <c:pt idx="55">
                  <c:v>151.07026733240659</c:v>
                </c:pt>
                <c:pt idx="56">
                  <c:v>160.10350588509107</c:v>
                </c:pt>
                <c:pt idx="57">
                  <c:v>160.5726091573344</c:v>
                </c:pt>
                <c:pt idx="58">
                  <c:v>161.04308690216538</c:v>
                </c:pt>
                <c:pt idx="59">
                  <c:v>161.35228962901755</c:v>
                </c:pt>
                <c:pt idx="60">
                  <c:v>161.66208602510528</c:v>
                </c:pt>
                <c:pt idx="61">
                  <c:v>161.80919852338809</c:v>
                </c:pt>
                <c:pt idx="62">
                  <c:v>161.63282649699758</c:v>
                </c:pt>
                <c:pt idx="63">
                  <c:v>161.29355919418035</c:v>
                </c:pt>
                <c:pt idx="64">
                  <c:v>160.79225881220484</c:v>
                </c:pt>
                <c:pt idx="65">
                  <c:v>160.13027708267495</c:v>
                </c:pt>
                <c:pt idx="66">
                  <c:v>159.15156082914567</c:v>
                </c:pt>
                <c:pt idx="67">
                  <c:v>158.01840171604215</c:v>
                </c:pt>
                <c:pt idx="68">
                  <c:v>156.73402814689416</c:v>
                </c:pt>
                <c:pt idx="69">
                  <c:v>155.30210606574411</c:v>
                </c:pt>
                <c:pt idx="70">
                  <c:v>153.57421483365664</c:v>
                </c:pt>
                <c:pt idx="71">
                  <c:v>151.71089888507987</c:v>
                </c:pt>
                <c:pt idx="72">
                  <c:v>149.71741767372993</c:v>
                </c:pt>
                <c:pt idx="73">
                  <c:v>147.59936536589964</c:v>
                </c:pt>
                <c:pt idx="74">
                  <c:v>145.21829240381692</c:v>
                </c:pt>
                <c:pt idx="75">
                  <c:v>142.87563091075856</c:v>
                </c:pt>
                <c:pt idx="76">
                  <c:v>140.57076123290619</c:v>
                </c:pt>
                <c:pt idx="77">
                  <c:v>138.30307371269694</c:v>
                </c:pt>
                <c:pt idx="78">
                  <c:v>135.93670812147269</c:v>
                </c:pt>
                <c:pt idx="79">
                  <c:v>133.61083104551429</c:v>
                </c:pt>
                <c:pt idx="80">
                  <c:v>131.32474972632551</c:v>
                </c:pt>
                <c:pt idx="81">
                  <c:v>129.07778325850808</c:v>
                </c:pt>
                <c:pt idx="82">
                  <c:v>126.74302431492818</c:v>
                </c:pt>
                <c:pt idx="83">
                  <c:v>124.45049649111978</c:v>
                </c:pt>
                <c:pt idx="84">
                  <c:v>122.19943591058839</c:v>
                </c:pt>
                <c:pt idx="85">
                  <c:v>119.98909251383766</c:v>
                </c:pt>
                <c:pt idx="86">
                  <c:v>117.70138047596882</c:v>
                </c:pt>
                <c:pt idx="87">
                  <c:v>115.45728595581397</c:v>
                </c:pt>
                <c:pt idx="88">
                  <c:v>113.25597734178041</c:v>
                </c:pt>
                <c:pt idx="89">
                  <c:v>111.096638877782</c:v>
                </c:pt>
                <c:pt idx="90">
                  <c:v>108.86981784811574</c:v>
                </c:pt>
                <c:pt idx="91">
                  <c:v>106.6876312191681</c:v>
                </c:pt>
                <c:pt idx="92">
                  <c:v>104.54918433901109</c:v>
                </c:pt>
                <c:pt idx="93">
                  <c:v>102.45360048811995</c:v>
                </c:pt>
                <c:pt idx="94">
                  <c:v>100.29982089865868</c:v>
                </c:pt>
                <c:pt idx="95">
                  <c:v>98.191318063727067</c:v>
                </c:pt>
                <c:pt idx="96">
                  <c:v>96.127140175391389</c:v>
                </c:pt>
                <c:pt idx="97">
                  <c:v>94.106355434624305</c:v>
                </c:pt>
                <c:pt idx="98">
                  <c:v>92.118848029116108</c:v>
                </c:pt>
                <c:pt idx="99">
                  <c:v>90.173316382510777</c:v>
                </c:pt>
              </c:numCache>
            </c:numRef>
          </c:val>
          <c:extLst>
            <c:ext xmlns:c16="http://schemas.microsoft.com/office/drawing/2014/chart" uri="{C3380CC4-5D6E-409C-BE32-E72D297353CC}">
              <c16:uniqueId val="{00000000-35F5-464D-8375-7D0341EE2059}"/>
            </c:ext>
          </c:extLst>
        </c:ser>
        <c:ser>
          <c:idx val="2"/>
          <c:order val="1"/>
          <c:tx>
            <c:strRef>
              <c:f>'ST Prim Ener Cons by Fuel &amp; Reg'!$B$197</c:f>
              <c:strCache>
                <c:ptCount val="1"/>
                <c:pt idx="0">
                  <c:v>Oil</c:v>
                </c:pt>
              </c:strCache>
            </c:strRef>
          </c:tx>
          <c:spPr>
            <a:solidFill>
              <a:srgbClr val="00B05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Reg'!$C$197:$CX$197</c:f>
              <c:numCache>
                <c:formatCode>0.0</c:formatCode>
                <c:ptCount val="100"/>
                <c:pt idx="0">
                  <c:v>64.762569760091878</c:v>
                </c:pt>
                <c:pt idx="1">
                  <c:v>69.628124203954059</c:v>
                </c:pt>
                <c:pt idx="2">
                  <c:v>74.635690328945259</c:v>
                </c:pt>
                <c:pt idx="3">
                  <c:v>80.957991943513122</c:v>
                </c:pt>
                <c:pt idx="4">
                  <c:v>87.670800880830285</c:v>
                </c:pt>
                <c:pt idx="5">
                  <c:v>95.418658381893692</c:v>
                </c:pt>
                <c:pt idx="6">
                  <c:v>100.78127014807929</c:v>
                </c:pt>
                <c:pt idx="7">
                  <c:v>108.40414760473509</c:v>
                </c:pt>
                <c:pt idx="8">
                  <c:v>117.12530181778921</c:v>
                </c:pt>
                <c:pt idx="9">
                  <c:v>115.48144948446665</c:v>
                </c:pt>
                <c:pt idx="10">
                  <c:v>114.17676713438628</c:v>
                </c:pt>
                <c:pt idx="11">
                  <c:v>121.50887596214169</c:v>
                </c:pt>
                <c:pt idx="12">
                  <c:v>125.74128822189331</c:v>
                </c:pt>
                <c:pt idx="13">
                  <c:v>131.4357099654361</c:v>
                </c:pt>
                <c:pt idx="14">
                  <c:v>133.43243677305534</c:v>
                </c:pt>
                <c:pt idx="15">
                  <c:v>127.85191753564234</c:v>
                </c:pt>
                <c:pt idx="16">
                  <c:v>123.30565975437304</c:v>
                </c:pt>
                <c:pt idx="17">
                  <c:v>119.4669645496402</c:v>
                </c:pt>
                <c:pt idx="18">
                  <c:v>118.57537920429563</c:v>
                </c:pt>
                <c:pt idx="19">
                  <c:v>121.24820052498121</c:v>
                </c:pt>
                <c:pt idx="20">
                  <c:v>121.17636948297678</c:v>
                </c:pt>
                <c:pt idx="21">
                  <c:v>124.92300354555759</c:v>
                </c:pt>
                <c:pt idx="22">
                  <c:v>127.41675933430575</c:v>
                </c:pt>
                <c:pt idx="23">
                  <c:v>131.58931891898945</c:v>
                </c:pt>
                <c:pt idx="24">
                  <c:v>133.76460410253893</c:v>
                </c:pt>
                <c:pt idx="25">
                  <c:v>135.38886904169254</c:v>
                </c:pt>
                <c:pt idx="26">
                  <c:v>135.39830707943827</c:v>
                </c:pt>
                <c:pt idx="27">
                  <c:v>137.34664543612996</c:v>
                </c:pt>
                <c:pt idx="28">
                  <c:v>136.65820821075698</c:v>
                </c:pt>
                <c:pt idx="29">
                  <c:v>139.65663312240628</c:v>
                </c:pt>
                <c:pt idx="30">
                  <c:v>141.99183610587491</c:v>
                </c:pt>
                <c:pt idx="31">
                  <c:v>145.13147199948293</c:v>
                </c:pt>
                <c:pt idx="32">
                  <c:v>149.08768088687876</c:v>
                </c:pt>
                <c:pt idx="33">
                  <c:v>149.91989484449419</c:v>
                </c:pt>
                <c:pt idx="34">
                  <c:v>152.53233890145435</c:v>
                </c:pt>
                <c:pt idx="35">
                  <c:v>154.37133059927584</c:v>
                </c:pt>
                <c:pt idx="36">
                  <c:v>155.72046231599816</c:v>
                </c:pt>
                <c:pt idx="37">
                  <c:v>156.99190944681024</c:v>
                </c:pt>
                <c:pt idx="38">
                  <c:v>160.49033895349768</c:v>
                </c:pt>
                <c:pt idx="39">
                  <c:v>166.57435839835716</c:v>
                </c:pt>
                <c:pt idx="40">
                  <c:v>168.02155588366327</c:v>
                </c:pt>
                <c:pt idx="41">
                  <c:v>169.82139931960808</c:v>
                </c:pt>
                <c:pt idx="42">
                  <c:v>171.9319501544889</c:v>
                </c:pt>
                <c:pt idx="43">
                  <c:v>170.41926918779075</c:v>
                </c:pt>
                <c:pt idx="44">
                  <c:v>166.9376373931141</c:v>
                </c:pt>
                <c:pt idx="45">
                  <c:v>172.4222723185469</c:v>
                </c:pt>
                <c:pt idx="46">
                  <c:v>173.90755705231072</c:v>
                </c:pt>
                <c:pt idx="47">
                  <c:v>176.43853951697167</c:v>
                </c:pt>
                <c:pt idx="48">
                  <c:v>178.27256014995396</c:v>
                </c:pt>
                <c:pt idx="49">
                  <c:v>179.39678674624554</c:v>
                </c:pt>
                <c:pt idx="50">
                  <c:v>182.86654794929302</c:v>
                </c:pt>
                <c:pt idx="51">
                  <c:v>186.33879723859718</c:v>
                </c:pt>
                <c:pt idx="52">
                  <c:v>189.05596040538143</c:v>
                </c:pt>
                <c:pt idx="53">
                  <c:v>191.70223943289383</c:v>
                </c:pt>
                <c:pt idx="54">
                  <c:v>192.12706049204814</c:v>
                </c:pt>
                <c:pt idx="55">
                  <c:v>174.17055325222847</c:v>
                </c:pt>
                <c:pt idx="56">
                  <c:v>184.21370797658986</c:v>
                </c:pt>
                <c:pt idx="57">
                  <c:v>184.56739829590495</c:v>
                </c:pt>
                <c:pt idx="58">
                  <c:v>184.9217677006331</c:v>
                </c:pt>
                <c:pt idx="59">
                  <c:v>185.27681749461831</c:v>
                </c:pt>
                <c:pt idx="60">
                  <c:v>185.63254898420797</c:v>
                </c:pt>
                <c:pt idx="61">
                  <c:v>185.98896347825766</c:v>
                </c:pt>
                <c:pt idx="62">
                  <c:v>186.16156123636543</c:v>
                </c:pt>
                <c:pt idx="63">
                  <c:v>186.33431916519277</c:v>
                </c:pt>
                <c:pt idx="64">
                  <c:v>186.50723741337802</c:v>
                </c:pt>
                <c:pt idx="65">
                  <c:v>186.68031612969764</c:v>
                </c:pt>
                <c:pt idx="66">
                  <c:v>186.66836858946533</c:v>
                </c:pt>
                <c:pt idx="67">
                  <c:v>186.46826009833742</c:v>
                </c:pt>
                <c:pt idx="68">
                  <c:v>186.26836612351201</c:v>
                </c:pt>
                <c:pt idx="69">
                  <c:v>186.06868643502762</c:v>
                </c:pt>
                <c:pt idx="70">
                  <c:v>185.68482673491215</c:v>
                </c:pt>
                <c:pt idx="71">
                  <c:v>185.30175893735799</c:v>
                </c:pt>
                <c:pt idx="72">
                  <c:v>184.91948140867021</c:v>
                </c:pt>
                <c:pt idx="73">
                  <c:v>184.53799251852411</c:v>
                </c:pt>
                <c:pt idx="74">
                  <c:v>183.97441348937255</c:v>
                </c:pt>
                <c:pt idx="75">
                  <c:v>183.41255563057604</c:v>
                </c:pt>
                <c:pt idx="76">
                  <c:v>182.85241368568029</c:v>
                </c:pt>
                <c:pt idx="77">
                  <c:v>182.11003288611641</c:v>
                </c:pt>
                <c:pt idx="78">
                  <c:v>181.19037722004151</c:v>
                </c:pt>
                <c:pt idx="79">
                  <c:v>180.27536581508031</c:v>
                </c:pt>
                <c:pt idx="80">
                  <c:v>179.36497521771412</c:v>
                </c:pt>
                <c:pt idx="81">
                  <c:v>178.45918209286464</c:v>
                </c:pt>
                <c:pt idx="82">
                  <c:v>177.38128863302376</c:v>
                </c:pt>
                <c:pt idx="83">
                  <c:v>176.3099056496803</c:v>
                </c:pt>
                <c:pt idx="84">
                  <c:v>175.24499381955621</c:v>
                </c:pt>
                <c:pt idx="85">
                  <c:v>174.1865140568861</c:v>
                </c:pt>
                <c:pt idx="86">
                  <c:v>172.96198286306617</c:v>
                </c:pt>
                <c:pt idx="87">
                  <c:v>171.57257925472712</c:v>
                </c:pt>
                <c:pt idx="88">
                  <c:v>170.19433672557389</c:v>
                </c:pt>
                <c:pt idx="89">
                  <c:v>168.82716561865735</c:v>
                </c:pt>
                <c:pt idx="90">
                  <c:v>167.30400693044581</c:v>
                </c:pt>
                <c:pt idx="91">
                  <c:v>165.79459017991934</c:v>
                </c:pt>
                <c:pt idx="92">
                  <c:v>164.2987913873161</c:v>
                </c:pt>
                <c:pt idx="93">
                  <c:v>162.81648769141975</c:v>
                </c:pt>
                <c:pt idx="94">
                  <c:v>161.18653183314092</c:v>
                </c:pt>
                <c:pt idx="95">
                  <c:v>159.57289346295931</c:v>
                </c:pt>
                <c:pt idx="96">
                  <c:v>157.97540922650163</c:v>
                </c:pt>
                <c:pt idx="97">
                  <c:v>156.23578402009937</c:v>
                </c:pt>
                <c:pt idx="98">
                  <c:v>154.49987947100882</c:v>
                </c:pt>
                <c:pt idx="99">
                  <c:v>152.78326221018233</c:v>
                </c:pt>
              </c:numCache>
            </c:numRef>
          </c:val>
          <c:extLst>
            <c:ext xmlns:c16="http://schemas.microsoft.com/office/drawing/2014/chart" uri="{C3380CC4-5D6E-409C-BE32-E72D297353CC}">
              <c16:uniqueId val="{00000001-35F5-464D-8375-7D0341EE2059}"/>
            </c:ext>
          </c:extLst>
        </c:ser>
        <c:ser>
          <c:idx val="1"/>
          <c:order val="2"/>
          <c:tx>
            <c:strRef>
              <c:f>'ST Prim Ener Cons by Fuel &amp; Reg'!$B$198</c:f>
              <c:strCache>
                <c:ptCount val="1"/>
                <c:pt idx="0">
                  <c:v>Nat Gas</c:v>
                </c:pt>
              </c:strCache>
            </c:strRef>
          </c:tx>
          <c:spPr>
            <a:solidFill>
              <a:srgbClr val="FF000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Reg'!$C$198:$CX$198</c:f>
              <c:numCache>
                <c:formatCode>0.0</c:formatCode>
                <c:ptCount val="100"/>
                <c:pt idx="0">
                  <c:v>22.693676145630818</c:v>
                </c:pt>
                <c:pt idx="1">
                  <c:v>24.727660294617792</c:v>
                </c:pt>
                <c:pt idx="2">
                  <c:v>26.546541742708563</c:v>
                </c:pt>
                <c:pt idx="3">
                  <c:v>28.959593381025609</c:v>
                </c:pt>
                <c:pt idx="4">
                  <c:v>31.800305038118633</c:v>
                </c:pt>
                <c:pt idx="5">
                  <c:v>34.613250257666671</c:v>
                </c:pt>
                <c:pt idx="6">
                  <c:v>37.055521124811165</c:v>
                </c:pt>
                <c:pt idx="7">
                  <c:v>39.102206182463917</c:v>
                </c:pt>
                <c:pt idx="8">
                  <c:v>40.960215256357841</c:v>
                </c:pt>
                <c:pt idx="9">
                  <c:v>41.975513365382604</c:v>
                </c:pt>
                <c:pt idx="10">
                  <c:v>41.975069512217694</c:v>
                </c:pt>
                <c:pt idx="11">
                  <c:v>44.474918023747357</c:v>
                </c:pt>
                <c:pt idx="12">
                  <c:v>45.935435724958822</c:v>
                </c:pt>
                <c:pt idx="13">
                  <c:v>47.858228929976697</c:v>
                </c:pt>
                <c:pt idx="14">
                  <c:v>50.824917746487159</c:v>
                </c:pt>
                <c:pt idx="15">
                  <c:v>51.253059084889664</c:v>
                </c:pt>
                <c:pt idx="16">
                  <c:v>51.825146564193474</c:v>
                </c:pt>
                <c:pt idx="17">
                  <c:v>52.0910471572261</c:v>
                </c:pt>
                <c:pt idx="18">
                  <c:v>52.933799098087135</c:v>
                </c:pt>
                <c:pt idx="19">
                  <c:v>57.249650657445073</c:v>
                </c:pt>
                <c:pt idx="20">
                  <c:v>58.543996913608616</c:v>
                </c:pt>
                <c:pt idx="21">
                  <c:v>59.115997598023839</c:v>
                </c:pt>
                <c:pt idx="22">
                  <c:v>62.214824480709609</c:v>
                </c:pt>
                <c:pt idx="23">
                  <c:v>65.119847525585811</c:v>
                </c:pt>
                <c:pt idx="24">
                  <c:v>67.922311092834519</c:v>
                </c:pt>
                <c:pt idx="25">
                  <c:v>70.132053115749301</c:v>
                </c:pt>
                <c:pt idx="26">
                  <c:v>71.902219987858757</c:v>
                </c:pt>
                <c:pt idx="27">
                  <c:v>72.228546614134657</c:v>
                </c:pt>
                <c:pt idx="28">
                  <c:v>72.955743086494664</c:v>
                </c:pt>
                <c:pt idx="29">
                  <c:v>73.402614369150797</c:v>
                </c:pt>
                <c:pt idx="30">
                  <c:v>75.976179546506089</c:v>
                </c:pt>
                <c:pt idx="31">
                  <c:v>79.773323817077156</c:v>
                </c:pt>
                <c:pt idx="32">
                  <c:v>79.309416078391749</c:v>
                </c:pt>
                <c:pt idx="33">
                  <c:v>80.762397440723348</c:v>
                </c:pt>
                <c:pt idx="34">
                  <c:v>83.058853029568837</c:v>
                </c:pt>
                <c:pt idx="35">
                  <c:v>86.379329910735208</c:v>
                </c:pt>
                <c:pt idx="36">
                  <c:v>87.540599691834473</c:v>
                </c:pt>
                <c:pt idx="37">
                  <c:v>90.108512447276311</c:v>
                </c:pt>
                <c:pt idx="38">
                  <c:v>92.626520336628658</c:v>
                </c:pt>
                <c:pt idx="39">
                  <c:v>96.195965774086318</c:v>
                </c:pt>
                <c:pt idx="40">
                  <c:v>98.77693022256453</c:v>
                </c:pt>
                <c:pt idx="41">
                  <c:v>101.37997963141181</c:v>
                </c:pt>
                <c:pt idx="42">
                  <c:v>105.53540860044782</c:v>
                </c:pt>
                <c:pt idx="43">
                  <c:v>108.07674273010581</c:v>
                </c:pt>
                <c:pt idx="44">
                  <c:v>105.84429179566895</c:v>
                </c:pt>
                <c:pt idx="45">
                  <c:v>113.71990575991077</c:v>
                </c:pt>
                <c:pt idx="46">
                  <c:v>116.42464655318929</c:v>
                </c:pt>
                <c:pt idx="47">
                  <c:v>119.49853062238415</c:v>
                </c:pt>
                <c:pt idx="48">
                  <c:v>121.42700221773096</c:v>
                </c:pt>
                <c:pt idx="49">
                  <c:v>122.19938788325553</c:v>
                </c:pt>
                <c:pt idx="50">
                  <c:v>125.16723159776012</c:v>
                </c:pt>
                <c:pt idx="51">
                  <c:v>128.01878927222143</c:v>
                </c:pt>
                <c:pt idx="52">
                  <c:v>131.50519691533134</c:v>
                </c:pt>
                <c:pt idx="53">
                  <c:v>138.08267692734509</c:v>
                </c:pt>
                <c:pt idx="54">
                  <c:v>140.62660559941392</c:v>
                </c:pt>
                <c:pt idx="55">
                  <c:v>138.44061052048644</c:v>
                </c:pt>
                <c:pt idx="56">
                  <c:v>145.34858634203724</c:v>
                </c:pt>
                <c:pt idx="57">
                  <c:v>147.09567634986854</c:v>
                </c:pt>
                <c:pt idx="58">
                  <c:v>148.86376637959398</c:v>
                </c:pt>
                <c:pt idx="59">
                  <c:v>150.65310885147667</c:v>
                </c:pt>
                <c:pt idx="60">
                  <c:v>152.46395921987144</c:v>
                </c:pt>
                <c:pt idx="61">
                  <c:v>154.29657600969429</c:v>
                </c:pt>
                <c:pt idx="62">
                  <c:v>155.99661568416906</c:v>
                </c:pt>
                <c:pt idx="63">
                  <c:v>157.71538639577724</c:v>
                </c:pt>
                <c:pt idx="64">
                  <c:v>159.45309452308589</c:v>
                </c:pt>
                <c:pt idx="65">
                  <c:v>161.20994871854123</c:v>
                </c:pt>
                <c:pt idx="66">
                  <c:v>162.82462756490614</c:v>
                </c:pt>
                <c:pt idx="67">
                  <c:v>164.42265358967916</c:v>
                </c:pt>
                <c:pt idx="68">
                  <c:v>166.03636328106973</c:v>
                </c:pt>
                <c:pt idx="69">
                  <c:v>167.66591056485547</c:v>
                </c:pt>
                <c:pt idx="70">
                  <c:v>169.14348316829933</c:v>
                </c:pt>
                <c:pt idx="71">
                  <c:v>170.63407702806828</c:v>
                </c:pt>
                <c:pt idx="72">
                  <c:v>172.13780689528585</c:v>
                </c:pt>
                <c:pt idx="73">
                  <c:v>173.65478853233122</c:v>
                </c:pt>
                <c:pt idx="74">
                  <c:v>175.01117135459955</c:v>
                </c:pt>
                <c:pt idx="75">
                  <c:v>176.37814861181607</c:v>
                </c:pt>
                <c:pt idx="76">
                  <c:v>177.75580305499327</c:v>
                </c:pt>
                <c:pt idx="77">
                  <c:v>179.10845361392055</c:v>
                </c:pt>
                <c:pt idx="78">
                  <c:v>180.2920022754013</c:v>
                </c:pt>
                <c:pt idx="79">
                  <c:v>181.48337182643718</c:v>
                </c:pt>
                <c:pt idx="80">
                  <c:v>182.68261394746625</c:v>
                </c:pt>
                <c:pt idx="81">
                  <c:v>183.88978066043109</c:v>
                </c:pt>
                <c:pt idx="82">
                  <c:v>184.92074032672576</c:v>
                </c:pt>
                <c:pt idx="83">
                  <c:v>185.95747996529352</c:v>
                </c:pt>
                <c:pt idx="84">
                  <c:v>187.00003198097093</c:v>
                </c:pt>
                <c:pt idx="85">
                  <c:v>188.04842896026904</c:v>
                </c:pt>
                <c:pt idx="86">
                  <c:v>188.91435436594526</c:v>
                </c:pt>
                <c:pt idx="87">
                  <c:v>189.78426718492955</c:v>
                </c:pt>
                <c:pt idx="88">
                  <c:v>190.62011505446543</c:v>
                </c:pt>
                <c:pt idx="89">
                  <c:v>191.45964416518828</c:v>
                </c:pt>
                <c:pt idx="90">
                  <c:v>192.1111430423536</c:v>
                </c:pt>
                <c:pt idx="91">
                  <c:v>192.76485883989812</c:v>
                </c:pt>
                <c:pt idx="92">
                  <c:v>193.42079910155857</c:v>
                </c:pt>
                <c:pt idx="93">
                  <c:v>194.07897139674137</c:v>
                </c:pt>
                <c:pt idx="94">
                  <c:v>194.54503263865345</c:v>
                </c:pt>
                <c:pt idx="95">
                  <c:v>195.0122130800319</c:v>
                </c:pt>
                <c:pt idx="96">
                  <c:v>195.48051540852231</c:v>
                </c:pt>
                <c:pt idx="97">
                  <c:v>195.94994231822434</c:v>
                </c:pt>
                <c:pt idx="98">
                  <c:v>196.40087408248357</c:v>
                </c:pt>
                <c:pt idx="99">
                  <c:v>196.85284355797464</c:v>
                </c:pt>
              </c:numCache>
            </c:numRef>
          </c:val>
          <c:extLst>
            <c:ext xmlns:c16="http://schemas.microsoft.com/office/drawing/2014/chart" uri="{C3380CC4-5D6E-409C-BE32-E72D297353CC}">
              <c16:uniqueId val="{00000002-35F5-464D-8375-7D0341EE2059}"/>
            </c:ext>
          </c:extLst>
        </c:ser>
        <c:ser>
          <c:idx val="3"/>
          <c:order val="3"/>
          <c:tx>
            <c:strRef>
              <c:f>'ST Prim Ener Cons by Fuel &amp; Reg'!$B$199</c:f>
              <c:strCache>
                <c:ptCount val="1"/>
                <c:pt idx="0">
                  <c:v>Nuclear</c:v>
                </c:pt>
              </c:strCache>
            </c:strRef>
          </c:tx>
          <c:spPr>
            <a:solidFill>
              <a:srgbClr val="FF990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Reg'!$C$199:$CX$199</c:f>
              <c:numCache>
                <c:formatCode>0.0</c:formatCode>
                <c:ptCount val="100"/>
                <c:pt idx="0">
                  <c:v>0.26088965623655913</c:v>
                </c:pt>
                <c:pt idx="1">
                  <c:v>0.35173791193548387</c:v>
                </c:pt>
                <c:pt idx="2">
                  <c:v>0.41887863763440858</c:v>
                </c:pt>
                <c:pt idx="3">
                  <c:v>0.53233877279569886</c:v>
                </c:pt>
                <c:pt idx="4">
                  <c:v>0.63112087075268819</c:v>
                </c:pt>
                <c:pt idx="5">
                  <c:v>0.80570886311827949</c:v>
                </c:pt>
                <c:pt idx="6">
                  <c:v>1.1206340698924731</c:v>
                </c:pt>
                <c:pt idx="7">
                  <c:v>1.5544773268817202</c:v>
                </c:pt>
                <c:pt idx="8">
                  <c:v>2.0828655954838711</c:v>
                </c:pt>
                <c:pt idx="9">
                  <c:v>2.7233342869892474</c:v>
                </c:pt>
                <c:pt idx="10">
                  <c:v>3.7780191520430102</c:v>
                </c:pt>
                <c:pt idx="11">
                  <c:v>4.4197618272043009</c:v>
                </c:pt>
                <c:pt idx="12">
                  <c:v>5.5012948698924733</c:v>
                </c:pt>
                <c:pt idx="13">
                  <c:v>6.392523400322581</c:v>
                </c:pt>
                <c:pt idx="14">
                  <c:v>6.6485688170967743</c:v>
                </c:pt>
                <c:pt idx="15">
                  <c:v>7.2723442136559138</c:v>
                </c:pt>
                <c:pt idx="16">
                  <c:v>8.5883142323655939</c:v>
                </c:pt>
                <c:pt idx="17">
                  <c:v>9.3179426383870965</c:v>
                </c:pt>
                <c:pt idx="18">
                  <c:v>10.56045241580645</c:v>
                </c:pt>
                <c:pt idx="19">
                  <c:v>12.815484046881723</c:v>
                </c:pt>
                <c:pt idx="20">
                  <c:v>15.209414573655915</c:v>
                </c:pt>
                <c:pt idx="21">
                  <c:v>16.290311266236554</c:v>
                </c:pt>
                <c:pt idx="22">
                  <c:v>17.720392053655914</c:v>
                </c:pt>
                <c:pt idx="23">
                  <c:v>19.319212943225807</c:v>
                </c:pt>
                <c:pt idx="24">
                  <c:v>19.868387703655912</c:v>
                </c:pt>
                <c:pt idx="25">
                  <c:v>20.434827122365597</c:v>
                </c:pt>
                <c:pt idx="26">
                  <c:v>21.412537304946238</c:v>
                </c:pt>
                <c:pt idx="27">
                  <c:v>21.575104126778651</c:v>
                </c:pt>
                <c:pt idx="28">
                  <c:v>22.318115680217076</c:v>
                </c:pt>
                <c:pt idx="29">
                  <c:v>22.737119438181907</c:v>
                </c:pt>
                <c:pt idx="30">
                  <c:v>23.723399776125667</c:v>
                </c:pt>
                <c:pt idx="31">
                  <c:v>24.585602141327477</c:v>
                </c:pt>
                <c:pt idx="32">
                  <c:v>24.416803545390589</c:v>
                </c:pt>
                <c:pt idx="33">
                  <c:v>24.837105521853545</c:v>
                </c:pt>
                <c:pt idx="34">
                  <c:v>25.782312547363134</c:v>
                </c:pt>
                <c:pt idx="35">
                  <c:v>26.364022867520688</c:v>
                </c:pt>
                <c:pt idx="36">
                  <c:v>26.932352047166304</c:v>
                </c:pt>
                <c:pt idx="37">
                  <c:v>27.186152627555078</c:v>
                </c:pt>
                <c:pt idx="38">
                  <c:v>26.464845053495829</c:v>
                </c:pt>
                <c:pt idx="39">
                  <c:v>27.491221129879012</c:v>
                </c:pt>
                <c:pt idx="40">
                  <c:v>27.389065351209194</c:v>
                </c:pt>
                <c:pt idx="41">
                  <c:v>27.555909837160769</c:v>
                </c:pt>
                <c:pt idx="42">
                  <c:v>26.825572396020522</c:v>
                </c:pt>
                <c:pt idx="43">
                  <c:v>26.576224916009785</c:v>
                </c:pt>
                <c:pt idx="44">
                  <c:v>26.038580122333673</c:v>
                </c:pt>
                <c:pt idx="45">
                  <c:v>26.545440396777</c:v>
                </c:pt>
                <c:pt idx="46">
                  <c:v>25.279736218770175</c:v>
                </c:pt>
                <c:pt idx="47">
                  <c:v>23.403571689064201</c:v>
                </c:pt>
                <c:pt idx="48">
                  <c:v>23.448569437291436</c:v>
                </c:pt>
                <c:pt idx="49">
                  <c:v>23.78404309404306</c:v>
                </c:pt>
                <c:pt idx="50">
                  <c:v>23.960724448091216</c:v>
                </c:pt>
                <c:pt idx="51">
                  <c:v>24.173265821064021</c:v>
                </c:pt>
                <c:pt idx="52">
                  <c:v>24.245544755978528</c:v>
                </c:pt>
                <c:pt idx="53">
                  <c:v>24.681660352899236</c:v>
                </c:pt>
                <c:pt idx="54">
                  <c:v>25.463841804827531</c:v>
                </c:pt>
                <c:pt idx="55">
                  <c:v>24.441486012305123</c:v>
                </c:pt>
                <c:pt idx="56">
                  <c:v>25.312823115844534</c:v>
                </c:pt>
                <c:pt idx="57">
                  <c:v>25.821610860473008</c:v>
                </c:pt>
                <c:pt idx="58">
                  <c:v>26.340625238768517</c:v>
                </c:pt>
                <c:pt idx="59">
                  <c:v>26.870071806067767</c:v>
                </c:pt>
                <c:pt idx="60">
                  <c:v>27.410160249369728</c:v>
                </c:pt>
                <c:pt idx="61">
                  <c:v>27.961104470382057</c:v>
                </c:pt>
                <c:pt idx="62">
                  <c:v>28.635945726774725</c:v>
                </c:pt>
                <c:pt idx="63">
                  <c:v>29.327074276890425</c:v>
                </c:pt>
                <c:pt idx="64">
                  <c:v>30.03488321456317</c:v>
                </c:pt>
                <c:pt idx="65">
                  <c:v>30.759775120946642</c:v>
                </c:pt>
                <c:pt idx="66">
                  <c:v>31.470941121742925</c:v>
                </c:pt>
                <c:pt idx="67">
                  <c:v>32.357162823731201</c:v>
                </c:pt>
                <c:pt idx="68">
                  <c:v>33.268340528847475</c:v>
                </c:pt>
                <c:pt idx="69">
                  <c:v>34.205176998139819</c:v>
                </c:pt>
                <c:pt idx="70">
                  <c:v>35.133505501869337</c:v>
                </c:pt>
                <c:pt idx="71">
                  <c:v>36.087028841190076</c:v>
                </c:pt>
                <c:pt idx="72">
                  <c:v>37.248128994155358</c:v>
                </c:pt>
                <c:pt idx="73">
                  <c:v>38.446587544542297</c:v>
                </c:pt>
                <c:pt idx="74">
                  <c:v>39.644198746554785</c:v>
                </c:pt>
                <c:pt idx="75">
                  <c:v>40.879115537509968</c:v>
                </c:pt>
                <c:pt idx="76">
                  <c:v>42.1524999865034</c:v>
                </c:pt>
                <c:pt idx="77">
                  <c:v>43.550361191055828</c:v>
                </c:pt>
                <c:pt idx="78">
                  <c:v>44.949852047930399</c:v>
                </c:pt>
                <c:pt idx="79">
                  <c:v>46.394315543490634</c:v>
                </c:pt>
                <c:pt idx="80">
                  <c:v>47.885196873480695</c:v>
                </c:pt>
                <c:pt idx="81">
                  <c:v>49.423987675009982</c:v>
                </c:pt>
                <c:pt idx="82">
                  <c:v>51.011090767229909</c:v>
                </c:pt>
                <c:pt idx="83">
                  <c:v>52.649158913947197</c:v>
                </c:pt>
                <c:pt idx="84">
                  <c:v>54.339828704991859</c:v>
                </c:pt>
                <c:pt idx="85">
                  <c:v>56.084789284366558</c:v>
                </c:pt>
                <c:pt idx="86">
                  <c:v>57.828128874481806</c:v>
                </c:pt>
                <c:pt idx="87">
                  <c:v>59.567656819155083</c:v>
                </c:pt>
                <c:pt idx="88">
                  <c:v>61.359511503932069</c:v>
                </c:pt>
                <c:pt idx="89">
                  <c:v>63.205266969481833</c:v>
                </c:pt>
                <c:pt idx="90">
                  <c:v>65.041632796013161</c:v>
                </c:pt>
                <c:pt idx="91">
                  <c:v>66.931352395268519</c:v>
                </c:pt>
                <c:pt idx="92">
                  <c:v>68.808910692660589</c:v>
                </c:pt>
                <c:pt idx="93">
                  <c:v>70.73913825541112</c:v>
                </c:pt>
                <c:pt idx="94">
                  <c:v>72.650934205901848</c:v>
                </c:pt>
                <c:pt idx="95">
                  <c:v>74.541674768610434</c:v>
                </c:pt>
                <c:pt idx="96">
                  <c:v>76.481621854463498</c:v>
                </c:pt>
                <c:pt idx="97">
                  <c:v>78.472056063225907</c:v>
                </c:pt>
                <c:pt idx="98">
                  <c:v>80.506247936524858</c:v>
                </c:pt>
                <c:pt idx="99">
                  <c:v>82.593171148659408</c:v>
                </c:pt>
              </c:numCache>
            </c:numRef>
          </c:val>
          <c:extLst>
            <c:ext xmlns:c16="http://schemas.microsoft.com/office/drawing/2014/chart" uri="{C3380CC4-5D6E-409C-BE32-E72D297353CC}">
              <c16:uniqueId val="{00000003-35F5-464D-8375-7D0341EE2059}"/>
            </c:ext>
          </c:extLst>
        </c:ser>
        <c:ser>
          <c:idx val="4"/>
          <c:order val="4"/>
          <c:tx>
            <c:strRef>
              <c:f>'ST Prim Ener Cons by Fuel &amp; Reg'!$B$200</c:f>
              <c:strCache>
                <c:ptCount val="1"/>
                <c:pt idx="0">
                  <c:v>Hydro</c:v>
                </c:pt>
              </c:strCache>
            </c:strRef>
          </c:tx>
          <c:spPr>
            <a:solidFill>
              <a:srgbClr val="0066FF"/>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Reg'!$C$200:$CX$200</c:f>
              <c:numCache>
                <c:formatCode>0.0</c:formatCode>
                <c:ptCount val="100"/>
                <c:pt idx="0">
                  <c:v>8.9856860017113984</c:v>
                </c:pt>
                <c:pt idx="1">
                  <c:v>9.5225234734641422</c:v>
                </c:pt>
                <c:pt idx="2">
                  <c:v>9.7935499305681066</c:v>
                </c:pt>
                <c:pt idx="3">
                  <c:v>10.201575655887634</c:v>
                </c:pt>
                <c:pt idx="4">
                  <c:v>10.751159473509302</c:v>
                </c:pt>
                <c:pt idx="5">
                  <c:v>11.218428171537626</c:v>
                </c:pt>
                <c:pt idx="6">
                  <c:v>11.761817965312327</c:v>
                </c:pt>
                <c:pt idx="7">
                  <c:v>12.415442876548923</c:v>
                </c:pt>
                <c:pt idx="8">
                  <c:v>12.608324208673293</c:v>
                </c:pt>
                <c:pt idx="9">
                  <c:v>13.881477502188236</c:v>
                </c:pt>
                <c:pt idx="10">
                  <c:v>14.140360343181348</c:v>
                </c:pt>
                <c:pt idx="11">
                  <c:v>13.984832050424155</c:v>
                </c:pt>
                <c:pt idx="12">
                  <c:v>14.389666947400199</c:v>
                </c:pt>
                <c:pt idx="13">
                  <c:v>15.483318972215654</c:v>
                </c:pt>
                <c:pt idx="14">
                  <c:v>16.316679005546842</c:v>
                </c:pt>
                <c:pt idx="15">
                  <c:v>16.578710685361116</c:v>
                </c:pt>
                <c:pt idx="16">
                  <c:v>16.951076696233709</c:v>
                </c:pt>
                <c:pt idx="17">
                  <c:v>17.424393746583366</c:v>
                </c:pt>
                <c:pt idx="18">
                  <c:v>18.177972904730957</c:v>
                </c:pt>
                <c:pt idx="19">
                  <c:v>18.615818506159467</c:v>
                </c:pt>
                <c:pt idx="20">
                  <c:v>19.120070765149194</c:v>
                </c:pt>
                <c:pt idx="21">
                  <c:v>19.400492549208643</c:v>
                </c:pt>
                <c:pt idx="22">
                  <c:v>19.701158981152968</c:v>
                </c:pt>
                <c:pt idx="23">
                  <c:v>20.314443236952037</c:v>
                </c:pt>
                <c:pt idx="24">
                  <c:v>20.239225329446093</c:v>
                </c:pt>
                <c:pt idx="25">
                  <c:v>20.894089316103241</c:v>
                </c:pt>
                <c:pt idx="26">
                  <c:v>21.38197253791872</c:v>
                </c:pt>
                <c:pt idx="27">
                  <c:v>21.399827877394237</c:v>
                </c:pt>
                <c:pt idx="28">
                  <c:v>22.769205403130186</c:v>
                </c:pt>
                <c:pt idx="29">
                  <c:v>22.848938921276549</c:v>
                </c:pt>
                <c:pt idx="30">
                  <c:v>24.292433482721499</c:v>
                </c:pt>
                <c:pt idx="31">
                  <c:v>24.876761227976111</c:v>
                </c:pt>
                <c:pt idx="32">
                  <c:v>25.325936550772102</c:v>
                </c:pt>
                <c:pt idx="33">
                  <c:v>25.546985034185322</c:v>
                </c:pt>
                <c:pt idx="34">
                  <c:v>25.646112182675711</c:v>
                </c:pt>
                <c:pt idx="35">
                  <c:v>26.069563604236897</c:v>
                </c:pt>
                <c:pt idx="36">
                  <c:v>25.096865375243731</c:v>
                </c:pt>
                <c:pt idx="37">
                  <c:v>25.594492083315181</c:v>
                </c:pt>
                <c:pt idx="38">
                  <c:v>25.428670477583751</c:v>
                </c:pt>
                <c:pt idx="39">
                  <c:v>27.114882673508546</c:v>
                </c:pt>
                <c:pt idx="40">
                  <c:v>27.952761614145359</c:v>
                </c:pt>
                <c:pt idx="41">
                  <c:v>28.971863349526853</c:v>
                </c:pt>
                <c:pt idx="42">
                  <c:v>29.237262630662151</c:v>
                </c:pt>
                <c:pt idx="43">
                  <c:v>30.929849396614326</c:v>
                </c:pt>
                <c:pt idx="44">
                  <c:v>30.565570352645899</c:v>
                </c:pt>
                <c:pt idx="45">
                  <c:v>32.272057396870913</c:v>
                </c:pt>
                <c:pt idx="46">
                  <c:v>32.754739879786719</c:v>
                </c:pt>
                <c:pt idx="47">
                  <c:v>34.057618899839362</c:v>
                </c:pt>
                <c:pt idx="48">
                  <c:v>35.148778724477317</c:v>
                </c:pt>
                <c:pt idx="49">
                  <c:v>35.966406443886449</c:v>
                </c:pt>
                <c:pt idx="50">
                  <c:v>35.673682729531961</c:v>
                </c:pt>
                <c:pt idx="51">
                  <c:v>36.59036158756907</c:v>
                </c:pt>
                <c:pt idx="52">
                  <c:v>36.887863282780572</c:v>
                </c:pt>
                <c:pt idx="53">
                  <c:v>37.637797330368905</c:v>
                </c:pt>
                <c:pt idx="54">
                  <c:v>38.180923022106853</c:v>
                </c:pt>
                <c:pt idx="55">
                  <c:v>38.866607127743691</c:v>
                </c:pt>
                <c:pt idx="56">
                  <c:v>37.934824221017664</c:v>
                </c:pt>
                <c:pt idx="57">
                  <c:v>38.254711506409507</c:v>
                </c:pt>
                <c:pt idx="58">
                  <c:v>38.577203055087082</c:v>
                </c:pt>
                <c:pt idx="59">
                  <c:v>38.902318963587568</c:v>
                </c:pt>
                <c:pt idx="60">
                  <c:v>39.23007946995255</c:v>
                </c:pt>
                <c:pt idx="61">
                  <c:v>39.560504954548485</c:v>
                </c:pt>
                <c:pt idx="62">
                  <c:v>39.854117311244885</c:v>
                </c:pt>
                <c:pt idx="63">
                  <c:v>40.149810289460504</c:v>
                </c:pt>
                <c:pt idx="64">
                  <c:v>40.447597557781791</c:v>
                </c:pt>
                <c:pt idx="65">
                  <c:v>40.747492862299417</c:v>
                </c:pt>
                <c:pt idx="66">
                  <c:v>41.008826667107385</c:v>
                </c:pt>
                <c:pt idx="67">
                  <c:v>41.271733973249098</c:v>
                </c:pt>
                <c:pt idx="68">
                  <c:v>41.53622323138238</c:v>
                </c:pt>
                <c:pt idx="69">
                  <c:v>41.802302926671508</c:v>
                </c:pt>
                <c:pt idx="70">
                  <c:v>42.028245485962344</c:v>
                </c:pt>
                <c:pt idx="71">
                  <c:v>42.255302928239843</c:v>
                </c:pt>
                <c:pt idx="72">
                  <c:v>42.483479790680413</c:v>
                </c:pt>
                <c:pt idx="73">
                  <c:v>42.712780619351662</c:v>
                </c:pt>
                <c:pt idx="74">
                  <c:v>42.900565272025091</c:v>
                </c:pt>
                <c:pt idx="75">
                  <c:v>43.089065680428298</c:v>
                </c:pt>
                <c:pt idx="76">
                  <c:v>43.278283673382553</c:v>
                </c:pt>
                <c:pt idx="77">
                  <c:v>43.468221075887762</c:v>
                </c:pt>
                <c:pt idx="78">
                  <c:v>43.615481220234436</c:v>
                </c:pt>
                <c:pt idx="79">
                  <c:v>43.763127260497683</c:v>
                </c:pt>
                <c:pt idx="80">
                  <c:v>43.911159374133049</c:v>
                </c:pt>
                <c:pt idx="81">
                  <c:v>44.059577730723262</c:v>
                </c:pt>
                <c:pt idx="82">
                  <c:v>44.164394051604589</c:v>
                </c:pt>
                <c:pt idx="83">
                  <c:v>44.269343949809269</c:v>
                </c:pt>
                <c:pt idx="84">
                  <c:v>44.374426816894754</c:v>
                </c:pt>
                <c:pt idx="85">
                  <c:v>44.479642037413733</c:v>
                </c:pt>
                <c:pt idx="86">
                  <c:v>44.540581629317124</c:v>
                </c:pt>
                <c:pt idx="87">
                  <c:v>44.601486541993594</c:v>
                </c:pt>
                <c:pt idx="88">
                  <c:v>44.662356018911467</c:v>
                </c:pt>
                <c:pt idx="89">
                  <c:v>44.723189299311962</c:v>
                </c:pt>
                <c:pt idx="90">
                  <c:v>44.739335582679047</c:v>
                </c:pt>
                <c:pt idx="91">
                  <c:v>44.7553675584224</c:v>
                </c:pt>
                <c:pt idx="92">
                  <c:v>44.771284704726391</c:v>
                </c:pt>
                <c:pt idx="93">
                  <c:v>44.787086498145371</c:v>
                </c:pt>
                <c:pt idx="94">
                  <c:v>44.758059067877042</c:v>
                </c:pt>
                <c:pt idx="95">
                  <c:v>44.72892879566168</c:v>
                </c:pt>
                <c:pt idx="96">
                  <c:v>44.699695504842822</c:v>
                </c:pt>
                <c:pt idx="97">
                  <c:v>44.67035901851353</c:v>
                </c:pt>
                <c:pt idx="98">
                  <c:v>44.636459527232404</c:v>
                </c:pt>
                <c:pt idx="99">
                  <c:v>44.602462833876167</c:v>
                </c:pt>
              </c:numCache>
            </c:numRef>
          </c:val>
          <c:extLst>
            <c:ext xmlns:c16="http://schemas.microsoft.com/office/drawing/2014/chart" uri="{C3380CC4-5D6E-409C-BE32-E72D297353CC}">
              <c16:uniqueId val="{00000004-35F5-464D-8375-7D0341EE2059}"/>
            </c:ext>
          </c:extLst>
        </c:ser>
        <c:ser>
          <c:idx val="5"/>
          <c:order val="5"/>
          <c:tx>
            <c:strRef>
              <c:f>'ST Prim Ener Cons by Fuel &amp; Reg'!$B$201</c:f>
              <c:strCache>
                <c:ptCount val="1"/>
                <c:pt idx="0">
                  <c:v>Wind</c:v>
                </c:pt>
              </c:strCache>
            </c:strRef>
          </c:tx>
          <c:spPr>
            <a:solidFill>
              <a:srgbClr val="FFFF0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Reg'!$C$201:$CX$201</c:f>
              <c:numCache>
                <c:formatCode>0.0</c:formatCode>
                <c:ptCount val="100"/>
                <c:pt idx="0">
                  <c:v>0</c:v>
                </c:pt>
                <c:pt idx="1">
                  <c:v>0</c:v>
                </c:pt>
                <c:pt idx="2">
                  <c:v>0</c:v>
                </c:pt>
                <c:pt idx="3">
                  <c:v>0</c:v>
                </c:pt>
                <c:pt idx="4">
                  <c:v>0</c:v>
                </c:pt>
                <c:pt idx="5">
                  <c:v>0</c:v>
                </c:pt>
                <c:pt idx="6">
                  <c:v>0</c:v>
                </c:pt>
                <c:pt idx="7">
                  <c:v>0</c:v>
                </c:pt>
                <c:pt idx="8">
                  <c:v>0</c:v>
                </c:pt>
                <c:pt idx="9">
                  <c:v>0</c:v>
                </c:pt>
                <c:pt idx="10">
                  <c:v>0</c:v>
                </c:pt>
                <c:pt idx="11">
                  <c:v>0</c:v>
                </c:pt>
                <c:pt idx="12">
                  <c:v>0</c:v>
                </c:pt>
                <c:pt idx="13">
                  <c:v>3.193548387096774E-5</c:v>
                </c:pt>
                <c:pt idx="14">
                  <c:v>6.387096774193548E-5</c:v>
                </c:pt>
                <c:pt idx="15">
                  <c:v>1.1177419354838708E-4</c:v>
                </c:pt>
                <c:pt idx="16">
                  <c:v>1.1177419354838708E-4</c:v>
                </c:pt>
                <c:pt idx="17">
                  <c:v>1.9693548387096765E-4</c:v>
                </c:pt>
                <c:pt idx="18">
                  <c:v>3.4910752688172047E-4</c:v>
                </c:pt>
                <c:pt idx="19">
                  <c:v>4.7643010752688168E-4</c:v>
                </c:pt>
                <c:pt idx="20">
                  <c:v>6.8363440860215051E-4</c:v>
                </c:pt>
                <c:pt idx="21">
                  <c:v>1.4778817204301078E-3</c:v>
                </c:pt>
                <c:pt idx="22">
                  <c:v>2.0798172043010751E-3</c:v>
                </c:pt>
                <c:pt idx="23">
                  <c:v>3.5297204301075274E-3</c:v>
                </c:pt>
                <c:pt idx="24">
                  <c:v>2.8207301075268823E-2</c:v>
                </c:pt>
                <c:pt idx="25">
                  <c:v>3.8668234524086013E-2</c:v>
                </c:pt>
                <c:pt idx="26">
                  <c:v>4.3503651698494634E-2</c:v>
                </c:pt>
                <c:pt idx="27">
                  <c:v>5.0385805365161296E-2</c:v>
                </c:pt>
                <c:pt idx="28">
                  <c:v>6.0651539045161303E-2</c:v>
                </c:pt>
                <c:pt idx="29">
                  <c:v>7.5824737051612898E-2</c:v>
                </c:pt>
                <c:pt idx="30">
                  <c:v>8.7949507625806445E-2</c:v>
                </c:pt>
                <c:pt idx="31">
                  <c:v>9.7984458645053771E-2</c:v>
                </c:pt>
                <c:pt idx="32">
                  <c:v>0.12793159467827955</c:v>
                </c:pt>
                <c:pt idx="33">
                  <c:v>0.16948438349598816</c:v>
                </c:pt>
                <c:pt idx="34">
                  <c:v>0.22584959426390647</c:v>
                </c:pt>
                <c:pt idx="35">
                  <c:v>0.33433721196449079</c:v>
                </c:pt>
                <c:pt idx="36">
                  <c:v>0.40592365605693559</c:v>
                </c:pt>
                <c:pt idx="37">
                  <c:v>0.55002873417553599</c:v>
                </c:pt>
                <c:pt idx="38">
                  <c:v>0.6607277985911143</c:v>
                </c:pt>
                <c:pt idx="39">
                  <c:v>0.88828158637931365</c:v>
                </c:pt>
                <c:pt idx="40">
                  <c:v>1.078704055569635</c:v>
                </c:pt>
                <c:pt idx="41">
                  <c:v>1.3674839252507123</c:v>
                </c:pt>
                <c:pt idx="42">
                  <c:v>1.7458413252747729</c:v>
                </c:pt>
                <c:pt idx="43">
                  <c:v>2.2398404492780628</c:v>
                </c:pt>
                <c:pt idx="44">
                  <c:v>2.7828065841023331</c:v>
                </c:pt>
                <c:pt idx="45">
                  <c:v>3.4615037136856084</c:v>
                </c:pt>
                <c:pt idx="46">
                  <c:v>4.3735201530238941</c:v>
                </c:pt>
                <c:pt idx="47">
                  <c:v>5.2365132107405534</c:v>
                </c:pt>
                <c:pt idx="48">
                  <c:v>6.2352613468647657</c:v>
                </c:pt>
                <c:pt idx="49">
                  <c:v>6.8840163640744372</c:v>
                </c:pt>
                <c:pt idx="50">
                  <c:v>8.0596289068866902</c:v>
                </c:pt>
                <c:pt idx="51">
                  <c:v>9.2720966122215582</c:v>
                </c:pt>
                <c:pt idx="52">
                  <c:v>10.925701375439644</c:v>
                </c:pt>
                <c:pt idx="53">
                  <c:v>12.096067594280752</c:v>
                </c:pt>
                <c:pt idx="54">
                  <c:v>13.480254186606635</c:v>
                </c:pt>
                <c:pt idx="55">
                  <c:v>15.093655959741849</c:v>
                </c:pt>
                <c:pt idx="56">
                  <c:v>17.53954202228163</c:v>
                </c:pt>
                <c:pt idx="57">
                  <c:v>19.132132437904804</c:v>
                </c:pt>
                <c:pt idx="58">
                  <c:v>20.869330063266563</c:v>
                </c:pt>
                <c:pt idx="59">
                  <c:v>22.764265233011166</c:v>
                </c:pt>
                <c:pt idx="60">
                  <c:v>24.83126051616858</c:v>
                </c:pt>
                <c:pt idx="61">
                  <c:v>27.08593897103669</c:v>
                </c:pt>
                <c:pt idx="62">
                  <c:v>28.969495167082581</c:v>
                </c:pt>
                <c:pt idx="63">
                  <c:v>30.984033861001503</c:v>
                </c:pt>
                <c:pt idx="64">
                  <c:v>33.138663575695546</c:v>
                </c:pt>
                <c:pt idx="65">
                  <c:v>35.443126240749407</c:v>
                </c:pt>
                <c:pt idx="66">
                  <c:v>37.870271525715928</c:v>
                </c:pt>
                <c:pt idx="67">
                  <c:v>39.700163045838522</c:v>
                </c:pt>
                <c:pt idx="68">
                  <c:v>41.618474924213437</c:v>
                </c:pt>
                <c:pt idx="69">
                  <c:v>43.62947963255143</c:v>
                </c:pt>
                <c:pt idx="70">
                  <c:v>45.692281429578458</c:v>
                </c:pt>
                <c:pt idx="71">
                  <c:v>47.852612495568927</c:v>
                </c:pt>
                <c:pt idx="72">
                  <c:v>49.151332398698663</c:v>
                </c:pt>
                <c:pt idx="73">
                  <c:v>50.485299559999341</c:v>
                </c:pt>
                <c:pt idx="74">
                  <c:v>51.803975584506524</c:v>
                </c:pt>
                <c:pt idx="75">
                  <c:v>53.157095426773843</c:v>
                </c:pt>
                <c:pt idx="76">
                  <c:v>54.545558759321175</c:v>
                </c:pt>
                <c:pt idx="77">
                  <c:v>55.421560432995875</c:v>
                </c:pt>
                <c:pt idx="78">
                  <c:v>56.255654917512459</c:v>
                </c:pt>
                <c:pt idx="79">
                  <c:v>57.10230252402102</c:v>
                </c:pt>
                <c:pt idx="80">
                  <c:v>57.961692177007535</c:v>
                </c:pt>
                <c:pt idx="81">
                  <c:v>58.834015644271496</c:v>
                </c:pt>
                <c:pt idx="82">
                  <c:v>59.364698465382823</c:v>
                </c:pt>
                <c:pt idx="83">
                  <c:v>59.900168045540575</c:v>
                </c:pt>
                <c:pt idx="84">
                  <c:v>60.440467561311344</c:v>
                </c:pt>
                <c:pt idx="85">
                  <c:v>60.985640578714374</c:v>
                </c:pt>
                <c:pt idx="86">
                  <c:v>61.474440487952748</c:v>
                </c:pt>
                <c:pt idx="87">
                  <c:v>61.905499264654267</c:v>
                </c:pt>
                <c:pt idx="88">
                  <c:v>62.339580625498016</c:v>
                </c:pt>
                <c:pt idx="89">
                  <c:v>62.776705764843996</c:v>
                </c:pt>
                <c:pt idx="90">
                  <c:v>63.153868213079178</c:v>
                </c:pt>
                <c:pt idx="91">
                  <c:v>63.533296653303367</c:v>
                </c:pt>
                <c:pt idx="92">
                  <c:v>63.851344336349797</c:v>
                </c:pt>
                <c:pt idx="93">
                  <c:v>64.170984166097554</c:v>
                </c:pt>
                <c:pt idx="94">
                  <c:v>64.427860615714422</c:v>
                </c:pt>
                <c:pt idx="95">
                  <c:v>64.685765341759122</c:v>
                </c:pt>
                <c:pt idx="96">
                  <c:v>64.944702460422178</c:v>
                </c:pt>
                <c:pt idx="97">
                  <c:v>65.139666457208349</c:v>
                </c:pt>
                <c:pt idx="98">
                  <c:v>65.328688741333863</c:v>
                </c:pt>
                <c:pt idx="99">
                  <c:v>65.518259530323462</c:v>
                </c:pt>
              </c:numCache>
            </c:numRef>
          </c:val>
          <c:extLst>
            <c:ext xmlns:c16="http://schemas.microsoft.com/office/drawing/2014/chart" uri="{C3380CC4-5D6E-409C-BE32-E72D297353CC}">
              <c16:uniqueId val="{00000005-35F5-464D-8375-7D0341EE2059}"/>
            </c:ext>
          </c:extLst>
        </c:ser>
        <c:ser>
          <c:idx val="6"/>
          <c:order val="6"/>
          <c:tx>
            <c:strRef>
              <c:f>'ST Prim Ener Cons by Fuel &amp; Reg'!$B$202</c:f>
              <c:strCache>
                <c:ptCount val="1"/>
                <c:pt idx="0">
                  <c:v>Solar</c:v>
                </c:pt>
              </c:strCache>
            </c:strRef>
          </c:tx>
          <c:spPr>
            <a:solidFill>
              <a:srgbClr val="FFC00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Reg'!$C$202:$CX$202</c:f>
              <c:numCache>
                <c:formatCode>0.0</c:formatCode>
                <c:ptCount val="100"/>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3.193548387096774E-5</c:v>
                </c:pt>
                <c:pt idx="19">
                  <c:v>6.7182795698924726E-5</c:v>
                </c:pt>
                <c:pt idx="20">
                  <c:v>1.2505376344086022E-4</c:v>
                </c:pt>
                <c:pt idx="21">
                  <c:v>1.6163440860215056E-4</c:v>
                </c:pt>
                <c:pt idx="22">
                  <c:v>1.1287096774193549E-4</c:v>
                </c:pt>
                <c:pt idx="23">
                  <c:v>1.0853763440860216E-4</c:v>
                </c:pt>
                <c:pt idx="24">
                  <c:v>2.7914086021505378E-3</c:v>
                </c:pt>
                <c:pt idx="25">
                  <c:v>4.1334623655913975E-3</c:v>
                </c:pt>
                <c:pt idx="26">
                  <c:v>5.3779660670728998E-3</c:v>
                </c:pt>
                <c:pt idx="27">
                  <c:v>4.9668737461649364E-3</c:v>
                </c:pt>
                <c:pt idx="28">
                  <c:v>5.9261349332219194E-3</c:v>
                </c:pt>
                <c:pt idx="29">
                  <c:v>6.3553095280287986E-3</c:v>
                </c:pt>
                <c:pt idx="30">
                  <c:v>6.8002757171367499E-3</c:v>
                </c:pt>
                <c:pt idx="31">
                  <c:v>7.4431816331487228E-3</c:v>
                </c:pt>
                <c:pt idx="32">
                  <c:v>7.9794510108646653E-3</c:v>
                </c:pt>
                <c:pt idx="33">
                  <c:v>8.6416244691606987E-3</c:v>
                </c:pt>
                <c:pt idx="34">
                  <c:v>9.635966991787679E-3</c:v>
                </c:pt>
                <c:pt idx="35">
                  <c:v>1.1272907893876995E-2</c:v>
                </c:pt>
                <c:pt idx="36">
                  <c:v>1.5052719051890755E-2</c:v>
                </c:pt>
                <c:pt idx="37">
                  <c:v>1.8903745722430823E-2</c:v>
                </c:pt>
                <c:pt idx="38">
                  <c:v>2.354429197974162E-2</c:v>
                </c:pt>
                <c:pt idx="39">
                  <c:v>3.0826407027467556E-2</c:v>
                </c:pt>
                <c:pt idx="40">
                  <c:v>4.3161939740674608E-2</c:v>
                </c:pt>
                <c:pt idx="41">
                  <c:v>5.9021151567158286E-2</c:v>
                </c:pt>
                <c:pt idx="42">
                  <c:v>7.958190725572202E-2</c:v>
                </c:pt>
                <c:pt idx="43">
                  <c:v>0.12844979009046514</c:v>
                </c:pt>
                <c:pt idx="44">
                  <c:v>0.2118727437124106</c:v>
                </c:pt>
                <c:pt idx="45">
                  <c:v>0.33884425419551767</c:v>
                </c:pt>
                <c:pt idx="46">
                  <c:v>0.65130833193748638</c:v>
                </c:pt>
                <c:pt idx="47">
                  <c:v>1.0023067105693653</c:v>
                </c:pt>
                <c:pt idx="48">
                  <c:v>1.359888684477115</c:v>
                </c:pt>
                <c:pt idx="49">
                  <c:v>1.9150164057318977</c:v>
                </c:pt>
                <c:pt idx="50">
                  <c:v>2.4696252405122689</c:v>
                </c:pt>
                <c:pt idx="51">
                  <c:v>3.1570389748706931</c:v>
                </c:pt>
                <c:pt idx="52">
                  <c:v>4.2678543953959664</c:v>
                </c:pt>
                <c:pt idx="53">
                  <c:v>5.4883792167014578</c:v>
                </c:pt>
                <c:pt idx="54">
                  <c:v>6.6801316980637511</c:v>
                </c:pt>
                <c:pt idx="55">
                  <c:v>8.0007950549033424</c:v>
                </c:pt>
                <c:pt idx="56">
                  <c:v>9.7261997967497553</c:v>
                </c:pt>
                <c:pt idx="57">
                  <c:v>10.412869502400291</c:v>
                </c:pt>
                <c:pt idx="58">
                  <c:v>11.148018089269753</c:v>
                </c:pt>
                <c:pt idx="59">
                  <c:v>11.935068166372199</c:v>
                </c:pt>
                <c:pt idx="60">
                  <c:v>12.777683978918075</c:v>
                </c:pt>
                <c:pt idx="61">
                  <c:v>13.679788467829692</c:v>
                </c:pt>
                <c:pt idx="62">
                  <c:v>14.631080957882567</c:v>
                </c:pt>
                <c:pt idx="63">
                  <c:v>15.64852632769372</c:v>
                </c:pt>
                <c:pt idx="64">
                  <c:v>16.73672484852154</c:v>
                </c:pt>
                <c:pt idx="65">
                  <c:v>17.900596694487728</c:v>
                </c:pt>
                <c:pt idx="66">
                  <c:v>19.126429556126247</c:v>
                </c:pt>
                <c:pt idx="67">
                  <c:v>20.050618632278269</c:v>
                </c:pt>
                <c:pt idx="68">
                  <c:v>21.019464524589957</c:v>
                </c:pt>
                <c:pt idx="69">
                  <c:v>22.035125050418145</c:v>
                </c:pt>
                <c:pt idx="70">
                  <c:v>23.076945762801913</c:v>
                </c:pt>
                <c:pt idx="71">
                  <c:v>24.168023758467182</c:v>
                </c:pt>
                <c:pt idx="72">
                  <c:v>25.31068792176751</c:v>
                </c:pt>
                <c:pt idx="73">
                  <c:v>26.507377246708675</c:v>
                </c:pt>
                <c:pt idx="74">
                  <c:v>27.733078370596484</c:v>
                </c:pt>
                <c:pt idx="75">
                  <c:v>29.015455914452872</c:v>
                </c:pt>
                <c:pt idx="76">
                  <c:v>30.357130595937171</c:v>
                </c:pt>
                <c:pt idx="77">
                  <c:v>31.455451580898181</c:v>
                </c:pt>
                <c:pt idx="78">
                  <c:v>32.561110703966754</c:v>
                </c:pt>
                <c:pt idx="79">
                  <c:v>33.70563374521118</c:v>
                </c:pt>
                <c:pt idx="80">
                  <c:v>34.890386771355352</c:v>
                </c:pt>
                <c:pt idx="81">
                  <c:v>36.116783866368493</c:v>
                </c:pt>
                <c:pt idx="82">
                  <c:v>37.167782276879812</c:v>
                </c:pt>
                <c:pt idx="83">
                  <c:v>38.249364741137015</c:v>
                </c:pt>
                <c:pt idx="84">
                  <c:v>39.362421255104096</c:v>
                </c:pt>
                <c:pt idx="85">
                  <c:v>40.507867713627618</c:v>
                </c:pt>
                <c:pt idx="86">
                  <c:v>41.645126099687708</c:v>
                </c:pt>
                <c:pt idx="87">
                  <c:v>42.605462707546501</c:v>
                </c:pt>
                <c:pt idx="88">
                  <c:v>43.58794467758252</c:v>
                </c:pt>
                <c:pt idx="89">
                  <c:v>44.593082681847569</c:v>
                </c:pt>
                <c:pt idx="90">
                  <c:v>45.57591422415549</c:v>
                </c:pt>
                <c:pt idx="91">
                  <c:v>46.580407373655873</c:v>
                </c:pt>
                <c:pt idx="92">
                  <c:v>47.373671711229235</c:v>
                </c:pt>
                <c:pt idx="93">
                  <c:v>48.180445340471465</c:v>
                </c:pt>
                <c:pt idx="94">
                  <c:v>48.952055172599103</c:v>
                </c:pt>
                <c:pt idx="95">
                  <c:v>49.736022336188256</c:v>
                </c:pt>
                <c:pt idx="96">
                  <c:v>50.532544733902306</c:v>
                </c:pt>
                <c:pt idx="97">
                  <c:v>51.088908051422571</c:v>
                </c:pt>
                <c:pt idx="98">
                  <c:v>51.646236949355533</c:v>
                </c:pt>
                <c:pt idx="99">
                  <c:v>52.209645748236042</c:v>
                </c:pt>
              </c:numCache>
            </c:numRef>
          </c:val>
          <c:extLst>
            <c:ext xmlns:c16="http://schemas.microsoft.com/office/drawing/2014/chart" uri="{C3380CC4-5D6E-409C-BE32-E72D297353CC}">
              <c16:uniqueId val="{00000006-35F5-464D-8375-7D0341EE2059}"/>
            </c:ext>
          </c:extLst>
        </c:ser>
        <c:ser>
          <c:idx val="7"/>
          <c:order val="7"/>
          <c:tx>
            <c:strRef>
              <c:f>'ST Prim Ener Cons by Fuel &amp; Reg'!$B$203</c:f>
              <c:strCache>
                <c:ptCount val="1"/>
                <c:pt idx="0">
                  <c:v>Geoth Bio Oth</c:v>
                </c:pt>
              </c:strCache>
            </c:strRef>
          </c:tx>
          <c:spPr>
            <a:solidFill>
              <a:srgbClr val="92D050"/>
            </a:solidFill>
            <a:ln>
              <a:noFill/>
            </a:ln>
            <a:effectLst/>
          </c:spPr>
          <c:cat>
            <c:numRef>
              <c:f>'ST Prim Ener Cons by Fuel &amp; Reg'!$C$195:$CX$195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Reg'!$C$203:$CX$203</c:f>
              <c:numCache>
                <c:formatCode>0.0</c:formatCode>
                <c:ptCount val="100"/>
                <c:pt idx="0">
                  <c:v>0.20141671292719099</c:v>
                </c:pt>
                <c:pt idx="1">
                  <c:v>0.22225538837981579</c:v>
                </c:pt>
                <c:pt idx="2">
                  <c:v>0.22447215033553858</c:v>
                </c:pt>
                <c:pt idx="3">
                  <c:v>0.24851489996277459</c:v>
                </c:pt>
                <c:pt idx="4">
                  <c:v>0.26121140674649584</c:v>
                </c:pt>
                <c:pt idx="5">
                  <c:v>0.28921661666986254</c:v>
                </c:pt>
                <c:pt idx="6">
                  <c:v>0.31442064105402379</c:v>
                </c:pt>
                <c:pt idx="7">
                  <c:v>0.33624729106605544</c:v>
                </c:pt>
                <c:pt idx="8">
                  <c:v>0.36088673439156688</c:v>
                </c:pt>
                <c:pt idx="9">
                  <c:v>0.3847426808177602</c:v>
                </c:pt>
                <c:pt idx="10">
                  <c:v>0.38932992756882645</c:v>
                </c:pt>
                <c:pt idx="11">
                  <c:v>0.43405583777439932</c:v>
                </c:pt>
                <c:pt idx="12">
                  <c:v>0.45815988954340897</c:v>
                </c:pt>
                <c:pt idx="13">
                  <c:v>0.48609655984476996</c:v>
                </c:pt>
                <c:pt idx="14">
                  <c:v>0.52025587287249009</c:v>
                </c:pt>
                <c:pt idx="15">
                  <c:v>0.55363889284405077</c:v>
                </c:pt>
                <c:pt idx="16">
                  <c:v>0.59366728874516317</c:v>
                </c:pt>
                <c:pt idx="17">
                  <c:v>0.68843844414115252</c:v>
                </c:pt>
                <c:pt idx="18">
                  <c:v>0.76237411979733571</c:v>
                </c:pt>
                <c:pt idx="19">
                  <c:v>0.85075439234366446</c:v>
                </c:pt>
                <c:pt idx="20">
                  <c:v>0.87967884794690321</c:v>
                </c:pt>
                <c:pt idx="21">
                  <c:v>0.95473764868702204</c:v>
                </c:pt>
                <c:pt idx="22">
                  <c:v>1.0219672035677558</c:v>
                </c:pt>
                <c:pt idx="23">
                  <c:v>1.0522477783552449</c:v>
                </c:pt>
                <c:pt idx="24">
                  <c:v>1.1589101319768131</c:v>
                </c:pt>
                <c:pt idx="25">
                  <c:v>4.5583953708501355</c:v>
                </c:pt>
                <c:pt idx="26">
                  <c:v>4.7653062194492044</c:v>
                </c:pt>
                <c:pt idx="27">
                  <c:v>4.9581912445741665</c:v>
                </c:pt>
                <c:pt idx="28">
                  <c:v>5.2714727345388352</c:v>
                </c:pt>
                <c:pt idx="29">
                  <c:v>5.5970028405624905</c:v>
                </c:pt>
                <c:pt idx="30">
                  <c:v>5.4711827039635335</c:v>
                </c:pt>
                <c:pt idx="31">
                  <c:v>5.7823887637400579</c:v>
                </c:pt>
                <c:pt idx="32">
                  <c:v>1.8005376842740768</c:v>
                </c:pt>
                <c:pt idx="33">
                  <c:v>1.8745033009646197</c:v>
                </c:pt>
                <c:pt idx="34">
                  <c:v>1.966939798950168</c:v>
                </c:pt>
                <c:pt idx="35">
                  <c:v>2.0562606294536732</c:v>
                </c:pt>
                <c:pt idx="36">
                  <c:v>2.1354304087151115</c:v>
                </c:pt>
                <c:pt idx="37">
                  <c:v>2.2991796418116759</c:v>
                </c:pt>
                <c:pt idx="38">
                  <c:v>2.4264280349217917</c:v>
                </c:pt>
                <c:pt idx="39">
                  <c:v>2.6216923421083131</c:v>
                </c:pt>
                <c:pt idx="40">
                  <c:v>2.8401301621284887</c:v>
                </c:pt>
                <c:pt idx="41">
                  <c:v>3.0259115093430955</c:v>
                </c:pt>
                <c:pt idx="42">
                  <c:v>3.2833422149430826</c:v>
                </c:pt>
                <c:pt idx="43">
                  <c:v>3.5113679023960618</c:v>
                </c:pt>
                <c:pt idx="44">
                  <c:v>3.7724921813105148</c:v>
                </c:pt>
                <c:pt idx="45">
                  <c:v>4.2490806022939864</c:v>
                </c:pt>
                <c:pt idx="46">
                  <c:v>4.4913502094740476</c:v>
                </c:pt>
                <c:pt idx="47">
                  <c:v>4.8685192392215875</c:v>
                </c:pt>
                <c:pt idx="48">
                  <c:v>5.2672844895603417</c:v>
                </c:pt>
                <c:pt idx="49">
                  <c:v>5.7045650515304418</c:v>
                </c:pt>
                <c:pt idx="50">
                  <c:v>6.1604225309851151</c:v>
                </c:pt>
                <c:pt idx="51">
                  <c:v>6.2542875519933663</c:v>
                </c:pt>
                <c:pt idx="52">
                  <c:v>6.6623758455637017</c:v>
                </c:pt>
                <c:pt idx="53">
                  <c:v>7.184972693789633</c:v>
                </c:pt>
                <c:pt idx="54">
                  <c:v>7.5425689106922809</c:v>
                </c:pt>
                <c:pt idx="55">
                  <c:v>7.8686061004582966</c:v>
                </c:pt>
                <c:pt idx="56">
                  <c:v>8.5431553763757666</c:v>
                </c:pt>
                <c:pt idx="57">
                  <c:v>8.7525600730519368</c:v>
                </c:pt>
                <c:pt idx="58">
                  <c:v>8.7918664363965711</c:v>
                </c:pt>
                <c:pt idx="59">
                  <c:v>8.8072803596814246</c:v>
                </c:pt>
                <c:pt idx="60">
                  <c:v>8.6190542652774251</c:v>
                </c:pt>
                <c:pt idx="61">
                  <c:v>8.3710261608227636</c:v>
                </c:pt>
                <c:pt idx="62">
                  <c:v>8.4402363647665375</c:v>
                </c:pt>
                <c:pt idx="63">
                  <c:v>8.4880663455943246</c:v>
                </c:pt>
                <c:pt idx="64">
                  <c:v>8.4997828932620134</c:v>
                </c:pt>
                <c:pt idx="65">
                  <c:v>8.4592021746421384</c:v>
                </c:pt>
                <c:pt idx="66">
                  <c:v>8.3403550500219943</c:v>
                </c:pt>
                <c:pt idx="67">
                  <c:v>9.3440780723095802</c:v>
                </c:pt>
                <c:pt idx="68">
                  <c:v>10.364875766567948</c:v>
                </c:pt>
                <c:pt idx="69">
                  <c:v>11.392117945885628</c:v>
                </c:pt>
                <c:pt idx="70">
                  <c:v>12.402109041548613</c:v>
                </c:pt>
                <c:pt idx="71">
                  <c:v>13.393058368366924</c:v>
                </c:pt>
                <c:pt idx="72">
                  <c:v>15.134245488047616</c:v>
                </c:pt>
                <c:pt idx="73">
                  <c:v>16.891107247675624</c:v>
                </c:pt>
                <c:pt idx="74">
                  <c:v>18.634615205370903</c:v>
                </c:pt>
                <c:pt idx="75">
                  <c:v>20.222764577088228</c:v>
                </c:pt>
                <c:pt idx="76">
                  <c:v>21.651560294416242</c:v>
                </c:pt>
                <c:pt idx="77">
                  <c:v>23.905840857267581</c:v>
                </c:pt>
                <c:pt idx="78">
                  <c:v>26.008423821033769</c:v>
                </c:pt>
                <c:pt idx="79">
                  <c:v>27.978710618978962</c:v>
                </c:pt>
                <c:pt idx="80">
                  <c:v>29.814452583644876</c:v>
                </c:pt>
                <c:pt idx="81">
                  <c:v>31.513291876305843</c:v>
                </c:pt>
                <c:pt idx="82">
                  <c:v>33.466881579926131</c:v>
                </c:pt>
                <c:pt idx="83">
                  <c:v>35.29086226083605</c:v>
                </c:pt>
                <c:pt idx="84">
                  <c:v>36.983481088015587</c:v>
                </c:pt>
                <c:pt idx="85">
                  <c:v>38.542892340867603</c:v>
                </c:pt>
                <c:pt idx="86">
                  <c:v>39.927347292021182</c:v>
                </c:pt>
                <c:pt idx="87">
                  <c:v>41.674084385885863</c:v>
                </c:pt>
                <c:pt idx="88">
                  <c:v>43.330005133306216</c:v>
                </c:pt>
                <c:pt idx="89">
                  <c:v>44.856183185180015</c:v>
                </c:pt>
                <c:pt idx="90">
                  <c:v>46.205233678575659</c:v>
                </c:pt>
                <c:pt idx="91">
                  <c:v>47.419450000412709</c:v>
                </c:pt>
                <c:pt idx="92">
                  <c:v>48.861901855636766</c:v>
                </c:pt>
                <c:pt idx="93">
                  <c:v>50.181046068338986</c:v>
                </c:pt>
                <c:pt idx="94">
                  <c:v>51.324873232104792</c:v>
                </c:pt>
                <c:pt idx="95">
                  <c:v>52.41449698337702</c:v>
                </c:pt>
                <c:pt idx="96">
                  <c:v>53.380566781100931</c:v>
                </c:pt>
                <c:pt idx="97">
                  <c:v>54.698746977973819</c:v>
                </c:pt>
                <c:pt idx="98">
                  <c:v>55.890909240744143</c:v>
                </c:pt>
                <c:pt idx="99">
                  <c:v>56.96210789561632</c:v>
                </c:pt>
              </c:numCache>
            </c:numRef>
          </c:val>
          <c:extLst>
            <c:ext xmlns:c16="http://schemas.microsoft.com/office/drawing/2014/chart" uri="{C3380CC4-5D6E-409C-BE32-E72D297353CC}">
              <c16:uniqueId val="{00000007-35F5-464D-8375-7D0341EE2059}"/>
            </c:ext>
          </c:extLst>
        </c:ser>
        <c:dLbls>
          <c:showLegendKey val="0"/>
          <c:showVal val="0"/>
          <c:showCatName val="0"/>
          <c:showSerName val="0"/>
          <c:showPercent val="0"/>
          <c:showBubbleSize val="0"/>
        </c:dLbls>
        <c:axId val="1866376303"/>
        <c:axId val="1867365247"/>
      </c:areaChart>
      <c:catAx>
        <c:axId val="1866376303"/>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noMultiLvlLbl val="0"/>
      </c:catAx>
      <c:valAx>
        <c:axId val="186736524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sz="1800" dirty="0"/>
                  <a:t>Exajoules</a:t>
                </a:r>
              </a:p>
            </c:rich>
          </c:tx>
          <c:overlay val="0"/>
          <c:spPr>
            <a:noFill/>
            <a:ln>
              <a:noFill/>
            </a:ln>
            <a:effectLst/>
          </c:spPr>
          <c:txPr>
            <a:bodyPr rot="-54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6376303"/>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sz="1400" b="1">
          <a:solidFill>
            <a:srgbClr val="FFFF00"/>
          </a:solidFill>
        </a:defRPr>
      </a:pPr>
      <a:endParaRPr lang="en-US"/>
    </a:p>
  </c:txPr>
  <c:externalData r:id="rId4">
    <c:autoUpdate val="0"/>
  </c:externalData>
</c:chartSpace>
</file>

<file path=ppt/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Prim Ener Cons by Fuel &amp; Reg'!$B$206</c:f>
              <c:strCache>
                <c:ptCount val="1"/>
                <c:pt idx="0">
                  <c:v>Coal</c:v>
                </c:pt>
              </c:strCache>
            </c:strRef>
          </c:tx>
          <c:spPr>
            <a:solidFill>
              <a:schemeClr val="bg1">
                <a:lumMod val="50000"/>
              </a:schemeClr>
            </a:solidFill>
            <a:ln>
              <a:noFill/>
            </a:ln>
            <a:effectLst/>
          </c:spPr>
          <c:cat>
            <c:numRef>
              <c:f>'ST Prim Ener Cons by Fuel &amp; Reg'!$C$205:$CX$205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Reg'!$C$206:$CX$206</c:f>
              <c:numCache>
                <c:formatCode>0.0%</c:formatCode>
                <c:ptCount val="100"/>
                <c:pt idx="0">
                  <c:v>0.37484718160077424</c:v>
                </c:pt>
                <c:pt idx="1">
                  <c:v>0.36004830177097547</c:v>
                </c:pt>
                <c:pt idx="2">
                  <c:v>0.34123926578241781</c:v>
                </c:pt>
                <c:pt idx="3">
                  <c:v>0.32677789451064448</c:v>
                </c:pt>
                <c:pt idx="4">
                  <c:v>0.31565026507693039</c:v>
                </c:pt>
                <c:pt idx="5">
                  <c:v>0.30139438070230729</c:v>
                </c:pt>
                <c:pt idx="6">
                  <c:v>0.28794807432946462</c:v>
                </c:pt>
                <c:pt idx="7">
                  <c:v>0.27627736791082985</c:v>
                </c:pt>
                <c:pt idx="8">
                  <c:v>0.26866503676148207</c:v>
                </c:pt>
                <c:pt idx="9">
                  <c:v>0.26734513216247402</c:v>
                </c:pt>
                <c:pt idx="10">
                  <c:v>0.27110470086589106</c:v>
                </c:pt>
                <c:pt idx="11">
                  <c:v>0.26687140776718737</c:v>
                </c:pt>
                <c:pt idx="12">
                  <c:v>0.26509810637623454</c:v>
                </c:pt>
                <c:pt idx="13">
                  <c:v>0.25781130543966913</c:v>
                </c:pt>
                <c:pt idx="14">
                  <c:v>0.26083724111245776</c:v>
                </c:pt>
                <c:pt idx="15">
                  <c:v>0.26951958226912343</c:v>
                </c:pt>
                <c:pt idx="16">
                  <c:v>0.27447034799680298</c:v>
                </c:pt>
                <c:pt idx="17">
                  <c:v>0.27896431037538943</c:v>
                </c:pt>
                <c:pt idx="18">
                  <c:v>0.28307166619461233</c:v>
                </c:pt>
                <c:pt idx="19">
                  <c:v>0.28204463176140016</c:v>
                </c:pt>
                <c:pt idx="20">
                  <c:v>0.28662477411427562</c:v>
                </c:pt>
                <c:pt idx="21">
                  <c:v>0.28352155723615535</c:v>
                </c:pt>
                <c:pt idx="22">
                  <c:v>0.28466990966443051</c:v>
                </c:pt>
                <c:pt idx="23">
                  <c:v>0.28252405617303306</c:v>
                </c:pt>
                <c:pt idx="24">
                  <c:v>0.27974919786889152</c:v>
                </c:pt>
                <c:pt idx="25">
                  <c:v>0.27053716602802597</c:v>
                </c:pt>
                <c:pt idx="26">
                  <c:v>0.26595088230721886</c:v>
                </c:pt>
                <c:pt idx="27">
                  <c:v>0.26319312636489411</c:v>
                </c:pt>
                <c:pt idx="28">
                  <c:v>0.26231540883815591</c:v>
                </c:pt>
                <c:pt idx="29">
                  <c:v>0.25990558033165412</c:v>
                </c:pt>
                <c:pt idx="30">
                  <c:v>0.25606678626691071</c:v>
                </c:pt>
                <c:pt idx="31">
                  <c:v>0.25454311418101</c:v>
                </c:pt>
                <c:pt idx="32">
                  <c:v>0.25433958951949925</c:v>
                </c:pt>
                <c:pt idx="33">
                  <c:v>0.2510830436291398</c:v>
                </c:pt>
                <c:pt idx="34">
                  <c:v>0.24789137363417246</c:v>
                </c:pt>
                <c:pt idx="35">
                  <c:v>0.25040013726618093</c:v>
                </c:pt>
                <c:pt idx="36">
                  <c:v>0.25191071279204619</c:v>
                </c:pt>
                <c:pt idx="37">
                  <c:v>0.25612177593206042</c:v>
                </c:pt>
                <c:pt idx="38">
                  <c:v>0.26902090262864281</c:v>
                </c:pt>
                <c:pt idx="39">
                  <c:v>0.27417292744527577</c:v>
                </c:pt>
                <c:pt idx="40">
                  <c:v>0.28535063214168427</c:v>
                </c:pt>
                <c:pt idx="41">
                  <c:v>0.29207104061329225</c:v>
                </c:pt>
                <c:pt idx="42">
                  <c:v>0.29955306809047355</c:v>
                </c:pt>
                <c:pt idx="43">
                  <c:v>0.30037837758084873</c:v>
                </c:pt>
                <c:pt idx="44">
                  <c:v>0.30082350903156413</c:v>
                </c:pt>
                <c:pt idx="45">
                  <c:v>0.29985752377032765</c:v>
                </c:pt>
                <c:pt idx="46">
                  <c:v>0.30689215862722935</c:v>
                </c:pt>
                <c:pt idx="47">
                  <c:v>0.30380646366367486</c:v>
                </c:pt>
                <c:pt idx="48">
                  <c:v>0.3031085455098691</c:v>
                </c:pt>
                <c:pt idx="49">
                  <c:v>0.30195229828838949</c:v>
                </c:pt>
                <c:pt idx="50">
                  <c:v>0.29209847711429821</c:v>
                </c:pt>
                <c:pt idx="51">
                  <c:v>0.28453743127902426</c:v>
                </c:pt>
                <c:pt idx="52">
                  <c:v>0.2807311345023103</c:v>
                </c:pt>
                <c:pt idx="53">
                  <c:v>0.27677675236862542</c:v>
                </c:pt>
                <c:pt idx="54">
                  <c:v>0.27057776586493965</c:v>
                </c:pt>
                <c:pt idx="55">
                  <c:v>0.2707582550547597</c:v>
                </c:pt>
                <c:pt idx="56">
                  <c:v>0.27195078854513238</c:v>
                </c:pt>
                <c:pt idx="57">
                  <c:v>0.27004713302531647</c:v>
                </c:pt>
                <c:pt idx="58">
                  <c:v>0.26815680309413925</c:v>
                </c:pt>
                <c:pt idx="59">
                  <c:v>0.26601154866938614</c:v>
                </c:pt>
                <c:pt idx="60">
                  <c:v>0.26388345628003107</c:v>
                </c:pt>
                <c:pt idx="61">
                  <c:v>0.26150850517351076</c:v>
                </c:pt>
                <c:pt idx="62">
                  <c:v>0.25889342012177563</c:v>
                </c:pt>
                <c:pt idx="63">
                  <c:v>0.25604559250043607</c:v>
                </c:pt>
                <c:pt idx="64">
                  <c:v>0.25297304539043086</c:v>
                </c:pt>
                <c:pt idx="65">
                  <c:v>0.24968439580035526</c:v>
                </c:pt>
                <c:pt idx="66">
                  <c:v>0.24618881425915029</c:v>
                </c:pt>
                <c:pt idx="67">
                  <c:v>0.24249598204526304</c:v>
                </c:pt>
                <c:pt idx="68">
                  <c:v>0.23861604633253883</c:v>
                </c:pt>
                <c:pt idx="69">
                  <c:v>0.23455957354488566</c:v>
                </c:pt>
                <c:pt idx="70">
                  <c:v>0.23033750122107771</c:v>
                </c:pt>
                <c:pt idx="71">
                  <c:v>0.22596108869787723</c:v>
                </c:pt>
                <c:pt idx="72">
                  <c:v>0.22144186692391968</c:v>
                </c:pt>
                <c:pt idx="73">
                  <c:v>0.21679158771851736</c:v>
                </c:pt>
                <c:pt idx="74">
                  <c:v>0.21202217278870997</c:v>
                </c:pt>
                <c:pt idx="75">
                  <c:v>0.20735768498735835</c:v>
                </c:pt>
                <c:pt idx="76">
                  <c:v>0.20279581591763646</c:v>
                </c:pt>
                <c:pt idx="77">
                  <c:v>0.19833430796744844</c:v>
                </c:pt>
                <c:pt idx="78">
                  <c:v>0.19397095319216456</c:v>
                </c:pt>
                <c:pt idx="79">
                  <c:v>0.18970359222193695</c:v>
                </c:pt>
                <c:pt idx="80">
                  <c:v>0.18553011319305432</c:v>
                </c:pt>
                <c:pt idx="81">
                  <c:v>0.18144845070280713</c:v>
                </c:pt>
                <c:pt idx="82">
                  <c:v>0.17745658478734536</c:v>
                </c:pt>
                <c:pt idx="83">
                  <c:v>0.17355253992202377</c:v>
                </c:pt>
                <c:pt idx="84">
                  <c:v>0.16973438404373925</c:v>
                </c:pt>
                <c:pt idx="85">
                  <c:v>0.16600022759477698</c:v>
                </c:pt>
                <c:pt idx="86">
                  <c:v>0.16234822258769188</c:v>
                </c:pt>
                <c:pt idx="87">
                  <c:v>0.15877656169076265</c:v>
                </c:pt>
                <c:pt idx="88">
                  <c:v>0.15528347733356587</c:v>
                </c:pt>
                <c:pt idx="89">
                  <c:v>0.15186724083222741</c:v>
                </c:pt>
                <c:pt idx="90">
                  <c:v>0.1485261615339184</c:v>
                </c:pt>
                <c:pt idx="91">
                  <c:v>0.14525858598017219</c:v>
                </c:pt>
                <c:pt idx="92">
                  <c:v>0.14206289708860839</c:v>
                </c:pt>
                <c:pt idx="93">
                  <c:v>0.138937513352659</c:v>
                </c:pt>
                <c:pt idx="94">
                  <c:v>0.1358808880589005</c:v>
                </c:pt>
                <c:pt idx="95">
                  <c:v>0.1328915085216047</c:v>
                </c:pt>
                <c:pt idx="96">
                  <c:v>0.12996789533412939</c:v>
                </c:pt>
                <c:pt idx="97">
                  <c:v>0.12710860163677853</c:v>
                </c:pt>
                <c:pt idx="98">
                  <c:v>0.12431221240076941</c:v>
                </c:pt>
                <c:pt idx="99">
                  <c:v>0.12157734372795248</c:v>
                </c:pt>
              </c:numCache>
            </c:numRef>
          </c:val>
          <c:extLst>
            <c:ext xmlns:c16="http://schemas.microsoft.com/office/drawing/2014/chart" uri="{C3380CC4-5D6E-409C-BE32-E72D297353CC}">
              <c16:uniqueId val="{00000000-E754-42AA-81B4-B01EE02962E4}"/>
            </c:ext>
          </c:extLst>
        </c:ser>
        <c:ser>
          <c:idx val="2"/>
          <c:order val="1"/>
          <c:tx>
            <c:strRef>
              <c:f>'ST Prim Ener Cons by Fuel &amp; Reg'!$B$207</c:f>
              <c:strCache>
                <c:ptCount val="1"/>
                <c:pt idx="0">
                  <c:v>Oil</c:v>
                </c:pt>
              </c:strCache>
            </c:strRef>
          </c:tx>
          <c:spPr>
            <a:solidFill>
              <a:srgbClr val="00B050"/>
            </a:solidFill>
            <a:ln>
              <a:noFill/>
            </a:ln>
            <a:effectLst/>
          </c:spPr>
          <c:cat>
            <c:numRef>
              <c:f>'ST Prim Ener Cons by Fuel &amp; Reg'!$C$205:$CX$205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Reg'!$C$207:$CX$207</c:f>
              <c:numCache>
                <c:formatCode>0.0%</c:formatCode>
                <c:ptCount val="100"/>
                <c:pt idx="0">
                  <c:v>0.41779909457350639</c:v>
                </c:pt>
                <c:pt idx="1">
                  <c:v>0.42659315099854667</c:v>
                </c:pt>
                <c:pt idx="2">
                  <c:v>0.4404895552481165</c:v>
                </c:pt>
                <c:pt idx="3">
                  <c:v>0.45080813223016791</c:v>
                </c:pt>
                <c:pt idx="4">
                  <c:v>0.45759580099780756</c:v>
                </c:pt>
                <c:pt idx="5">
                  <c:v>0.4682980652718628</c:v>
                </c:pt>
                <c:pt idx="6">
                  <c:v>0.47513577836940585</c:v>
                </c:pt>
                <c:pt idx="7">
                  <c:v>0.48484835668126142</c:v>
                </c:pt>
                <c:pt idx="8">
                  <c:v>0.49473847078426819</c:v>
                </c:pt>
                <c:pt idx="9">
                  <c:v>0.48500851383923327</c:v>
                </c:pt>
                <c:pt idx="10">
                  <c:v>0.47703270305128076</c:v>
                </c:pt>
                <c:pt idx="11">
                  <c:v>0.48198492236088586</c:v>
                </c:pt>
                <c:pt idx="12">
                  <c:v>0.48122433991315289</c:v>
                </c:pt>
                <c:pt idx="13">
                  <c:v>0.48374529718652748</c:v>
                </c:pt>
                <c:pt idx="14">
                  <c:v>0.47476124384838092</c:v>
                </c:pt>
                <c:pt idx="15">
                  <c:v>0.45891318405275744</c:v>
                </c:pt>
                <c:pt idx="16">
                  <c:v>0.44450037235562373</c:v>
                </c:pt>
                <c:pt idx="17">
                  <c:v>0.43288801052527914</c:v>
                </c:pt>
                <c:pt idx="18">
                  <c:v>0.42291377199070701</c:v>
                </c:pt>
                <c:pt idx="19">
                  <c:v>0.41299274072751085</c:v>
                </c:pt>
                <c:pt idx="20">
                  <c:v>0.40219645232463175</c:v>
                </c:pt>
                <c:pt idx="21">
                  <c:v>0.40557427830019721</c:v>
                </c:pt>
                <c:pt idx="22">
                  <c:v>0.39962347882173677</c:v>
                </c:pt>
                <c:pt idx="23">
                  <c:v>0.39769454232246648</c:v>
                </c:pt>
                <c:pt idx="24">
                  <c:v>0.39650302119471631</c:v>
                </c:pt>
                <c:pt idx="25">
                  <c:v>0.39276492872162905</c:v>
                </c:pt>
                <c:pt idx="26">
                  <c:v>0.38989961209624963</c:v>
                </c:pt>
                <c:pt idx="27">
                  <c:v>0.39290460965426177</c:v>
                </c:pt>
                <c:pt idx="28">
                  <c:v>0.38767465386231886</c:v>
                </c:pt>
                <c:pt idx="29">
                  <c:v>0.39103109718279205</c:v>
                </c:pt>
                <c:pt idx="30">
                  <c:v>0.38899844593531918</c:v>
                </c:pt>
                <c:pt idx="31">
                  <c:v>0.38603865970030782</c:v>
                </c:pt>
                <c:pt idx="32">
                  <c:v>0.39692322044892991</c:v>
                </c:pt>
                <c:pt idx="33">
                  <c:v>0.39657368996052489</c:v>
                </c:pt>
                <c:pt idx="34">
                  <c:v>0.39665333625956395</c:v>
                </c:pt>
                <c:pt idx="35">
                  <c:v>0.39148228311767769</c:v>
                </c:pt>
                <c:pt idx="36">
                  <c:v>0.39111668871797706</c:v>
                </c:pt>
                <c:pt idx="37">
                  <c:v>0.3857413033571398</c:v>
                </c:pt>
                <c:pt idx="38">
                  <c:v>0.38074345653034297</c:v>
                </c:pt>
                <c:pt idx="39">
                  <c:v>0.37674567848898011</c:v>
                </c:pt>
                <c:pt idx="40">
                  <c:v>0.3682172597388787</c:v>
                </c:pt>
                <c:pt idx="41">
                  <c:v>0.36191498210986189</c:v>
                </c:pt>
                <c:pt idx="42">
                  <c:v>0.35562714714541066</c:v>
                </c:pt>
                <c:pt idx="43">
                  <c:v>0.34874341073566129</c:v>
                </c:pt>
                <c:pt idx="44">
                  <c:v>0.34721922550452639</c:v>
                </c:pt>
                <c:pt idx="45">
                  <c:v>0.34197462665723638</c:v>
                </c:pt>
                <c:pt idx="46">
                  <c:v>0.33680487522183833</c:v>
                </c:pt>
                <c:pt idx="47">
                  <c:v>0.33699172470824462</c:v>
                </c:pt>
                <c:pt idx="48">
                  <c:v>0.33472584051932031</c:v>
                </c:pt>
                <c:pt idx="49">
                  <c:v>0.33318462343866101</c:v>
                </c:pt>
                <c:pt idx="50">
                  <c:v>0.33679942601409768</c:v>
                </c:pt>
                <c:pt idx="51">
                  <c:v>0.33853952437052348</c:v>
                </c:pt>
                <c:pt idx="52">
                  <c:v>0.33696418955094337</c:v>
                </c:pt>
                <c:pt idx="53">
                  <c:v>0.33257911225548953</c:v>
                </c:pt>
                <c:pt idx="54">
                  <c:v>0.33044397972445727</c:v>
                </c:pt>
                <c:pt idx="55">
                  <c:v>0.31216013523515784</c:v>
                </c:pt>
                <c:pt idx="56">
                  <c:v>0.31290422322801509</c:v>
                </c:pt>
                <c:pt idx="57">
                  <c:v>0.31040098944219097</c:v>
                </c:pt>
                <c:pt idx="58">
                  <c:v>0.30791778152665344</c:v>
                </c:pt>
                <c:pt idx="59">
                  <c:v>0.30545443927444021</c:v>
                </c:pt>
                <c:pt idx="60">
                  <c:v>0.3030108037602447</c:v>
                </c:pt>
                <c:pt idx="61">
                  <c:v>0.30058671733016273</c:v>
                </c:pt>
                <c:pt idx="62">
                  <c:v>0.29818202359152141</c:v>
                </c:pt>
                <c:pt idx="63">
                  <c:v>0.29579656740278926</c:v>
                </c:pt>
                <c:pt idx="64">
                  <c:v>0.29343019486356692</c:v>
                </c:pt>
                <c:pt idx="65">
                  <c:v>0.29108275330465838</c:v>
                </c:pt>
                <c:pt idx="66">
                  <c:v>0.2887540912782211</c:v>
                </c:pt>
                <c:pt idx="67">
                  <c:v>0.28615530445671711</c:v>
                </c:pt>
                <c:pt idx="68">
                  <c:v>0.28357990671660666</c:v>
                </c:pt>
                <c:pt idx="69">
                  <c:v>0.2810276875561572</c:v>
                </c:pt>
                <c:pt idx="70">
                  <c:v>0.2784984383681518</c:v>
                </c:pt>
                <c:pt idx="71">
                  <c:v>0.27599195242283842</c:v>
                </c:pt>
                <c:pt idx="72">
                  <c:v>0.27350802485103287</c:v>
                </c:pt>
                <c:pt idx="73">
                  <c:v>0.27104645262737359</c:v>
                </c:pt>
                <c:pt idx="74">
                  <c:v>0.26860703455372725</c:v>
                </c:pt>
                <c:pt idx="75">
                  <c:v>0.26618957124274373</c:v>
                </c:pt>
                <c:pt idx="76">
                  <c:v>0.26379386510155906</c:v>
                </c:pt>
                <c:pt idx="77">
                  <c:v>0.26115592645054347</c:v>
                </c:pt>
                <c:pt idx="78">
                  <c:v>0.25854436718603802</c:v>
                </c:pt>
                <c:pt idx="79">
                  <c:v>0.25595892351417765</c:v>
                </c:pt>
                <c:pt idx="80">
                  <c:v>0.25339933427903588</c:v>
                </c:pt>
                <c:pt idx="81">
                  <c:v>0.25086534093624552</c:v>
                </c:pt>
                <c:pt idx="82">
                  <c:v>0.24835668752688306</c:v>
                </c:pt>
                <c:pt idx="83">
                  <c:v>0.24587312065161424</c:v>
                </c:pt>
                <c:pt idx="84">
                  <c:v>0.24341438944509808</c:v>
                </c:pt>
                <c:pt idx="85">
                  <c:v>0.24098024555064709</c:v>
                </c:pt>
                <c:pt idx="86">
                  <c:v>0.23857044309514061</c:v>
                </c:pt>
                <c:pt idx="87">
                  <c:v>0.23594616822109407</c:v>
                </c:pt>
                <c:pt idx="88">
                  <c:v>0.23335076037066205</c:v>
                </c:pt>
                <c:pt idx="89">
                  <c:v>0.23078390200658477</c:v>
                </c:pt>
                <c:pt idx="90">
                  <c:v>0.22824527908451234</c:v>
                </c:pt>
                <c:pt idx="91">
                  <c:v>0.22573458101458269</c:v>
                </c:pt>
                <c:pt idx="92">
                  <c:v>0.22325150062342228</c:v>
                </c:pt>
                <c:pt idx="93">
                  <c:v>0.22079573411656464</c:v>
                </c:pt>
                <c:pt idx="94">
                  <c:v>0.21836698104128244</c:v>
                </c:pt>
                <c:pt idx="95">
                  <c:v>0.21596494424982832</c:v>
                </c:pt>
                <c:pt idx="96">
                  <c:v>0.21358932986308021</c:v>
                </c:pt>
                <c:pt idx="97">
                  <c:v>0.21102625790472324</c:v>
                </c:pt>
                <c:pt idx="98">
                  <c:v>0.20849394280986655</c:v>
                </c:pt>
                <c:pt idx="99">
                  <c:v>0.20599201549614815</c:v>
                </c:pt>
              </c:numCache>
            </c:numRef>
          </c:val>
          <c:extLst>
            <c:ext xmlns:c16="http://schemas.microsoft.com/office/drawing/2014/chart" uri="{C3380CC4-5D6E-409C-BE32-E72D297353CC}">
              <c16:uniqueId val="{00000001-E754-42AA-81B4-B01EE02962E4}"/>
            </c:ext>
          </c:extLst>
        </c:ser>
        <c:ser>
          <c:idx val="1"/>
          <c:order val="2"/>
          <c:tx>
            <c:strRef>
              <c:f>'ST Prim Ener Cons by Fuel &amp; Reg'!$B$208</c:f>
              <c:strCache>
                <c:ptCount val="1"/>
                <c:pt idx="0">
                  <c:v>Nat Gas</c:v>
                </c:pt>
              </c:strCache>
            </c:strRef>
          </c:tx>
          <c:spPr>
            <a:solidFill>
              <a:srgbClr val="FF0000"/>
            </a:solidFill>
            <a:ln>
              <a:noFill/>
            </a:ln>
            <a:effectLst/>
          </c:spPr>
          <c:cat>
            <c:numRef>
              <c:f>'ST Prim Ener Cons by Fuel &amp; Reg'!$C$205:$CX$205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Reg'!$C$208:$CX$208</c:f>
              <c:numCache>
                <c:formatCode>0.0%</c:formatCode>
                <c:ptCount val="100"/>
                <c:pt idx="0">
                  <c:v>0.14640242629827796</c:v>
                </c:pt>
                <c:pt idx="1">
                  <c:v>0.15149985214313177</c:v>
                </c:pt>
                <c:pt idx="2">
                  <c:v>0.15667402973140698</c:v>
                </c:pt>
                <c:pt idx="3">
                  <c:v>0.16125918996798139</c:v>
                </c:pt>
                <c:pt idx="4">
                  <c:v>0.16598098693854091</c:v>
                </c:pt>
                <c:pt idx="5">
                  <c:v>0.1698757706649115</c:v>
                </c:pt>
                <c:pt idx="6">
                  <c:v>0.17469916629004362</c:v>
                </c:pt>
                <c:pt idx="7">
                  <c:v>0.17488851514525794</c:v>
                </c:pt>
                <c:pt idx="8">
                  <c:v>0.17301636746644528</c:v>
                </c:pt>
                <c:pt idx="9">
                  <c:v>0.17629222222155685</c:v>
                </c:pt>
                <c:pt idx="10">
                  <c:v>0.17537263817087179</c:v>
                </c:pt>
                <c:pt idx="11">
                  <c:v>0.17641707028350329</c:v>
                </c:pt>
                <c:pt idx="12">
                  <c:v>0.17579945336934713</c:v>
                </c:pt>
                <c:pt idx="13">
                  <c:v>0.17614081578469473</c:v>
                </c:pt>
                <c:pt idx="14">
                  <c:v>0.18083834599269286</c:v>
                </c:pt>
                <c:pt idx="15">
                  <c:v>0.18396833610676006</c:v>
                </c:pt>
                <c:pt idx="16">
                  <c:v>0.18682270538965903</c:v>
                </c:pt>
                <c:pt idx="17">
                  <c:v>0.18875167587187197</c:v>
                </c:pt>
                <c:pt idx="18">
                  <c:v>0.18879494877094452</c:v>
                </c:pt>
                <c:pt idx="19">
                  <c:v>0.19500240026934987</c:v>
                </c:pt>
                <c:pt idx="20">
                  <c:v>0.19431336294379914</c:v>
                </c:pt>
                <c:pt idx="21">
                  <c:v>0.19192564524812311</c:v>
                </c:pt>
                <c:pt idx="22">
                  <c:v>0.19512742847299</c:v>
                </c:pt>
                <c:pt idx="23">
                  <c:v>0.19680782734151972</c:v>
                </c:pt>
                <c:pt idx="24">
                  <c:v>0.2013342897063537</c:v>
                </c:pt>
                <c:pt idx="25">
                  <c:v>0.20345402866631718</c:v>
                </c:pt>
                <c:pt idx="26">
                  <c:v>0.20705316253088296</c:v>
                </c:pt>
                <c:pt idx="27">
                  <c:v>0.20662265775190139</c:v>
                </c:pt>
                <c:pt idx="28">
                  <c:v>0.20696226606971416</c:v>
                </c:pt>
                <c:pt idx="29">
                  <c:v>0.20552339112813253</c:v>
                </c:pt>
                <c:pt idx="30">
                  <c:v>0.2081430635889272</c:v>
                </c:pt>
                <c:pt idx="31">
                  <c:v>0.21219096438498761</c:v>
                </c:pt>
                <c:pt idx="32">
                  <c:v>0.21114922879271869</c:v>
                </c:pt>
                <c:pt idx="33">
                  <c:v>0.21363570189498665</c:v>
                </c:pt>
                <c:pt idx="34">
                  <c:v>0.21599072955510254</c:v>
                </c:pt>
                <c:pt idx="35">
                  <c:v>0.21905607185190873</c:v>
                </c:pt>
                <c:pt idx="36">
                  <c:v>0.21987212836792813</c:v>
                </c:pt>
                <c:pt idx="37">
                  <c:v>0.22140360708691056</c:v>
                </c:pt>
                <c:pt idx="38">
                  <c:v>0.21974495006559089</c:v>
                </c:pt>
                <c:pt idx="39">
                  <c:v>0.21756898685925413</c:v>
                </c:pt>
                <c:pt idx="40">
                  <c:v>0.21646847858708304</c:v>
                </c:pt>
                <c:pt idx="41">
                  <c:v>0.21605600743842254</c:v>
                </c:pt>
                <c:pt idx="42">
                  <c:v>0.21829134288117427</c:v>
                </c:pt>
                <c:pt idx="43">
                  <c:v>0.22116660903741256</c:v>
                </c:pt>
                <c:pt idx="44">
                  <c:v>0.22014911433557399</c:v>
                </c:pt>
                <c:pt idx="45">
                  <c:v>0.22554697715556318</c:v>
                </c:pt>
                <c:pt idx="46">
                  <c:v>0.22547834734576033</c:v>
                </c:pt>
                <c:pt idx="47">
                  <c:v>0.22823820716711746</c:v>
                </c:pt>
                <c:pt idx="48">
                  <c:v>0.22799221228933397</c:v>
                </c:pt>
                <c:pt idx="49">
                  <c:v>0.22695477313040258</c:v>
                </c:pt>
                <c:pt idx="50">
                  <c:v>0.23053014469102751</c:v>
                </c:pt>
                <c:pt idx="51">
                  <c:v>0.23258398504748443</c:v>
                </c:pt>
                <c:pt idx="52">
                  <c:v>0.2343884953708685</c:v>
                </c:pt>
                <c:pt idx="53">
                  <c:v>0.23955596056786638</c:v>
                </c:pt>
                <c:pt idx="54">
                  <c:v>0.24186710133596862</c:v>
                </c:pt>
                <c:pt idx="55">
                  <c:v>0.24812253790989164</c:v>
                </c:pt>
                <c:pt idx="56">
                  <c:v>0.24688817681485967</c:v>
                </c:pt>
                <c:pt idx="57">
                  <c:v>0.24738195316848938</c:v>
                </c:pt>
                <c:pt idx="58">
                  <c:v>0.24787671707482636</c:v>
                </c:pt>
                <c:pt idx="59">
                  <c:v>0.24837247050897601</c:v>
                </c:pt>
                <c:pt idx="60">
                  <c:v>0.24886921544999396</c:v>
                </c:pt>
                <c:pt idx="61">
                  <c:v>0.24936695388089394</c:v>
                </c:pt>
                <c:pt idx="62">
                  <c:v>0.24986568778865573</c:v>
                </c:pt>
                <c:pt idx="63">
                  <c:v>0.25036541916423305</c:v>
                </c:pt>
                <c:pt idx="64">
                  <c:v>0.25086615000256152</c:v>
                </c:pt>
                <c:pt idx="65">
                  <c:v>0.25136788230256663</c:v>
                </c:pt>
                <c:pt idx="66">
                  <c:v>0.25187061806717176</c:v>
                </c:pt>
                <c:pt idx="67">
                  <c:v>0.25232398517969268</c:v>
                </c:pt>
                <c:pt idx="68">
                  <c:v>0.25277816835301614</c:v>
                </c:pt>
                <c:pt idx="69">
                  <c:v>0.25323316905605159</c:v>
                </c:pt>
                <c:pt idx="70">
                  <c:v>0.25368898876035251</c:v>
                </c:pt>
                <c:pt idx="71">
                  <c:v>0.25414562894012116</c:v>
                </c:pt>
                <c:pt idx="72">
                  <c:v>0.25460309107221341</c:v>
                </c:pt>
                <c:pt idx="73">
                  <c:v>0.25506137663614342</c:v>
                </c:pt>
                <c:pt idx="74">
                  <c:v>0.25552048711408848</c:v>
                </c:pt>
                <c:pt idx="75">
                  <c:v>0.25598042399089382</c:v>
                </c:pt>
                <c:pt idx="76">
                  <c:v>0.25644118875407745</c:v>
                </c:pt>
                <c:pt idx="77">
                  <c:v>0.25685149465608398</c:v>
                </c:pt>
                <c:pt idx="78">
                  <c:v>0.2572624570475337</c:v>
                </c:pt>
                <c:pt idx="79">
                  <c:v>0.25767407697880979</c:v>
                </c:pt>
                <c:pt idx="80">
                  <c:v>0.25808635550197589</c:v>
                </c:pt>
                <c:pt idx="81">
                  <c:v>0.25849929367077906</c:v>
                </c:pt>
                <c:pt idx="82">
                  <c:v>0.25891289254065231</c:v>
                </c:pt>
                <c:pt idx="83">
                  <c:v>0.25932715316871735</c:v>
                </c:pt>
                <c:pt idx="84">
                  <c:v>0.25974207661378729</c:v>
                </c:pt>
                <c:pt idx="85">
                  <c:v>0.26015766393636935</c:v>
                </c:pt>
                <c:pt idx="86">
                  <c:v>0.26057391619866754</c:v>
                </c:pt>
                <c:pt idx="87">
                  <c:v>0.26099083446458543</c:v>
                </c:pt>
                <c:pt idx="88">
                  <c:v>0.26135622163283589</c:v>
                </c:pt>
                <c:pt idx="89">
                  <c:v>0.26172212034312187</c:v>
                </c:pt>
                <c:pt idx="90">
                  <c:v>0.26208853131160226</c:v>
                </c:pt>
                <c:pt idx="91">
                  <c:v>0.26245545525543851</c:v>
                </c:pt>
                <c:pt idx="92">
                  <c:v>0.26282289289279614</c:v>
                </c:pt>
                <c:pt idx="93">
                  <c:v>0.26319084494284606</c:v>
                </c:pt>
                <c:pt idx="94">
                  <c:v>0.26355931212576605</c:v>
                </c:pt>
                <c:pt idx="95">
                  <c:v>0.26392829516274213</c:v>
                </c:pt>
                <c:pt idx="96">
                  <c:v>0.26429779477596999</c:v>
                </c:pt>
                <c:pt idx="97">
                  <c:v>0.26466781168865638</c:v>
                </c:pt>
                <c:pt idx="98">
                  <c:v>0.26503834662502052</c:v>
                </c:pt>
                <c:pt idx="99">
                  <c:v>0.26540940031029558</c:v>
                </c:pt>
              </c:numCache>
            </c:numRef>
          </c:val>
          <c:extLst>
            <c:ext xmlns:c16="http://schemas.microsoft.com/office/drawing/2014/chart" uri="{C3380CC4-5D6E-409C-BE32-E72D297353CC}">
              <c16:uniqueId val="{00000002-E754-42AA-81B4-B01EE02962E4}"/>
            </c:ext>
          </c:extLst>
        </c:ser>
        <c:ser>
          <c:idx val="3"/>
          <c:order val="3"/>
          <c:tx>
            <c:strRef>
              <c:f>'ST Prim Ener Cons by Fuel &amp; Reg'!$B$209</c:f>
              <c:strCache>
                <c:ptCount val="1"/>
                <c:pt idx="0">
                  <c:v>Nuclear</c:v>
                </c:pt>
              </c:strCache>
            </c:strRef>
          </c:tx>
          <c:spPr>
            <a:solidFill>
              <a:srgbClr val="FF9900"/>
            </a:solidFill>
            <a:ln>
              <a:noFill/>
            </a:ln>
            <a:effectLst/>
          </c:spPr>
          <c:cat>
            <c:numRef>
              <c:f>'ST Prim Ener Cons by Fuel &amp; Reg'!$C$205:$CX$205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Reg'!$C$209:$CX$209</c:f>
              <c:numCache>
                <c:formatCode>0.0%</c:formatCode>
                <c:ptCount val="100"/>
                <c:pt idx="0">
                  <c:v>1.6830626481161592E-3</c:v>
                </c:pt>
                <c:pt idx="1">
                  <c:v>2.1550054075661338E-3</c:v>
                </c:pt>
                <c:pt idx="2">
                  <c:v>2.4721639738483152E-3</c:v>
                </c:pt>
                <c:pt idx="3">
                  <c:v>2.9642860712895645E-3</c:v>
                </c:pt>
                <c:pt idx="4">
                  <c:v>3.2941213890707996E-3</c:v>
                </c:pt>
                <c:pt idx="5">
                  <c:v>3.9542780014844544E-3</c:v>
                </c:pt>
                <c:pt idx="6">
                  <c:v>5.2832569016375208E-3</c:v>
                </c:pt>
                <c:pt idx="7">
                  <c:v>6.9525548061591062E-3</c:v>
                </c:pt>
                <c:pt idx="8">
                  <c:v>8.7980455423880433E-3</c:v>
                </c:pt>
                <c:pt idx="9">
                  <c:v>1.1437683897427598E-2</c:v>
                </c:pt>
                <c:pt idx="10">
                  <c:v>1.578463581962648E-2</c:v>
                </c:pt>
                <c:pt idx="11">
                  <c:v>1.7531711525357152E-2</c:v>
                </c:pt>
                <c:pt idx="12">
                  <c:v>2.1053999285897868E-2</c:v>
                </c:pt>
                <c:pt idx="13">
                  <c:v>2.3527495936028955E-2</c:v>
                </c:pt>
                <c:pt idx="14">
                  <c:v>2.3656038050066004E-2</c:v>
                </c:pt>
                <c:pt idx="15">
                  <c:v>2.6103438281917784E-2</c:v>
                </c:pt>
                <c:pt idx="16">
                  <c:v>3.0959721409367189E-2</c:v>
                </c:pt>
                <c:pt idx="17">
                  <c:v>3.376352338176327E-2</c:v>
                </c:pt>
                <c:pt idx="18">
                  <c:v>3.7665161141102084E-2</c:v>
                </c:pt>
                <c:pt idx="19">
                  <c:v>4.3651797365692864E-2</c:v>
                </c:pt>
                <c:pt idx="20">
                  <c:v>5.0481563439795235E-2</c:v>
                </c:pt>
                <c:pt idx="21">
                  <c:v>5.2888027405457082E-2</c:v>
                </c:pt>
                <c:pt idx="22">
                  <c:v>5.5577341281983259E-2</c:v>
                </c:pt>
                <c:pt idx="23">
                  <c:v>5.8387303867849981E-2</c:v>
                </c:pt>
                <c:pt idx="24">
                  <c:v>5.8893575050157791E-2</c:v>
                </c:pt>
                <c:pt idx="25">
                  <c:v>5.9281708126855917E-2</c:v>
                </c:pt>
                <c:pt idx="26">
                  <c:v>6.1660593616556826E-2</c:v>
                </c:pt>
                <c:pt idx="27">
                  <c:v>6.171943871118455E-2</c:v>
                </c:pt>
                <c:pt idx="28">
                  <c:v>6.3312463147795719E-2</c:v>
                </c:pt>
                <c:pt idx="29">
                  <c:v>6.366271735117475E-2</c:v>
                </c:pt>
                <c:pt idx="30">
                  <c:v>6.4992227006164902E-2</c:v>
                </c:pt>
                <c:pt idx="31">
                  <c:v>6.5395828815109733E-2</c:v>
                </c:pt>
                <c:pt idx="32">
                  <c:v>6.5006016852987639E-2</c:v>
                </c:pt>
                <c:pt idx="33">
                  <c:v>6.570003664261588E-2</c:v>
                </c:pt>
                <c:pt idx="34">
                  <c:v>6.7045718711528243E-2</c:v>
                </c:pt>
                <c:pt idx="35">
                  <c:v>6.685857940251555E-2</c:v>
                </c:pt>
                <c:pt idx="36">
                  <c:v>6.7644882344998797E-2</c:v>
                </c:pt>
                <c:pt idx="37">
                  <c:v>6.6798486525652595E-2</c:v>
                </c:pt>
                <c:pt idx="38">
                  <c:v>6.2784567893071616E-2</c:v>
                </c:pt>
                <c:pt idx="39">
                  <c:v>6.217762959829598E-2</c:v>
                </c:pt>
                <c:pt idx="40">
                  <c:v>6.0022813962121481E-2</c:v>
                </c:pt>
                <c:pt idx="41">
                  <c:v>5.8725794603586845E-2</c:v>
                </c:pt>
                <c:pt idx="42">
                  <c:v>5.5486497845033511E-2</c:v>
                </c:pt>
                <c:pt idx="43">
                  <c:v>5.4385184057292736E-2</c:v>
                </c:pt>
                <c:pt idx="44">
                  <c:v>5.415852149640632E-2</c:v>
                </c:pt>
                <c:pt idx="45">
                  <c:v>5.2649039750320342E-2</c:v>
                </c:pt>
                <c:pt idx="46">
                  <c:v>4.8958990322903538E-2</c:v>
                </c:pt>
                <c:pt idx="47">
                  <c:v>4.4700041212210086E-2</c:v>
                </c:pt>
                <c:pt idx="48">
                  <c:v>4.4027202544637087E-2</c:v>
                </c:pt>
                <c:pt idx="49">
                  <c:v>4.4172906248018229E-2</c:v>
                </c:pt>
                <c:pt idx="50">
                  <c:v>4.4130314327565229E-2</c:v>
                </c:pt>
                <c:pt idx="51">
                  <c:v>4.3917885243546798E-2</c:v>
                </c:pt>
                <c:pt idx="52">
                  <c:v>4.321408497992469E-2</c:v>
                </c:pt>
                <c:pt idx="53">
                  <c:v>4.2819555543231913E-2</c:v>
                </c:pt>
                <c:pt idx="54">
                  <c:v>4.3795877600539643E-2</c:v>
                </c:pt>
                <c:pt idx="55">
                  <c:v>4.3805668848627632E-2</c:v>
                </c:pt>
                <c:pt idx="56">
                  <c:v>4.2996199043873674E-2</c:v>
                </c:pt>
                <c:pt idx="57">
                  <c:v>4.3426161034312412E-2</c:v>
                </c:pt>
                <c:pt idx="58">
                  <c:v>4.3860422644655533E-2</c:v>
                </c:pt>
                <c:pt idx="59">
                  <c:v>4.4299026871102092E-2</c:v>
                </c:pt>
                <c:pt idx="60">
                  <c:v>4.4742017139813114E-2</c:v>
                </c:pt>
                <c:pt idx="61">
                  <c:v>4.5189437311211243E-2</c:v>
                </c:pt>
                <c:pt idx="62">
                  <c:v>4.5867278870879408E-2</c:v>
                </c:pt>
                <c:pt idx="63">
                  <c:v>4.6555288053942594E-2</c:v>
                </c:pt>
                <c:pt idx="64">
                  <c:v>4.7253617374751727E-2</c:v>
                </c:pt>
                <c:pt idx="65">
                  <c:v>4.7962421635372995E-2</c:v>
                </c:pt>
                <c:pt idx="66">
                  <c:v>4.8681857959903582E-2</c:v>
                </c:pt>
                <c:pt idx="67">
                  <c:v>4.9655495119101653E-2</c:v>
                </c:pt>
                <c:pt idx="68">
                  <c:v>5.0648605021483689E-2</c:v>
                </c:pt>
                <c:pt idx="69">
                  <c:v>5.1661577121913362E-2</c:v>
                </c:pt>
                <c:pt idx="70">
                  <c:v>5.2694808664351632E-2</c:v>
                </c:pt>
                <c:pt idx="71">
                  <c:v>5.3748704837638668E-2</c:v>
                </c:pt>
                <c:pt idx="72">
                  <c:v>5.5092422458579628E-2</c:v>
                </c:pt>
                <c:pt idx="73">
                  <c:v>5.6469733020044113E-2</c:v>
                </c:pt>
                <c:pt idx="74">
                  <c:v>5.7881476345545212E-2</c:v>
                </c:pt>
                <c:pt idx="75">
                  <c:v>5.932851325418384E-2</c:v>
                </c:pt>
                <c:pt idx="76">
                  <c:v>6.0811726085538434E-2</c:v>
                </c:pt>
                <c:pt idx="77">
                  <c:v>6.2453642689847967E-2</c:v>
                </c:pt>
                <c:pt idx="78">
                  <c:v>6.4139891042473862E-2</c:v>
                </c:pt>
                <c:pt idx="79">
                  <c:v>6.5871668100620645E-2</c:v>
                </c:pt>
                <c:pt idx="80">
                  <c:v>6.7650203139337395E-2</c:v>
                </c:pt>
                <c:pt idx="81">
                  <c:v>6.9476758624099494E-2</c:v>
                </c:pt>
                <c:pt idx="82">
                  <c:v>7.1422107865574277E-2</c:v>
                </c:pt>
                <c:pt idx="83">
                  <c:v>7.3421926885810354E-2</c:v>
                </c:pt>
                <c:pt idx="84">
                  <c:v>7.5477740838613042E-2</c:v>
                </c:pt>
                <c:pt idx="85">
                  <c:v>7.7591117582094207E-2</c:v>
                </c:pt>
                <c:pt idx="86">
                  <c:v>7.9763668874392846E-2</c:v>
                </c:pt>
                <c:pt idx="87">
                  <c:v>8.1917287934001451E-2</c:v>
                </c:pt>
                <c:pt idx="88">
                  <c:v>8.4129054708219478E-2</c:v>
                </c:pt>
                <c:pt idx="89">
                  <c:v>8.6400539185341393E-2</c:v>
                </c:pt>
                <c:pt idx="90">
                  <c:v>8.8733353743345608E-2</c:v>
                </c:pt>
                <c:pt idx="91">
                  <c:v>9.1129154294415926E-2</c:v>
                </c:pt>
                <c:pt idx="92">
                  <c:v>9.3498512306070744E-2</c:v>
                </c:pt>
                <c:pt idx="93">
                  <c:v>9.5929473626028591E-2</c:v>
                </c:pt>
                <c:pt idx="94">
                  <c:v>9.8423639940305341E-2</c:v>
                </c:pt>
                <c:pt idx="95">
                  <c:v>0.10088423093881296</c:v>
                </c:pt>
                <c:pt idx="96">
                  <c:v>0.10340633671228328</c:v>
                </c:pt>
                <c:pt idx="97">
                  <c:v>0.10599149513009035</c:v>
                </c:pt>
                <c:pt idx="98">
                  <c:v>0.1086412825083426</c:v>
                </c:pt>
                <c:pt idx="99">
                  <c:v>0.11135731457105115</c:v>
                </c:pt>
              </c:numCache>
            </c:numRef>
          </c:val>
          <c:extLst>
            <c:ext xmlns:c16="http://schemas.microsoft.com/office/drawing/2014/chart" uri="{C3380CC4-5D6E-409C-BE32-E72D297353CC}">
              <c16:uniqueId val="{00000003-E754-42AA-81B4-B01EE02962E4}"/>
            </c:ext>
          </c:extLst>
        </c:ser>
        <c:ser>
          <c:idx val="4"/>
          <c:order val="4"/>
          <c:tx>
            <c:strRef>
              <c:f>'ST Prim Ener Cons by Fuel &amp; Reg'!$B$210</c:f>
              <c:strCache>
                <c:ptCount val="1"/>
                <c:pt idx="0">
                  <c:v>Hydro</c:v>
                </c:pt>
              </c:strCache>
            </c:strRef>
          </c:tx>
          <c:spPr>
            <a:solidFill>
              <a:srgbClr val="0066FF"/>
            </a:solidFill>
            <a:ln>
              <a:noFill/>
            </a:ln>
            <a:effectLst/>
          </c:spPr>
          <c:cat>
            <c:numRef>
              <c:f>'ST Prim Ener Cons by Fuel &amp; Reg'!$C$205:$CX$205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Reg'!$C$210:$CX$210</c:f>
              <c:numCache>
                <c:formatCode>0.0%</c:formatCode>
                <c:ptCount val="100"/>
                <c:pt idx="0">
                  <c:v>5.796884665855679E-2</c:v>
                </c:pt>
                <c:pt idx="1">
                  <c:v>5.8341989540083093E-2</c:v>
                </c:pt>
                <c:pt idx="2">
                  <c:v>5.780018157805028E-2</c:v>
                </c:pt>
                <c:pt idx="3">
                  <c:v>5.6806661786328469E-2</c:v>
                </c:pt>
                <c:pt idx="4">
                  <c:v>5.611543845279704E-2</c:v>
                </c:pt>
                <c:pt idx="5">
                  <c:v>5.5058080853496158E-2</c:v>
                </c:pt>
                <c:pt idx="6">
                  <c:v>5.545138025921615E-2</c:v>
                </c:pt>
                <c:pt idx="7">
                  <c:v>5.5529305927607166E-2</c:v>
                </c:pt>
                <c:pt idx="8">
                  <c:v>5.3257690194518509E-2</c:v>
                </c:pt>
                <c:pt idx="9">
                  <c:v>5.8300573843547671E-2</c:v>
                </c:pt>
                <c:pt idx="10">
                  <c:v>5.9078694255614794E-2</c:v>
                </c:pt>
                <c:pt idx="11">
                  <c:v>5.5473134260198682E-2</c:v>
                </c:pt>
                <c:pt idx="12">
                  <c:v>5.5070677867662364E-2</c:v>
                </c:pt>
                <c:pt idx="13">
                  <c:v>5.6985903904029703E-2</c:v>
                </c:pt>
                <c:pt idx="14">
                  <c:v>5.8055799680280407E-2</c:v>
                </c:pt>
                <c:pt idx="15">
                  <c:v>5.9507820099667603E-2</c:v>
                </c:pt>
                <c:pt idx="16">
                  <c:v>6.1106358932055418E-2</c:v>
                </c:pt>
                <c:pt idx="17">
                  <c:v>6.3137212634488973E-2</c:v>
                </c:pt>
                <c:pt idx="18">
                  <c:v>6.483399116978017E-2</c:v>
                </c:pt>
                <c:pt idx="19">
                  <c:v>6.3408758830698589E-2</c:v>
                </c:pt>
                <c:pt idx="20">
                  <c:v>6.3461421255232686E-2</c:v>
                </c:pt>
                <c:pt idx="21">
                  <c:v>6.2985523410379579E-2</c:v>
                </c:pt>
                <c:pt idx="22">
                  <c:v>6.1789718479747187E-2</c:v>
                </c:pt>
                <c:pt idx="23">
                  <c:v>6.1395128966576826E-2</c:v>
                </c:pt>
                <c:pt idx="24">
                  <c:v>5.9992806345200302E-2</c:v>
                </c:pt>
                <c:pt idx="25">
                  <c:v>6.0614033923390612E-2</c:v>
                </c:pt>
                <c:pt idx="26">
                  <c:v>6.1572577812926063E-2</c:v>
                </c:pt>
                <c:pt idx="27">
                  <c:v>6.1218029695133479E-2</c:v>
                </c:pt>
                <c:pt idx="28">
                  <c:v>6.4592123217108888E-2</c:v>
                </c:pt>
                <c:pt idx="29">
                  <c:v>6.3975805918350684E-2</c:v>
                </c:pt>
                <c:pt idx="30">
                  <c:v>6.6551142177777606E-2</c:v>
                </c:pt>
                <c:pt idx="31">
                  <c:v>6.6170289805692159E-2</c:v>
                </c:pt>
                <c:pt idx="32">
                  <c:v>6.7426444873370128E-2</c:v>
                </c:pt>
                <c:pt idx="33">
                  <c:v>6.7577836369762168E-2</c:v>
                </c:pt>
                <c:pt idx="34">
                  <c:v>6.6691535923523268E-2</c:v>
                </c:pt>
                <c:pt idx="35">
                  <c:v>6.6111837217758943E-2</c:v>
                </c:pt>
                <c:pt idx="36">
                  <c:v>6.3034765866847406E-2</c:v>
                </c:pt>
                <c:pt idx="37">
                  <c:v>6.288765306295592E-2</c:v>
                </c:pt>
                <c:pt idx="38">
                  <c:v>6.0326372015524501E-2</c:v>
                </c:pt>
                <c:pt idx="39">
                  <c:v>6.1326454852974645E-2</c:v>
                </c:pt>
                <c:pt idx="40">
                  <c:v>6.1258147679701835E-2</c:v>
                </c:pt>
                <c:pt idx="41">
                  <c:v>6.1743404823203014E-2</c:v>
                </c:pt>
                <c:pt idx="42">
                  <c:v>6.0474881430361303E-2</c:v>
                </c:pt>
                <c:pt idx="43">
                  <c:v>6.3294375240099857E-2</c:v>
                </c:pt>
                <c:pt idx="44">
                  <c:v>6.3574361244599642E-2</c:v>
                </c:pt>
                <c:pt idx="45">
                  <c:v>6.4006955895852105E-2</c:v>
                </c:pt>
                <c:pt idx="46">
                  <c:v>6.343574865361927E-2</c:v>
                </c:pt>
                <c:pt idx="47">
                  <c:v>6.5048915979090766E-2</c:v>
                </c:pt>
                <c:pt idx="48">
                  <c:v>6.5995599613771022E-2</c:v>
                </c:pt>
                <c:pt idx="49">
                  <c:v>6.6798596590242051E-2</c:v>
                </c:pt>
                <c:pt idx="50">
                  <c:v>6.5702973025153807E-2</c:v>
                </c:pt>
                <c:pt idx="51">
                  <c:v>6.6477211358941163E-2</c:v>
                </c:pt>
                <c:pt idx="52">
                  <c:v>6.5747141368595233E-2</c:v>
                </c:pt>
                <c:pt idx="53">
                  <c:v>6.5296812705038551E-2</c:v>
                </c:pt>
                <c:pt idx="54">
                  <c:v>6.5668293267310593E-2</c:v>
                </c:pt>
                <c:pt idx="55">
                  <c:v>6.9659337417147388E-2</c:v>
                </c:pt>
                <c:pt idx="56">
                  <c:v>6.4435849191403688E-2</c:v>
                </c:pt>
                <c:pt idx="57">
                  <c:v>6.4335849191403685E-2</c:v>
                </c:pt>
                <c:pt idx="58">
                  <c:v>6.4235849191403682E-2</c:v>
                </c:pt>
                <c:pt idx="59">
                  <c:v>6.4135849191403679E-2</c:v>
                </c:pt>
                <c:pt idx="60">
                  <c:v>6.4035849191403676E-2</c:v>
                </c:pt>
                <c:pt idx="61">
                  <c:v>6.3935849191403674E-2</c:v>
                </c:pt>
                <c:pt idx="62">
                  <c:v>6.3835849191403671E-2</c:v>
                </c:pt>
                <c:pt idx="63">
                  <c:v>6.3735849191403668E-2</c:v>
                </c:pt>
                <c:pt idx="64">
                  <c:v>6.3635849191403665E-2</c:v>
                </c:pt>
                <c:pt idx="65">
                  <c:v>6.3535849191403662E-2</c:v>
                </c:pt>
                <c:pt idx="66">
                  <c:v>6.3435849191403659E-2</c:v>
                </c:pt>
                <c:pt idx="67">
                  <c:v>6.3335849191403656E-2</c:v>
                </c:pt>
                <c:pt idx="68">
                  <c:v>6.3235849191403654E-2</c:v>
                </c:pt>
                <c:pt idx="69">
                  <c:v>6.3135849191403651E-2</c:v>
                </c:pt>
                <c:pt idx="70">
                  <c:v>6.3035849191403648E-2</c:v>
                </c:pt>
                <c:pt idx="71">
                  <c:v>6.2935849191403645E-2</c:v>
                </c:pt>
                <c:pt idx="72">
                  <c:v>6.2835849191403642E-2</c:v>
                </c:pt>
                <c:pt idx="73">
                  <c:v>6.2735849191403639E-2</c:v>
                </c:pt>
                <c:pt idx="74">
                  <c:v>6.2635849191403636E-2</c:v>
                </c:pt>
                <c:pt idx="75">
                  <c:v>6.2535849191403634E-2</c:v>
                </c:pt>
                <c:pt idx="76">
                  <c:v>6.2435849191403631E-2</c:v>
                </c:pt>
                <c:pt idx="77">
                  <c:v>6.2335849191403628E-2</c:v>
                </c:pt>
                <c:pt idx="78">
                  <c:v>6.2235849191403625E-2</c:v>
                </c:pt>
                <c:pt idx="79">
                  <c:v>6.2135849191403622E-2</c:v>
                </c:pt>
                <c:pt idx="80">
                  <c:v>6.2035849191403619E-2</c:v>
                </c:pt>
                <c:pt idx="81">
                  <c:v>6.1935849191403616E-2</c:v>
                </c:pt>
                <c:pt idx="82">
                  <c:v>6.1835849191403613E-2</c:v>
                </c:pt>
                <c:pt idx="83">
                  <c:v>6.1735849191403611E-2</c:v>
                </c:pt>
                <c:pt idx="84">
                  <c:v>6.1635849191403608E-2</c:v>
                </c:pt>
                <c:pt idx="85">
                  <c:v>6.1535849191403605E-2</c:v>
                </c:pt>
                <c:pt idx="86">
                  <c:v>6.1435849191403602E-2</c:v>
                </c:pt>
                <c:pt idx="87">
                  <c:v>6.1335849191403599E-2</c:v>
                </c:pt>
                <c:pt idx="88">
                  <c:v>6.1235849191403596E-2</c:v>
                </c:pt>
                <c:pt idx="89">
                  <c:v>6.1135849191403593E-2</c:v>
                </c:pt>
                <c:pt idx="90">
                  <c:v>6.1035849191403591E-2</c:v>
                </c:pt>
                <c:pt idx="91">
                  <c:v>6.0935849191403588E-2</c:v>
                </c:pt>
                <c:pt idx="92">
                  <c:v>6.0835849191403585E-2</c:v>
                </c:pt>
                <c:pt idx="93">
                  <c:v>6.0735849191403582E-2</c:v>
                </c:pt>
                <c:pt idx="94">
                  <c:v>6.0635849191403579E-2</c:v>
                </c:pt>
                <c:pt idx="95">
                  <c:v>6.0535849191403576E-2</c:v>
                </c:pt>
                <c:pt idx="96">
                  <c:v>6.0435849191403573E-2</c:v>
                </c:pt>
                <c:pt idx="97">
                  <c:v>6.0335849191403571E-2</c:v>
                </c:pt>
                <c:pt idx="98">
                  <c:v>6.0235849191403568E-2</c:v>
                </c:pt>
                <c:pt idx="99">
                  <c:v>6.0135849191403565E-2</c:v>
                </c:pt>
              </c:numCache>
            </c:numRef>
          </c:val>
          <c:extLst>
            <c:ext xmlns:c16="http://schemas.microsoft.com/office/drawing/2014/chart" uri="{C3380CC4-5D6E-409C-BE32-E72D297353CC}">
              <c16:uniqueId val="{00000004-E754-42AA-81B4-B01EE02962E4}"/>
            </c:ext>
          </c:extLst>
        </c:ser>
        <c:ser>
          <c:idx val="5"/>
          <c:order val="5"/>
          <c:tx>
            <c:strRef>
              <c:f>'ST Prim Ener Cons by Fuel &amp; Reg'!$B$211</c:f>
              <c:strCache>
                <c:ptCount val="1"/>
                <c:pt idx="0">
                  <c:v>Wind</c:v>
                </c:pt>
              </c:strCache>
            </c:strRef>
          </c:tx>
          <c:spPr>
            <a:solidFill>
              <a:srgbClr val="FFFF00"/>
            </a:solidFill>
            <a:ln>
              <a:noFill/>
            </a:ln>
            <a:effectLst/>
          </c:spPr>
          <c:cat>
            <c:numRef>
              <c:f>'ST Prim Ener Cons by Fuel &amp; Reg'!$C$205:$CX$205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Reg'!$C$211:$CX$211</c:f>
              <c:numCache>
                <c:formatCode>0.0%</c:formatCode>
                <c:ptCount val="100"/>
                <c:pt idx="0">
                  <c:v>0</c:v>
                </c:pt>
                <c:pt idx="1">
                  <c:v>0</c:v>
                </c:pt>
                <c:pt idx="2">
                  <c:v>0</c:v>
                </c:pt>
                <c:pt idx="3">
                  <c:v>0</c:v>
                </c:pt>
                <c:pt idx="4">
                  <c:v>0</c:v>
                </c:pt>
                <c:pt idx="5">
                  <c:v>0</c:v>
                </c:pt>
                <c:pt idx="6">
                  <c:v>0</c:v>
                </c:pt>
                <c:pt idx="7">
                  <c:v>0</c:v>
                </c:pt>
                <c:pt idx="8">
                  <c:v>0</c:v>
                </c:pt>
                <c:pt idx="9">
                  <c:v>0</c:v>
                </c:pt>
                <c:pt idx="10">
                  <c:v>0</c:v>
                </c:pt>
                <c:pt idx="11">
                  <c:v>0</c:v>
                </c:pt>
                <c:pt idx="12">
                  <c:v>0</c:v>
                </c:pt>
                <c:pt idx="13">
                  <c:v>1.1753761698414687E-7</c:v>
                </c:pt>
                <c:pt idx="14">
                  <c:v>2.2725703602742317E-7</c:v>
                </c:pt>
                <c:pt idx="15">
                  <c:v>4.0120361152909308E-7</c:v>
                </c:pt>
                <c:pt idx="16">
                  <c:v>4.0293098265706801E-7</c:v>
                </c:pt>
                <c:pt idx="17">
                  <c:v>7.1359484302719851E-7</c:v>
                </c:pt>
                <c:pt idx="18">
                  <c:v>1.2451352212799579E-6</c:v>
                </c:pt>
                <c:pt idx="19">
                  <c:v>1.622804916037413E-6</c:v>
                </c:pt>
                <c:pt idx="20">
                  <c:v>2.2690507646002644E-6</c:v>
                </c:pt>
                <c:pt idx="21">
                  <c:v>4.7980819798165175E-6</c:v>
                </c:pt>
                <c:pt idx="22">
                  <c:v>6.5230334756466915E-6</c:v>
                </c:pt>
                <c:pt idx="23">
                  <c:v>1.0667663321838955E-5</c:v>
                </c:pt>
                <c:pt idx="24">
                  <c:v>8.3611656245919947E-5</c:v>
                </c:pt>
                <c:pt idx="25">
                  <c:v>1.1217706805695328E-4</c:v>
                </c:pt>
                <c:pt idx="26">
                  <c:v>1.2527525113044255E-4</c:v>
                </c:pt>
                <c:pt idx="27">
                  <c:v>1.4413759525215621E-4</c:v>
                </c:pt>
                <c:pt idx="28">
                  <c:v>1.7205746155611463E-4</c:v>
                </c:pt>
                <c:pt idx="29">
                  <c:v>2.1230520498730202E-4</c:v>
                </c:pt>
                <c:pt idx="30">
                  <c:v>2.4094499180717108E-4</c:v>
                </c:pt>
                <c:pt idx="31">
                  <c:v>2.6063119574044945E-4</c:v>
                </c:pt>
                <c:pt idx="32">
                  <c:v>3.4059836637608453E-4</c:v>
                </c:pt>
                <c:pt idx="33">
                  <c:v>4.4832640406669219E-4</c:v>
                </c:pt>
                <c:pt idx="34">
                  <c:v>5.8731148884778048E-4</c:v>
                </c:pt>
                <c:pt idx="35">
                  <c:v>8.4787178139197688E-4</c:v>
                </c:pt>
                <c:pt idx="36">
                  <c:v>1.0195417729181302E-3</c:v>
                </c:pt>
                <c:pt idx="37">
                  <c:v>1.3514632795560274E-3</c:v>
                </c:pt>
                <c:pt idx="38">
                  <c:v>1.5674948878646041E-3</c:v>
                </c:pt>
                <c:pt idx="39">
                  <c:v>2.0090502053708805E-3</c:v>
                </c:pt>
                <c:pt idx="40">
                  <c:v>2.3639672262413896E-3</c:v>
                </c:pt>
                <c:pt idx="41">
                  <c:v>2.9143142285101352E-3</c:v>
                </c:pt>
                <c:pt idx="42">
                  <c:v>3.6111296900788424E-3</c:v>
                </c:pt>
                <c:pt idx="43">
                  <c:v>4.5835755634192664E-3</c:v>
                </c:pt>
                <c:pt idx="44">
                  <c:v>5.7880533230834181E-3</c:v>
                </c:pt>
                <c:pt idx="45">
                  <c:v>6.8653917167575884E-3</c:v>
                </c:pt>
                <c:pt idx="46">
                  <c:v>8.4701489365199244E-3</c:v>
                </c:pt>
                <c:pt idx="47">
                  <c:v>1.0001565548978167E-2</c:v>
                </c:pt>
                <c:pt idx="48">
                  <c:v>1.1707371529479193E-2</c:v>
                </c:pt>
                <c:pt idx="49">
                  <c:v>1.2785337137916845E-2</c:v>
                </c:pt>
                <c:pt idx="50">
                  <c:v>1.4844040204000368E-2</c:v>
                </c:pt>
                <c:pt idx="51">
                  <c:v>1.6845505195569866E-2</c:v>
                </c:pt>
                <c:pt idx="52">
                  <c:v>1.9473441098373602E-2</c:v>
                </c:pt>
                <c:pt idx="53">
                  <c:v>2.0985145683165167E-2</c:v>
                </c:pt>
                <c:pt idx="54">
                  <c:v>2.3185015321170423E-2</c:v>
                </c:pt>
                <c:pt idx="55">
                  <c:v>2.7051861509348893E-2</c:v>
                </c:pt>
                <c:pt idx="56">
                  <c:v>2.97925536190532E-2</c:v>
                </c:pt>
                <c:pt idx="57">
                  <c:v>3.2175957908577461E-2</c:v>
                </c:pt>
                <c:pt idx="58">
                  <c:v>3.4750034541263658E-2</c:v>
                </c:pt>
                <c:pt idx="59">
                  <c:v>3.7530037304564751E-2</c:v>
                </c:pt>
                <c:pt idx="60">
                  <c:v>4.0532440288929932E-2</c:v>
                </c:pt>
                <c:pt idx="61">
                  <c:v>4.3775035512044327E-2</c:v>
                </c:pt>
                <c:pt idx="62">
                  <c:v>4.6401537642766992E-2</c:v>
                </c:pt>
                <c:pt idx="63">
                  <c:v>4.9185629901333017E-2</c:v>
                </c:pt>
                <c:pt idx="64">
                  <c:v>5.2136767695412999E-2</c:v>
                </c:pt>
                <c:pt idx="65">
                  <c:v>5.5264973757137778E-2</c:v>
                </c:pt>
                <c:pt idx="66">
                  <c:v>5.8580872182566045E-2</c:v>
                </c:pt>
                <c:pt idx="67">
                  <c:v>6.0924107069868685E-2</c:v>
                </c:pt>
                <c:pt idx="68">
                  <c:v>6.3361071352663431E-2</c:v>
                </c:pt>
                <c:pt idx="69">
                  <c:v>6.5895514206769965E-2</c:v>
                </c:pt>
                <c:pt idx="70">
                  <c:v>6.8531334775040767E-2</c:v>
                </c:pt>
                <c:pt idx="71">
                  <c:v>7.12725881660424E-2</c:v>
                </c:pt>
                <c:pt idx="72">
                  <c:v>7.2698039929363245E-2</c:v>
                </c:pt>
                <c:pt idx="73">
                  <c:v>7.4152000727950515E-2</c:v>
                </c:pt>
                <c:pt idx="74">
                  <c:v>7.5635040742509527E-2</c:v>
                </c:pt>
                <c:pt idx="75">
                  <c:v>7.714774155735972E-2</c:v>
                </c:pt>
                <c:pt idx="76">
                  <c:v>7.8690696388506912E-2</c:v>
                </c:pt>
                <c:pt idx="77">
                  <c:v>7.9477603352391984E-2</c:v>
                </c:pt>
                <c:pt idx="78">
                  <c:v>8.0272379385915901E-2</c:v>
                </c:pt>
                <c:pt idx="79">
                  <c:v>8.1075103179775065E-2</c:v>
                </c:pt>
                <c:pt idx="80">
                  <c:v>8.1885854211572823E-2</c:v>
                </c:pt>
                <c:pt idx="81">
                  <c:v>8.2704712753688556E-2</c:v>
                </c:pt>
                <c:pt idx="82">
                  <c:v>8.3118236317456989E-2</c:v>
                </c:pt>
                <c:pt idx="83">
                  <c:v>8.3533827499044269E-2</c:v>
                </c:pt>
                <c:pt idx="84">
                  <c:v>8.3951496636539488E-2</c:v>
                </c:pt>
                <c:pt idx="85">
                  <c:v>8.4371254119722183E-2</c:v>
                </c:pt>
                <c:pt idx="86">
                  <c:v>8.4793110390320781E-2</c:v>
                </c:pt>
                <c:pt idx="87">
                  <c:v>8.5132282831882067E-2</c:v>
                </c:pt>
                <c:pt idx="88">
                  <c:v>8.5472811963209591E-2</c:v>
                </c:pt>
                <c:pt idx="89">
                  <c:v>8.5814703211062424E-2</c:v>
                </c:pt>
                <c:pt idx="90">
                  <c:v>8.6157962023906673E-2</c:v>
                </c:pt>
                <c:pt idx="91">
                  <c:v>8.6502593872002306E-2</c:v>
                </c:pt>
                <c:pt idx="92">
                  <c:v>8.6762101653618307E-2</c:v>
                </c:pt>
                <c:pt idx="93">
                  <c:v>8.7022387958579153E-2</c:v>
                </c:pt>
                <c:pt idx="94">
                  <c:v>8.7283455122454875E-2</c:v>
                </c:pt>
                <c:pt idx="95">
                  <c:v>8.7545305487822231E-2</c:v>
                </c:pt>
                <c:pt idx="96">
                  <c:v>8.7807941404285689E-2</c:v>
                </c:pt>
                <c:pt idx="97">
                  <c:v>8.7983557287094255E-2</c:v>
                </c:pt>
                <c:pt idx="98">
                  <c:v>8.8159524401668438E-2</c:v>
                </c:pt>
                <c:pt idx="99">
                  <c:v>8.8335843450471768E-2</c:v>
                </c:pt>
              </c:numCache>
            </c:numRef>
          </c:val>
          <c:extLst>
            <c:ext xmlns:c16="http://schemas.microsoft.com/office/drawing/2014/chart" uri="{C3380CC4-5D6E-409C-BE32-E72D297353CC}">
              <c16:uniqueId val="{00000005-E754-42AA-81B4-B01EE02962E4}"/>
            </c:ext>
          </c:extLst>
        </c:ser>
        <c:ser>
          <c:idx val="6"/>
          <c:order val="6"/>
          <c:tx>
            <c:strRef>
              <c:f>'ST Prim Ener Cons by Fuel &amp; Reg'!$B$212</c:f>
              <c:strCache>
                <c:ptCount val="1"/>
                <c:pt idx="0">
                  <c:v>Solar</c:v>
                </c:pt>
              </c:strCache>
            </c:strRef>
          </c:tx>
          <c:spPr>
            <a:solidFill>
              <a:srgbClr val="FFC000"/>
            </a:solidFill>
            <a:ln>
              <a:noFill/>
            </a:ln>
            <a:effectLst/>
          </c:spPr>
          <c:cat>
            <c:numRef>
              <c:f>'ST Prim Ener Cons by Fuel &amp; Reg'!$C$205:$CX$205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Reg'!$C$212:$CX$212</c:f>
              <c:numCache>
                <c:formatCode>0.0%</c:formatCode>
                <c:ptCount val="100"/>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1.1390185749226827E-7</c:v>
                </c:pt>
                <c:pt idx="19">
                  <c:v>2.288364429764773E-7</c:v>
                </c:pt>
                <c:pt idx="20">
                  <c:v>4.1506590947027397E-7</c:v>
                </c:pt>
                <c:pt idx="21">
                  <c:v>5.2476130701892343E-7</c:v>
                </c:pt>
                <c:pt idx="22">
                  <c:v>3.5400279384490641E-7</c:v>
                </c:pt>
                <c:pt idx="23">
                  <c:v>3.2802681247606315E-7</c:v>
                </c:pt>
                <c:pt idx="24">
                  <c:v>8.2742512607683211E-6</c:v>
                </c:pt>
                <c:pt idx="25">
                  <c:v>1.199122987647601E-5</c:v>
                </c:pt>
                <c:pt idx="26">
                  <c:v>1.5486655104101734E-5</c:v>
                </c:pt>
                <c:pt idx="27">
                  <c:v>1.4208629444440572E-5</c:v>
                </c:pt>
                <c:pt idx="28">
                  <c:v>1.6811374443275952E-5</c:v>
                </c:pt>
                <c:pt idx="29">
                  <c:v>1.7794526490576297E-5</c:v>
                </c:pt>
                <c:pt idx="30">
                  <c:v>1.862992097605839E-5</c:v>
                </c:pt>
                <c:pt idx="31">
                  <c:v>1.9798296137841956E-5</c:v>
                </c:pt>
                <c:pt idx="32">
                  <c:v>2.1244071769082168E-5</c:v>
                </c:pt>
                <c:pt idx="33">
                  <c:v>2.2859146923381653E-5</c:v>
                </c:pt>
                <c:pt idx="34">
                  <c:v>2.5057889250940835E-5</c:v>
                </c:pt>
                <c:pt idx="35">
                  <c:v>2.8587845311290979E-5</c:v>
                </c:pt>
                <c:pt idx="36">
                  <c:v>3.7807296126763883E-5</c:v>
                </c:pt>
                <c:pt idx="37">
                  <c:v>4.6447970083279857E-5</c:v>
                </c:pt>
                <c:pt idx="38">
                  <c:v>5.5855917361629388E-5</c:v>
                </c:pt>
                <c:pt idx="39">
                  <c:v>6.9720908683717725E-5</c:v>
                </c:pt>
                <c:pt idx="40">
                  <c:v>9.4588882317754363E-5</c:v>
                </c:pt>
                <c:pt idx="41">
                  <c:v>1.2578296433260621E-4</c:v>
                </c:pt>
                <c:pt idx="42">
                  <c:v>1.6460865252975303E-4</c:v>
                </c:pt>
                <c:pt idx="43">
                  <c:v>2.6285770451853256E-4</c:v>
                </c:pt>
                <c:pt idx="44">
                  <c:v>4.4068126952164898E-4</c:v>
                </c:pt>
                <c:pt idx="45">
                  <c:v>6.7204854549986952E-4</c:v>
                </c:pt>
                <c:pt idx="46">
                  <c:v>1.261381766194122E-3</c:v>
                </c:pt>
                <c:pt idx="47">
                  <c:v>1.9143723814882727E-3</c:v>
                </c:pt>
                <c:pt idx="48">
                  <c:v>2.5533367700639521E-3</c:v>
                </c:pt>
                <c:pt idx="49">
                  <c:v>3.5566635924486186E-3</c:v>
                </c:pt>
                <c:pt idx="50">
                  <c:v>4.5484992897941116E-3</c:v>
                </c:pt>
                <c:pt idx="51">
                  <c:v>5.7356948140188371E-3</c:v>
                </c:pt>
                <c:pt idx="52">
                  <c:v>7.6068170206449503E-3</c:v>
                </c:pt>
                <c:pt idx="53">
                  <c:v>9.5216430074673737E-3</c:v>
                </c:pt>
                <c:pt idx="54">
                  <c:v>1.1489320128764703E-2</c:v>
                </c:pt>
                <c:pt idx="55">
                  <c:v>1.4339560963043872E-2</c:v>
                </c:pt>
                <c:pt idx="56">
                  <c:v>1.6520860612334105E-2</c:v>
                </c:pt>
                <c:pt idx="57">
                  <c:v>1.7512112249074153E-2</c:v>
                </c:pt>
                <c:pt idx="58">
                  <c:v>1.8562838984018604E-2</c:v>
                </c:pt>
                <c:pt idx="59">
                  <c:v>1.9676609323059722E-2</c:v>
                </c:pt>
                <c:pt idx="60">
                  <c:v>2.0857205882443306E-2</c:v>
                </c:pt>
                <c:pt idx="61">
                  <c:v>2.2108638235389905E-2</c:v>
                </c:pt>
                <c:pt idx="62">
                  <c:v>2.34351565295133E-2</c:v>
                </c:pt>
                <c:pt idx="63">
                  <c:v>2.4841265921284099E-2</c:v>
                </c:pt>
                <c:pt idx="64">
                  <c:v>2.6331741876561145E-2</c:v>
                </c:pt>
                <c:pt idx="65">
                  <c:v>2.7911646389154814E-2</c:v>
                </c:pt>
                <c:pt idx="66">
                  <c:v>2.9586345172504105E-2</c:v>
                </c:pt>
                <c:pt idx="67">
                  <c:v>3.076979897940427E-2</c:v>
                </c:pt>
                <c:pt idx="68">
                  <c:v>3.2000590938580445E-2</c:v>
                </c:pt>
                <c:pt idx="69">
                  <c:v>3.3280614576123663E-2</c:v>
                </c:pt>
                <c:pt idx="70">
                  <c:v>3.4611839159168607E-2</c:v>
                </c:pt>
                <c:pt idx="71">
                  <c:v>3.599631272553535E-2</c:v>
                </c:pt>
                <c:pt idx="72">
                  <c:v>3.7436165234556763E-2</c:v>
                </c:pt>
                <c:pt idx="73">
                  <c:v>3.8933611843939037E-2</c:v>
                </c:pt>
                <c:pt idx="74">
                  <c:v>4.04909563176966E-2</c:v>
                </c:pt>
                <c:pt idx="75">
                  <c:v>4.2110594570404468E-2</c:v>
                </c:pt>
                <c:pt idx="76">
                  <c:v>4.3795018353220645E-2</c:v>
                </c:pt>
                <c:pt idx="77">
                  <c:v>4.5108868903817267E-2</c:v>
                </c:pt>
                <c:pt idx="78">
                  <c:v>4.6462134970931789E-2</c:v>
                </c:pt>
                <c:pt idx="79">
                  <c:v>4.7855999020059742E-2</c:v>
                </c:pt>
                <c:pt idx="80">
                  <c:v>4.9291678990661537E-2</c:v>
                </c:pt>
                <c:pt idx="81">
                  <c:v>5.0770429360381383E-2</c:v>
                </c:pt>
                <c:pt idx="82">
                  <c:v>5.2039690094390911E-2</c:v>
                </c:pt>
                <c:pt idx="83">
                  <c:v>5.3340682346750677E-2</c:v>
                </c:pt>
                <c:pt idx="84">
                  <c:v>5.4674199405419441E-2</c:v>
                </c:pt>
                <c:pt idx="85">
                  <c:v>5.6041054390554922E-2</c:v>
                </c:pt>
                <c:pt idx="86">
                  <c:v>5.7442080750318793E-2</c:v>
                </c:pt>
                <c:pt idx="87">
                  <c:v>5.859092236532517E-2</c:v>
                </c:pt>
                <c:pt idx="88">
                  <c:v>5.9762740812631672E-2</c:v>
                </c:pt>
                <c:pt idx="89">
                  <c:v>6.0957995628884307E-2</c:v>
                </c:pt>
                <c:pt idx="90">
                  <c:v>6.2177155541461991E-2</c:v>
                </c:pt>
                <c:pt idx="91">
                  <c:v>6.3420698652291232E-2</c:v>
                </c:pt>
                <c:pt idx="92">
                  <c:v>6.4372009132075594E-2</c:v>
                </c:pt>
                <c:pt idx="93">
                  <c:v>6.5337589269056723E-2</c:v>
                </c:pt>
                <c:pt idx="94">
                  <c:v>6.6317653108092567E-2</c:v>
                </c:pt>
                <c:pt idx="95">
                  <c:v>6.7312417904713942E-2</c:v>
                </c:pt>
                <c:pt idx="96">
                  <c:v>6.8322104173284645E-2</c:v>
                </c:pt>
                <c:pt idx="97">
                  <c:v>6.9005325215017496E-2</c:v>
                </c:pt>
                <c:pt idx="98">
                  <c:v>6.9695378467167668E-2</c:v>
                </c:pt>
                <c:pt idx="99">
                  <c:v>7.0392332251839343E-2</c:v>
                </c:pt>
              </c:numCache>
            </c:numRef>
          </c:val>
          <c:extLst>
            <c:ext xmlns:c16="http://schemas.microsoft.com/office/drawing/2014/chart" uri="{C3380CC4-5D6E-409C-BE32-E72D297353CC}">
              <c16:uniqueId val="{00000006-E754-42AA-81B4-B01EE02962E4}"/>
            </c:ext>
          </c:extLst>
        </c:ser>
        <c:ser>
          <c:idx val="7"/>
          <c:order val="7"/>
          <c:tx>
            <c:strRef>
              <c:f>'ST Prim Ener Cons by Fuel &amp; Reg'!$B$213</c:f>
              <c:strCache>
                <c:ptCount val="1"/>
                <c:pt idx="0">
                  <c:v>Geoth Bio Oth</c:v>
                </c:pt>
              </c:strCache>
            </c:strRef>
          </c:tx>
          <c:spPr>
            <a:solidFill>
              <a:srgbClr val="92D050"/>
            </a:solidFill>
            <a:ln>
              <a:noFill/>
            </a:ln>
            <a:effectLst/>
          </c:spPr>
          <c:cat>
            <c:numRef>
              <c:f>'ST Prim Ener Cons by Fuel &amp; Reg'!$C$205:$CX$205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Reg'!$C$213:$CX$213</c:f>
              <c:numCache>
                <c:formatCode>0.0%</c:formatCode>
                <c:ptCount val="100"/>
                <c:pt idx="0">
                  <c:v>1.2993882207683548E-3</c:v>
                </c:pt>
                <c:pt idx="1">
                  <c:v>1.3617001396968146E-3</c:v>
                </c:pt>
                <c:pt idx="2">
                  <c:v>1.324803686160091E-3</c:v>
                </c:pt>
                <c:pt idx="3">
                  <c:v>1.383835433588249E-3</c:v>
                </c:pt>
                <c:pt idx="4">
                  <c:v>1.3633871448534083E-3</c:v>
                </c:pt>
                <c:pt idx="5">
                  <c:v>1.419424505937836E-3</c:v>
                </c:pt>
                <c:pt idx="6">
                  <c:v>1.4823438502323569E-3</c:v>
                </c:pt>
                <c:pt idx="7">
                  <c:v>1.5038995288846465E-3</c:v>
                </c:pt>
                <c:pt idx="8">
                  <c:v>1.5243892508979174E-3</c:v>
                </c:pt>
                <c:pt idx="9">
                  <c:v>1.6158740357605599E-3</c:v>
                </c:pt>
                <c:pt idx="10">
                  <c:v>1.6266278367149788E-3</c:v>
                </c:pt>
                <c:pt idx="11">
                  <c:v>1.7217538028675848E-3</c:v>
                </c:pt>
                <c:pt idx="12">
                  <c:v>1.7534231877053552E-3</c:v>
                </c:pt>
                <c:pt idx="13">
                  <c:v>1.7890642114330568E-3</c:v>
                </c:pt>
                <c:pt idx="14">
                  <c:v>1.851104059086223E-3</c:v>
                </c:pt>
                <c:pt idx="15">
                  <c:v>1.987237986162209E-3</c:v>
                </c:pt>
                <c:pt idx="16">
                  <c:v>2.1400909855090401E-3</c:v>
                </c:pt>
                <c:pt idx="17">
                  <c:v>2.4945536163643958E-3</c:v>
                </c:pt>
                <c:pt idx="18">
                  <c:v>2.7191016957751894E-3</c:v>
                </c:pt>
                <c:pt idx="19">
                  <c:v>2.8978194039884905E-3</c:v>
                </c:pt>
                <c:pt idx="20">
                  <c:v>2.9197418055916177E-3</c:v>
                </c:pt>
                <c:pt idx="21">
                  <c:v>3.0996455564010982E-3</c:v>
                </c:pt>
                <c:pt idx="22">
                  <c:v>3.2052462428426415E-3</c:v>
                </c:pt>
                <c:pt idx="23">
                  <c:v>3.1801456384195331E-3</c:v>
                </c:pt>
                <c:pt idx="24">
                  <c:v>3.4352239271738111E-3</c:v>
                </c:pt>
                <c:pt idx="25">
                  <c:v>1.3223966235847769E-2</c:v>
                </c:pt>
                <c:pt idx="26">
                  <c:v>1.3722409729931159E-2</c:v>
                </c:pt>
                <c:pt idx="27">
                  <c:v>1.4183791597928111E-2</c:v>
                </c:pt>
                <c:pt idx="28">
                  <c:v>1.4954216028906869E-2</c:v>
                </c:pt>
                <c:pt idx="29">
                  <c:v>1.5671308356417901E-2</c:v>
                </c:pt>
                <c:pt idx="30">
                  <c:v>1.4988760112117139E-2</c:v>
                </c:pt>
                <c:pt idx="31">
                  <c:v>1.5380713621014501E-2</c:v>
                </c:pt>
                <c:pt idx="32">
                  <c:v>4.7936570743493528E-3</c:v>
                </c:pt>
                <c:pt idx="33">
                  <c:v>4.9585059519805562E-3</c:v>
                </c:pt>
                <c:pt idx="34">
                  <c:v>5.1149365380108334E-3</c:v>
                </c:pt>
                <c:pt idx="35">
                  <c:v>5.2146315172546245E-3</c:v>
                </c:pt>
                <c:pt idx="36">
                  <c:v>5.3634728411574017E-3</c:v>
                </c:pt>
                <c:pt idx="37">
                  <c:v>5.6492627856413241E-3</c:v>
                </c:pt>
                <c:pt idx="38">
                  <c:v>5.7564000616008217E-3</c:v>
                </c:pt>
                <c:pt idx="39">
                  <c:v>5.9295516411648451E-3</c:v>
                </c:pt>
                <c:pt idx="40">
                  <c:v>6.2241117819714885E-3</c:v>
                </c:pt>
                <c:pt idx="41">
                  <c:v>6.4486732187907809E-3</c:v>
                </c:pt>
                <c:pt idx="42">
                  <c:v>6.7913242649380642E-3</c:v>
                </c:pt>
                <c:pt idx="43">
                  <c:v>7.1856100807470083E-3</c:v>
                </c:pt>
                <c:pt idx="44">
                  <c:v>7.8465337947244036E-3</c:v>
                </c:pt>
                <c:pt idx="45">
                  <c:v>8.4274365084428138E-3</c:v>
                </c:pt>
                <c:pt idx="46">
                  <c:v>8.6983491259351488E-3</c:v>
                </c:pt>
                <c:pt idx="47">
                  <c:v>9.2987093391959253E-3</c:v>
                </c:pt>
                <c:pt idx="48">
                  <c:v>9.8898912235255709E-3</c:v>
                </c:pt>
                <c:pt idx="49">
                  <c:v>1.0594801573921134E-2</c:v>
                </c:pt>
                <c:pt idx="50">
                  <c:v>1.1346125334062901E-2</c:v>
                </c:pt>
                <c:pt idx="51">
                  <c:v>1.1362762690891457E-2</c:v>
                </c:pt>
                <c:pt idx="52">
                  <c:v>1.1874696108339418E-2</c:v>
                </c:pt>
                <c:pt idx="53">
                  <c:v>1.246501786911555E-2</c:v>
                </c:pt>
                <c:pt idx="54">
                  <c:v>1.2972646756849114E-2</c:v>
                </c:pt>
                <c:pt idx="55">
                  <c:v>1.4102643062023013E-2</c:v>
                </c:pt>
                <c:pt idx="56">
                  <c:v>1.4511348945328285E-2</c:v>
                </c:pt>
                <c:pt idx="57">
                  <c:v>1.4719843980635527E-2</c:v>
                </c:pt>
                <c:pt idx="58">
                  <c:v>1.4639552943039535E-2</c:v>
                </c:pt>
                <c:pt idx="59">
                  <c:v>1.4520018857067329E-2</c:v>
                </c:pt>
                <c:pt idx="60">
                  <c:v>1.406901200714028E-2</c:v>
                </c:pt>
                <c:pt idx="61">
                  <c:v>1.3528863365383392E-2</c:v>
                </c:pt>
                <c:pt idx="62">
                  <c:v>1.3519046263483991E-2</c:v>
                </c:pt>
                <c:pt idx="63">
                  <c:v>1.347438786457833E-2</c:v>
                </c:pt>
                <c:pt idx="64">
                  <c:v>1.3372633605311157E-2</c:v>
                </c:pt>
                <c:pt idx="65">
                  <c:v>1.3190077619350427E-2</c:v>
                </c:pt>
                <c:pt idx="66">
                  <c:v>1.2901551889079599E-2</c:v>
                </c:pt>
                <c:pt idx="67">
                  <c:v>1.4339477958548952E-2</c:v>
                </c:pt>
                <c:pt idx="68">
                  <c:v>1.5779762093707128E-2</c:v>
                </c:pt>
                <c:pt idx="69">
                  <c:v>1.720601474669492E-2</c:v>
                </c:pt>
                <c:pt idx="70">
                  <c:v>1.8601239860453367E-2</c:v>
                </c:pt>
                <c:pt idx="71">
                  <c:v>1.9947875018543115E-2</c:v>
                </c:pt>
                <c:pt idx="72">
                  <c:v>2.2384540338930892E-2</c:v>
                </c:pt>
                <c:pt idx="73">
                  <c:v>2.4809388234628305E-2</c:v>
                </c:pt>
                <c:pt idx="74">
                  <c:v>2.7206982946319402E-2</c:v>
                </c:pt>
                <c:pt idx="75">
                  <c:v>2.9349621205652432E-2</c:v>
                </c:pt>
                <c:pt idx="76">
                  <c:v>3.1235840208057364E-2</c:v>
                </c:pt>
                <c:pt idx="77">
                  <c:v>3.4282306788463224E-2</c:v>
                </c:pt>
                <c:pt idx="78">
                  <c:v>3.7111967983538552E-2</c:v>
                </c:pt>
                <c:pt idx="79">
                  <c:v>3.9724787793216532E-2</c:v>
                </c:pt>
                <c:pt idx="80">
                  <c:v>4.2120611492958648E-2</c:v>
                </c:pt>
                <c:pt idx="81">
                  <c:v>4.4299164760595255E-2</c:v>
                </c:pt>
                <c:pt idx="82">
                  <c:v>4.6857951676293585E-2</c:v>
                </c:pt>
                <c:pt idx="83">
                  <c:v>4.9214900334635714E-2</c:v>
                </c:pt>
                <c:pt idx="84">
                  <c:v>5.1369863825399875E-2</c:v>
                </c:pt>
                <c:pt idx="85">
                  <c:v>5.3322587634431429E-2</c:v>
                </c:pt>
                <c:pt idx="86">
                  <c:v>5.5072708912064061E-2</c:v>
                </c:pt>
                <c:pt idx="87">
                  <c:v>5.7310093300945608E-2</c:v>
                </c:pt>
                <c:pt idx="88">
                  <c:v>5.9409083987471911E-2</c:v>
                </c:pt>
                <c:pt idx="89">
                  <c:v>6.1317649601374202E-2</c:v>
                </c:pt>
                <c:pt idx="90">
                  <c:v>6.303570756984922E-2</c:v>
                </c:pt>
                <c:pt idx="91">
                  <c:v>6.4563081739693495E-2</c:v>
                </c:pt>
                <c:pt idx="92">
                  <c:v>6.6394237112004872E-2</c:v>
                </c:pt>
                <c:pt idx="93">
                  <c:v>6.8050607542862185E-2</c:v>
                </c:pt>
                <c:pt idx="94">
                  <c:v>6.9532221411794715E-2</c:v>
                </c:pt>
                <c:pt idx="95">
                  <c:v>7.0937448543072157E-2</c:v>
                </c:pt>
                <c:pt idx="96">
                  <c:v>7.2172748545563215E-2</c:v>
                </c:pt>
                <c:pt idx="97">
                  <c:v>7.3881101946236205E-2</c:v>
                </c:pt>
                <c:pt idx="98">
                  <c:v>7.5423463595761353E-2</c:v>
                </c:pt>
                <c:pt idx="99">
                  <c:v>7.6799901000837889E-2</c:v>
                </c:pt>
              </c:numCache>
            </c:numRef>
          </c:val>
          <c:extLst>
            <c:ext xmlns:c16="http://schemas.microsoft.com/office/drawing/2014/chart" uri="{C3380CC4-5D6E-409C-BE32-E72D297353CC}">
              <c16:uniqueId val="{00000007-E754-42AA-81B4-B01EE02962E4}"/>
            </c:ext>
          </c:extLst>
        </c:ser>
        <c:dLbls>
          <c:showLegendKey val="0"/>
          <c:showVal val="0"/>
          <c:showCatName val="0"/>
          <c:showSerName val="0"/>
          <c:showPercent val="0"/>
          <c:showBubbleSize val="0"/>
        </c:dLbls>
        <c:axId val="1866376303"/>
        <c:axId val="1867365247"/>
      </c:areaChart>
      <c:catAx>
        <c:axId val="1866376303"/>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noMultiLvlLbl val="0"/>
      </c:catAx>
      <c:valAx>
        <c:axId val="1867365247"/>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crossAx val="1866376303"/>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sz="1600" b="1">
          <a:solidFill>
            <a:sysClr val="windowText" lastClr="000000"/>
          </a:solidFill>
        </a:defRPr>
      </a:pPr>
      <a:endParaRPr lang="en-US"/>
    </a:p>
  </c:txPr>
  <c:externalData r:id="rId4">
    <c:autoUpdate val="0"/>
  </c:externalData>
</c:chartSpace>
</file>

<file path=ppt/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'ST Prim Ener Cons by Fuel &amp; Reg'!$B$206</c:f>
              <c:strCache>
                <c:ptCount val="1"/>
                <c:pt idx="0">
                  <c:v>Coal</c:v>
                </c:pt>
              </c:strCache>
            </c:strRef>
          </c:tx>
          <c:spPr>
            <a:solidFill>
              <a:srgbClr val="000000"/>
            </a:solidFill>
            <a:ln>
              <a:noFill/>
            </a:ln>
            <a:effectLst/>
          </c:spPr>
          <c:cat>
            <c:numRef>
              <c:f>'ST Prim Ener Cons by Fuel &amp; Reg'!$C$205:$CX$205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Reg'!$C$206:$CX$206</c:f>
              <c:numCache>
                <c:formatCode>0.0%</c:formatCode>
                <c:ptCount val="100"/>
                <c:pt idx="0">
                  <c:v>0.37484718160077424</c:v>
                </c:pt>
                <c:pt idx="1">
                  <c:v>0.36004830177097547</c:v>
                </c:pt>
                <c:pt idx="2">
                  <c:v>0.34123926578241781</c:v>
                </c:pt>
                <c:pt idx="3">
                  <c:v>0.32677789451064448</c:v>
                </c:pt>
                <c:pt idx="4">
                  <c:v>0.31565026507693039</c:v>
                </c:pt>
                <c:pt idx="5">
                  <c:v>0.30139438070230729</c:v>
                </c:pt>
                <c:pt idx="6">
                  <c:v>0.28794807432946462</c:v>
                </c:pt>
                <c:pt idx="7">
                  <c:v>0.27627736791082985</c:v>
                </c:pt>
                <c:pt idx="8">
                  <c:v>0.26866503676148207</c:v>
                </c:pt>
                <c:pt idx="9">
                  <c:v>0.26734513216247402</c:v>
                </c:pt>
                <c:pt idx="10">
                  <c:v>0.27110470086589106</c:v>
                </c:pt>
                <c:pt idx="11">
                  <c:v>0.26687140776718737</c:v>
                </c:pt>
                <c:pt idx="12">
                  <c:v>0.26509810637623454</c:v>
                </c:pt>
                <c:pt idx="13">
                  <c:v>0.25781130543966913</c:v>
                </c:pt>
                <c:pt idx="14">
                  <c:v>0.26083724111245776</c:v>
                </c:pt>
                <c:pt idx="15">
                  <c:v>0.26951958226912343</c:v>
                </c:pt>
                <c:pt idx="16">
                  <c:v>0.27447034799680298</c:v>
                </c:pt>
                <c:pt idx="17">
                  <c:v>0.27896431037538943</c:v>
                </c:pt>
                <c:pt idx="18">
                  <c:v>0.28307166619461233</c:v>
                </c:pt>
                <c:pt idx="19">
                  <c:v>0.28204463176140016</c:v>
                </c:pt>
                <c:pt idx="20">
                  <c:v>0.28662477411427562</c:v>
                </c:pt>
                <c:pt idx="21">
                  <c:v>0.28352155723615535</c:v>
                </c:pt>
                <c:pt idx="22">
                  <c:v>0.28466990966443051</c:v>
                </c:pt>
                <c:pt idx="23">
                  <c:v>0.28252405617303306</c:v>
                </c:pt>
                <c:pt idx="24">
                  <c:v>0.27974919786889152</c:v>
                </c:pt>
                <c:pt idx="25">
                  <c:v>0.27053716602802597</c:v>
                </c:pt>
                <c:pt idx="26">
                  <c:v>0.26595088230721886</c:v>
                </c:pt>
                <c:pt idx="27">
                  <c:v>0.26319312636489411</c:v>
                </c:pt>
                <c:pt idx="28">
                  <c:v>0.26231540883815591</c:v>
                </c:pt>
                <c:pt idx="29">
                  <c:v>0.25990558033165412</c:v>
                </c:pt>
                <c:pt idx="30">
                  <c:v>0.25606678626691071</c:v>
                </c:pt>
                <c:pt idx="31">
                  <c:v>0.25454311418101</c:v>
                </c:pt>
                <c:pt idx="32">
                  <c:v>0.25433958951949925</c:v>
                </c:pt>
                <c:pt idx="33">
                  <c:v>0.2510830436291398</c:v>
                </c:pt>
                <c:pt idx="34">
                  <c:v>0.24789137363417246</c:v>
                </c:pt>
                <c:pt idx="35">
                  <c:v>0.25040013726618093</c:v>
                </c:pt>
                <c:pt idx="36">
                  <c:v>0.25191071279204619</c:v>
                </c:pt>
                <c:pt idx="37">
                  <c:v>0.25612177593206042</c:v>
                </c:pt>
                <c:pt idx="38">
                  <c:v>0.26902090262864281</c:v>
                </c:pt>
                <c:pt idx="39">
                  <c:v>0.27417292744527577</c:v>
                </c:pt>
                <c:pt idx="40">
                  <c:v>0.28535063214168427</c:v>
                </c:pt>
                <c:pt idx="41">
                  <c:v>0.29207104061329225</c:v>
                </c:pt>
                <c:pt idx="42">
                  <c:v>0.29955306809047355</c:v>
                </c:pt>
                <c:pt idx="43">
                  <c:v>0.30037837758084873</c:v>
                </c:pt>
                <c:pt idx="44">
                  <c:v>0.30082350903156413</c:v>
                </c:pt>
                <c:pt idx="45">
                  <c:v>0.29985752377032765</c:v>
                </c:pt>
                <c:pt idx="46">
                  <c:v>0.30689215862722935</c:v>
                </c:pt>
                <c:pt idx="47">
                  <c:v>0.30380646366367486</c:v>
                </c:pt>
                <c:pt idx="48">
                  <c:v>0.3031085455098691</c:v>
                </c:pt>
                <c:pt idx="49">
                  <c:v>0.30195229828838949</c:v>
                </c:pt>
                <c:pt idx="50">
                  <c:v>0.29209847711429821</c:v>
                </c:pt>
                <c:pt idx="51">
                  <c:v>0.28453743127902426</c:v>
                </c:pt>
                <c:pt idx="52">
                  <c:v>0.2807311345023103</c:v>
                </c:pt>
                <c:pt idx="53">
                  <c:v>0.27677675236862542</c:v>
                </c:pt>
                <c:pt idx="54">
                  <c:v>0.27057776586493965</c:v>
                </c:pt>
                <c:pt idx="55">
                  <c:v>0.2707582550547597</c:v>
                </c:pt>
                <c:pt idx="56">
                  <c:v>0.27195078854513238</c:v>
                </c:pt>
                <c:pt idx="57">
                  <c:v>0.27004713302531647</c:v>
                </c:pt>
                <c:pt idx="58">
                  <c:v>0.26815680309413925</c:v>
                </c:pt>
                <c:pt idx="59">
                  <c:v>0.26601154866938614</c:v>
                </c:pt>
                <c:pt idx="60">
                  <c:v>0.26388345628003107</c:v>
                </c:pt>
                <c:pt idx="61">
                  <c:v>0.26150850517351076</c:v>
                </c:pt>
                <c:pt idx="62">
                  <c:v>0.25889342012177563</c:v>
                </c:pt>
                <c:pt idx="63">
                  <c:v>0.25604559250043607</c:v>
                </c:pt>
                <c:pt idx="64">
                  <c:v>0.25297304539043086</c:v>
                </c:pt>
                <c:pt idx="65">
                  <c:v>0.24968439580035526</c:v>
                </c:pt>
                <c:pt idx="66">
                  <c:v>0.24618881425915029</c:v>
                </c:pt>
                <c:pt idx="67">
                  <c:v>0.24249598204526304</c:v>
                </c:pt>
                <c:pt idx="68">
                  <c:v>0.23861604633253883</c:v>
                </c:pt>
                <c:pt idx="69">
                  <c:v>0.23455957354488566</c:v>
                </c:pt>
                <c:pt idx="70">
                  <c:v>0.23033750122107771</c:v>
                </c:pt>
                <c:pt idx="71">
                  <c:v>0.22596108869787723</c:v>
                </c:pt>
                <c:pt idx="72">
                  <c:v>0.22144186692391968</c:v>
                </c:pt>
                <c:pt idx="73">
                  <c:v>0.21679158771851736</c:v>
                </c:pt>
                <c:pt idx="74">
                  <c:v>0.21202217278870997</c:v>
                </c:pt>
                <c:pt idx="75">
                  <c:v>0.20735768498735835</c:v>
                </c:pt>
                <c:pt idx="76">
                  <c:v>0.20279581591763646</c:v>
                </c:pt>
                <c:pt idx="77">
                  <c:v>0.19833430796744844</c:v>
                </c:pt>
                <c:pt idx="78">
                  <c:v>0.19397095319216456</c:v>
                </c:pt>
                <c:pt idx="79">
                  <c:v>0.18970359222193695</c:v>
                </c:pt>
                <c:pt idx="80">
                  <c:v>0.18553011319305432</c:v>
                </c:pt>
                <c:pt idx="81">
                  <c:v>0.18144845070280713</c:v>
                </c:pt>
                <c:pt idx="82">
                  <c:v>0.17745658478734536</c:v>
                </c:pt>
                <c:pt idx="83">
                  <c:v>0.17355253992202377</c:v>
                </c:pt>
                <c:pt idx="84">
                  <c:v>0.16973438404373925</c:v>
                </c:pt>
                <c:pt idx="85">
                  <c:v>0.16600022759477698</c:v>
                </c:pt>
                <c:pt idx="86">
                  <c:v>0.16234822258769188</c:v>
                </c:pt>
                <c:pt idx="87">
                  <c:v>0.15877656169076265</c:v>
                </c:pt>
                <c:pt idx="88">
                  <c:v>0.15528347733356587</c:v>
                </c:pt>
                <c:pt idx="89">
                  <c:v>0.15186724083222741</c:v>
                </c:pt>
                <c:pt idx="90">
                  <c:v>0.1485261615339184</c:v>
                </c:pt>
                <c:pt idx="91">
                  <c:v>0.14525858598017219</c:v>
                </c:pt>
                <c:pt idx="92">
                  <c:v>0.14206289708860839</c:v>
                </c:pt>
                <c:pt idx="93">
                  <c:v>0.138937513352659</c:v>
                </c:pt>
                <c:pt idx="94">
                  <c:v>0.1358808880589005</c:v>
                </c:pt>
                <c:pt idx="95">
                  <c:v>0.1328915085216047</c:v>
                </c:pt>
                <c:pt idx="96">
                  <c:v>0.12996789533412939</c:v>
                </c:pt>
                <c:pt idx="97">
                  <c:v>0.12710860163677853</c:v>
                </c:pt>
                <c:pt idx="98">
                  <c:v>0.12431221240076941</c:v>
                </c:pt>
                <c:pt idx="99">
                  <c:v>0.12157734372795248</c:v>
                </c:pt>
              </c:numCache>
            </c:numRef>
          </c:val>
          <c:extLst>
            <c:ext xmlns:c16="http://schemas.microsoft.com/office/drawing/2014/chart" uri="{C3380CC4-5D6E-409C-BE32-E72D297353CC}">
              <c16:uniqueId val="{00000000-E754-42AA-81B4-B01EE02962E4}"/>
            </c:ext>
          </c:extLst>
        </c:ser>
        <c:ser>
          <c:idx val="2"/>
          <c:order val="1"/>
          <c:tx>
            <c:strRef>
              <c:f>'ST Prim Ener Cons by Fuel &amp; Reg'!$B$207</c:f>
              <c:strCache>
                <c:ptCount val="1"/>
                <c:pt idx="0">
                  <c:v>Oil</c:v>
                </c:pt>
              </c:strCache>
            </c:strRef>
          </c:tx>
          <c:spPr>
            <a:solidFill>
              <a:srgbClr val="00B050"/>
            </a:solidFill>
            <a:ln>
              <a:noFill/>
            </a:ln>
            <a:effectLst/>
          </c:spPr>
          <c:cat>
            <c:numRef>
              <c:f>'ST Prim Ener Cons by Fuel &amp; Reg'!$C$205:$CX$205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Reg'!$C$207:$CX$207</c:f>
              <c:numCache>
                <c:formatCode>0.0%</c:formatCode>
                <c:ptCount val="100"/>
                <c:pt idx="0">
                  <c:v>0.41779909457350639</c:v>
                </c:pt>
                <c:pt idx="1">
                  <c:v>0.42659315099854667</c:v>
                </c:pt>
                <c:pt idx="2">
                  <c:v>0.4404895552481165</c:v>
                </c:pt>
                <c:pt idx="3">
                  <c:v>0.45080813223016791</c:v>
                </c:pt>
                <c:pt idx="4">
                  <c:v>0.45759580099780756</c:v>
                </c:pt>
                <c:pt idx="5">
                  <c:v>0.4682980652718628</c:v>
                </c:pt>
                <c:pt idx="6">
                  <c:v>0.47513577836940585</c:v>
                </c:pt>
                <c:pt idx="7">
                  <c:v>0.48484835668126142</c:v>
                </c:pt>
                <c:pt idx="8">
                  <c:v>0.49473847078426819</c:v>
                </c:pt>
                <c:pt idx="9">
                  <c:v>0.48500851383923327</c:v>
                </c:pt>
                <c:pt idx="10">
                  <c:v>0.47703270305128076</c:v>
                </c:pt>
                <c:pt idx="11">
                  <c:v>0.48198492236088586</c:v>
                </c:pt>
                <c:pt idx="12">
                  <c:v>0.48122433991315289</c:v>
                </c:pt>
                <c:pt idx="13">
                  <c:v>0.48374529718652748</c:v>
                </c:pt>
                <c:pt idx="14">
                  <c:v>0.47476124384838092</c:v>
                </c:pt>
                <c:pt idx="15">
                  <c:v>0.45891318405275744</c:v>
                </c:pt>
                <c:pt idx="16">
                  <c:v>0.44450037235562373</c:v>
                </c:pt>
                <c:pt idx="17">
                  <c:v>0.43288801052527914</c:v>
                </c:pt>
                <c:pt idx="18">
                  <c:v>0.42291377199070701</c:v>
                </c:pt>
                <c:pt idx="19">
                  <c:v>0.41299274072751085</c:v>
                </c:pt>
                <c:pt idx="20">
                  <c:v>0.40219645232463175</c:v>
                </c:pt>
                <c:pt idx="21">
                  <c:v>0.40557427830019721</c:v>
                </c:pt>
                <c:pt idx="22">
                  <c:v>0.39962347882173677</c:v>
                </c:pt>
                <c:pt idx="23">
                  <c:v>0.39769454232246648</c:v>
                </c:pt>
                <c:pt idx="24">
                  <c:v>0.39650302119471631</c:v>
                </c:pt>
                <c:pt idx="25">
                  <c:v>0.39276492872162905</c:v>
                </c:pt>
                <c:pt idx="26">
                  <c:v>0.38989961209624963</c:v>
                </c:pt>
                <c:pt idx="27">
                  <c:v>0.39290460965426177</c:v>
                </c:pt>
                <c:pt idx="28">
                  <c:v>0.38767465386231886</c:v>
                </c:pt>
                <c:pt idx="29">
                  <c:v>0.39103109718279205</c:v>
                </c:pt>
                <c:pt idx="30">
                  <c:v>0.38899844593531918</c:v>
                </c:pt>
                <c:pt idx="31">
                  <c:v>0.38603865970030782</c:v>
                </c:pt>
                <c:pt idx="32">
                  <c:v>0.39692322044892991</c:v>
                </c:pt>
                <c:pt idx="33">
                  <c:v>0.39657368996052489</c:v>
                </c:pt>
                <c:pt idx="34">
                  <c:v>0.39665333625956395</c:v>
                </c:pt>
                <c:pt idx="35">
                  <c:v>0.39148228311767769</c:v>
                </c:pt>
                <c:pt idx="36">
                  <c:v>0.39111668871797706</c:v>
                </c:pt>
                <c:pt idx="37">
                  <c:v>0.3857413033571398</c:v>
                </c:pt>
                <c:pt idx="38">
                  <c:v>0.38074345653034297</c:v>
                </c:pt>
                <c:pt idx="39">
                  <c:v>0.37674567848898011</c:v>
                </c:pt>
                <c:pt idx="40">
                  <c:v>0.3682172597388787</c:v>
                </c:pt>
                <c:pt idx="41">
                  <c:v>0.36191498210986189</c:v>
                </c:pt>
                <c:pt idx="42">
                  <c:v>0.35562714714541066</c:v>
                </c:pt>
                <c:pt idx="43">
                  <c:v>0.34874341073566129</c:v>
                </c:pt>
                <c:pt idx="44">
                  <c:v>0.34721922550452639</c:v>
                </c:pt>
                <c:pt idx="45">
                  <c:v>0.34197462665723638</c:v>
                </c:pt>
                <c:pt idx="46">
                  <c:v>0.33680487522183833</c:v>
                </c:pt>
                <c:pt idx="47">
                  <c:v>0.33699172470824462</c:v>
                </c:pt>
                <c:pt idx="48">
                  <c:v>0.33472584051932031</c:v>
                </c:pt>
                <c:pt idx="49">
                  <c:v>0.33318462343866101</c:v>
                </c:pt>
                <c:pt idx="50">
                  <c:v>0.33679942601409768</c:v>
                </c:pt>
                <c:pt idx="51">
                  <c:v>0.33853952437052348</c:v>
                </c:pt>
                <c:pt idx="52">
                  <c:v>0.33696418955094337</c:v>
                </c:pt>
                <c:pt idx="53">
                  <c:v>0.33257911225548953</c:v>
                </c:pt>
                <c:pt idx="54">
                  <c:v>0.33044397972445727</c:v>
                </c:pt>
                <c:pt idx="55">
                  <c:v>0.31216013523515784</c:v>
                </c:pt>
                <c:pt idx="56">
                  <c:v>0.31290422322801509</c:v>
                </c:pt>
                <c:pt idx="57">
                  <c:v>0.31040098944219097</c:v>
                </c:pt>
                <c:pt idx="58">
                  <c:v>0.30791778152665344</c:v>
                </c:pt>
                <c:pt idx="59">
                  <c:v>0.30545443927444021</c:v>
                </c:pt>
                <c:pt idx="60">
                  <c:v>0.3030108037602447</c:v>
                </c:pt>
                <c:pt idx="61">
                  <c:v>0.30058671733016273</c:v>
                </c:pt>
                <c:pt idx="62">
                  <c:v>0.29818202359152141</c:v>
                </c:pt>
                <c:pt idx="63">
                  <c:v>0.29579656740278926</c:v>
                </c:pt>
                <c:pt idx="64">
                  <c:v>0.29343019486356692</c:v>
                </c:pt>
                <c:pt idx="65">
                  <c:v>0.29108275330465838</c:v>
                </c:pt>
                <c:pt idx="66">
                  <c:v>0.2887540912782211</c:v>
                </c:pt>
                <c:pt idx="67">
                  <c:v>0.28615530445671711</c:v>
                </c:pt>
                <c:pt idx="68">
                  <c:v>0.28357990671660666</c:v>
                </c:pt>
                <c:pt idx="69">
                  <c:v>0.2810276875561572</c:v>
                </c:pt>
                <c:pt idx="70">
                  <c:v>0.2784984383681518</c:v>
                </c:pt>
                <c:pt idx="71">
                  <c:v>0.27599195242283842</c:v>
                </c:pt>
                <c:pt idx="72">
                  <c:v>0.27350802485103287</c:v>
                </c:pt>
                <c:pt idx="73">
                  <c:v>0.27104645262737359</c:v>
                </c:pt>
                <c:pt idx="74">
                  <c:v>0.26860703455372725</c:v>
                </c:pt>
                <c:pt idx="75">
                  <c:v>0.26618957124274373</c:v>
                </c:pt>
                <c:pt idx="76">
                  <c:v>0.26379386510155906</c:v>
                </c:pt>
                <c:pt idx="77">
                  <c:v>0.26115592645054347</c:v>
                </c:pt>
                <c:pt idx="78">
                  <c:v>0.25854436718603802</c:v>
                </c:pt>
                <c:pt idx="79">
                  <c:v>0.25595892351417765</c:v>
                </c:pt>
                <c:pt idx="80">
                  <c:v>0.25339933427903588</c:v>
                </c:pt>
                <c:pt idx="81">
                  <c:v>0.25086534093624552</c:v>
                </c:pt>
                <c:pt idx="82">
                  <c:v>0.24835668752688306</c:v>
                </c:pt>
                <c:pt idx="83">
                  <c:v>0.24587312065161424</c:v>
                </c:pt>
                <c:pt idx="84">
                  <c:v>0.24341438944509808</c:v>
                </c:pt>
                <c:pt idx="85">
                  <c:v>0.24098024555064709</c:v>
                </c:pt>
                <c:pt idx="86">
                  <c:v>0.23857044309514061</c:v>
                </c:pt>
                <c:pt idx="87">
                  <c:v>0.23594616822109407</c:v>
                </c:pt>
                <c:pt idx="88">
                  <c:v>0.23335076037066205</c:v>
                </c:pt>
                <c:pt idx="89">
                  <c:v>0.23078390200658477</c:v>
                </c:pt>
                <c:pt idx="90">
                  <c:v>0.22824527908451234</c:v>
                </c:pt>
                <c:pt idx="91">
                  <c:v>0.22573458101458269</c:v>
                </c:pt>
                <c:pt idx="92">
                  <c:v>0.22325150062342228</c:v>
                </c:pt>
                <c:pt idx="93">
                  <c:v>0.22079573411656464</c:v>
                </c:pt>
                <c:pt idx="94">
                  <c:v>0.21836698104128244</c:v>
                </c:pt>
                <c:pt idx="95">
                  <c:v>0.21596494424982832</c:v>
                </c:pt>
                <c:pt idx="96">
                  <c:v>0.21358932986308021</c:v>
                </c:pt>
                <c:pt idx="97">
                  <c:v>0.21102625790472324</c:v>
                </c:pt>
                <c:pt idx="98">
                  <c:v>0.20849394280986655</c:v>
                </c:pt>
                <c:pt idx="99">
                  <c:v>0.20599201549614815</c:v>
                </c:pt>
              </c:numCache>
            </c:numRef>
          </c:val>
          <c:extLst>
            <c:ext xmlns:c16="http://schemas.microsoft.com/office/drawing/2014/chart" uri="{C3380CC4-5D6E-409C-BE32-E72D297353CC}">
              <c16:uniqueId val="{00000001-E754-42AA-81B4-B01EE02962E4}"/>
            </c:ext>
          </c:extLst>
        </c:ser>
        <c:ser>
          <c:idx val="1"/>
          <c:order val="2"/>
          <c:tx>
            <c:strRef>
              <c:f>'ST Prim Ener Cons by Fuel &amp; Reg'!$B$208</c:f>
              <c:strCache>
                <c:ptCount val="1"/>
                <c:pt idx="0">
                  <c:v>Nat Gas</c:v>
                </c:pt>
              </c:strCache>
            </c:strRef>
          </c:tx>
          <c:spPr>
            <a:solidFill>
              <a:srgbClr val="FF0000"/>
            </a:solidFill>
            <a:ln>
              <a:noFill/>
            </a:ln>
            <a:effectLst/>
          </c:spPr>
          <c:cat>
            <c:numRef>
              <c:f>'ST Prim Ener Cons by Fuel &amp; Reg'!$C$205:$CX$205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Reg'!$C$208:$CX$208</c:f>
              <c:numCache>
                <c:formatCode>0.0%</c:formatCode>
                <c:ptCount val="100"/>
                <c:pt idx="0">
                  <c:v>0.14640242629827796</c:v>
                </c:pt>
                <c:pt idx="1">
                  <c:v>0.15149985214313177</c:v>
                </c:pt>
                <c:pt idx="2">
                  <c:v>0.15667402973140698</c:v>
                </c:pt>
                <c:pt idx="3">
                  <c:v>0.16125918996798139</c:v>
                </c:pt>
                <c:pt idx="4">
                  <c:v>0.16598098693854091</c:v>
                </c:pt>
                <c:pt idx="5">
                  <c:v>0.1698757706649115</c:v>
                </c:pt>
                <c:pt idx="6">
                  <c:v>0.17469916629004362</c:v>
                </c:pt>
                <c:pt idx="7">
                  <c:v>0.17488851514525794</c:v>
                </c:pt>
                <c:pt idx="8">
                  <c:v>0.17301636746644528</c:v>
                </c:pt>
                <c:pt idx="9">
                  <c:v>0.17629222222155685</c:v>
                </c:pt>
                <c:pt idx="10">
                  <c:v>0.17537263817087179</c:v>
                </c:pt>
                <c:pt idx="11">
                  <c:v>0.17641707028350329</c:v>
                </c:pt>
                <c:pt idx="12">
                  <c:v>0.17579945336934713</c:v>
                </c:pt>
                <c:pt idx="13">
                  <c:v>0.17614081578469473</c:v>
                </c:pt>
                <c:pt idx="14">
                  <c:v>0.18083834599269286</c:v>
                </c:pt>
                <c:pt idx="15">
                  <c:v>0.18396833610676006</c:v>
                </c:pt>
                <c:pt idx="16">
                  <c:v>0.18682270538965903</c:v>
                </c:pt>
                <c:pt idx="17">
                  <c:v>0.18875167587187197</c:v>
                </c:pt>
                <c:pt idx="18">
                  <c:v>0.18879494877094452</c:v>
                </c:pt>
                <c:pt idx="19">
                  <c:v>0.19500240026934987</c:v>
                </c:pt>
                <c:pt idx="20">
                  <c:v>0.19431336294379914</c:v>
                </c:pt>
                <c:pt idx="21">
                  <c:v>0.19192564524812311</c:v>
                </c:pt>
                <c:pt idx="22">
                  <c:v>0.19512742847299</c:v>
                </c:pt>
                <c:pt idx="23">
                  <c:v>0.19680782734151972</c:v>
                </c:pt>
                <c:pt idx="24">
                  <c:v>0.2013342897063537</c:v>
                </c:pt>
                <c:pt idx="25">
                  <c:v>0.20345402866631718</c:v>
                </c:pt>
                <c:pt idx="26">
                  <c:v>0.20705316253088296</c:v>
                </c:pt>
                <c:pt idx="27">
                  <c:v>0.20662265775190139</c:v>
                </c:pt>
                <c:pt idx="28">
                  <c:v>0.20696226606971416</c:v>
                </c:pt>
                <c:pt idx="29">
                  <c:v>0.20552339112813253</c:v>
                </c:pt>
                <c:pt idx="30">
                  <c:v>0.2081430635889272</c:v>
                </c:pt>
                <c:pt idx="31">
                  <c:v>0.21219096438498761</c:v>
                </c:pt>
                <c:pt idx="32">
                  <c:v>0.21114922879271869</c:v>
                </c:pt>
                <c:pt idx="33">
                  <c:v>0.21363570189498665</c:v>
                </c:pt>
                <c:pt idx="34">
                  <c:v>0.21599072955510254</c:v>
                </c:pt>
                <c:pt idx="35">
                  <c:v>0.21905607185190873</c:v>
                </c:pt>
                <c:pt idx="36">
                  <c:v>0.21987212836792813</c:v>
                </c:pt>
                <c:pt idx="37">
                  <c:v>0.22140360708691056</c:v>
                </c:pt>
                <c:pt idx="38">
                  <c:v>0.21974495006559089</c:v>
                </c:pt>
                <c:pt idx="39">
                  <c:v>0.21756898685925413</c:v>
                </c:pt>
                <c:pt idx="40">
                  <c:v>0.21646847858708304</c:v>
                </c:pt>
                <c:pt idx="41">
                  <c:v>0.21605600743842254</c:v>
                </c:pt>
                <c:pt idx="42">
                  <c:v>0.21829134288117427</c:v>
                </c:pt>
                <c:pt idx="43">
                  <c:v>0.22116660903741256</c:v>
                </c:pt>
                <c:pt idx="44">
                  <c:v>0.22014911433557399</c:v>
                </c:pt>
                <c:pt idx="45">
                  <c:v>0.22554697715556318</c:v>
                </c:pt>
                <c:pt idx="46">
                  <c:v>0.22547834734576033</c:v>
                </c:pt>
                <c:pt idx="47">
                  <c:v>0.22823820716711746</c:v>
                </c:pt>
                <c:pt idx="48">
                  <c:v>0.22799221228933397</c:v>
                </c:pt>
                <c:pt idx="49">
                  <c:v>0.22695477313040258</c:v>
                </c:pt>
                <c:pt idx="50">
                  <c:v>0.23053014469102751</c:v>
                </c:pt>
                <c:pt idx="51">
                  <c:v>0.23258398504748443</c:v>
                </c:pt>
                <c:pt idx="52">
                  <c:v>0.2343884953708685</c:v>
                </c:pt>
                <c:pt idx="53">
                  <c:v>0.23955596056786638</c:v>
                </c:pt>
                <c:pt idx="54">
                  <c:v>0.24186710133596862</c:v>
                </c:pt>
                <c:pt idx="55">
                  <c:v>0.24812253790989164</c:v>
                </c:pt>
                <c:pt idx="56">
                  <c:v>0.24688817681485967</c:v>
                </c:pt>
                <c:pt idx="57">
                  <c:v>0.24738195316848938</c:v>
                </c:pt>
                <c:pt idx="58">
                  <c:v>0.24787671707482636</c:v>
                </c:pt>
                <c:pt idx="59">
                  <c:v>0.24837247050897601</c:v>
                </c:pt>
                <c:pt idx="60">
                  <c:v>0.24886921544999396</c:v>
                </c:pt>
                <c:pt idx="61">
                  <c:v>0.24936695388089394</c:v>
                </c:pt>
                <c:pt idx="62">
                  <c:v>0.24986568778865573</c:v>
                </c:pt>
                <c:pt idx="63">
                  <c:v>0.25036541916423305</c:v>
                </c:pt>
                <c:pt idx="64">
                  <c:v>0.25086615000256152</c:v>
                </c:pt>
                <c:pt idx="65">
                  <c:v>0.25136788230256663</c:v>
                </c:pt>
                <c:pt idx="66">
                  <c:v>0.25187061806717176</c:v>
                </c:pt>
                <c:pt idx="67">
                  <c:v>0.25232398517969268</c:v>
                </c:pt>
                <c:pt idx="68">
                  <c:v>0.25277816835301614</c:v>
                </c:pt>
                <c:pt idx="69">
                  <c:v>0.25323316905605159</c:v>
                </c:pt>
                <c:pt idx="70">
                  <c:v>0.25368898876035251</c:v>
                </c:pt>
                <c:pt idx="71">
                  <c:v>0.25414562894012116</c:v>
                </c:pt>
                <c:pt idx="72">
                  <c:v>0.25460309107221341</c:v>
                </c:pt>
                <c:pt idx="73">
                  <c:v>0.25506137663614342</c:v>
                </c:pt>
                <c:pt idx="74">
                  <c:v>0.25552048711408848</c:v>
                </c:pt>
                <c:pt idx="75">
                  <c:v>0.25598042399089382</c:v>
                </c:pt>
                <c:pt idx="76">
                  <c:v>0.25644118875407745</c:v>
                </c:pt>
                <c:pt idx="77">
                  <c:v>0.25685149465608398</c:v>
                </c:pt>
                <c:pt idx="78">
                  <c:v>0.2572624570475337</c:v>
                </c:pt>
                <c:pt idx="79">
                  <c:v>0.25767407697880979</c:v>
                </c:pt>
                <c:pt idx="80">
                  <c:v>0.25808635550197589</c:v>
                </c:pt>
                <c:pt idx="81">
                  <c:v>0.25849929367077906</c:v>
                </c:pt>
                <c:pt idx="82">
                  <c:v>0.25891289254065231</c:v>
                </c:pt>
                <c:pt idx="83">
                  <c:v>0.25932715316871735</c:v>
                </c:pt>
                <c:pt idx="84">
                  <c:v>0.25974207661378729</c:v>
                </c:pt>
                <c:pt idx="85">
                  <c:v>0.26015766393636935</c:v>
                </c:pt>
                <c:pt idx="86">
                  <c:v>0.26057391619866754</c:v>
                </c:pt>
                <c:pt idx="87">
                  <c:v>0.26099083446458543</c:v>
                </c:pt>
                <c:pt idx="88">
                  <c:v>0.26135622163283589</c:v>
                </c:pt>
                <c:pt idx="89">
                  <c:v>0.26172212034312187</c:v>
                </c:pt>
                <c:pt idx="90">
                  <c:v>0.26208853131160226</c:v>
                </c:pt>
                <c:pt idx="91">
                  <c:v>0.26245545525543851</c:v>
                </c:pt>
                <c:pt idx="92">
                  <c:v>0.26282289289279614</c:v>
                </c:pt>
                <c:pt idx="93">
                  <c:v>0.26319084494284606</c:v>
                </c:pt>
                <c:pt idx="94">
                  <c:v>0.26355931212576605</c:v>
                </c:pt>
                <c:pt idx="95">
                  <c:v>0.26392829516274213</c:v>
                </c:pt>
                <c:pt idx="96">
                  <c:v>0.26429779477596999</c:v>
                </c:pt>
                <c:pt idx="97">
                  <c:v>0.26466781168865638</c:v>
                </c:pt>
                <c:pt idx="98">
                  <c:v>0.26503834662502052</c:v>
                </c:pt>
                <c:pt idx="99">
                  <c:v>0.26540940031029558</c:v>
                </c:pt>
              </c:numCache>
            </c:numRef>
          </c:val>
          <c:extLst>
            <c:ext xmlns:c16="http://schemas.microsoft.com/office/drawing/2014/chart" uri="{C3380CC4-5D6E-409C-BE32-E72D297353CC}">
              <c16:uniqueId val="{00000002-E754-42AA-81B4-B01EE02962E4}"/>
            </c:ext>
          </c:extLst>
        </c:ser>
        <c:ser>
          <c:idx val="3"/>
          <c:order val="3"/>
          <c:tx>
            <c:strRef>
              <c:f>'ST Prim Ener Cons by Fuel &amp; Reg'!$B$209</c:f>
              <c:strCache>
                <c:ptCount val="1"/>
                <c:pt idx="0">
                  <c:v>Nuclear</c:v>
                </c:pt>
              </c:strCache>
            </c:strRef>
          </c:tx>
          <c:spPr>
            <a:solidFill>
              <a:srgbClr val="000000"/>
            </a:solidFill>
            <a:ln>
              <a:noFill/>
            </a:ln>
            <a:effectLst/>
          </c:spPr>
          <c:cat>
            <c:numRef>
              <c:f>'ST Prim Ener Cons by Fuel &amp; Reg'!$C$205:$CX$205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Reg'!$C$209:$CX$209</c:f>
              <c:numCache>
                <c:formatCode>0.0%</c:formatCode>
                <c:ptCount val="100"/>
                <c:pt idx="0">
                  <c:v>1.6830626481161592E-3</c:v>
                </c:pt>
                <c:pt idx="1">
                  <c:v>2.1550054075661338E-3</c:v>
                </c:pt>
                <c:pt idx="2">
                  <c:v>2.4721639738483152E-3</c:v>
                </c:pt>
                <c:pt idx="3">
                  <c:v>2.9642860712895645E-3</c:v>
                </c:pt>
                <c:pt idx="4">
                  <c:v>3.2941213890707996E-3</c:v>
                </c:pt>
                <c:pt idx="5">
                  <c:v>3.9542780014844544E-3</c:v>
                </c:pt>
                <c:pt idx="6">
                  <c:v>5.2832569016375208E-3</c:v>
                </c:pt>
                <c:pt idx="7">
                  <c:v>6.9525548061591062E-3</c:v>
                </c:pt>
                <c:pt idx="8">
                  <c:v>8.7980455423880433E-3</c:v>
                </c:pt>
                <c:pt idx="9">
                  <c:v>1.1437683897427598E-2</c:v>
                </c:pt>
                <c:pt idx="10">
                  <c:v>1.578463581962648E-2</c:v>
                </c:pt>
                <c:pt idx="11">
                  <c:v>1.7531711525357152E-2</c:v>
                </c:pt>
                <c:pt idx="12">
                  <c:v>2.1053999285897868E-2</c:v>
                </c:pt>
                <c:pt idx="13">
                  <c:v>2.3527495936028955E-2</c:v>
                </c:pt>
                <c:pt idx="14">
                  <c:v>2.3656038050066004E-2</c:v>
                </c:pt>
                <c:pt idx="15">
                  <c:v>2.6103438281917784E-2</c:v>
                </c:pt>
                <c:pt idx="16">
                  <c:v>3.0959721409367189E-2</c:v>
                </c:pt>
                <c:pt idx="17">
                  <c:v>3.376352338176327E-2</c:v>
                </c:pt>
                <c:pt idx="18">
                  <c:v>3.7665161141102084E-2</c:v>
                </c:pt>
                <c:pt idx="19">
                  <c:v>4.3651797365692864E-2</c:v>
                </c:pt>
                <c:pt idx="20">
                  <c:v>5.0481563439795235E-2</c:v>
                </c:pt>
                <c:pt idx="21">
                  <c:v>5.2888027405457082E-2</c:v>
                </c:pt>
                <c:pt idx="22">
                  <c:v>5.5577341281983259E-2</c:v>
                </c:pt>
                <c:pt idx="23">
                  <c:v>5.8387303867849981E-2</c:v>
                </c:pt>
                <c:pt idx="24">
                  <c:v>5.8893575050157791E-2</c:v>
                </c:pt>
                <c:pt idx="25">
                  <c:v>5.9281708126855917E-2</c:v>
                </c:pt>
                <c:pt idx="26">
                  <c:v>6.1660593616556826E-2</c:v>
                </c:pt>
                <c:pt idx="27">
                  <c:v>6.171943871118455E-2</c:v>
                </c:pt>
                <c:pt idx="28">
                  <c:v>6.3312463147795719E-2</c:v>
                </c:pt>
                <c:pt idx="29">
                  <c:v>6.366271735117475E-2</c:v>
                </c:pt>
                <c:pt idx="30">
                  <c:v>6.4992227006164902E-2</c:v>
                </c:pt>
                <c:pt idx="31">
                  <c:v>6.5395828815109733E-2</c:v>
                </c:pt>
                <c:pt idx="32">
                  <c:v>6.5006016852987639E-2</c:v>
                </c:pt>
                <c:pt idx="33">
                  <c:v>6.570003664261588E-2</c:v>
                </c:pt>
                <c:pt idx="34">
                  <c:v>6.7045718711528243E-2</c:v>
                </c:pt>
                <c:pt idx="35">
                  <c:v>6.685857940251555E-2</c:v>
                </c:pt>
                <c:pt idx="36">
                  <c:v>6.7644882344998797E-2</c:v>
                </c:pt>
                <c:pt idx="37">
                  <c:v>6.6798486525652595E-2</c:v>
                </c:pt>
                <c:pt idx="38">
                  <c:v>6.2784567893071616E-2</c:v>
                </c:pt>
                <c:pt idx="39">
                  <c:v>6.217762959829598E-2</c:v>
                </c:pt>
                <c:pt idx="40">
                  <c:v>6.0022813962121481E-2</c:v>
                </c:pt>
                <c:pt idx="41">
                  <c:v>5.8725794603586845E-2</c:v>
                </c:pt>
                <c:pt idx="42">
                  <c:v>5.5486497845033511E-2</c:v>
                </c:pt>
                <c:pt idx="43">
                  <c:v>5.4385184057292736E-2</c:v>
                </c:pt>
                <c:pt idx="44">
                  <c:v>5.415852149640632E-2</c:v>
                </c:pt>
                <c:pt idx="45">
                  <c:v>5.2649039750320342E-2</c:v>
                </c:pt>
                <c:pt idx="46">
                  <c:v>4.8958990322903538E-2</c:v>
                </c:pt>
                <c:pt idx="47">
                  <c:v>4.4700041212210086E-2</c:v>
                </c:pt>
                <c:pt idx="48">
                  <c:v>4.4027202544637087E-2</c:v>
                </c:pt>
                <c:pt idx="49">
                  <c:v>4.4172906248018229E-2</c:v>
                </c:pt>
                <c:pt idx="50">
                  <c:v>4.4130314327565229E-2</c:v>
                </c:pt>
                <c:pt idx="51">
                  <c:v>4.3917885243546798E-2</c:v>
                </c:pt>
                <c:pt idx="52">
                  <c:v>4.321408497992469E-2</c:v>
                </c:pt>
                <c:pt idx="53">
                  <c:v>4.2819555543231913E-2</c:v>
                </c:pt>
                <c:pt idx="54">
                  <c:v>4.3795877600539643E-2</c:v>
                </c:pt>
                <c:pt idx="55">
                  <c:v>4.3805668848627632E-2</c:v>
                </c:pt>
                <c:pt idx="56">
                  <c:v>4.2996199043873674E-2</c:v>
                </c:pt>
                <c:pt idx="57">
                  <c:v>4.3426161034312412E-2</c:v>
                </c:pt>
                <c:pt idx="58">
                  <c:v>4.3860422644655533E-2</c:v>
                </c:pt>
                <c:pt idx="59">
                  <c:v>4.4299026871102092E-2</c:v>
                </c:pt>
                <c:pt idx="60">
                  <c:v>4.4742017139813114E-2</c:v>
                </c:pt>
                <c:pt idx="61">
                  <c:v>4.5189437311211243E-2</c:v>
                </c:pt>
                <c:pt idx="62">
                  <c:v>4.5867278870879408E-2</c:v>
                </c:pt>
                <c:pt idx="63">
                  <c:v>4.6555288053942594E-2</c:v>
                </c:pt>
                <c:pt idx="64">
                  <c:v>4.7253617374751727E-2</c:v>
                </c:pt>
                <c:pt idx="65">
                  <c:v>4.7962421635372995E-2</c:v>
                </c:pt>
                <c:pt idx="66">
                  <c:v>4.8681857959903582E-2</c:v>
                </c:pt>
                <c:pt idx="67">
                  <c:v>4.9655495119101653E-2</c:v>
                </c:pt>
                <c:pt idx="68">
                  <c:v>5.0648605021483689E-2</c:v>
                </c:pt>
                <c:pt idx="69">
                  <c:v>5.1661577121913362E-2</c:v>
                </c:pt>
                <c:pt idx="70">
                  <c:v>5.2694808664351632E-2</c:v>
                </c:pt>
                <c:pt idx="71">
                  <c:v>5.3748704837638668E-2</c:v>
                </c:pt>
                <c:pt idx="72">
                  <c:v>5.5092422458579628E-2</c:v>
                </c:pt>
                <c:pt idx="73">
                  <c:v>5.6469733020044113E-2</c:v>
                </c:pt>
                <c:pt idx="74">
                  <c:v>5.7881476345545212E-2</c:v>
                </c:pt>
                <c:pt idx="75">
                  <c:v>5.932851325418384E-2</c:v>
                </c:pt>
                <c:pt idx="76">
                  <c:v>6.0811726085538434E-2</c:v>
                </c:pt>
                <c:pt idx="77">
                  <c:v>6.2453642689847967E-2</c:v>
                </c:pt>
                <c:pt idx="78">
                  <c:v>6.4139891042473862E-2</c:v>
                </c:pt>
                <c:pt idx="79">
                  <c:v>6.5871668100620645E-2</c:v>
                </c:pt>
                <c:pt idx="80">
                  <c:v>6.7650203139337395E-2</c:v>
                </c:pt>
                <c:pt idx="81">
                  <c:v>6.9476758624099494E-2</c:v>
                </c:pt>
                <c:pt idx="82">
                  <c:v>7.1422107865574277E-2</c:v>
                </c:pt>
                <c:pt idx="83">
                  <c:v>7.3421926885810354E-2</c:v>
                </c:pt>
                <c:pt idx="84">
                  <c:v>7.5477740838613042E-2</c:v>
                </c:pt>
                <c:pt idx="85">
                  <c:v>7.7591117582094207E-2</c:v>
                </c:pt>
                <c:pt idx="86">
                  <c:v>7.9763668874392846E-2</c:v>
                </c:pt>
                <c:pt idx="87">
                  <c:v>8.1917287934001451E-2</c:v>
                </c:pt>
                <c:pt idx="88">
                  <c:v>8.4129054708219478E-2</c:v>
                </c:pt>
                <c:pt idx="89">
                  <c:v>8.6400539185341393E-2</c:v>
                </c:pt>
                <c:pt idx="90">
                  <c:v>8.8733353743345608E-2</c:v>
                </c:pt>
                <c:pt idx="91">
                  <c:v>9.1129154294415926E-2</c:v>
                </c:pt>
                <c:pt idx="92">
                  <c:v>9.3498512306070744E-2</c:v>
                </c:pt>
                <c:pt idx="93">
                  <c:v>9.5929473626028591E-2</c:v>
                </c:pt>
                <c:pt idx="94">
                  <c:v>9.8423639940305341E-2</c:v>
                </c:pt>
                <c:pt idx="95">
                  <c:v>0.10088423093881296</c:v>
                </c:pt>
                <c:pt idx="96">
                  <c:v>0.10340633671228328</c:v>
                </c:pt>
                <c:pt idx="97">
                  <c:v>0.10599149513009035</c:v>
                </c:pt>
                <c:pt idx="98">
                  <c:v>0.1086412825083426</c:v>
                </c:pt>
                <c:pt idx="99">
                  <c:v>0.11135731457105115</c:v>
                </c:pt>
              </c:numCache>
            </c:numRef>
          </c:val>
          <c:extLst>
            <c:ext xmlns:c16="http://schemas.microsoft.com/office/drawing/2014/chart" uri="{C3380CC4-5D6E-409C-BE32-E72D297353CC}">
              <c16:uniqueId val="{00000003-E754-42AA-81B4-B01EE02962E4}"/>
            </c:ext>
          </c:extLst>
        </c:ser>
        <c:ser>
          <c:idx val="4"/>
          <c:order val="4"/>
          <c:tx>
            <c:strRef>
              <c:f>'ST Prim Ener Cons by Fuel &amp; Reg'!$B$210</c:f>
              <c:strCache>
                <c:ptCount val="1"/>
                <c:pt idx="0">
                  <c:v>Hydro</c:v>
                </c:pt>
              </c:strCache>
            </c:strRef>
          </c:tx>
          <c:spPr>
            <a:solidFill>
              <a:srgbClr val="000000"/>
            </a:solidFill>
            <a:ln>
              <a:noFill/>
            </a:ln>
            <a:effectLst/>
          </c:spPr>
          <c:cat>
            <c:numRef>
              <c:f>'ST Prim Ener Cons by Fuel &amp; Reg'!$C$205:$CX$205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Reg'!$C$210:$CX$210</c:f>
              <c:numCache>
                <c:formatCode>0.0%</c:formatCode>
                <c:ptCount val="100"/>
                <c:pt idx="0">
                  <c:v>5.796884665855679E-2</c:v>
                </c:pt>
                <c:pt idx="1">
                  <c:v>5.8341989540083093E-2</c:v>
                </c:pt>
                <c:pt idx="2">
                  <c:v>5.780018157805028E-2</c:v>
                </c:pt>
                <c:pt idx="3">
                  <c:v>5.6806661786328469E-2</c:v>
                </c:pt>
                <c:pt idx="4">
                  <c:v>5.611543845279704E-2</c:v>
                </c:pt>
                <c:pt idx="5">
                  <c:v>5.5058080853496158E-2</c:v>
                </c:pt>
                <c:pt idx="6">
                  <c:v>5.545138025921615E-2</c:v>
                </c:pt>
                <c:pt idx="7">
                  <c:v>5.5529305927607166E-2</c:v>
                </c:pt>
                <c:pt idx="8">
                  <c:v>5.3257690194518509E-2</c:v>
                </c:pt>
                <c:pt idx="9">
                  <c:v>5.8300573843547671E-2</c:v>
                </c:pt>
                <c:pt idx="10">
                  <c:v>5.9078694255614794E-2</c:v>
                </c:pt>
                <c:pt idx="11">
                  <c:v>5.5473134260198682E-2</c:v>
                </c:pt>
                <c:pt idx="12">
                  <c:v>5.5070677867662364E-2</c:v>
                </c:pt>
                <c:pt idx="13">
                  <c:v>5.6985903904029703E-2</c:v>
                </c:pt>
                <c:pt idx="14">
                  <c:v>5.8055799680280407E-2</c:v>
                </c:pt>
                <c:pt idx="15">
                  <c:v>5.9507820099667603E-2</c:v>
                </c:pt>
                <c:pt idx="16">
                  <c:v>6.1106358932055418E-2</c:v>
                </c:pt>
                <c:pt idx="17">
                  <c:v>6.3137212634488973E-2</c:v>
                </c:pt>
                <c:pt idx="18">
                  <c:v>6.483399116978017E-2</c:v>
                </c:pt>
                <c:pt idx="19">
                  <c:v>6.3408758830698589E-2</c:v>
                </c:pt>
                <c:pt idx="20">
                  <c:v>6.3461421255232686E-2</c:v>
                </c:pt>
                <c:pt idx="21">
                  <c:v>6.2985523410379579E-2</c:v>
                </c:pt>
                <c:pt idx="22">
                  <c:v>6.1789718479747187E-2</c:v>
                </c:pt>
                <c:pt idx="23">
                  <c:v>6.1395128966576826E-2</c:v>
                </c:pt>
                <c:pt idx="24">
                  <c:v>5.9992806345200302E-2</c:v>
                </c:pt>
                <c:pt idx="25">
                  <c:v>6.0614033923390612E-2</c:v>
                </c:pt>
                <c:pt idx="26">
                  <c:v>6.1572577812926063E-2</c:v>
                </c:pt>
                <c:pt idx="27">
                  <c:v>6.1218029695133479E-2</c:v>
                </c:pt>
                <c:pt idx="28">
                  <c:v>6.4592123217108888E-2</c:v>
                </c:pt>
                <c:pt idx="29">
                  <c:v>6.3975805918350684E-2</c:v>
                </c:pt>
                <c:pt idx="30">
                  <c:v>6.6551142177777606E-2</c:v>
                </c:pt>
                <c:pt idx="31">
                  <c:v>6.6170289805692159E-2</c:v>
                </c:pt>
                <c:pt idx="32">
                  <c:v>6.7426444873370128E-2</c:v>
                </c:pt>
                <c:pt idx="33">
                  <c:v>6.7577836369762168E-2</c:v>
                </c:pt>
                <c:pt idx="34">
                  <c:v>6.6691535923523268E-2</c:v>
                </c:pt>
                <c:pt idx="35">
                  <c:v>6.6111837217758943E-2</c:v>
                </c:pt>
                <c:pt idx="36">
                  <c:v>6.3034765866847406E-2</c:v>
                </c:pt>
                <c:pt idx="37">
                  <c:v>6.288765306295592E-2</c:v>
                </c:pt>
                <c:pt idx="38">
                  <c:v>6.0326372015524501E-2</c:v>
                </c:pt>
                <c:pt idx="39">
                  <c:v>6.1326454852974645E-2</c:v>
                </c:pt>
                <c:pt idx="40">
                  <c:v>6.1258147679701835E-2</c:v>
                </c:pt>
                <c:pt idx="41">
                  <c:v>6.1743404823203014E-2</c:v>
                </c:pt>
                <c:pt idx="42">
                  <c:v>6.0474881430361303E-2</c:v>
                </c:pt>
                <c:pt idx="43">
                  <c:v>6.3294375240099857E-2</c:v>
                </c:pt>
                <c:pt idx="44">
                  <c:v>6.3574361244599642E-2</c:v>
                </c:pt>
                <c:pt idx="45">
                  <c:v>6.4006955895852105E-2</c:v>
                </c:pt>
                <c:pt idx="46">
                  <c:v>6.343574865361927E-2</c:v>
                </c:pt>
                <c:pt idx="47">
                  <c:v>6.5048915979090766E-2</c:v>
                </c:pt>
                <c:pt idx="48">
                  <c:v>6.5995599613771022E-2</c:v>
                </c:pt>
                <c:pt idx="49">
                  <c:v>6.6798596590242051E-2</c:v>
                </c:pt>
                <c:pt idx="50">
                  <c:v>6.5702973025153807E-2</c:v>
                </c:pt>
                <c:pt idx="51">
                  <c:v>6.6477211358941163E-2</c:v>
                </c:pt>
                <c:pt idx="52">
                  <c:v>6.5747141368595233E-2</c:v>
                </c:pt>
                <c:pt idx="53">
                  <c:v>6.5296812705038551E-2</c:v>
                </c:pt>
                <c:pt idx="54">
                  <c:v>6.5668293267310593E-2</c:v>
                </c:pt>
                <c:pt idx="55">
                  <c:v>6.9659337417147388E-2</c:v>
                </c:pt>
                <c:pt idx="56">
                  <c:v>6.4435849191403688E-2</c:v>
                </c:pt>
                <c:pt idx="57">
                  <c:v>6.4335849191403685E-2</c:v>
                </c:pt>
                <c:pt idx="58">
                  <c:v>6.4235849191403682E-2</c:v>
                </c:pt>
                <c:pt idx="59">
                  <c:v>6.4135849191403679E-2</c:v>
                </c:pt>
                <c:pt idx="60">
                  <c:v>6.4035849191403676E-2</c:v>
                </c:pt>
                <c:pt idx="61">
                  <c:v>6.3935849191403674E-2</c:v>
                </c:pt>
                <c:pt idx="62">
                  <c:v>6.3835849191403671E-2</c:v>
                </c:pt>
                <c:pt idx="63">
                  <c:v>6.3735849191403668E-2</c:v>
                </c:pt>
                <c:pt idx="64">
                  <c:v>6.3635849191403665E-2</c:v>
                </c:pt>
                <c:pt idx="65">
                  <c:v>6.3535849191403662E-2</c:v>
                </c:pt>
                <c:pt idx="66">
                  <c:v>6.3435849191403659E-2</c:v>
                </c:pt>
                <c:pt idx="67">
                  <c:v>6.3335849191403656E-2</c:v>
                </c:pt>
                <c:pt idx="68">
                  <c:v>6.3235849191403654E-2</c:v>
                </c:pt>
                <c:pt idx="69">
                  <c:v>6.3135849191403651E-2</c:v>
                </c:pt>
                <c:pt idx="70">
                  <c:v>6.3035849191403648E-2</c:v>
                </c:pt>
                <c:pt idx="71">
                  <c:v>6.2935849191403645E-2</c:v>
                </c:pt>
                <c:pt idx="72">
                  <c:v>6.2835849191403642E-2</c:v>
                </c:pt>
                <c:pt idx="73">
                  <c:v>6.2735849191403639E-2</c:v>
                </c:pt>
                <c:pt idx="74">
                  <c:v>6.2635849191403636E-2</c:v>
                </c:pt>
                <c:pt idx="75">
                  <c:v>6.2535849191403634E-2</c:v>
                </c:pt>
                <c:pt idx="76">
                  <c:v>6.2435849191403631E-2</c:v>
                </c:pt>
                <c:pt idx="77">
                  <c:v>6.2335849191403628E-2</c:v>
                </c:pt>
                <c:pt idx="78">
                  <c:v>6.2235849191403625E-2</c:v>
                </c:pt>
                <c:pt idx="79">
                  <c:v>6.2135849191403622E-2</c:v>
                </c:pt>
                <c:pt idx="80">
                  <c:v>6.2035849191403619E-2</c:v>
                </c:pt>
                <c:pt idx="81">
                  <c:v>6.1935849191403616E-2</c:v>
                </c:pt>
                <c:pt idx="82">
                  <c:v>6.1835849191403613E-2</c:v>
                </c:pt>
                <c:pt idx="83">
                  <c:v>6.1735849191403611E-2</c:v>
                </c:pt>
                <c:pt idx="84">
                  <c:v>6.1635849191403608E-2</c:v>
                </c:pt>
                <c:pt idx="85">
                  <c:v>6.1535849191403605E-2</c:v>
                </c:pt>
                <c:pt idx="86">
                  <c:v>6.1435849191403602E-2</c:v>
                </c:pt>
                <c:pt idx="87">
                  <c:v>6.1335849191403599E-2</c:v>
                </c:pt>
                <c:pt idx="88">
                  <c:v>6.1235849191403596E-2</c:v>
                </c:pt>
                <c:pt idx="89">
                  <c:v>6.1135849191403593E-2</c:v>
                </c:pt>
                <c:pt idx="90">
                  <c:v>6.1035849191403591E-2</c:v>
                </c:pt>
                <c:pt idx="91">
                  <c:v>6.0935849191403588E-2</c:v>
                </c:pt>
                <c:pt idx="92">
                  <c:v>6.0835849191403585E-2</c:v>
                </c:pt>
                <c:pt idx="93">
                  <c:v>6.0735849191403582E-2</c:v>
                </c:pt>
                <c:pt idx="94">
                  <c:v>6.0635849191403579E-2</c:v>
                </c:pt>
                <c:pt idx="95">
                  <c:v>6.0535849191403576E-2</c:v>
                </c:pt>
                <c:pt idx="96">
                  <c:v>6.0435849191403573E-2</c:v>
                </c:pt>
                <c:pt idx="97">
                  <c:v>6.0335849191403571E-2</c:v>
                </c:pt>
                <c:pt idx="98">
                  <c:v>6.0235849191403568E-2</c:v>
                </c:pt>
                <c:pt idx="99">
                  <c:v>6.0135849191403565E-2</c:v>
                </c:pt>
              </c:numCache>
            </c:numRef>
          </c:val>
          <c:extLst>
            <c:ext xmlns:c16="http://schemas.microsoft.com/office/drawing/2014/chart" uri="{C3380CC4-5D6E-409C-BE32-E72D297353CC}">
              <c16:uniqueId val="{00000004-E754-42AA-81B4-B01EE02962E4}"/>
            </c:ext>
          </c:extLst>
        </c:ser>
        <c:ser>
          <c:idx val="5"/>
          <c:order val="5"/>
          <c:tx>
            <c:strRef>
              <c:f>'ST Prim Ener Cons by Fuel &amp; Reg'!$B$211</c:f>
              <c:strCache>
                <c:ptCount val="1"/>
                <c:pt idx="0">
                  <c:v>Wind</c:v>
                </c:pt>
              </c:strCache>
            </c:strRef>
          </c:tx>
          <c:spPr>
            <a:solidFill>
              <a:srgbClr val="000000"/>
            </a:solidFill>
            <a:ln>
              <a:noFill/>
            </a:ln>
            <a:effectLst/>
          </c:spPr>
          <c:cat>
            <c:numRef>
              <c:f>'ST Prim Ener Cons by Fuel &amp; Reg'!$C$205:$CX$205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Reg'!$C$211:$CX$211</c:f>
              <c:numCache>
                <c:formatCode>0.0%</c:formatCode>
                <c:ptCount val="100"/>
                <c:pt idx="0">
                  <c:v>0</c:v>
                </c:pt>
                <c:pt idx="1">
                  <c:v>0</c:v>
                </c:pt>
                <c:pt idx="2">
                  <c:v>0</c:v>
                </c:pt>
                <c:pt idx="3">
                  <c:v>0</c:v>
                </c:pt>
                <c:pt idx="4">
                  <c:v>0</c:v>
                </c:pt>
                <c:pt idx="5">
                  <c:v>0</c:v>
                </c:pt>
                <c:pt idx="6">
                  <c:v>0</c:v>
                </c:pt>
                <c:pt idx="7">
                  <c:v>0</c:v>
                </c:pt>
                <c:pt idx="8">
                  <c:v>0</c:v>
                </c:pt>
                <c:pt idx="9">
                  <c:v>0</c:v>
                </c:pt>
                <c:pt idx="10">
                  <c:v>0</c:v>
                </c:pt>
                <c:pt idx="11">
                  <c:v>0</c:v>
                </c:pt>
                <c:pt idx="12">
                  <c:v>0</c:v>
                </c:pt>
                <c:pt idx="13">
                  <c:v>1.1753761698414687E-7</c:v>
                </c:pt>
                <c:pt idx="14">
                  <c:v>2.2725703602742317E-7</c:v>
                </c:pt>
                <c:pt idx="15">
                  <c:v>4.0120361152909308E-7</c:v>
                </c:pt>
                <c:pt idx="16">
                  <c:v>4.0293098265706801E-7</c:v>
                </c:pt>
                <c:pt idx="17">
                  <c:v>7.1359484302719851E-7</c:v>
                </c:pt>
                <c:pt idx="18">
                  <c:v>1.2451352212799579E-6</c:v>
                </c:pt>
                <c:pt idx="19">
                  <c:v>1.622804916037413E-6</c:v>
                </c:pt>
                <c:pt idx="20">
                  <c:v>2.2690507646002644E-6</c:v>
                </c:pt>
                <c:pt idx="21">
                  <c:v>4.7980819798165175E-6</c:v>
                </c:pt>
                <c:pt idx="22">
                  <c:v>6.5230334756466915E-6</c:v>
                </c:pt>
                <c:pt idx="23">
                  <c:v>1.0667663321838955E-5</c:v>
                </c:pt>
                <c:pt idx="24">
                  <c:v>8.3611656245919947E-5</c:v>
                </c:pt>
                <c:pt idx="25">
                  <c:v>1.1217706805695328E-4</c:v>
                </c:pt>
                <c:pt idx="26">
                  <c:v>1.2527525113044255E-4</c:v>
                </c:pt>
                <c:pt idx="27">
                  <c:v>1.4413759525215621E-4</c:v>
                </c:pt>
                <c:pt idx="28">
                  <c:v>1.7205746155611463E-4</c:v>
                </c:pt>
                <c:pt idx="29">
                  <c:v>2.1230520498730202E-4</c:v>
                </c:pt>
                <c:pt idx="30">
                  <c:v>2.4094499180717108E-4</c:v>
                </c:pt>
                <c:pt idx="31">
                  <c:v>2.6063119574044945E-4</c:v>
                </c:pt>
                <c:pt idx="32">
                  <c:v>3.4059836637608453E-4</c:v>
                </c:pt>
                <c:pt idx="33">
                  <c:v>4.4832640406669219E-4</c:v>
                </c:pt>
                <c:pt idx="34">
                  <c:v>5.8731148884778048E-4</c:v>
                </c:pt>
                <c:pt idx="35">
                  <c:v>8.4787178139197688E-4</c:v>
                </c:pt>
                <c:pt idx="36">
                  <c:v>1.0195417729181302E-3</c:v>
                </c:pt>
                <c:pt idx="37">
                  <c:v>1.3514632795560274E-3</c:v>
                </c:pt>
                <c:pt idx="38">
                  <c:v>1.5674948878646041E-3</c:v>
                </c:pt>
                <c:pt idx="39">
                  <c:v>2.0090502053708805E-3</c:v>
                </c:pt>
                <c:pt idx="40">
                  <c:v>2.3639672262413896E-3</c:v>
                </c:pt>
                <c:pt idx="41">
                  <c:v>2.9143142285101352E-3</c:v>
                </c:pt>
                <c:pt idx="42">
                  <c:v>3.6111296900788424E-3</c:v>
                </c:pt>
                <c:pt idx="43">
                  <c:v>4.5835755634192664E-3</c:v>
                </c:pt>
                <c:pt idx="44">
                  <c:v>5.7880533230834181E-3</c:v>
                </c:pt>
                <c:pt idx="45">
                  <c:v>6.8653917167575884E-3</c:v>
                </c:pt>
                <c:pt idx="46">
                  <c:v>8.4701489365199244E-3</c:v>
                </c:pt>
                <c:pt idx="47">
                  <c:v>1.0001565548978167E-2</c:v>
                </c:pt>
                <c:pt idx="48">
                  <c:v>1.1707371529479193E-2</c:v>
                </c:pt>
                <c:pt idx="49">
                  <c:v>1.2785337137916845E-2</c:v>
                </c:pt>
                <c:pt idx="50">
                  <c:v>1.4844040204000368E-2</c:v>
                </c:pt>
                <c:pt idx="51">
                  <c:v>1.6845505195569866E-2</c:v>
                </c:pt>
                <c:pt idx="52">
                  <c:v>1.9473441098373602E-2</c:v>
                </c:pt>
                <c:pt idx="53">
                  <c:v>2.0985145683165167E-2</c:v>
                </c:pt>
                <c:pt idx="54">
                  <c:v>2.3185015321170423E-2</c:v>
                </c:pt>
                <c:pt idx="55">
                  <c:v>2.7051861509348893E-2</c:v>
                </c:pt>
                <c:pt idx="56">
                  <c:v>2.97925536190532E-2</c:v>
                </c:pt>
                <c:pt idx="57">
                  <c:v>3.2175957908577461E-2</c:v>
                </c:pt>
                <c:pt idx="58">
                  <c:v>3.4750034541263658E-2</c:v>
                </c:pt>
                <c:pt idx="59">
                  <c:v>3.7530037304564751E-2</c:v>
                </c:pt>
                <c:pt idx="60">
                  <c:v>4.0532440288929932E-2</c:v>
                </c:pt>
                <c:pt idx="61">
                  <c:v>4.3775035512044327E-2</c:v>
                </c:pt>
                <c:pt idx="62">
                  <c:v>4.6401537642766992E-2</c:v>
                </c:pt>
                <c:pt idx="63">
                  <c:v>4.9185629901333017E-2</c:v>
                </c:pt>
                <c:pt idx="64">
                  <c:v>5.2136767695412999E-2</c:v>
                </c:pt>
                <c:pt idx="65">
                  <c:v>5.5264973757137778E-2</c:v>
                </c:pt>
                <c:pt idx="66">
                  <c:v>5.8580872182566045E-2</c:v>
                </c:pt>
                <c:pt idx="67">
                  <c:v>6.0924107069868685E-2</c:v>
                </c:pt>
                <c:pt idx="68">
                  <c:v>6.3361071352663431E-2</c:v>
                </c:pt>
                <c:pt idx="69">
                  <c:v>6.5895514206769965E-2</c:v>
                </c:pt>
                <c:pt idx="70">
                  <c:v>6.8531334775040767E-2</c:v>
                </c:pt>
                <c:pt idx="71">
                  <c:v>7.12725881660424E-2</c:v>
                </c:pt>
                <c:pt idx="72">
                  <c:v>7.2698039929363245E-2</c:v>
                </c:pt>
                <c:pt idx="73">
                  <c:v>7.4152000727950515E-2</c:v>
                </c:pt>
                <c:pt idx="74">
                  <c:v>7.5635040742509527E-2</c:v>
                </c:pt>
                <c:pt idx="75">
                  <c:v>7.714774155735972E-2</c:v>
                </c:pt>
                <c:pt idx="76">
                  <c:v>7.8690696388506912E-2</c:v>
                </c:pt>
                <c:pt idx="77">
                  <c:v>7.9477603352391984E-2</c:v>
                </c:pt>
                <c:pt idx="78">
                  <c:v>8.0272379385915901E-2</c:v>
                </c:pt>
                <c:pt idx="79">
                  <c:v>8.1075103179775065E-2</c:v>
                </c:pt>
                <c:pt idx="80">
                  <c:v>8.1885854211572823E-2</c:v>
                </c:pt>
                <c:pt idx="81">
                  <c:v>8.2704712753688556E-2</c:v>
                </c:pt>
                <c:pt idx="82">
                  <c:v>8.3118236317456989E-2</c:v>
                </c:pt>
                <c:pt idx="83">
                  <c:v>8.3533827499044269E-2</c:v>
                </c:pt>
                <c:pt idx="84">
                  <c:v>8.3951496636539488E-2</c:v>
                </c:pt>
                <c:pt idx="85">
                  <c:v>8.4371254119722183E-2</c:v>
                </c:pt>
                <c:pt idx="86">
                  <c:v>8.4793110390320781E-2</c:v>
                </c:pt>
                <c:pt idx="87">
                  <c:v>8.5132282831882067E-2</c:v>
                </c:pt>
                <c:pt idx="88">
                  <c:v>8.5472811963209591E-2</c:v>
                </c:pt>
                <c:pt idx="89">
                  <c:v>8.5814703211062424E-2</c:v>
                </c:pt>
                <c:pt idx="90">
                  <c:v>8.6157962023906673E-2</c:v>
                </c:pt>
                <c:pt idx="91">
                  <c:v>8.6502593872002306E-2</c:v>
                </c:pt>
                <c:pt idx="92">
                  <c:v>8.6762101653618307E-2</c:v>
                </c:pt>
                <c:pt idx="93">
                  <c:v>8.7022387958579153E-2</c:v>
                </c:pt>
                <c:pt idx="94">
                  <c:v>8.7283455122454875E-2</c:v>
                </c:pt>
                <c:pt idx="95">
                  <c:v>8.7545305487822231E-2</c:v>
                </c:pt>
                <c:pt idx="96">
                  <c:v>8.7807941404285689E-2</c:v>
                </c:pt>
                <c:pt idx="97">
                  <c:v>8.7983557287094255E-2</c:v>
                </c:pt>
                <c:pt idx="98">
                  <c:v>8.8159524401668438E-2</c:v>
                </c:pt>
                <c:pt idx="99">
                  <c:v>8.8335843450471768E-2</c:v>
                </c:pt>
              </c:numCache>
            </c:numRef>
          </c:val>
          <c:extLst>
            <c:ext xmlns:c16="http://schemas.microsoft.com/office/drawing/2014/chart" uri="{C3380CC4-5D6E-409C-BE32-E72D297353CC}">
              <c16:uniqueId val="{00000005-E754-42AA-81B4-B01EE02962E4}"/>
            </c:ext>
          </c:extLst>
        </c:ser>
        <c:ser>
          <c:idx val="6"/>
          <c:order val="6"/>
          <c:tx>
            <c:strRef>
              <c:f>'ST Prim Ener Cons by Fuel &amp; Reg'!$B$212</c:f>
              <c:strCache>
                <c:ptCount val="1"/>
                <c:pt idx="0">
                  <c:v>Solar</c:v>
                </c:pt>
              </c:strCache>
            </c:strRef>
          </c:tx>
          <c:spPr>
            <a:solidFill>
              <a:srgbClr val="000000"/>
            </a:solidFill>
            <a:ln>
              <a:noFill/>
            </a:ln>
            <a:effectLst/>
          </c:spPr>
          <c:cat>
            <c:numRef>
              <c:f>'ST Prim Ener Cons by Fuel &amp; Reg'!$C$205:$CX$205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Reg'!$C$212:$CX$212</c:f>
              <c:numCache>
                <c:formatCode>0.0%</c:formatCode>
                <c:ptCount val="100"/>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1.1390185749226827E-7</c:v>
                </c:pt>
                <c:pt idx="19">
                  <c:v>2.288364429764773E-7</c:v>
                </c:pt>
                <c:pt idx="20">
                  <c:v>4.1506590947027397E-7</c:v>
                </c:pt>
                <c:pt idx="21">
                  <c:v>5.2476130701892343E-7</c:v>
                </c:pt>
                <c:pt idx="22">
                  <c:v>3.5400279384490641E-7</c:v>
                </c:pt>
                <c:pt idx="23">
                  <c:v>3.2802681247606315E-7</c:v>
                </c:pt>
                <c:pt idx="24">
                  <c:v>8.2742512607683211E-6</c:v>
                </c:pt>
                <c:pt idx="25">
                  <c:v>1.199122987647601E-5</c:v>
                </c:pt>
                <c:pt idx="26">
                  <c:v>1.5486655104101734E-5</c:v>
                </c:pt>
                <c:pt idx="27">
                  <c:v>1.4208629444440572E-5</c:v>
                </c:pt>
                <c:pt idx="28">
                  <c:v>1.6811374443275952E-5</c:v>
                </c:pt>
                <c:pt idx="29">
                  <c:v>1.7794526490576297E-5</c:v>
                </c:pt>
                <c:pt idx="30">
                  <c:v>1.862992097605839E-5</c:v>
                </c:pt>
                <c:pt idx="31">
                  <c:v>1.9798296137841956E-5</c:v>
                </c:pt>
                <c:pt idx="32">
                  <c:v>2.1244071769082168E-5</c:v>
                </c:pt>
                <c:pt idx="33">
                  <c:v>2.2859146923381653E-5</c:v>
                </c:pt>
                <c:pt idx="34">
                  <c:v>2.5057889250940835E-5</c:v>
                </c:pt>
                <c:pt idx="35">
                  <c:v>2.8587845311290979E-5</c:v>
                </c:pt>
                <c:pt idx="36">
                  <c:v>3.7807296126763883E-5</c:v>
                </c:pt>
                <c:pt idx="37">
                  <c:v>4.6447970083279857E-5</c:v>
                </c:pt>
                <c:pt idx="38">
                  <c:v>5.5855917361629388E-5</c:v>
                </c:pt>
                <c:pt idx="39">
                  <c:v>6.9720908683717725E-5</c:v>
                </c:pt>
                <c:pt idx="40">
                  <c:v>9.4588882317754363E-5</c:v>
                </c:pt>
                <c:pt idx="41">
                  <c:v>1.2578296433260621E-4</c:v>
                </c:pt>
                <c:pt idx="42">
                  <c:v>1.6460865252975303E-4</c:v>
                </c:pt>
                <c:pt idx="43">
                  <c:v>2.6285770451853256E-4</c:v>
                </c:pt>
                <c:pt idx="44">
                  <c:v>4.4068126952164898E-4</c:v>
                </c:pt>
                <c:pt idx="45">
                  <c:v>6.7204854549986952E-4</c:v>
                </c:pt>
                <c:pt idx="46">
                  <c:v>1.261381766194122E-3</c:v>
                </c:pt>
                <c:pt idx="47">
                  <c:v>1.9143723814882727E-3</c:v>
                </c:pt>
                <c:pt idx="48">
                  <c:v>2.5533367700639521E-3</c:v>
                </c:pt>
                <c:pt idx="49">
                  <c:v>3.5566635924486186E-3</c:v>
                </c:pt>
                <c:pt idx="50">
                  <c:v>4.5484992897941116E-3</c:v>
                </c:pt>
                <c:pt idx="51">
                  <c:v>5.7356948140188371E-3</c:v>
                </c:pt>
                <c:pt idx="52">
                  <c:v>7.6068170206449503E-3</c:v>
                </c:pt>
                <c:pt idx="53">
                  <c:v>9.5216430074673737E-3</c:v>
                </c:pt>
                <c:pt idx="54">
                  <c:v>1.1489320128764703E-2</c:v>
                </c:pt>
                <c:pt idx="55">
                  <c:v>1.4339560963043872E-2</c:v>
                </c:pt>
                <c:pt idx="56">
                  <c:v>1.6520860612334105E-2</c:v>
                </c:pt>
                <c:pt idx="57">
                  <c:v>1.7512112249074153E-2</c:v>
                </c:pt>
                <c:pt idx="58">
                  <c:v>1.8562838984018604E-2</c:v>
                </c:pt>
                <c:pt idx="59">
                  <c:v>1.9676609323059722E-2</c:v>
                </c:pt>
                <c:pt idx="60">
                  <c:v>2.0857205882443306E-2</c:v>
                </c:pt>
                <c:pt idx="61">
                  <c:v>2.2108638235389905E-2</c:v>
                </c:pt>
                <c:pt idx="62">
                  <c:v>2.34351565295133E-2</c:v>
                </c:pt>
                <c:pt idx="63">
                  <c:v>2.4841265921284099E-2</c:v>
                </c:pt>
                <c:pt idx="64">
                  <c:v>2.6331741876561145E-2</c:v>
                </c:pt>
                <c:pt idx="65">
                  <c:v>2.7911646389154814E-2</c:v>
                </c:pt>
                <c:pt idx="66">
                  <c:v>2.9586345172504105E-2</c:v>
                </c:pt>
                <c:pt idx="67">
                  <c:v>3.076979897940427E-2</c:v>
                </c:pt>
                <c:pt idx="68">
                  <c:v>3.2000590938580445E-2</c:v>
                </c:pt>
                <c:pt idx="69">
                  <c:v>3.3280614576123663E-2</c:v>
                </c:pt>
                <c:pt idx="70">
                  <c:v>3.4611839159168607E-2</c:v>
                </c:pt>
                <c:pt idx="71">
                  <c:v>3.599631272553535E-2</c:v>
                </c:pt>
                <c:pt idx="72">
                  <c:v>3.7436165234556763E-2</c:v>
                </c:pt>
                <c:pt idx="73">
                  <c:v>3.8933611843939037E-2</c:v>
                </c:pt>
                <c:pt idx="74">
                  <c:v>4.04909563176966E-2</c:v>
                </c:pt>
                <c:pt idx="75">
                  <c:v>4.2110594570404468E-2</c:v>
                </c:pt>
                <c:pt idx="76">
                  <c:v>4.3795018353220645E-2</c:v>
                </c:pt>
                <c:pt idx="77">
                  <c:v>4.5108868903817267E-2</c:v>
                </c:pt>
                <c:pt idx="78">
                  <c:v>4.6462134970931789E-2</c:v>
                </c:pt>
                <c:pt idx="79">
                  <c:v>4.7855999020059742E-2</c:v>
                </c:pt>
                <c:pt idx="80">
                  <c:v>4.9291678990661537E-2</c:v>
                </c:pt>
                <c:pt idx="81">
                  <c:v>5.0770429360381383E-2</c:v>
                </c:pt>
                <c:pt idx="82">
                  <c:v>5.2039690094390911E-2</c:v>
                </c:pt>
                <c:pt idx="83">
                  <c:v>5.3340682346750677E-2</c:v>
                </c:pt>
                <c:pt idx="84">
                  <c:v>5.4674199405419441E-2</c:v>
                </c:pt>
                <c:pt idx="85">
                  <c:v>5.6041054390554922E-2</c:v>
                </c:pt>
                <c:pt idx="86">
                  <c:v>5.7442080750318793E-2</c:v>
                </c:pt>
                <c:pt idx="87">
                  <c:v>5.859092236532517E-2</c:v>
                </c:pt>
                <c:pt idx="88">
                  <c:v>5.9762740812631672E-2</c:v>
                </c:pt>
                <c:pt idx="89">
                  <c:v>6.0957995628884307E-2</c:v>
                </c:pt>
                <c:pt idx="90">
                  <c:v>6.2177155541461991E-2</c:v>
                </c:pt>
                <c:pt idx="91">
                  <c:v>6.3420698652291232E-2</c:v>
                </c:pt>
                <c:pt idx="92">
                  <c:v>6.4372009132075594E-2</c:v>
                </c:pt>
                <c:pt idx="93">
                  <c:v>6.5337589269056723E-2</c:v>
                </c:pt>
                <c:pt idx="94">
                  <c:v>6.6317653108092567E-2</c:v>
                </c:pt>
                <c:pt idx="95">
                  <c:v>6.7312417904713942E-2</c:v>
                </c:pt>
                <c:pt idx="96">
                  <c:v>6.8322104173284645E-2</c:v>
                </c:pt>
                <c:pt idx="97">
                  <c:v>6.9005325215017496E-2</c:v>
                </c:pt>
                <c:pt idx="98">
                  <c:v>6.9695378467167668E-2</c:v>
                </c:pt>
                <c:pt idx="99">
                  <c:v>7.0392332251839343E-2</c:v>
                </c:pt>
              </c:numCache>
            </c:numRef>
          </c:val>
          <c:extLst>
            <c:ext xmlns:c16="http://schemas.microsoft.com/office/drawing/2014/chart" uri="{C3380CC4-5D6E-409C-BE32-E72D297353CC}">
              <c16:uniqueId val="{00000006-E754-42AA-81B4-B01EE02962E4}"/>
            </c:ext>
          </c:extLst>
        </c:ser>
        <c:ser>
          <c:idx val="7"/>
          <c:order val="7"/>
          <c:tx>
            <c:strRef>
              <c:f>'ST Prim Ener Cons by Fuel &amp; Reg'!$B$213</c:f>
              <c:strCache>
                <c:ptCount val="1"/>
                <c:pt idx="0">
                  <c:v>Geoth Bio Oth</c:v>
                </c:pt>
              </c:strCache>
            </c:strRef>
          </c:tx>
          <c:spPr>
            <a:solidFill>
              <a:srgbClr val="000000"/>
            </a:solidFill>
            <a:ln>
              <a:noFill/>
            </a:ln>
            <a:effectLst/>
          </c:spPr>
          <c:cat>
            <c:numRef>
              <c:f>'ST Prim Ener Cons by Fuel &amp; Reg'!$C$205:$CX$205</c:f>
              <c:numCache>
                <c:formatCode>General</c:formatCode>
                <c:ptCount val="10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numCache>
            </c:numRef>
          </c:cat>
          <c:val>
            <c:numRef>
              <c:f>'ST Prim Ener Cons by Fuel &amp; Reg'!$C$213:$CX$213</c:f>
              <c:numCache>
                <c:formatCode>0.0%</c:formatCode>
                <c:ptCount val="100"/>
                <c:pt idx="0">
                  <c:v>1.2993882207683548E-3</c:v>
                </c:pt>
                <c:pt idx="1">
                  <c:v>1.3617001396968146E-3</c:v>
                </c:pt>
                <c:pt idx="2">
                  <c:v>1.324803686160091E-3</c:v>
                </c:pt>
                <c:pt idx="3">
                  <c:v>1.383835433588249E-3</c:v>
                </c:pt>
                <c:pt idx="4">
                  <c:v>1.3633871448534083E-3</c:v>
                </c:pt>
                <c:pt idx="5">
                  <c:v>1.419424505937836E-3</c:v>
                </c:pt>
                <c:pt idx="6">
                  <c:v>1.4823438502323569E-3</c:v>
                </c:pt>
                <c:pt idx="7">
                  <c:v>1.5038995288846465E-3</c:v>
                </c:pt>
                <c:pt idx="8">
                  <c:v>1.5243892508979174E-3</c:v>
                </c:pt>
                <c:pt idx="9">
                  <c:v>1.6158740357605599E-3</c:v>
                </c:pt>
                <c:pt idx="10">
                  <c:v>1.6266278367149788E-3</c:v>
                </c:pt>
                <c:pt idx="11">
                  <c:v>1.7217538028675848E-3</c:v>
                </c:pt>
                <c:pt idx="12">
                  <c:v>1.7534231877053552E-3</c:v>
                </c:pt>
                <c:pt idx="13">
                  <c:v>1.7890642114330568E-3</c:v>
                </c:pt>
                <c:pt idx="14">
                  <c:v>1.851104059086223E-3</c:v>
                </c:pt>
                <c:pt idx="15">
                  <c:v>1.987237986162209E-3</c:v>
                </c:pt>
                <c:pt idx="16">
                  <c:v>2.1400909855090401E-3</c:v>
                </c:pt>
                <c:pt idx="17">
                  <c:v>2.4945536163643958E-3</c:v>
                </c:pt>
                <c:pt idx="18">
                  <c:v>2.7191016957751894E-3</c:v>
                </c:pt>
                <c:pt idx="19">
                  <c:v>2.8978194039884905E-3</c:v>
                </c:pt>
                <c:pt idx="20">
                  <c:v>2.9197418055916177E-3</c:v>
                </c:pt>
                <c:pt idx="21">
                  <c:v>3.0996455564010982E-3</c:v>
                </c:pt>
                <c:pt idx="22">
                  <c:v>3.2052462428426415E-3</c:v>
                </c:pt>
                <c:pt idx="23">
                  <c:v>3.1801456384195331E-3</c:v>
                </c:pt>
                <c:pt idx="24">
                  <c:v>3.4352239271738111E-3</c:v>
                </c:pt>
                <c:pt idx="25">
                  <c:v>1.3223966235847769E-2</c:v>
                </c:pt>
                <c:pt idx="26">
                  <c:v>1.3722409729931159E-2</c:v>
                </c:pt>
                <c:pt idx="27">
                  <c:v>1.4183791597928111E-2</c:v>
                </c:pt>
                <c:pt idx="28">
                  <c:v>1.4954216028906869E-2</c:v>
                </c:pt>
                <c:pt idx="29">
                  <c:v>1.5671308356417901E-2</c:v>
                </c:pt>
                <c:pt idx="30">
                  <c:v>1.4988760112117139E-2</c:v>
                </c:pt>
                <c:pt idx="31">
                  <c:v>1.5380713621014501E-2</c:v>
                </c:pt>
                <c:pt idx="32">
                  <c:v>4.7936570743493528E-3</c:v>
                </c:pt>
                <c:pt idx="33">
                  <c:v>4.9585059519805562E-3</c:v>
                </c:pt>
                <c:pt idx="34">
                  <c:v>5.1149365380108334E-3</c:v>
                </c:pt>
                <c:pt idx="35">
                  <c:v>5.2146315172546245E-3</c:v>
                </c:pt>
                <c:pt idx="36">
                  <c:v>5.3634728411574017E-3</c:v>
                </c:pt>
                <c:pt idx="37">
                  <c:v>5.6492627856413241E-3</c:v>
                </c:pt>
                <c:pt idx="38">
                  <c:v>5.7564000616008217E-3</c:v>
                </c:pt>
                <c:pt idx="39">
                  <c:v>5.9295516411648451E-3</c:v>
                </c:pt>
                <c:pt idx="40">
                  <c:v>6.2241117819714885E-3</c:v>
                </c:pt>
                <c:pt idx="41">
                  <c:v>6.4486732187907809E-3</c:v>
                </c:pt>
                <c:pt idx="42">
                  <c:v>6.7913242649380642E-3</c:v>
                </c:pt>
                <c:pt idx="43">
                  <c:v>7.1856100807470083E-3</c:v>
                </c:pt>
                <c:pt idx="44">
                  <c:v>7.8465337947244036E-3</c:v>
                </c:pt>
                <c:pt idx="45">
                  <c:v>8.4274365084428138E-3</c:v>
                </c:pt>
                <c:pt idx="46">
                  <c:v>8.6983491259351488E-3</c:v>
                </c:pt>
                <c:pt idx="47">
                  <c:v>9.2987093391959253E-3</c:v>
                </c:pt>
                <c:pt idx="48">
                  <c:v>9.8898912235255709E-3</c:v>
                </c:pt>
                <c:pt idx="49">
                  <c:v>1.0594801573921134E-2</c:v>
                </c:pt>
                <c:pt idx="50">
                  <c:v>1.1346125334062901E-2</c:v>
                </c:pt>
                <c:pt idx="51">
                  <c:v>1.1362762690891457E-2</c:v>
                </c:pt>
                <c:pt idx="52">
                  <c:v>1.1874696108339418E-2</c:v>
                </c:pt>
                <c:pt idx="53">
                  <c:v>1.246501786911555E-2</c:v>
                </c:pt>
                <c:pt idx="54">
                  <c:v>1.2972646756849114E-2</c:v>
                </c:pt>
                <c:pt idx="55">
                  <c:v>1.4102643062023013E-2</c:v>
                </c:pt>
                <c:pt idx="56">
                  <c:v>1.4511348945328285E-2</c:v>
                </c:pt>
                <c:pt idx="57">
                  <c:v>1.4719843980635527E-2</c:v>
                </c:pt>
                <c:pt idx="58">
                  <c:v>1.4639552943039535E-2</c:v>
                </c:pt>
                <c:pt idx="59">
                  <c:v>1.4520018857067329E-2</c:v>
                </c:pt>
                <c:pt idx="60">
                  <c:v>1.406901200714028E-2</c:v>
                </c:pt>
                <c:pt idx="61">
                  <c:v>1.3528863365383392E-2</c:v>
                </c:pt>
                <c:pt idx="62">
                  <c:v>1.3519046263483991E-2</c:v>
                </c:pt>
                <c:pt idx="63">
                  <c:v>1.347438786457833E-2</c:v>
                </c:pt>
                <c:pt idx="64">
                  <c:v>1.3372633605311157E-2</c:v>
                </c:pt>
                <c:pt idx="65">
                  <c:v>1.3190077619350427E-2</c:v>
                </c:pt>
                <c:pt idx="66">
                  <c:v>1.2901551889079599E-2</c:v>
                </c:pt>
                <c:pt idx="67">
                  <c:v>1.4339477958548952E-2</c:v>
                </c:pt>
                <c:pt idx="68">
                  <c:v>1.5779762093707128E-2</c:v>
                </c:pt>
                <c:pt idx="69">
                  <c:v>1.720601474669492E-2</c:v>
                </c:pt>
                <c:pt idx="70">
                  <c:v>1.8601239860453367E-2</c:v>
                </c:pt>
                <c:pt idx="71">
                  <c:v>1.9947875018543115E-2</c:v>
                </c:pt>
                <c:pt idx="72">
                  <c:v>2.2384540338930892E-2</c:v>
                </c:pt>
                <c:pt idx="73">
                  <c:v>2.4809388234628305E-2</c:v>
                </c:pt>
                <c:pt idx="74">
                  <c:v>2.7206982946319402E-2</c:v>
                </c:pt>
                <c:pt idx="75">
                  <c:v>2.9349621205652432E-2</c:v>
                </c:pt>
                <c:pt idx="76">
                  <c:v>3.1235840208057364E-2</c:v>
                </c:pt>
                <c:pt idx="77">
                  <c:v>3.4282306788463224E-2</c:v>
                </c:pt>
                <c:pt idx="78">
                  <c:v>3.7111967983538552E-2</c:v>
                </c:pt>
                <c:pt idx="79">
                  <c:v>3.9724787793216532E-2</c:v>
                </c:pt>
                <c:pt idx="80">
                  <c:v>4.2120611492958648E-2</c:v>
                </c:pt>
                <c:pt idx="81">
                  <c:v>4.4299164760595255E-2</c:v>
                </c:pt>
                <c:pt idx="82">
                  <c:v>4.6857951676293585E-2</c:v>
                </c:pt>
                <c:pt idx="83">
                  <c:v>4.9214900334635714E-2</c:v>
                </c:pt>
                <c:pt idx="84">
                  <c:v>5.1369863825399875E-2</c:v>
                </c:pt>
                <c:pt idx="85">
                  <c:v>5.3322587634431429E-2</c:v>
                </c:pt>
                <c:pt idx="86">
                  <c:v>5.5072708912064061E-2</c:v>
                </c:pt>
                <c:pt idx="87">
                  <c:v>5.7310093300945608E-2</c:v>
                </c:pt>
                <c:pt idx="88">
                  <c:v>5.9409083987471911E-2</c:v>
                </c:pt>
                <c:pt idx="89">
                  <c:v>6.1317649601374202E-2</c:v>
                </c:pt>
                <c:pt idx="90">
                  <c:v>6.303570756984922E-2</c:v>
                </c:pt>
                <c:pt idx="91">
                  <c:v>6.4563081739693495E-2</c:v>
                </c:pt>
                <c:pt idx="92">
                  <c:v>6.6394237112004872E-2</c:v>
                </c:pt>
                <c:pt idx="93">
                  <c:v>6.8050607542862185E-2</c:v>
                </c:pt>
                <c:pt idx="94">
                  <c:v>6.9532221411794715E-2</c:v>
                </c:pt>
                <c:pt idx="95">
                  <c:v>7.0937448543072157E-2</c:v>
                </c:pt>
                <c:pt idx="96">
                  <c:v>7.2172748545563215E-2</c:v>
                </c:pt>
                <c:pt idx="97">
                  <c:v>7.3881101946236205E-2</c:v>
                </c:pt>
                <c:pt idx="98">
                  <c:v>7.5423463595761353E-2</c:v>
                </c:pt>
                <c:pt idx="99">
                  <c:v>7.6799901000837889E-2</c:v>
                </c:pt>
              </c:numCache>
            </c:numRef>
          </c:val>
          <c:extLst>
            <c:ext xmlns:c16="http://schemas.microsoft.com/office/drawing/2014/chart" uri="{C3380CC4-5D6E-409C-BE32-E72D297353CC}">
              <c16:uniqueId val="{00000007-E754-42AA-81B4-B01EE02962E4}"/>
            </c:ext>
          </c:extLst>
        </c:ser>
        <c:dLbls>
          <c:showLegendKey val="0"/>
          <c:showVal val="0"/>
          <c:showCatName val="0"/>
          <c:showSerName val="0"/>
          <c:showPercent val="0"/>
          <c:showBubbleSize val="0"/>
        </c:dLbls>
        <c:axId val="1866376303"/>
        <c:axId val="1867365247"/>
      </c:areaChart>
      <c:catAx>
        <c:axId val="1866376303"/>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noMultiLvlLbl val="0"/>
      </c:catAx>
      <c:valAx>
        <c:axId val="1867365247"/>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crossAx val="1866376303"/>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sz="1600" b="1">
          <a:solidFill>
            <a:sysClr val="windowText" lastClr="000000"/>
          </a:solidFill>
        </a:defRPr>
      </a:pPr>
      <a:endParaRPr lang="en-US"/>
    </a:p>
  </c:txPr>
  <c:externalData r:id="rId4">
    <c:autoUpdate val="0"/>
  </c:externalData>
</c:chartSpace>
</file>

<file path=ppt/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1"/>
          <c:order val="0"/>
          <c:dPt>
            <c:idx val="0"/>
            <c:bubble3D val="0"/>
            <c:spPr>
              <a:solidFill>
                <a:sysClr val="window" lastClr="FFFFFF">
                  <a:lumMod val="50000"/>
                </a:sysClr>
              </a:solidFill>
            </c:spPr>
            <c:extLst>
              <c:ext xmlns:c16="http://schemas.microsoft.com/office/drawing/2014/chart" uri="{C3380CC4-5D6E-409C-BE32-E72D297353CC}">
                <c16:uniqueId val="{00000001-02A9-47B3-BD75-56500A24BB41}"/>
              </c:ext>
            </c:extLst>
          </c:dPt>
          <c:dPt>
            <c:idx val="1"/>
            <c:bubble3D val="0"/>
            <c:spPr>
              <a:solidFill>
                <a:srgbClr val="00B050"/>
              </a:solidFill>
            </c:spPr>
            <c:extLst>
              <c:ext xmlns:c16="http://schemas.microsoft.com/office/drawing/2014/chart" uri="{C3380CC4-5D6E-409C-BE32-E72D297353CC}">
                <c16:uniqueId val="{00000003-02A9-47B3-BD75-56500A24BB41}"/>
              </c:ext>
            </c:extLst>
          </c:dPt>
          <c:dPt>
            <c:idx val="2"/>
            <c:bubble3D val="0"/>
            <c:spPr>
              <a:solidFill>
                <a:srgbClr val="FF0000"/>
              </a:solidFill>
            </c:spPr>
            <c:extLst>
              <c:ext xmlns:c16="http://schemas.microsoft.com/office/drawing/2014/chart" uri="{C3380CC4-5D6E-409C-BE32-E72D297353CC}">
                <c16:uniqueId val="{00000005-02A9-47B3-BD75-56500A24BB41}"/>
              </c:ext>
            </c:extLst>
          </c:dPt>
          <c:dPt>
            <c:idx val="3"/>
            <c:bubble3D val="0"/>
            <c:spPr>
              <a:solidFill>
                <a:srgbClr val="FF9900"/>
              </a:solidFill>
            </c:spPr>
            <c:extLst>
              <c:ext xmlns:c16="http://schemas.microsoft.com/office/drawing/2014/chart" uri="{C3380CC4-5D6E-409C-BE32-E72D297353CC}">
                <c16:uniqueId val="{00000007-02A9-47B3-BD75-56500A24BB41}"/>
              </c:ext>
            </c:extLst>
          </c:dPt>
          <c:dPt>
            <c:idx val="4"/>
            <c:bubble3D val="0"/>
            <c:spPr>
              <a:solidFill>
                <a:srgbClr val="0066FF"/>
              </a:solidFill>
            </c:spPr>
            <c:extLst>
              <c:ext xmlns:c16="http://schemas.microsoft.com/office/drawing/2014/chart" uri="{C3380CC4-5D6E-409C-BE32-E72D297353CC}">
                <c16:uniqueId val="{00000009-02A9-47B3-BD75-56500A24BB41}"/>
              </c:ext>
            </c:extLst>
          </c:dPt>
          <c:dPt>
            <c:idx val="5"/>
            <c:bubble3D val="0"/>
            <c:spPr>
              <a:solidFill>
                <a:srgbClr val="FFFF00"/>
              </a:solidFill>
            </c:spPr>
            <c:extLst>
              <c:ext xmlns:c16="http://schemas.microsoft.com/office/drawing/2014/chart" uri="{C3380CC4-5D6E-409C-BE32-E72D297353CC}">
                <c16:uniqueId val="{0000000B-02A9-47B3-BD75-56500A24BB41}"/>
              </c:ext>
            </c:extLst>
          </c:dPt>
          <c:dPt>
            <c:idx val="6"/>
            <c:bubble3D val="0"/>
            <c:spPr>
              <a:solidFill>
                <a:srgbClr val="FFCC66"/>
              </a:solidFill>
            </c:spPr>
            <c:extLst>
              <c:ext xmlns:c16="http://schemas.microsoft.com/office/drawing/2014/chart" uri="{C3380CC4-5D6E-409C-BE32-E72D297353CC}">
                <c16:uniqueId val="{0000000D-02A9-47B3-BD75-56500A24BB41}"/>
              </c:ext>
            </c:extLst>
          </c:dPt>
          <c:dPt>
            <c:idx val="7"/>
            <c:bubble3D val="0"/>
            <c:spPr>
              <a:solidFill>
                <a:srgbClr val="92D050"/>
              </a:solidFill>
            </c:spPr>
            <c:extLst>
              <c:ext xmlns:c16="http://schemas.microsoft.com/office/drawing/2014/chart" uri="{C3380CC4-5D6E-409C-BE32-E72D297353CC}">
                <c16:uniqueId val="{0000000F-02A9-47B3-BD75-56500A24BB41}"/>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10-02A9-47B3-BD75-56500A24BB41}"/>
            </c:ext>
          </c:extLst>
        </c:ser>
        <c:ser>
          <c:idx val="2"/>
          <c:order val="1"/>
          <c:dPt>
            <c:idx val="0"/>
            <c:bubble3D val="0"/>
            <c:spPr>
              <a:solidFill>
                <a:sysClr val="window" lastClr="FFFFFF">
                  <a:lumMod val="50000"/>
                </a:sysClr>
              </a:solidFill>
            </c:spPr>
            <c:extLst>
              <c:ext xmlns:c16="http://schemas.microsoft.com/office/drawing/2014/chart" uri="{C3380CC4-5D6E-409C-BE32-E72D297353CC}">
                <c16:uniqueId val="{00000012-02A9-47B3-BD75-56500A24BB41}"/>
              </c:ext>
            </c:extLst>
          </c:dPt>
          <c:dPt>
            <c:idx val="1"/>
            <c:bubble3D val="0"/>
            <c:spPr>
              <a:solidFill>
                <a:srgbClr val="00B050"/>
              </a:solidFill>
            </c:spPr>
            <c:extLst>
              <c:ext xmlns:c16="http://schemas.microsoft.com/office/drawing/2014/chart" uri="{C3380CC4-5D6E-409C-BE32-E72D297353CC}">
                <c16:uniqueId val="{00000014-02A9-47B3-BD75-56500A24BB41}"/>
              </c:ext>
            </c:extLst>
          </c:dPt>
          <c:dPt>
            <c:idx val="2"/>
            <c:bubble3D val="0"/>
            <c:spPr>
              <a:solidFill>
                <a:srgbClr val="FF0000"/>
              </a:solidFill>
            </c:spPr>
            <c:extLst>
              <c:ext xmlns:c16="http://schemas.microsoft.com/office/drawing/2014/chart" uri="{C3380CC4-5D6E-409C-BE32-E72D297353CC}">
                <c16:uniqueId val="{00000016-02A9-47B3-BD75-56500A24BB41}"/>
              </c:ext>
            </c:extLst>
          </c:dPt>
          <c:dPt>
            <c:idx val="3"/>
            <c:bubble3D val="0"/>
            <c:spPr>
              <a:solidFill>
                <a:srgbClr val="FF9900"/>
              </a:solidFill>
            </c:spPr>
            <c:extLst>
              <c:ext xmlns:c16="http://schemas.microsoft.com/office/drawing/2014/chart" uri="{C3380CC4-5D6E-409C-BE32-E72D297353CC}">
                <c16:uniqueId val="{00000018-02A9-47B3-BD75-56500A24BB41}"/>
              </c:ext>
            </c:extLst>
          </c:dPt>
          <c:dPt>
            <c:idx val="4"/>
            <c:bubble3D val="0"/>
            <c:spPr>
              <a:solidFill>
                <a:srgbClr val="0066FF"/>
              </a:solidFill>
            </c:spPr>
            <c:extLst>
              <c:ext xmlns:c16="http://schemas.microsoft.com/office/drawing/2014/chart" uri="{C3380CC4-5D6E-409C-BE32-E72D297353CC}">
                <c16:uniqueId val="{0000001A-02A9-47B3-BD75-56500A24BB41}"/>
              </c:ext>
            </c:extLst>
          </c:dPt>
          <c:dPt>
            <c:idx val="5"/>
            <c:bubble3D val="0"/>
            <c:spPr>
              <a:solidFill>
                <a:srgbClr val="FFFF00"/>
              </a:solidFill>
            </c:spPr>
            <c:extLst>
              <c:ext xmlns:c16="http://schemas.microsoft.com/office/drawing/2014/chart" uri="{C3380CC4-5D6E-409C-BE32-E72D297353CC}">
                <c16:uniqueId val="{0000001C-02A9-47B3-BD75-56500A24BB41}"/>
              </c:ext>
            </c:extLst>
          </c:dPt>
          <c:dPt>
            <c:idx val="6"/>
            <c:bubble3D val="0"/>
            <c:spPr>
              <a:solidFill>
                <a:srgbClr val="FFCC66"/>
              </a:solidFill>
            </c:spPr>
            <c:extLst>
              <c:ext xmlns:c16="http://schemas.microsoft.com/office/drawing/2014/chart" uri="{C3380CC4-5D6E-409C-BE32-E72D297353CC}">
                <c16:uniqueId val="{0000001E-02A9-47B3-BD75-56500A24BB41}"/>
              </c:ext>
            </c:extLst>
          </c:dPt>
          <c:dPt>
            <c:idx val="7"/>
            <c:bubble3D val="0"/>
            <c:spPr>
              <a:solidFill>
                <a:srgbClr val="92D050"/>
              </a:solidFill>
            </c:spPr>
            <c:extLst>
              <c:ext xmlns:c16="http://schemas.microsoft.com/office/drawing/2014/chart" uri="{C3380CC4-5D6E-409C-BE32-E72D297353CC}">
                <c16:uniqueId val="{00000020-02A9-47B3-BD75-56500A24BB41}"/>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21-02A9-47B3-BD75-56500A24BB41}"/>
            </c:ext>
          </c:extLst>
        </c:ser>
        <c:ser>
          <c:idx val="0"/>
          <c:order val="2"/>
          <c:dPt>
            <c:idx val="0"/>
            <c:bubble3D val="0"/>
            <c:spPr>
              <a:solidFill>
                <a:sysClr val="window" lastClr="FFFFFF">
                  <a:lumMod val="50000"/>
                </a:sysClr>
              </a:solidFill>
            </c:spPr>
            <c:extLst>
              <c:ext xmlns:c16="http://schemas.microsoft.com/office/drawing/2014/chart" uri="{C3380CC4-5D6E-409C-BE32-E72D297353CC}">
                <c16:uniqueId val="{00000023-02A9-47B3-BD75-56500A24BB41}"/>
              </c:ext>
            </c:extLst>
          </c:dPt>
          <c:dPt>
            <c:idx val="1"/>
            <c:bubble3D val="0"/>
            <c:spPr>
              <a:solidFill>
                <a:srgbClr val="00B050"/>
              </a:solidFill>
            </c:spPr>
            <c:extLst>
              <c:ext xmlns:c16="http://schemas.microsoft.com/office/drawing/2014/chart" uri="{C3380CC4-5D6E-409C-BE32-E72D297353CC}">
                <c16:uniqueId val="{00000025-02A9-47B3-BD75-56500A24BB41}"/>
              </c:ext>
            </c:extLst>
          </c:dPt>
          <c:dPt>
            <c:idx val="2"/>
            <c:bubble3D val="0"/>
            <c:spPr>
              <a:solidFill>
                <a:srgbClr val="FF0000"/>
              </a:solidFill>
            </c:spPr>
            <c:extLst>
              <c:ext xmlns:c16="http://schemas.microsoft.com/office/drawing/2014/chart" uri="{C3380CC4-5D6E-409C-BE32-E72D297353CC}">
                <c16:uniqueId val="{00000027-02A9-47B3-BD75-56500A24BB41}"/>
              </c:ext>
            </c:extLst>
          </c:dPt>
          <c:dPt>
            <c:idx val="3"/>
            <c:bubble3D val="0"/>
            <c:spPr>
              <a:solidFill>
                <a:srgbClr val="FF9900"/>
              </a:solidFill>
            </c:spPr>
            <c:extLst>
              <c:ext xmlns:c16="http://schemas.microsoft.com/office/drawing/2014/chart" uri="{C3380CC4-5D6E-409C-BE32-E72D297353CC}">
                <c16:uniqueId val="{00000029-02A9-47B3-BD75-56500A24BB41}"/>
              </c:ext>
            </c:extLst>
          </c:dPt>
          <c:dPt>
            <c:idx val="4"/>
            <c:bubble3D val="0"/>
            <c:spPr>
              <a:solidFill>
                <a:srgbClr val="0066FF"/>
              </a:solidFill>
            </c:spPr>
            <c:extLst>
              <c:ext xmlns:c16="http://schemas.microsoft.com/office/drawing/2014/chart" uri="{C3380CC4-5D6E-409C-BE32-E72D297353CC}">
                <c16:uniqueId val="{0000002B-02A9-47B3-BD75-56500A24BB41}"/>
              </c:ext>
            </c:extLst>
          </c:dPt>
          <c:dPt>
            <c:idx val="5"/>
            <c:bubble3D val="0"/>
            <c:spPr>
              <a:solidFill>
                <a:srgbClr val="FFFF00"/>
              </a:solidFill>
            </c:spPr>
            <c:extLst>
              <c:ext xmlns:c16="http://schemas.microsoft.com/office/drawing/2014/chart" uri="{C3380CC4-5D6E-409C-BE32-E72D297353CC}">
                <c16:uniqueId val="{0000002D-02A9-47B3-BD75-56500A24BB41}"/>
              </c:ext>
            </c:extLst>
          </c:dPt>
          <c:dPt>
            <c:idx val="6"/>
            <c:bubble3D val="0"/>
            <c:spPr>
              <a:solidFill>
                <a:srgbClr val="FFCC66"/>
              </a:solidFill>
            </c:spPr>
            <c:extLst>
              <c:ext xmlns:c16="http://schemas.microsoft.com/office/drawing/2014/chart" uri="{C3380CC4-5D6E-409C-BE32-E72D297353CC}">
                <c16:uniqueId val="{0000002F-02A9-47B3-BD75-56500A24BB41}"/>
              </c:ext>
            </c:extLst>
          </c:dPt>
          <c:dPt>
            <c:idx val="7"/>
            <c:bubble3D val="0"/>
            <c:spPr>
              <a:solidFill>
                <a:srgbClr val="92D050"/>
              </a:solidFill>
            </c:spPr>
            <c:extLst>
              <c:ext xmlns:c16="http://schemas.microsoft.com/office/drawing/2014/chart" uri="{C3380CC4-5D6E-409C-BE32-E72D297353CC}">
                <c16:uniqueId val="{00000031-02A9-47B3-BD75-56500A24BB41}"/>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32-02A9-47B3-BD75-56500A24BB41}"/>
            </c:ext>
          </c:extLst>
        </c:ser>
        <c:ser>
          <c:idx val="3"/>
          <c:order val="3"/>
          <c:dPt>
            <c:idx val="0"/>
            <c:bubble3D val="0"/>
            <c:spPr>
              <a:solidFill>
                <a:sysClr val="window" lastClr="FFFFFF">
                  <a:lumMod val="50000"/>
                </a:sysClr>
              </a:solidFill>
            </c:spPr>
            <c:extLst>
              <c:ext xmlns:c16="http://schemas.microsoft.com/office/drawing/2014/chart" uri="{C3380CC4-5D6E-409C-BE32-E72D297353CC}">
                <c16:uniqueId val="{00000034-02A9-47B3-BD75-56500A24BB41}"/>
              </c:ext>
            </c:extLst>
          </c:dPt>
          <c:dPt>
            <c:idx val="1"/>
            <c:bubble3D val="0"/>
            <c:spPr>
              <a:solidFill>
                <a:srgbClr val="00B050"/>
              </a:solidFill>
            </c:spPr>
            <c:extLst>
              <c:ext xmlns:c16="http://schemas.microsoft.com/office/drawing/2014/chart" uri="{C3380CC4-5D6E-409C-BE32-E72D297353CC}">
                <c16:uniqueId val="{00000036-02A9-47B3-BD75-56500A24BB41}"/>
              </c:ext>
            </c:extLst>
          </c:dPt>
          <c:dPt>
            <c:idx val="2"/>
            <c:bubble3D val="0"/>
            <c:spPr>
              <a:solidFill>
                <a:srgbClr val="FF0000"/>
              </a:solidFill>
            </c:spPr>
            <c:extLst>
              <c:ext xmlns:c16="http://schemas.microsoft.com/office/drawing/2014/chart" uri="{C3380CC4-5D6E-409C-BE32-E72D297353CC}">
                <c16:uniqueId val="{00000038-02A9-47B3-BD75-56500A24BB41}"/>
              </c:ext>
            </c:extLst>
          </c:dPt>
          <c:dPt>
            <c:idx val="3"/>
            <c:bubble3D val="0"/>
            <c:spPr>
              <a:solidFill>
                <a:srgbClr val="FF9900"/>
              </a:solidFill>
            </c:spPr>
            <c:extLst>
              <c:ext xmlns:c16="http://schemas.microsoft.com/office/drawing/2014/chart" uri="{C3380CC4-5D6E-409C-BE32-E72D297353CC}">
                <c16:uniqueId val="{0000003A-02A9-47B3-BD75-56500A24BB41}"/>
              </c:ext>
            </c:extLst>
          </c:dPt>
          <c:dPt>
            <c:idx val="4"/>
            <c:bubble3D val="0"/>
            <c:spPr>
              <a:solidFill>
                <a:srgbClr val="0066FF"/>
              </a:solidFill>
            </c:spPr>
            <c:extLst>
              <c:ext xmlns:c16="http://schemas.microsoft.com/office/drawing/2014/chart" uri="{C3380CC4-5D6E-409C-BE32-E72D297353CC}">
                <c16:uniqueId val="{0000003C-02A9-47B3-BD75-56500A24BB41}"/>
              </c:ext>
            </c:extLst>
          </c:dPt>
          <c:dPt>
            <c:idx val="5"/>
            <c:bubble3D val="0"/>
            <c:spPr>
              <a:solidFill>
                <a:srgbClr val="FFFF00"/>
              </a:solidFill>
            </c:spPr>
            <c:extLst>
              <c:ext xmlns:c16="http://schemas.microsoft.com/office/drawing/2014/chart" uri="{C3380CC4-5D6E-409C-BE32-E72D297353CC}">
                <c16:uniqueId val="{0000003E-02A9-47B3-BD75-56500A24BB41}"/>
              </c:ext>
            </c:extLst>
          </c:dPt>
          <c:dPt>
            <c:idx val="6"/>
            <c:bubble3D val="0"/>
            <c:spPr>
              <a:solidFill>
                <a:srgbClr val="FFCC66"/>
              </a:solidFill>
            </c:spPr>
            <c:extLst>
              <c:ext xmlns:c16="http://schemas.microsoft.com/office/drawing/2014/chart" uri="{C3380CC4-5D6E-409C-BE32-E72D297353CC}">
                <c16:uniqueId val="{00000040-02A9-47B3-BD75-56500A24BB41}"/>
              </c:ext>
            </c:extLst>
          </c:dPt>
          <c:dPt>
            <c:idx val="7"/>
            <c:bubble3D val="0"/>
            <c:spPr>
              <a:solidFill>
                <a:srgbClr val="92D050"/>
              </a:solidFill>
            </c:spPr>
            <c:extLst>
              <c:ext xmlns:c16="http://schemas.microsoft.com/office/drawing/2014/chart" uri="{C3380CC4-5D6E-409C-BE32-E72D297353CC}">
                <c16:uniqueId val="{00000042-02A9-47B3-BD75-56500A24BB41}"/>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43-02A9-47B3-BD75-56500A24BB41}"/>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1"/>
          <c:order val="0"/>
          <c:dPt>
            <c:idx val="0"/>
            <c:bubble3D val="0"/>
            <c:spPr>
              <a:solidFill>
                <a:sysClr val="window" lastClr="FFFFFF">
                  <a:lumMod val="50000"/>
                </a:sysClr>
              </a:solidFill>
            </c:spPr>
            <c:extLst>
              <c:ext xmlns:c16="http://schemas.microsoft.com/office/drawing/2014/chart" uri="{C3380CC4-5D6E-409C-BE32-E72D297353CC}">
                <c16:uniqueId val="{00000001-9177-488D-B5AB-A19A7001257B}"/>
              </c:ext>
            </c:extLst>
          </c:dPt>
          <c:dPt>
            <c:idx val="1"/>
            <c:bubble3D val="0"/>
            <c:spPr>
              <a:solidFill>
                <a:srgbClr val="00B050"/>
              </a:solidFill>
            </c:spPr>
            <c:extLst>
              <c:ext xmlns:c16="http://schemas.microsoft.com/office/drawing/2014/chart" uri="{C3380CC4-5D6E-409C-BE32-E72D297353CC}">
                <c16:uniqueId val="{00000003-9177-488D-B5AB-A19A7001257B}"/>
              </c:ext>
            </c:extLst>
          </c:dPt>
          <c:dPt>
            <c:idx val="2"/>
            <c:bubble3D val="0"/>
            <c:spPr>
              <a:solidFill>
                <a:srgbClr val="FF0000"/>
              </a:solidFill>
            </c:spPr>
            <c:extLst>
              <c:ext xmlns:c16="http://schemas.microsoft.com/office/drawing/2014/chart" uri="{C3380CC4-5D6E-409C-BE32-E72D297353CC}">
                <c16:uniqueId val="{00000005-9177-488D-B5AB-A19A7001257B}"/>
              </c:ext>
            </c:extLst>
          </c:dPt>
          <c:dPt>
            <c:idx val="3"/>
            <c:bubble3D val="0"/>
            <c:spPr>
              <a:solidFill>
                <a:srgbClr val="FF9900"/>
              </a:solidFill>
            </c:spPr>
            <c:extLst>
              <c:ext xmlns:c16="http://schemas.microsoft.com/office/drawing/2014/chart" uri="{C3380CC4-5D6E-409C-BE32-E72D297353CC}">
                <c16:uniqueId val="{00000007-9177-488D-B5AB-A19A7001257B}"/>
              </c:ext>
            </c:extLst>
          </c:dPt>
          <c:dPt>
            <c:idx val="4"/>
            <c:bubble3D val="0"/>
            <c:spPr>
              <a:solidFill>
                <a:srgbClr val="0066FF"/>
              </a:solidFill>
            </c:spPr>
            <c:extLst>
              <c:ext xmlns:c16="http://schemas.microsoft.com/office/drawing/2014/chart" uri="{C3380CC4-5D6E-409C-BE32-E72D297353CC}">
                <c16:uniqueId val="{00000009-9177-488D-B5AB-A19A7001257B}"/>
              </c:ext>
            </c:extLst>
          </c:dPt>
          <c:dPt>
            <c:idx val="5"/>
            <c:bubble3D val="0"/>
            <c:spPr>
              <a:solidFill>
                <a:srgbClr val="FFFF00"/>
              </a:solidFill>
            </c:spPr>
            <c:extLst>
              <c:ext xmlns:c16="http://schemas.microsoft.com/office/drawing/2014/chart" uri="{C3380CC4-5D6E-409C-BE32-E72D297353CC}">
                <c16:uniqueId val="{0000000B-9177-488D-B5AB-A19A7001257B}"/>
              </c:ext>
            </c:extLst>
          </c:dPt>
          <c:dPt>
            <c:idx val="6"/>
            <c:bubble3D val="0"/>
            <c:spPr>
              <a:solidFill>
                <a:srgbClr val="FFCC66"/>
              </a:solidFill>
            </c:spPr>
            <c:extLst>
              <c:ext xmlns:c16="http://schemas.microsoft.com/office/drawing/2014/chart" uri="{C3380CC4-5D6E-409C-BE32-E72D297353CC}">
                <c16:uniqueId val="{0000000D-9177-488D-B5AB-A19A7001257B}"/>
              </c:ext>
            </c:extLst>
          </c:dPt>
          <c:dPt>
            <c:idx val="7"/>
            <c:bubble3D val="0"/>
            <c:spPr>
              <a:solidFill>
                <a:srgbClr val="92D050"/>
              </a:solidFill>
            </c:spPr>
            <c:extLst>
              <c:ext xmlns:c16="http://schemas.microsoft.com/office/drawing/2014/chart" uri="{C3380CC4-5D6E-409C-BE32-E72D297353CC}">
                <c16:uniqueId val="{0000000F-9177-488D-B5AB-A19A7001257B}"/>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10-9177-488D-B5AB-A19A7001257B}"/>
            </c:ext>
          </c:extLst>
        </c:ser>
        <c:ser>
          <c:idx val="2"/>
          <c:order val="1"/>
          <c:dPt>
            <c:idx val="0"/>
            <c:bubble3D val="0"/>
            <c:spPr>
              <a:solidFill>
                <a:sysClr val="window" lastClr="FFFFFF">
                  <a:lumMod val="50000"/>
                </a:sysClr>
              </a:solidFill>
            </c:spPr>
            <c:extLst>
              <c:ext xmlns:c16="http://schemas.microsoft.com/office/drawing/2014/chart" uri="{C3380CC4-5D6E-409C-BE32-E72D297353CC}">
                <c16:uniqueId val="{00000012-9177-488D-B5AB-A19A7001257B}"/>
              </c:ext>
            </c:extLst>
          </c:dPt>
          <c:dPt>
            <c:idx val="1"/>
            <c:bubble3D val="0"/>
            <c:spPr>
              <a:solidFill>
                <a:srgbClr val="00B050"/>
              </a:solidFill>
            </c:spPr>
            <c:extLst>
              <c:ext xmlns:c16="http://schemas.microsoft.com/office/drawing/2014/chart" uri="{C3380CC4-5D6E-409C-BE32-E72D297353CC}">
                <c16:uniqueId val="{00000014-9177-488D-B5AB-A19A7001257B}"/>
              </c:ext>
            </c:extLst>
          </c:dPt>
          <c:dPt>
            <c:idx val="2"/>
            <c:bubble3D val="0"/>
            <c:spPr>
              <a:solidFill>
                <a:srgbClr val="FF0000"/>
              </a:solidFill>
            </c:spPr>
            <c:extLst>
              <c:ext xmlns:c16="http://schemas.microsoft.com/office/drawing/2014/chart" uri="{C3380CC4-5D6E-409C-BE32-E72D297353CC}">
                <c16:uniqueId val="{00000016-9177-488D-B5AB-A19A7001257B}"/>
              </c:ext>
            </c:extLst>
          </c:dPt>
          <c:dPt>
            <c:idx val="3"/>
            <c:bubble3D val="0"/>
            <c:spPr>
              <a:solidFill>
                <a:srgbClr val="FF9900"/>
              </a:solidFill>
            </c:spPr>
            <c:extLst>
              <c:ext xmlns:c16="http://schemas.microsoft.com/office/drawing/2014/chart" uri="{C3380CC4-5D6E-409C-BE32-E72D297353CC}">
                <c16:uniqueId val="{00000018-9177-488D-B5AB-A19A7001257B}"/>
              </c:ext>
            </c:extLst>
          </c:dPt>
          <c:dPt>
            <c:idx val="4"/>
            <c:bubble3D val="0"/>
            <c:spPr>
              <a:solidFill>
                <a:srgbClr val="0066FF"/>
              </a:solidFill>
            </c:spPr>
            <c:extLst>
              <c:ext xmlns:c16="http://schemas.microsoft.com/office/drawing/2014/chart" uri="{C3380CC4-5D6E-409C-BE32-E72D297353CC}">
                <c16:uniqueId val="{0000001A-9177-488D-B5AB-A19A7001257B}"/>
              </c:ext>
            </c:extLst>
          </c:dPt>
          <c:dPt>
            <c:idx val="5"/>
            <c:bubble3D val="0"/>
            <c:spPr>
              <a:solidFill>
                <a:srgbClr val="FFFF00"/>
              </a:solidFill>
            </c:spPr>
            <c:extLst>
              <c:ext xmlns:c16="http://schemas.microsoft.com/office/drawing/2014/chart" uri="{C3380CC4-5D6E-409C-BE32-E72D297353CC}">
                <c16:uniqueId val="{0000001C-9177-488D-B5AB-A19A7001257B}"/>
              </c:ext>
            </c:extLst>
          </c:dPt>
          <c:dPt>
            <c:idx val="6"/>
            <c:bubble3D val="0"/>
            <c:spPr>
              <a:solidFill>
                <a:srgbClr val="FFCC66"/>
              </a:solidFill>
            </c:spPr>
            <c:extLst>
              <c:ext xmlns:c16="http://schemas.microsoft.com/office/drawing/2014/chart" uri="{C3380CC4-5D6E-409C-BE32-E72D297353CC}">
                <c16:uniqueId val="{0000001E-9177-488D-B5AB-A19A7001257B}"/>
              </c:ext>
            </c:extLst>
          </c:dPt>
          <c:dPt>
            <c:idx val="7"/>
            <c:bubble3D val="0"/>
            <c:spPr>
              <a:solidFill>
                <a:srgbClr val="92D050"/>
              </a:solidFill>
            </c:spPr>
            <c:extLst>
              <c:ext xmlns:c16="http://schemas.microsoft.com/office/drawing/2014/chart" uri="{C3380CC4-5D6E-409C-BE32-E72D297353CC}">
                <c16:uniqueId val="{00000020-9177-488D-B5AB-A19A7001257B}"/>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21-9177-488D-B5AB-A19A7001257B}"/>
            </c:ext>
          </c:extLst>
        </c:ser>
        <c:ser>
          <c:idx val="0"/>
          <c:order val="2"/>
          <c:dPt>
            <c:idx val="0"/>
            <c:bubble3D val="0"/>
            <c:spPr>
              <a:solidFill>
                <a:sysClr val="window" lastClr="FFFFFF">
                  <a:lumMod val="50000"/>
                </a:sysClr>
              </a:solidFill>
            </c:spPr>
            <c:extLst>
              <c:ext xmlns:c16="http://schemas.microsoft.com/office/drawing/2014/chart" uri="{C3380CC4-5D6E-409C-BE32-E72D297353CC}">
                <c16:uniqueId val="{00000023-9177-488D-B5AB-A19A7001257B}"/>
              </c:ext>
            </c:extLst>
          </c:dPt>
          <c:dPt>
            <c:idx val="1"/>
            <c:bubble3D val="0"/>
            <c:spPr>
              <a:solidFill>
                <a:srgbClr val="00B050"/>
              </a:solidFill>
            </c:spPr>
            <c:extLst>
              <c:ext xmlns:c16="http://schemas.microsoft.com/office/drawing/2014/chart" uri="{C3380CC4-5D6E-409C-BE32-E72D297353CC}">
                <c16:uniqueId val="{00000025-9177-488D-B5AB-A19A7001257B}"/>
              </c:ext>
            </c:extLst>
          </c:dPt>
          <c:dPt>
            <c:idx val="2"/>
            <c:bubble3D val="0"/>
            <c:spPr>
              <a:solidFill>
                <a:srgbClr val="FF0000"/>
              </a:solidFill>
            </c:spPr>
            <c:extLst>
              <c:ext xmlns:c16="http://schemas.microsoft.com/office/drawing/2014/chart" uri="{C3380CC4-5D6E-409C-BE32-E72D297353CC}">
                <c16:uniqueId val="{00000027-9177-488D-B5AB-A19A7001257B}"/>
              </c:ext>
            </c:extLst>
          </c:dPt>
          <c:dPt>
            <c:idx val="3"/>
            <c:bubble3D val="0"/>
            <c:spPr>
              <a:solidFill>
                <a:srgbClr val="FF9900"/>
              </a:solidFill>
            </c:spPr>
            <c:extLst>
              <c:ext xmlns:c16="http://schemas.microsoft.com/office/drawing/2014/chart" uri="{C3380CC4-5D6E-409C-BE32-E72D297353CC}">
                <c16:uniqueId val="{00000029-9177-488D-B5AB-A19A7001257B}"/>
              </c:ext>
            </c:extLst>
          </c:dPt>
          <c:dPt>
            <c:idx val="4"/>
            <c:bubble3D val="0"/>
            <c:spPr>
              <a:solidFill>
                <a:srgbClr val="0066FF"/>
              </a:solidFill>
            </c:spPr>
            <c:extLst>
              <c:ext xmlns:c16="http://schemas.microsoft.com/office/drawing/2014/chart" uri="{C3380CC4-5D6E-409C-BE32-E72D297353CC}">
                <c16:uniqueId val="{0000002B-9177-488D-B5AB-A19A7001257B}"/>
              </c:ext>
            </c:extLst>
          </c:dPt>
          <c:dPt>
            <c:idx val="5"/>
            <c:bubble3D val="0"/>
            <c:spPr>
              <a:solidFill>
                <a:srgbClr val="FFFF00"/>
              </a:solidFill>
            </c:spPr>
            <c:extLst>
              <c:ext xmlns:c16="http://schemas.microsoft.com/office/drawing/2014/chart" uri="{C3380CC4-5D6E-409C-BE32-E72D297353CC}">
                <c16:uniqueId val="{0000002D-9177-488D-B5AB-A19A7001257B}"/>
              </c:ext>
            </c:extLst>
          </c:dPt>
          <c:dPt>
            <c:idx val="6"/>
            <c:bubble3D val="0"/>
            <c:spPr>
              <a:solidFill>
                <a:srgbClr val="FFCC66"/>
              </a:solidFill>
            </c:spPr>
            <c:extLst>
              <c:ext xmlns:c16="http://schemas.microsoft.com/office/drawing/2014/chart" uri="{C3380CC4-5D6E-409C-BE32-E72D297353CC}">
                <c16:uniqueId val="{0000002F-9177-488D-B5AB-A19A7001257B}"/>
              </c:ext>
            </c:extLst>
          </c:dPt>
          <c:dPt>
            <c:idx val="7"/>
            <c:bubble3D val="0"/>
            <c:spPr>
              <a:solidFill>
                <a:srgbClr val="92D050"/>
              </a:solidFill>
            </c:spPr>
            <c:extLst>
              <c:ext xmlns:c16="http://schemas.microsoft.com/office/drawing/2014/chart" uri="{C3380CC4-5D6E-409C-BE32-E72D297353CC}">
                <c16:uniqueId val="{00000031-9177-488D-B5AB-A19A7001257B}"/>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32-9177-488D-B5AB-A19A7001257B}"/>
            </c:ext>
          </c:extLst>
        </c:ser>
        <c:ser>
          <c:idx val="3"/>
          <c:order val="3"/>
          <c:dPt>
            <c:idx val="0"/>
            <c:bubble3D val="0"/>
            <c:spPr>
              <a:solidFill>
                <a:sysClr val="window" lastClr="FFFFFF">
                  <a:lumMod val="50000"/>
                </a:sysClr>
              </a:solidFill>
            </c:spPr>
            <c:extLst>
              <c:ext xmlns:c16="http://schemas.microsoft.com/office/drawing/2014/chart" uri="{C3380CC4-5D6E-409C-BE32-E72D297353CC}">
                <c16:uniqueId val="{00000034-9177-488D-B5AB-A19A7001257B}"/>
              </c:ext>
            </c:extLst>
          </c:dPt>
          <c:dPt>
            <c:idx val="1"/>
            <c:bubble3D val="0"/>
            <c:spPr>
              <a:solidFill>
                <a:srgbClr val="00B050"/>
              </a:solidFill>
            </c:spPr>
            <c:extLst>
              <c:ext xmlns:c16="http://schemas.microsoft.com/office/drawing/2014/chart" uri="{C3380CC4-5D6E-409C-BE32-E72D297353CC}">
                <c16:uniqueId val="{00000036-9177-488D-B5AB-A19A7001257B}"/>
              </c:ext>
            </c:extLst>
          </c:dPt>
          <c:dPt>
            <c:idx val="2"/>
            <c:bubble3D val="0"/>
            <c:spPr>
              <a:solidFill>
                <a:srgbClr val="FF0000"/>
              </a:solidFill>
            </c:spPr>
            <c:extLst>
              <c:ext xmlns:c16="http://schemas.microsoft.com/office/drawing/2014/chart" uri="{C3380CC4-5D6E-409C-BE32-E72D297353CC}">
                <c16:uniqueId val="{00000038-9177-488D-B5AB-A19A7001257B}"/>
              </c:ext>
            </c:extLst>
          </c:dPt>
          <c:dPt>
            <c:idx val="3"/>
            <c:bubble3D val="0"/>
            <c:spPr>
              <a:solidFill>
                <a:srgbClr val="FF9900"/>
              </a:solidFill>
            </c:spPr>
            <c:extLst>
              <c:ext xmlns:c16="http://schemas.microsoft.com/office/drawing/2014/chart" uri="{C3380CC4-5D6E-409C-BE32-E72D297353CC}">
                <c16:uniqueId val="{0000003A-9177-488D-B5AB-A19A7001257B}"/>
              </c:ext>
            </c:extLst>
          </c:dPt>
          <c:dPt>
            <c:idx val="4"/>
            <c:bubble3D val="0"/>
            <c:spPr>
              <a:solidFill>
                <a:srgbClr val="0066FF"/>
              </a:solidFill>
            </c:spPr>
            <c:extLst>
              <c:ext xmlns:c16="http://schemas.microsoft.com/office/drawing/2014/chart" uri="{C3380CC4-5D6E-409C-BE32-E72D297353CC}">
                <c16:uniqueId val="{0000003C-9177-488D-B5AB-A19A7001257B}"/>
              </c:ext>
            </c:extLst>
          </c:dPt>
          <c:dPt>
            <c:idx val="5"/>
            <c:bubble3D val="0"/>
            <c:spPr>
              <a:solidFill>
                <a:srgbClr val="FFFF00"/>
              </a:solidFill>
            </c:spPr>
            <c:extLst>
              <c:ext xmlns:c16="http://schemas.microsoft.com/office/drawing/2014/chart" uri="{C3380CC4-5D6E-409C-BE32-E72D297353CC}">
                <c16:uniqueId val="{0000003E-9177-488D-B5AB-A19A7001257B}"/>
              </c:ext>
            </c:extLst>
          </c:dPt>
          <c:dPt>
            <c:idx val="6"/>
            <c:bubble3D val="0"/>
            <c:spPr>
              <a:solidFill>
                <a:srgbClr val="FFCC66"/>
              </a:solidFill>
            </c:spPr>
            <c:extLst>
              <c:ext xmlns:c16="http://schemas.microsoft.com/office/drawing/2014/chart" uri="{C3380CC4-5D6E-409C-BE32-E72D297353CC}">
                <c16:uniqueId val="{00000040-9177-488D-B5AB-A19A7001257B}"/>
              </c:ext>
            </c:extLst>
          </c:dPt>
          <c:dPt>
            <c:idx val="7"/>
            <c:bubble3D val="0"/>
            <c:spPr>
              <a:solidFill>
                <a:srgbClr val="92D050"/>
              </a:solidFill>
            </c:spPr>
            <c:extLst>
              <c:ext xmlns:c16="http://schemas.microsoft.com/office/drawing/2014/chart" uri="{C3380CC4-5D6E-409C-BE32-E72D297353CC}">
                <c16:uniqueId val="{00000042-9177-488D-B5AB-A19A7001257B}"/>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43-9177-488D-B5AB-A19A7001257B}"/>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dPt>
            <c:idx val="0"/>
            <c:bubble3D val="0"/>
            <c:spPr>
              <a:solidFill>
                <a:sysClr val="window" lastClr="FFFFFF">
                  <a:lumMod val="50000"/>
                </a:sysClr>
              </a:solidFill>
            </c:spPr>
            <c:extLst>
              <c:ext xmlns:c16="http://schemas.microsoft.com/office/drawing/2014/chart" uri="{C3380CC4-5D6E-409C-BE32-E72D297353CC}">
                <c16:uniqueId val="{00000001-B24B-41C6-8661-0BE44A12645B}"/>
              </c:ext>
            </c:extLst>
          </c:dPt>
          <c:dPt>
            <c:idx val="1"/>
            <c:bubble3D val="0"/>
            <c:spPr>
              <a:solidFill>
                <a:srgbClr val="00B050"/>
              </a:solidFill>
            </c:spPr>
            <c:extLst>
              <c:ext xmlns:c16="http://schemas.microsoft.com/office/drawing/2014/chart" uri="{C3380CC4-5D6E-409C-BE32-E72D297353CC}">
                <c16:uniqueId val="{00000003-B24B-41C6-8661-0BE44A12645B}"/>
              </c:ext>
            </c:extLst>
          </c:dPt>
          <c:dPt>
            <c:idx val="2"/>
            <c:bubble3D val="0"/>
            <c:spPr>
              <a:solidFill>
                <a:srgbClr val="FF0000"/>
              </a:solidFill>
            </c:spPr>
            <c:extLst>
              <c:ext xmlns:c16="http://schemas.microsoft.com/office/drawing/2014/chart" uri="{C3380CC4-5D6E-409C-BE32-E72D297353CC}">
                <c16:uniqueId val="{00000005-B24B-41C6-8661-0BE44A12645B}"/>
              </c:ext>
            </c:extLst>
          </c:dPt>
          <c:dPt>
            <c:idx val="3"/>
            <c:bubble3D val="0"/>
            <c:spPr>
              <a:solidFill>
                <a:srgbClr val="FF9900"/>
              </a:solidFill>
            </c:spPr>
            <c:extLst>
              <c:ext xmlns:c16="http://schemas.microsoft.com/office/drawing/2014/chart" uri="{C3380CC4-5D6E-409C-BE32-E72D297353CC}">
                <c16:uniqueId val="{00000007-B24B-41C6-8661-0BE44A12645B}"/>
              </c:ext>
            </c:extLst>
          </c:dPt>
          <c:dPt>
            <c:idx val="4"/>
            <c:bubble3D val="0"/>
            <c:spPr>
              <a:solidFill>
                <a:srgbClr val="0066FF"/>
              </a:solidFill>
            </c:spPr>
            <c:extLst>
              <c:ext xmlns:c16="http://schemas.microsoft.com/office/drawing/2014/chart" uri="{C3380CC4-5D6E-409C-BE32-E72D297353CC}">
                <c16:uniqueId val="{00000009-B24B-41C6-8661-0BE44A12645B}"/>
              </c:ext>
            </c:extLst>
          </c:dPt>
          <c:dPt>
            <c:idx val="5"/>
            <c:bubble3D val="0"/>
            <c:spPr>
              <a:solidFill>
                <a:srgbClr val="FFFF00"/>
              </a:solidFill>
            </c:spPr>
            <c:extLst>
              <c:ext xmlns:c16="http://schemas.microsoft.com/office/drawing/2014/chart" uri="{C3380CC4-5D6E-409C-BE32-E72D297353CC}">
                <c16:uniqueId val="{0000000B-B24B-41C6-8661-0BE44A12645B}"/>
              </c:ext>
            </c:extLst>
          </c:dPt>
          <c:dPt>
            <c:idx val="6"/>
            <c:bubble3D val="0"/>
            <c:spPr>
              <a:solidFill>
                <a:srgbClr val="FFCC66"/>
              </a:solidFill>
            </c:spPr>
            <c:extLst>
              <c:ext xmlns:c16="http://schemas.microsoft.com/office/drawing/2014/chart" uri="{C3380CC4-5D6E-409C-BE32-E72D297353CC}">
                <c16:uniqueId val="{0000000D-B24B-41C6-8661-0BE44A12645B}"/>
              </c:ext>
            </c:extLst>
          </c:dPt>
          <c:dPt>
            <c:idx val="7"/>
            <c:bubble3D val="0"/>
            <c:spPr>
              <a:solidFill>
                <a:srgbClr val="92D050"/>
              </a:solidFill>
            </c:spPr>
            <c:extLst>
              <c:ext xmlns:c16="http://schemas.microsoft.com/office/drawing/2014/chart" uri="{C3380CC4-5D6E-409C-BE32-E72D297353CC}">
                <c16:uniqueId val="{0000000F-B24B-41C6-8661-0BE44A12645B}"/>
              </c:ext>
            </c:extLst>
          </c:dPt>
          <c:val>
            <c:numRef>
              <c:f>'ST Prim Ener Cons by Fuel &amp; Reg'!$BL$91:$BL$98</c:f>
              <c:numCache>
                <c:formatCode>0.0%</c:formatCode>
                <c:ptCount val="8"/>
                <c:pt idx="0">
                  <c:v>0.13621403076469604</c:v>
                </c:pt>
                <c:pt idx="1">
                  <c:v>0.22292644838950246</c:v>
                </c:pt>
                <c:pt idx="2">
                  <c:v>0.57884604355431768</c:v>
                </c:pt>
                <c:pt idx="3">
                  <c:v>5.4768344011737025E-2</c:v>
                </c:pt>
                <c:pt idx="4">
                  <c:v>4.836361380774693E-3</c:v>
                </c:pt>
                <c:pt idx="5">
                  <c:v>1.1420736022589334E-3</c:v>
                </c:pt>
                <c:pt idx="6">
                  <c:v>1.0177937443635219E-3</c:v>
                </c:pt>
                <c:pt idx="7" formatCode="0.0">
                  <c:v>2.4890455234989302E-4</c:v>
                </c:pt>
              </c:numCache>
            </c:numRef>
          </c:val>
          <c:extLst>
            <c:ext xmlns:c16="http://schemas.microsoft.com/office/drawing/2014/chart" uri="{C3380CC4-5D6E-409C-BE32-E72D297353CC}">
              <c16:uniqueId val="{00000010-B24B-41C6-8661-0BE44A12645B}"/>
            </c:ext>
          </c:extLst>
        </c:ser>
        <c:ser>
          <c:idx val="3"/>
          <c:order val="1"/>
          <c:dPt>
            <c:idx val="0"/>
            <c:bubble3D val="0"/>
            <c:spPr>
              <a:solidFill>
                <a:sysClr val="window" lastClr="FFFFFF">
                  <a:lumMod val="50000"/>
                </a:sysClr>
              </a:solidFill>
            </c:spPr>
            <c:extLst>
              <c:ext xmlns:c16="http://schemas.microsoft.com/office/drawing/2014/chart" uri="{C3380CC4-5D6E-409C-BE32-E72D297353CC}">
                <c16:uniqueId val="{00000012-B24B-41C6-8661-0BE44A12645B}"/>
              </c:ext>
            </c:extLst>
          </c:dPt>
          <c:dPt>
            <c:idx val="1"/>
            <c:bubble3D val="0"/>
            <c:spPr>
              <a:solidFill>
                <a:srgbClr val="00B050"/>
              </a:solidFill>
            </c:spPr>
            <c:extLst>
              <c:ext xmlns:c16="http://schemas.microsoft.com/office/drawing/2014/chart" uri="{C3380CC4-5D6E-409C-BE32-E72D297353CC}">
                <c16:uniqueId val="{00000014-B24B-41C6-8661-0BE44A12645B}"/>
              </c:ext>
            </c:extLst>
          </c:dPt>
          <c:dPt>
            <c:idx val="2"/>
            <c:bubble3D val="0"/>
            <c:spPr>
              <a:solidFill>
                <a:srgbClr val="FF0000"/>
              </a:solidFill>
            </c:spPr>
            <c:extLst>
              <c:ext xmlns:c16="http://schemas.microsoft.com/office/drawing/2014/chart" uri="{C3380CC4-5D6E-409C-BE32-E72D297353CC}">
                <c16:uniqueId val="{00000016-B24B-41C6-8661-0BE44A12645B}"/>
              </c:ext>
            </c:extLst>
          </c:dPt>
          <c:dPt>
            <c:idx val="3"/>
            <c:bubble3D val="0"/>
            <c:spPr>
              <a:solidFill>
                <a:srgbClr val="FF9900"/>
              </a:solidFill>
            </c:spPr>
            <c:extLst>
              <c:ext xmlns:c16="http://schemas.microsoft.com/office/drawing/2014/chart" uri="{C3380CC4-5D6E-409C-BE32-E72D297353CC}">
                <c16:uniqueId val="{00000018-B24B-41C6-8661-0BE44A12645B}"/>
              </c:ext>
            </c:extLst>
          </c:dPt>
          <c:dPt>
            <c:idx val="4"/>
            <c:bubble3D val="0"/>
            <c:spPr>
              <a:solidFill>
                <a:srgbClr val="0066FF"/>
              </a:solidFill>
            </c:spPr>
            <c:extLst>
              <c:ext xmlns:c16="http://schemas.microsoft.com/office/drawing/2014/chart" uri="{C3380CC4-5D6E-409C-BE32-E72D297353CC}">
                <c16:uniqueId val="{0000001A-B24B-41C6-8661-0BE44A12645B}"/>
              </c:ext>
            </c:extLst>
          </c:dPt>
          <c:dPt>
            <c:idx val="5"/>
            <c:bubble3D val="0"/>
            <c:spPr>
              <a:solidFill>
                <a:srgbClr val="FFFF00"/>
              </a:solidFill>
            </c:spPr>
            <c:extLst>
              <c:ext xmlns:c16="http://schemas.microsoft.com/office/drawing/2014/chart" uri="{C3380CC4-5D6E-409C-BE32-E72D297353CC}">
                <c16:uniqueId val="{0000001C-B24B-41C6-8661-0BE44A12645B}"/>
              </c:ext>
            </c:extLst>
          </c:dPt>
          <c:dPt>
            <c:idx val="6"/>
            <c:bubble3D val="0"/>
            <c:spPr>
              <a:solidFill>
                <a:srgbClr val="FFCC66"/>
              </a:solidFill>
            </c:spPr>
            <c:extLst>
              <c:ext xmlns:c16="http://schemas.microsoft.com/office/drawing/2014/chart" uri="{C3380CC4-5D6E-409C-BE32-E72D297353CC}">
                <c16:uniqueId val="{0000001E-B24B-41C6-8661-0BE44A12645B}"/>
              </c:ext>
            </c:extLst>
          </c:dPt>
          <c:dPt>
            <c:idx val="7"/>
            <c:bubble3D val="0"/>
            <c:spPr>
              <a:solidFill>
                <a:srgbClr val="92D050"/>
              </a:solidFill>
            </c:spPr>
            <c:extLst>
              <c:ext xmlns:c16="http://schemas.microsoft.com/office/drawing/2014/chart" uri="{C3380CC4-5D6E-409C-BE32-E72D297353CC}">
                <c16:uniqueId val="{00000020-B24B-41C6-8661-0BE44A12645B}"/>
              </c:ext>
            </c:extLst>
          </c:dPt>
          <c:val>
            <c:numRef>
              <c:f>'ST Prim Ener Cons by Fuel &amp; Reg'!$BL$91:$BL$98</c:f>
              <c:numCache>
                <c:formatCode>0.0%</c:formatCode>
                <c:ptCount val="8"/>
                <c:pt idx="0">
                  <c:v>0.13621403076469604</c:v>
                </c:pt>
                <c:pt idx="1">
                  <c:v>0.22292644838950246</c:v>
                </c:pt>
                <c:pt idx="2">
                  <c:v>0.57884604355431768</c:v>
                </c:pt>
                <c:pt idx="3">
                  <c:v>5.4768344011737025E-2</c:v>
                </c:pt>
                <c:pt idx="4">
                  <c:v>4.836361380774693E-3</c:v>
                </c:pt>
                <c:pt idx="5">
                  <c:v>1.1420736022589334E-3</c:v>
                </c:pt>
                <c:pt idx="6">
                  <c:v>1.0177937443635219E-3</c:v>
                </c:pt>
                <c:pt idx="7" formatCode="0.0">
                  <c:v>2.4890455234989302E-4</c:v>
                </c:pt>
              </c:numCache>
            </c:numRef>
          </c:val>
          <c:extLst>
            <c:ext xmlns:c16="http://schemas.microsoft.com/office/drawing/2014/chart" uri="{C3380CC4-5D6E-409C-BE32-E72D297353CC}">
              <c16:uniqueId val="{00000021-B24B-41C6-8661-0BE44A12645B}"/>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dPt>
            <c:idx val="0"/>
            <c:bubble3D val="0"/>
            <c:spPr>
              <a:solidFill>
                <a:sysClr val="window" lastClr="FFFFFF">
                  <a:lumMod val="50000"/>
                </a:sysClr>
              </a:solidFill>
            </c:spPr>
            <c:extLst>
              <c:ext xmlns:c16="http://schemas.microsoft.com/office/drawing/2014/chart" uri="{C3380CC4-5D6E-409C-BE32-E72D297353CC}">
                <c16:uniqueId val="{00000001-FA9E-47EE-9AE9-05088BF4B2D8}"/>
              </c:ext>
            </c:extLst>
          </c:dPt>
          <c:dPt>
            <c:idx val="1"/>
            <c:bubble3D val="0"/>
            <c:spPr>
              <a:solidFill>
                <a:srgbClr val="00B050"/>
              </a:solidFill>
            </c:spPr>
            <c:extLst>
              <c:ext xmlns:c16="http://schemas.microsoft.com/office/drawing/2014/chart" uri="{C3380CC4-5D6E-409C-BE32-E72D297353CC}">
                <c16:uniqueId val="{00000003-FA9E-47EE-9AE9-05088BF4B2D8}"/>
              </c:ext>
            </c:extLst>
          </c:dPt>
          <c:dPt>
            <c:idx val="2"/>
            <c:bubble3D val="0"/>
            <c:spPr>
              <a:solidFill>
                <a:srgbClr val="FF0000"/>
              </a:solidFill>
            </c:spPr>
            <c:extLst>
              <c:ext xmlns:c16="http://schemas.microsoft.com/office/drawing/2014/chart" uri="{C3380CC4-5D6E-409C-BE32-E72D297353CC}">
                <c16:uniqueId val="{00000005-FA9E-47EE-9AE9-05088BF4B2D8}"/>
              </c:ext>
            </c:extLst>
          </c:dPt>
          <c:dPt>
            <c:idx val="3"/>
            <c:bubble3D val="0"/>
            <c:spPr>
              <a:solidFill>
                <a:srgbClr val="FF9900"/>
              </a:solidFill>
            </c:spPr>
            <c:extLst>
              <c:ext xmlns:c16="http://schemas.microsoft.com/office/drawing/2014/chart" uri="{C3380CC4-5D6E-409C-BE32-E72D297353CC}">
                <c16:uniqueId val="{00000007-FA9E-47EE-9AE9-05088BF4B2D8}"/>
              </c:ext>
            </c:extLst>
          </c:dPt>
          <c:dPt>
            <c:idx val="4"/>
            <c:bubble3D val="0"/>
            <c:spPr>
              <a:solidFill>
                <a:srgbClr val="0066FF"/>
              </a:solidFill>
            </c:spPr>
            <c:extLst>
              <c:ext xmlns:c16="http://schemas.microsoft.com/office/drawing/2014/chart" uri="{C3380CC4-5D6E-409C-BE32-E72D297353CC}">
                <c16:uniqueId val="{00000009-FA9E-47EE-9AE9-05088BF4B2D8}"/>
              </c:ext>
            </c:extLst>
          </c:dPt>
          <c:dPt>
            <c:idx val="5"/>
            <c:bubble3D val="0"/>
            <c:spPr>
              <a:solidFill>
                <a:srgbClr val="FFFF00"/>
              </a:solidFill>
            </c:spPr>
            <c:extLst>
              <c:ext xmlns:c16="http://schemas.microsoft.com/office/drawing/2014/chart" uri="{C3380CC4-5D6E-409C-BE32-E72D297353CC}">
                <c16:uniqueId val="{0000000B-FA9E-47EE-9AE9-05088BF4B2D8}"/>
              </c:ext>
            </c:extLst>
          </c:dPt>
          <c:dPt>
            <c:idx val="6"/>
            <c:bubble3D val="0"/>
            <c:spPr>
              <a:solidFill>
                <a:srgbClr val="FFCC66"/>
              </a:solidFill>
            </c:spPr>
            <c:extLst>
              <c:ext xmlns:c16="http://schemas.microsoft.com/office/drawing/2014/chart" uri="{C3380CC4-5D6E-409C-BE32-E72D297353CC}">
                <c16:uniqueId val="{0000000D-FA9E-47EE-9AE9-05088BF4B2D8}"/>
              </c:ext>
            </c:extLst>
          </c:dPt>
          <c:dPt>
            <c:idx val="7"/>
            <c:bubble3D val="0"/>
            <c:spPr>
              <a:solidFill>
                <a:srgbClr val="92D050"/>
              </a:solidFill>
            </c:spPr>
            <c:extLst>
              <c:ext xmlns:c16="http://schemas.microsoft.com/office/drawing/2014/chart" uri="{C3380CC4-5D6E-409C-BE32-E72D297353CC}">
                <c16:uniqueId val="{0000000F-FA9E-47EE-9AE9-05088BF4B2D8}"/>
              </c:ext>
            </c:extLst>
          </c:dPt>
          <c:val>
            <c:numRef>
              <c:f>'ST Prim Ener Cons by Fuel &amp; Reg'!$BL$99:$BL$106</c:f>
              <c:numCache>
                <c:formatCode>0.0%</c:formatCode>
                <c:ptCount val="8"/>
                <c:pt idx="0">
                  <c:v>8.9639632719415753E-3</c:v>
                </c:pt>
                <c:pt idx="1">
                  <c:v>0.43070651550903105</c:v>
                </c:pt>
                <c:pt idx="2">
                  <c:v>0.54747489403403182</c:v>
                </c:pt>
                <c:pt idx="3">
                  <c:v>3.3638776792262542E-3</c:v>
                </c:pt>
                <c:pt idx="4">
                  <c:v>4.8556825163868743E-3</c:v>
                </c:pt>
                <c:pt idx="5">
                  <c:v>7.2106158983898554E-4</c:v>
                </c:pt>
                <c:pt idx="6">
                  <c:v>3.7869305039222294E-3</c:v>
                </c:pt>
                <c:pt idx="7" formatCode="0.0">
                  <c:v>1.2707489562125657E-4</c:v>
                </c:pt>
              </c:numCache>
            </c:numRef>
          </c:val>
          <c:extLst>
            <c:ext xmlns:c16="http://schemas.microsoft.com/office/drawing/2014/chart" uri="{C3380CC4-5D6E-409C-BE32-E72D297353CC}">
              <c16:uniqueId val="{00000010-FA9E-47EE-9AE9-05088BF4B2D8}"/>
            </c:ext>
          </c:extLst>
        </c:ser>
        <c:ser>
          <c:idx val="3"/>
          <c:order val="1"/>
          <c:dPt>
            <c:idx val="0"/>
            <c:bubble3D val="0"/>
            <c:spPr>
              <a:solidFill>
                <a:sysClr val="window" lastClr="FFFFFF">
                  <a:lumMod val="50000"/>
                </a:sysClr>
              </a:solidFill>
            </c:spPr>
            <c:extLst>
              <c:ext xmlns:c16="http://schemas.microsoft.com/office/drawing/2014/chart" uri="{C3380CC4-5D6E-409C-BE32-E72D297353CC}">
                <c16:uniqueId val="{00000012-FA9E-47EE-9AE9-05088BF4B2D8}"/>
              </c:ext>
            </c:extLst>
          </c:dPt>
          <c:dPt>
            <c:idx val="1"/>
            <c:bubble3D val="0"/>
            <c:spPr>
              <a:solidFill>
                <a:srgbClr val="00B050"/>
              </a:solidFill>
            </c:spPr>
            <c:extLst>
              <c:ext xmlns:c16="http://schemas.microsoft.com/office/drawing/2014/chart" uri="{C3380CC4-5D6E-409C-BE32-E72D297353CC}">
                <c16:uniqueId val="{00000014-FA9E-47EE-9AE9-05088BF4B2D8}"/>
              </c:ext>
            </c:extLst>
          </c:dPt>
          <c:dPt>
            <c:idx val="2"/>
            <c:bubble3D val="0"/>
            <c:spPr>
              <a:solidFill>
                <a:srgbClr val="FF0000"/>
              </a:solidFill>
            </c:spPr>
            <c:extLst>
              <c:ext xmlns:c16="http://schemas.microsoft.com/office/drawing/2014/chart" uri="{C3380CC4-5D6E-409C-BE32-E72D297353CC}">
                <c16:uniqueId val="{00000016-FA9E-47EE-9AE9-05088BF4B2D8}"/>
              </c:ext>
            </c:extLst>
          </c:dPt>
          <c:dPt>
            <c:idx val="3"/>
            <c:bubble3D val="0"/>
            <c:spPr>
              <a:solidFill>
                <a:srgbClr val="FF9900"/>
              </a:solidFill>
            </c:spPr>
            <c:extLst>
              <c:ext xmlns:c16="http://schemas.microsoft.com/office/drawing/2014/chart" uri="{C3380CC4-5D6E-409C-BE32-E72D297353CC}">
                <c16:uniqueId val="{00000018-FA9E-47EE-9AE9-05088BF4B2D8}"/>
              </c:ext>
            </c:extLst>
          </c:dPt>
          <c:dPt>
            <c:idx val="4"/>
            <c:bubble3D val="0"/>
            <c:spPr>
              <a:solidFill>
                <a:srgbClr val="0066FF"/>
              </a:solidFill>
            </c:spPr>
            <c:extLst>
              <c:ext xmlns:c16="http://schemas.microsoft.com/office/drawing/2014/chart" uri="{C3380CC4-5D6E-409C-BE32-E72D297353CC}">
                <c16:uniqueId val="{0000001A-FA9E-47EE-9AE9-05088BF4B2D8}"/>
              </c:ext>
            </c:extLst>
          </c:dPt>
          <c:dPt>
            <c:idx val="5"/>
            <c:bubble3D val="0"/>
            <c:spPr>
              <a:solidFill>
                <a:srgbClr val="FFFF00"/>
              </a:solidFill>
            </c:spPr>
            <c:extLst>
              <c:ext xmlns:c16="http://schemas.microsoft.com/office/drawing/2014/chart" uri="{C3380CC4-5D6E-409C-BE32-E72D297353CC}">
                <c16:uniqueId val="{0000001C-FA9E-47EE-9AE9-05088BF4B2D8}"/>
              </c:ext>
            </c:extLst>
          </c:dPt>
          <c:dPt>
            <c:idx val="6"/>
            <c:bubble3D val="0"/>
            <c:spPr>
              <a:solidFill>
                <a:srgbClr val="FFCC66"/>
              </a:solidFill>
            </c:spPr>
            <c:extLst>
              <c:ext xmlns:c16="http://schemas.microsoft.com/office/drawing/2014/chart" uri="{C3380CC4-5D6E-409C-BE32-E72D297353CC}">
                <c16:uniqueId val="{0000001E-FA9E-47EE-9AE9-05088BF4B2D8}"/>
              </c:ext>
            </c:extLst>
          </c:dPt>
          <c:dPt>
            <c:idx val="7"/>
            <c:bubble3D val="0"/>
            <c:spPr>
              <a:solidFill>
                <a:srgbClr val="92D050"/>
              </a:solidFill>
            </c:spPr>
            <c:extLst>
              <c:ext xmlns:c16="http://schemas.microsoft.com/office/drawing/2014/chart" uri="{C3380CC4-5D6E-409C-BE32-E72D297353CC}">
                <c16:uniqueId val="{00000020-FA9E-47EE-9AE9-05088BF4B2D8}"/>
              </c:ext>
            </c:extLst>
          </c:dPt>
          <c:val>
            <c:numRef>
              <c:f>'ST Prim Ener Cons by Fuel &amp; Reg'!$BL$99:$BL$106</c:f>
              <c:numCache>
                <c:formatCode>0.0%</c:formatCode>
                <c:ptCount val="8"/>
                <c:pt idx="0">
                  <c:v>8.9639632719415753E-3</c:v>
                </c:pt>
                <c:pt idx="1">
                  <c:v>0.43070651550903105</c:v>
                </c:pt>
                <c:pt idx="2">
                  <c:v>0.54747489403403182</c:v>
                </c:pt>
                <c:pt idx="3">
                  <c:v>3.3638776792262542E-3</c:v>
                </c:pt>
                <c:pt idx="4">
                  <c:v>4.8556825163868743E-3</c:v>
                </c:pt>
                <c:pt idx="5">
                  <c:v>7.2106158983898554E-4</c:v>
                </c:pt>
                <c:pt idx="6">
                  <c:v>3.7869305039222294E-3</c:v>
                </c:pt>
                <c:pt idx="7" formatCode="0.0">
                  <c:v>1.2707489562125657E-4</c:v>
                </c:pt>
              </c:numCache>
            </c:numRef>
          </c:val>
          <c:extLst>
            <c:ext xmlns:c16="http://schemas.microsoft.com/office/drawing/2014/chart" uri="{C3380CC4-5D6E-409C-BE32-E72D297353CC}">
              <c16:uniqueId val="{00000021-FA9E-47EE-9AE9-05088BF4B2D8}"/>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dPt>
            <c:idx val="0"/>
            <c:bubble3D val="0"/>
            <c:spPr>
              <a:solidFill>
                <a:sysClr val="window" lastClr="FFFFFF">
                  <a:lumMod val="50000"/>
                </a:sysClr>
              </a:solidFill>
            </c:spPr>
            <c:extLst>
              <c:ext xmlns:c16="http://schemas.microsoft.com/office/drawing/2014/chart" uri="{C3380CC4-5D6E-409C-BE32-E72D297353CC}">
                <c16:uniqueId val="{00000001-ED02-4255-87E0-CCF507115FC1}"/>
              </c:ext>
            </c:extLst>
          </c:dPt>
          <c:dPt>
            <c:idx val="1"/>
            <c:bubble3D val="0"/>
            <c:spPr>
              <a:solidFill>
                <a:srgbClr val="00B050"/>
              </a:solidFill>
            </c:spPr>
            <c:extLst>
              <c:ext xmlns:c16="http://schemas.microsoft.com/office/drawing/2014/chart" uri="{C3380CC4-5D6E-409C-BE32-E72D297353CC}">
                <c16:uniqueId val="{00000003-ED02-4255-87E0-CCF507115FC1}"/>
              </c:ext>
            </c:extLst>
          </c:dPt>
          <c:dPt>
            <c:idx val="2"/>
            <c:bubble3D val="0"/>
            <c:spPr>
              <a:solidFill>
                <a:srgbClr val="FF0000"/>
              </a:solidFill>
            </c:spPr>
            <c:extLst>
              <c:ext xmlns:c16="http://schemas.microsoft.com/office/drawing/2014/chart" uri="{C3380CC4-5D6E-409C-BE32-E72D297353CC}">
                <c16:uniqueId val="{00000005-ED02-4255-87E0-CCF507115FC1}"/>
              </c:ext>
            </c:extLst>
          </c:dPt>
          <c:dPt>
            <c:idx val="3"/>
            <c:bubble3D val="0"/>
            <c:spPr>
              <a:solidFill>
                <a:srgbClr val="FF9900"/>
              </a:solidFill>
            </c:spPr>
            <c:extLst>
              <c:ext xmlns:c16="http://schemas.microsoft.com/office/drawing/2014/chart" uri="{C3380CC4-5D6E-409C-BE32-E72D297353CC}">
                <c16:uniqueId val="{00000007-ED02-4255-87E0-CCF507115FC1}"/>
              </c:ext>
            </c:extLst>
          </c:dPt>
          <c:dPt>
            <c:idx val="4"/>
            <c:bubble3D val="0"/>
            <c:spPr>
              <a:solidFill>
                <a:srgbClr val="0066FF"/>
              </a:solidFill>
            </c:spPr>
            <c:extLst>
              <c:ext xmlns:c16="http://schemas.microsoft.com/office/drawing/2014/chart" uri="{C3380CC4-5D6E-409C-BE32-E72D297353CC}">
                <c16:uniqueId val="{00000009-ED02-4255-87E0-CCF507115FC1}"/>
              </c:ext>
            </c:extLst>
          </c:dPt>
          <c:dPt>
            <c:idx val="5"/>
            <c:bubble3D val="0"/>
            <c:spPr>
              <a:solidFill>
                <a:srgbClr val="FFFF00"/>
              </a:solidFill>
            </c:spPr>
            <c:extLst>
              <c:ext xmlns:c16="http://schemas.microsoft.com/office/drawing/2014/chart" uri="{C3380CC4-5D6E-409C-BE32-E72D297353CC}">
                <c16:uniqueId val="{0000000B-ED02-4255-87E0-CCF507115FC1}"/>
              </c:ext>
            </c:extLst>
          </c:dPt>
          <c:dPt>
            <c:idx val="6"/>
            <c:bubble3D val="0"/>
            <c:spPr>
              <a:solidFill>
                <a:srgbClr val="FFCC66"/>
              </a:solidFill>
            </c:spPr>
            <c:extLst>
              <c:ext xmlns:c16="http://schemas.microsoft.com/office/drawing/2014/chart" uri="{C3380CC4-5D6E-409C-BE32-E72D297353CC}">
                <c16:uniqueId val="{0000000D-ED02-4255-87E0-CCF507115FC1}"/>
              </c:ext>
            </c:extLst>
          </c:dPt>
          <c:dPt>
            <c:idx val="7"/>
            <c:bubble3D val="0"/>
            <c:spPr>
              <a:solidFill>
                <a:srgbClr val="92D050"/>
              </a:solidFill>
            </c:spPr>
            <c:extLst>
              <c:ext xmlns:c16="http://schemas.microsoft.com/office/drawing/2014/chart" uri="{C3380CC4-5D6E-409C-BE32-E72D297353CC}">
                <c16:uniqueId val="{0000000F-ED02-4255-87E0-CCF507115FC1}"/>
              </c:ext>
            </c:extLst>
          </c:dPt>
          <c:val>
            <c:numRef>
              <c:f>'ST Prim Ener Cons by Fuel &amp; Reg'!$BL$107:$BL$114</c:f>
              <c:numCache>
                <c:formatCode>0.0%</c:formatCode>
                <c:ptCount val="8"/>
                <c:pt idx="0">
                  <c:v>0.46965090070184667</c:v>
                </c:pt>
                <c:pt idx="1">
                  <c:v>0.25997355351325335</c:v>
                </c:pt>
                <c:pt idx="2">
                  <c:v>0.12165342983409355</c:v>
                </c:pt>
                <c:pt idx="3">
                  <c:v>2.3760604252877481E-2</c:v>
                </c:pt>
                <c:pt idx="4">
                  <c:v>6.418643786937725E-2</c:v>
                </c:pt>
                <c:pt idx="5">
                  <c:v>2.7010037232537414E-2</c:v>
                </c:pt>
                <c:pt idx="6">
                  <c:v>2.015782355919327E-2</c:v>
                </c:pt>
                <c:pt idx="7" formatCode="0.0">
                  <c:v>1.360721303682102E-2</c:v>
                </c:pt>
              </c:numCache>
            </c:numRef>
          </c:val>
          <c:extLst>
            <c:ext xmlns:c16="http://schemas.microsoft.com/office/drawing/2014/chart" uri="{C3380CC4-5D6E-409C-BE32-E72D297353CC}">
              <c16:uniqueId val="{00000010-ED02-4255-87E0-CCF507115FC1}"/>
            </c:ext>
          </c:extLst>
        </c:ser>
        <c:ser>
          <c:idx val="3"/>
          <c:order val="1"/>
          <c:dPt>
            <c:idx val="0"/>
            <c:bubble3D val="0"/>
            <c:spPr>
              <a:solidFill>
                <a:sysClr val="window" lastClr="FFFFFF">
                  <a:lumMod val="50000"/>
                </a:sysClr>
              </a:solidFill>
            </c:spPr>
            <c:extLst>
              <c:ext xmlns:c16="http://schemas.microsoft.com/office/drawing/2014/chart" uri="{C3380CC4-5D6E-409C-BE32-E72D297353CC}">
                <c16:uniqueId val="{00000012-ED02-4255-87E0-CCF507115FC1}"/>
              </c:ext>
            </c:extLst>
          </c:dPt>
          <c:dPt>
            <c:idx val="1"/>
            <c:bubble3D val="0"/>
            <c:spPr>
              <a:solidFill>
                <a:srgbClr val="00B050"/>
              </a:solidFill>
            </c:spPr>
            <c:extLst>
              <c:ext xmlns:c16="http://schemas.microsoft.com/office/drawing/2014/chart" uri="{C3380CC4-5D6E-409C-BE32-E72D297353CC}">
                <c16:uniqueId val="{00000014-ED02-4255-87E0-CCF507115FC1}"/>
              </c:ext>
            </c:extLst>
          </c:dPt>
          <c:dPt>
            <c:idx val="2"/>
            <c:bubble3D val="0"/>
            <c:spPr>
              <a:solidFill>
                <a:srgbClr val="FF0000"/>
              </a:solidFill>
            </c:spPr>
            <c:extLst>
              <c:ext xmlns:c16="http://schemas.microsoft.com/office/drawing/2014/chart" uri="{C3380CC4-5D6E-409C-BE32-E72D297353CC}">
                <c16:uniqueId val="{00000016-ED02-4255-87E0-CCF507115FC1}"/>
              </c:ext>
            </c:extLst>
          </c:dPt>
          <c:dPt>
            <c:idx val="3"/>
            <c:bubble3D val="0"/>
            <c:spPr>
              <a:solidFill>
                <a:srgbClr val="FF9900"/>
              </a:solidFill>
            </c:spPr>
            <c:extLst>
              <c:ext xmlns:c16="http://schemas.microsoft.com/office/drawing/2014/chart" uri="{C3380CC4-5D6E-409C-BE32-E72D297353CC}">
                <c16:uniqueId val="{00000018-ED02-4255-87E0-CCF507115FC1}"/>
              </c:ext>
            </c:extLst>
          </c:dPt>
          <c:dPt>
            <c:idx val="4"/>
            <c:bubble3D val="0"/>
            <c:spPr>
              <a:solidFill>
                <a:srgbClr val="0066FF"/>
              </a:solidFill>
            </c:spPr>
            <c:extLst>
              <c:ext xmlns:c16="http://schemas.microsoft.com/office/drawing/2014/chart" uri="{C3380CC4-5D6E-409C-BE32-E72D297353CC}">
                <c16:uniqueId val="{0000001A-ED02-4255-87E0-CCF507115FC1}"/>
              </c:ext>
            </c:extLst>
          </c:dPt>
          <c:dPt>
            <c:idx val="5"/>
            <c:bubble3D val="0"/>
            <c:spPr>
              <a:solidFill>
                <a:srgbClr val="FFFF00"/>
              </a:solidFill>
            </c:spPr>
            <c:extLst>
              <c:ext xmlns:c16="http://schemas.microsoft.com/office/drawing/2014/chart" uri="{C3380CC4-5D6E-409C-BE32-E72D297353CC}">
                <c16:uniqueId val="{0000001C-ED02-4255-87E0-CCF507115FC1}"/>
              </c:ext>
            </c:extLst>
          </c:dPt>
          <c:dPt>
            <c:idx val="6"/>
            <c:bubble3D val="0"/>
            <c:spPr>
              <a:solidFill>
                <a:srgbClr val="FFCC66"/>
              </a:solidFill>
            </c:spPr>
            <c:extLst>
              <c:ext xmlns:c16="http://schemas.microsoft.com/office/drawing/2014/chart" uri="{C3380CC4-5D6E-409C-BE32-E72D297353CC}">
                <c16:uniqueId val="{0000001E-ED02-4255-87E0-CCF507115FC1}"/>
              </c:ext>
            </c:extLst>
          </c:dPt>
          <c:dPt>
            <c:idx val="7"/>
            <c:bubble3D val="0"/>
            <c:spPr>
              <a:solidFill>
                <a:srgbClr val="92D050"/>
              </a:solidFill>
            </c:spPr>
            <c:extLst>
              <c:ext xmlns:c16="http://schemas.microsoft.com/office/drawing/2014/chart" uri="{C3380CC4-5D6E-409C-BE32-E72D297353CC}">
                <c16:uniqueId val="{00000020-ED02-4255-87E0-CCF507115FC1}"/>
              </c:ext>
            </c:extLst>
          </c:dPt>
          <c:val>
            <c:numRef>
              <c:f>'ST Prim Ener Cons by Fuel &amp; Reg'!$BL$107:$BL$114</c:f>
              <c:numCache>
                <c:formatCode>0.0%</c:formatCode>
                <c:ptCount val="8"/>
                <c:pt idx="0">
                  <c:v>0.46965090070184667</c:v>
                </c:pt>
                <c:pt idx="1">
                  <c:v>0.25997355351325335</c:v>
                </c:pt>
                <c:pt idx="2">
                  <c:v>0.12165342983409355</c:v>
                </c:pt>
                <c:pt idx="3">
                  <c:v>2.3760604252877481E-2</c:v>
                </c:pt>
                <c:pt idx="4">
                  <c:v>6.418643786937725E-2</c:v>
                </c:pt>
                <c:pt idx="5">
                  <c:v>2.7010037232537414E-2</c:v>
                </c:pt>
                <c:pt idx="6">
                  <c:v>2.015782355919327E-2</c:v>
                </c:pt>
                <c:pt idx="7" formatCode="0.0">
                  <c:v>1.360721303682102E-2</c:v>
                </c:pt>
              </c:numCache>
            </c:numRef>
          </c:val>
          <c:extLst>
            <c:ext xmlns:c16="http://schemas.microsoft.com/office/drawing/2014/chart" uri="{C3380CC4-5D6E-409C-BE32-E72D297353CC}">
              <c16:uniqueId val="{00000021-ED02-4255-87E0-CCF507115FC1}"/>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solidFill>
                <a:sysClr val="window" lastClr="FFFFFF">
                  <a:lumMod val="50000"/>
                </a:sysClr>
              </a:solidFill>
            </c:spPr>
            <c:extLst>
              <c:ext xmlns:c16="http://schemas.microsoft.com/office/drawing/2014/chart" uri="{C3380CC4-5D6E-409C-BE32-E72D297353CC}">
                <c16:uniqueId val="{00000001-42A5-4B90-933A-F743C8EBBCC3}"/>
              </c:ext>
            </c:extLst>
          </c:dPt>
          <c:dPt>
            <c:idx val="1"/>
            <c:bubble3D val="0"/>
            <c:spPr>
              <a:solidFill>
                <a:srgbClr val="00B050"/>
              </a:solidFill>
            </c:spPr>
            <c:extLst>
              <c:ext xmlns:c16="http://schemas.microsoft.com/office/drawing/2014/chart" uri="{C3380CC4-5D6E-409C-BE32-E72D297353CC}">
                <c16:uniqueId val="{00000003-42A5-4B90-933A-F743C8EBBCC3}"/>
              </c:ext>
            </c:extLst>
          </c:dPt>
          <c:dPt>
            <c:idx val="2"/>
            <c:bubble3D val="0"/>
            <c:spPr>
              <a:solidFill>
                <a:srgbClr val="FF0000"/>
              </a:solidFill>
            </c:spPr>
            <c:extLst>
              <c:ext xmlns:c16="http://schemas.microsoft.com/office/drawing/2014/chart" uri="{C3380CC4-5D6E-409C-BE32-E72D297353CC}">
                <c16:uniqueId val="{00000005-42A5-4B90-933A-F743C8EBBCC3}"/>
              </c:ext>
            </c:extLst>
          </c:dPt>
          <c:dPt>
            <c:idx val="3"/>
            <c:bubble3D val="0"/>
            <c:spPr>
              <a:solidFill>
                <a:srgbClr val="FF9900"/>
              </a:solidFill>
            </c:spPr>
            <c:extLst>
              <c:ext xmlns:c16="http://schemas.microsoft.com/office/drawing/2014/chart" uri="{C3380CC4-5D6E-409C-BE32-E72D297353CC}">
                <c16:uniqueId val="{00000007-42A5-4B90-933A-F743C8EBBCC3}"/>
              </c:ext>
            </c:extLst>
          </c:dPt>
          <c:dPt>
            <c:idx val="4"/>
            <c:bubble3D val="0"/>
            <c:spPr>
              <a:solidFill>
                <a:srgbClr val="0066FF"/>
              </a:solidFill>
            </c:spPr>
            <c:extLst>
              <c:ext xmlns:c16="http://schemas.microsoft.com/office/drawing/2014/chart" uri="{C3380CC4-5D6E-409C-BE32-E72D297353CC}">
                <c16:uniqueId val="{00000009-42A5-4B90-933A-F743C8EBBCC3}"/>
              </c:ext>
            </c:extLst>
          </c:dPt>
          <c:dPt>
            <c:idx val="5"/>
            <c:bubble3D val="0"/>
            <c:spPr>
              <a:solidFill>
                <a:srgbClr val="FFFF00"/>
              </a:solidFill>
            </c:spPr>
            <c:extLst>
              <c:ext xmlns:c16="http://schemas.microsoft.com/office/drawing/2014/chart" uri="{C3380CC4-5D6E-409C-BE32-E72D297353CC}">
                <c16:uniqueId val="{0000000B-42A5-4B90-933A-F743C8EBBCC3}"/>
              </c:ext>
            </c:extLst>
          </c:dPt>
          <c:dPt>
            <c:idx val="6"/>
            <c:bubble3D val="0"/>
            <c:spPr>
              <a:solidFill>
                <a:srgbClr val="FFCC66"/>
              </a:solidFill>
            </c:spPr>
            <c:extLst>
              <c:ext xmlns:c16="http://schemas.microsoft.com/office/drawing/2014/chart" uri="{C3380CC4-5D6E-409C-BE32-E72D297353CC}">
                <c16:uniqueId val="{0000000D-42A5-4B90-933A-F743C8EBBCC3}"/>
              </c:ext>
            </c:extLst>
          </c:dPt>
          <c:dPt>
            <c:idx val="7"/>
            <c:bubble3D val="0"/>
            <c:spPr>
              <a:solidFill>
                <a:srgbClr val="92D050"/>
              </a:solidFill>
            </c:spPr>
            <c:extLst>
              <c:ext xmlns:c16="http://schemas.microsoft.com/office/drawing/2014/chart" uri="{C3380CC4-5D6E-409C-BE32-E72D297353CC}">
                <c16:uniqueId val="{0000000F-42A5-4B90-933A-F743C8EBBCC3}"/>
              </c:ext>
            </c:extLst>
          </c:dPt>
          <c:val>
            <c:numRef>
              <c:f>'ST Prim Ener Cons by Fuel &amp; Reg'!$BL$115:$BL$122</c:f>
              <c:numCache>
                <c:formatCode>0.0%</c:formatCode>
                <c:ptCount val="8"/>
                <c:pt idx="0">
                  <c:v>2.2999005482204655</c:v>
                </c:pt>
                <c:pt idx="1">
                  <c:v>17.805970693126412</c:v>
                </c:pt>
                <c:pt idx="2">
                  <c:v>9.2551111152388525</c:v>
                </c:pt>
                <c:pt idx="3">
                  <c:v>0.36329847597445458</c:v>
                </c:pt>
                <c:pt idx="4">
                  <c:v>9.786135506962621</c:v>
                </c:pt>
                <c:pt idx="5">
                  <c:v>1.6041626044400532</c:v>
                </c:pt>
                <c:pt idx="6">
                  <c:v>0.55132743220876368</c:v>
                </c:pt>
                <c:pt idx="7" formatCode="0.0">
                  <c:v>1.4994668275837391</c:v>
                </c:pt>
              </c:numCache>
            </c:numRef>
          </c:val>
          <c:extLst>
            <c:ext xmlns:c16="http://schemas.microsoft.com/office/drawing/2014/chart" uri="{C3380CC4-5D6E-409C-BE32-E72D297353CC}">
              <c16:uniqueId val="{00000010-42A5-4B90-933A-F743C8EBBCC3}"/>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b="1"/>
      </a:pPr>
      <a:endParaRPr lang="en-US"/>
    </a:p>
  </c:txPr>
  <c:externalData r:id="rId2">
    <c:autoUpdate val="0"/>
  </c:externalData>
</c:chartSpace>
</file>

<file path=ppt/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dPt>
            <c:idx val="0"/>
            <c:bubble3D val="0"/>
            <c:spPr>
              <a:solidFill>
                <a:sysClr val="window" lastClr="FFFFFF">
                  <a:lumMod val="50000"/>
                </a:sysClr>
              </a:solidFill>
            </c:spPr>
            <c:extLst>
              <c:ext xmlns:c16="http://schemas.microsoft.com/office/drawing/2014/chart" uri="{C3380CC4-5D6E-409C-BE32-E72D297353CC}">
                <c16:uniqueId val="{00000001-B1F7-4687-B353-DE1DE0226B60}"/>
              </c:ext>
            </c:extLst>
          </c:dPt>
          <c:dPt>
            <c:idx val="1"/>
            <c:bubble3D val="0"/>
            <c:spPr>
              <a:solidFill>
                <a:srgbClr val="00B050"/>
              </a:solidFill>
            </c:spPr>
            <c:extLst>
              <c:ext xmlns:c16="http://schemas.microsoft.com/office/drawing/2014/chart" uri="{C3380CC4-5D6E-409C-BE32-E72D297353CC}">
                <c16:uniqueId val="{00000003-B1F7-4687-B353-DE1DE0226B60}"/>
              </c:ext>
            </c:extLst>
          </c:dPt>
          <c:dPt>
            <c:idx val="2"/>
            <c:bubble3D val="0"/>
            <c:spPr>
              <a:solidFill>
                <a:srgbClr val="FF0000"/>
              </a:solidFill>
            </c:spPr>
            <c:extLst>
              <c:ext xmlns:c16="http://schemas.microsoft.com/office/drawing/2014/chart" uri="{C3380CC4-5D6E-409C-BE32-E72D297353CC}">
                <c16:uniqueId val="{00000005-B1F7-4687-B353-DE1DE0226B60}"/>
              </c:ext>
            </c:extLst>
          </c:dPt>
          <c:dPt>
            <c:idx val="3"/>
            <c:bubble3D val="0"/>
            <c:spPr>
              <a:solidFill>
                <a:srgbClr val="FF9900"/>
              </a:solidFill>
            </c:spPr>
            <c:extLst>
              <c:ext xmlns:c16="http://schemas.microsoft.com/office/drawing/2014/chart" uri="{C3380CC4-5D6E-409C-BE32-E72D297353CC}">
                <c16:uniqueId val="{00000007-B1F7-4687-B353-DE1DE0226B60}"/>
              </c:ext>
            </c:extLst>
          </c:dPt>
          <c:dPt>
            <c:idx val="4"/>
            <c:bubble3D val="0"/>
            <c:spPr>
              <a:solidFill>
                <a:srgbClr val="0066FF"/>
              </a:solidFill>
            </c:spPr>
            <c:extLst>
              <c:ext xmlns:c16="http://schemas.microsoft.com/office/drawing/2014/chart" uri="{C3380CC4-5D6E-409C-BE32-E72D297353CC}">
                <c16:uniqueId val="{00000009-B1F7-4687-B353-DE1DE0226B60}"/>
              </c:ext>
            </c:extLst>
          </c:dPt>
          <c:dPt>
            <c:idx val="5"/>
            <c:bubble3D val="0"/>
            <c:spPr>
              <a:solidFill>
                <a:srgbClr val="FFFF00"/>
              </a:solidFill>
            </c:spPr>
            <c:extLst>
              <c:ext xmlns:c16="http://schemas.microsoft.com/office/drawing/2014/chart" uri="{C3380CC4-5D6E-409C-BE32-E72D297353CC}">
                <c16:uniqueId val="{0000000B-B1F7-4687-B353-DE1DE0226B60}"/>
              </c:ext>
            </c:extLst>
          </c:dPt>
          <c:dPt>
            <c:idx val="6"/>
            <c:bubble3D val="0"/>
            <c:spPr>
              <a:solidFill>
                <a:srgbClr val="FFCC66"/>
              </a:solidFill>
            </c:spPr>
            <c:extLst>
              <c:ext xmlns:c16="http://schemas.microsoft.com/office/drawing/2014/chart" uri="{C3380CC4-5D6E-409C-BE32-E72D297353CC}">
                <c16:uniqueId val="{0000000D-B1F7-4687-B353-DE1DE0226B60}"/>
              </c:ext>
            </c:extLst>
          </c:dPt>
          <c:dPt>
            <c:idx val="7"/>
            <c:bubble3D val="0"/>
            <c:spPr>
              <a:solidFill>
                <a:srgbClr val="92D050"/>
              </a:solidFill>
            </c:spPr>
            <c:extLst>
              <c:ext xmlns:c16="http://schemas.microsoft.com/office/drawing/2014/chart" uri="{C3380CC4-5D6E-409C-BE32-E72D297353CC}">
                <c16:uniqueId val="{0000000F-B1F7-4687-B353-DE1DE0226B60}"/>
              </c:ext>
            </c:extLst>
          </c:dPt>
          <c:val>
            <c:numRef>
              <c:f>'ST Prim Ener Cons by Fuel &amp; Reg'!$BL$123:$BL$130</c:f>
              <c:numCache>
                <c:formatCode>0.0%</c:formatCode>
                <c:ptCount val="8"/>
                <c:pt idx="0">
                  <c:v>7.756329911612613</c:v>
                </c:pt>
                <c:pt idx="1">
                  <c:v>14.491044415632821</c:v>
                </c:pt>
                <c:pt idx="2">
                  <c:v>10.909154593211099</c:v>
                </c:pt>
                <c:pt idx="3">
                  <c:v>0.17370800097155628</c:v>
                </c:pt>
                <c:pt idx="4">
                  <c:v>2.664198121791773</c:v>
                </c:pt>
                <c:pt idx="5">
                  <c:v>0.42399645457058693</c:v>
                </c:pt>
                <c:pt idx="6">
                  <c:v>0.28679596040214478</c:v>
                </c:pt>
                <c:pt idx="7" formatCode="0.0">
                  <c:v>0.1472602794949604</c:v>
                </c:pt>
              </c:numCache>
            </c:numRef>
          </c:val>
          <c:extLst>
            <c:ext xmlns:c16="http://schemas.microsoft.com/office/drawing/2014/chart" uri="{C3380CC4-5D6E-409C-BE32-E72D297353CC}">
              <c16:uniqueId val="{00000010-B1F7-4687-B353-DE1DE0226B60}"/>
            </c:ext>
          </c:extLst>
        </c:ser>
        <c:ser>
          <c:idx val="3"/>
          <c:order val="1"/>
          <c:dPt>
            <c:idx val="0"/>
            <c:bubble3D val="0"/>
            <c:spPr>
              <a:solidFill>
                <a:sysClr val="window" lastClr="FFFFFF">
                  <a:lumMod val="50000"/>
                </a:sysClr>
              </a:solidFill>
            </c:spPr>
            <c:extLst>
              <c:ext xmlns:c16="http://schemas.microsoft.com/office/drawing/2014/chart" uri="{C3380CC4-5D6E-409C-BE32-E72D297353CC}">
                <c16:uniqueId val="{00000012-B1F7-4687-B353-DE1DE0226B60}"/>
              </c:ext>
            </c:extLst>
          </c:dPt>
          <c:dPt>
            <c:idx val="1"/>
            <c:bubble3D val="0"/>
            <c:spPr>
              <a:solidFill>
                <a:srgbClr val="00B050"/>
              </a:solidFill>
            </c:spPr>
            <c:extLst>
              <c:ext xmlns:c16="http://schemas.microsoft.com/office/drawing/2014/chart" uri="{C3380CC4-5D6E-409C-BE32-E72D297353CC}">
                <c16:uniqueId val="{00000014-B1F7-4687-B353-DE1DE0226B60}"/>
              </c:ext>
            </c:extLst>
          </c:dPt>
          <c:dPt>
            <c:idx val="2"/>
            <c:bubble3D val="0"/>
            <c:spPr>
              <a:solidFill>
                <a:srgbClr val="FF0000"/>
              </a:solidFill>
            </c:spPr>
            <c:extLst>
              <c:ext xmlns:c16="http://schemas.microsoft.com/office/drawing/2014/chart" uri="{C3380CC4-5D6E-409C-BE32-E72D297353CC}">
                <c16:uniqueId val="{00000016-B1F7-4687-B353-DE1DE0226B60}"/>
              </c:ext>
            </c:extLst>
          </c:dPt>
          <c:dPt>
            <c:idx val="3"/>
            <c:bubble3D val="0"/>
            <c:spPr>
              <a:solidFill>
                <a:srgbClr val="FF9900"/>
              </a:solidFill>
            </c:spPr>
            <c:extLst>
              <c:ext xmlns:c16="http://schemas.microsoft.com/office/drawing/2014/chart" uri="{C3380CC4-5D6E-409C-BE32-E72D297353CC}">
                <c16:uniqueId val="{00000018-B1F7-4687-B353-DE1DE0226B60}"/>
              </c:ext>
            </c:extLst>
          </c:dPt>
          <c:dPt>
            <c:idx val="4"/>
            <c:bubble3D val="0"/>
            <c:spPr>
              <a:solidFill>
                <a:srgbClr val="0066FF"/>
              </a:solidFill>
            </c:spPr>
            <c:extLst>
              <c:ext xmlns:c16="http://schemas.microsoft.com/office/drawing/2014/chart" uri="{C3380CC4-5D6E-409C-BE32-E72D297353CC}">
                <c16:uniqueId val="{0000001A-B1F7-4687-B353-DE1DE0226B60}"/>
              </c:ext>
            </c:extLst>
          </c:dPt>
          <c:dPt>
            <c:idx val="5"/>
            <c:bubble3D val="0"/>
            <c:spPr>
              <a:solidFill>
                <a:srgbClr val="FFFF00"/>
              </a:solidFill>
            </c:spPr>
            <c:extLst>
              <c:ext xmlns:c16="http://schemas.microsoft.com/office/drawing/2014/chart" uri="{C3380CC4-5D6E-409C-BE32-E72D297353CC}">
                <c16:uniqueId val="{0000001C-B1F7-4687-B353-DE1DE0226B60}"/>
              </c:ext>
            </c:extLst>
          </c:dPt>
          <c:dPt>
            <c:idx val="6"/>
            <c:bubble3D val="0"/>
            <c:spPr>
              <a:solidFill>
                <a:srgbClr val="FFCC66"/>
              </a:solidFill>
            </c:spPr>
            <c:extLst>
              <c:ext xmlns:c16="http://schemas.microsoft.com/office/drawing/2014/chart" uri="{C3380CC4-5D6E-409C-BE32-E72D297353CC}">
                <c16:uniqueId val="{0000001E-B1F7-4687-B353-DE1DE0226B60}"/>
              </c:ext>
            </c:extLst>
          </c:dPt>
          <c:dPt>
            <c:idx val="7"/>
            <c:bubble3D val="0"/>
            <c:spPr>
              <a:solidFill>
                <a:srgbClr val="92D050"/>
              </a:solidFill>
            </c:spPr>
            <c:extLst>
              <c:ext xmlns:c16="http://schemas.microsoft.com/office/drawing/2014/chart" uri="{C3380CC4-5D6E-409C-BE32-E72D297353CC}">
                <c16:uniqueId val="{00000020-B1F7-4687-B353-DE1DE0226B60}"/>
              </c:ext>
            </c:extLst>
          </c:dPt>
          <c:val>
            <c:numRef>
              <c:f>'ST Prim Ener Cons by Fuel &amp; Reg'!$BL$123:$BL$130</c:f>
              <c:numCache>
                <c:formatCode>0.0%</c:formatCode>
                <c:ptCount val="8"/>
                <c:pt idx="0">
                  <c:v>7.756329911612613</c:v>
                </c:pt>
                <c:pt idx="1">
                  <c:v>14.491044415632821</c:v>
                </c:pt>
                <c:pt idx="2">
                  <c:v>10.909154593211099</c:v>
                </c:pt>
                <c:pt idx="3">
                  <c:v>0.17370800097155628</c:v>
                </c:pt>
                <c:pt idx="4">
                  <c:v>2.664198121791773</c:v>
                </c:pt>
                <c:pt idx="5">
                  <c:v>0.42399645457058693</c:v>
                </c:pt>
                <c:pt idx="6">
                  <c:v>0.28679596040214478</c:v>
                </c:pt>
                <c:pt idx="7" formatCode="0.0">
                  <c:v>0.1472602794949604</c:v>
                </c:pt>
              </c:numCache>
            </c:numRef>
          </c:val>
          <c:extLst>
            <c:ext xmlns:c16="http://schemas.microsoft.com/office/drawing/2014/chart" uri="{C3380CC4-5D6E-409C-BE32-E72D297353CC}">
              <c16:uniqueId val="{00000021-B1F7-4687-B353-DE1DE0226B60}"/>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1"/>
          <c:order val="0"/>
          <c:dPt>
            <c:idx val="0"/>
            <c:bubble3D val="0"/>
            <c:spPr>
              <a:noFill/>
            </c:spPr>
            <c:extLst>
              <c:ext xmlns:c16="http://schemas.microsoft.com/office/drawing/2014/chart" uri="{C3380CC4-5D6E-409C-BE32-E72D297353CC}">
                <c16:uniqueId val="{00000001-7B43-4F08-811F-556BF04D2482}"/>
              </c:ext>
            </c:extLst>
          </c:dPt>
          <c:dPt>
            <c:idx val="1"/>
            <c:bubble3D val="0"/>
            <c:spPr>
              <a:noFill/>
            </c:spPr>
            <c:extLst>
              <c:ext xmlns:c16="http://schemas.microsoft.com/office/drawing/2014/chart" uri="{C3380CC4-5D6E-409C-BE32-E72D297353CC}">
                <c16:uniqueId val="{00000003-7B43-4F08-811F-556BF04D2482}"/>
              </c:ext>
            </c:extLst>
          </c:dPt>
          <c:dPt>
            <c:idx val="2"/>
            <c:bubble3D val="0"/>
            <c:spPr>
              <a:solidFill>
                <a:srgbClr val="FF0000"/>
              </a:solidFill>
            </c:spPr>
            <c:extLst>
              <c:ext xmlns:c16="http://schemas.microsoft.com/office/drawing/2014/chart" uri="{C3380CC4-5D6E-409C-BE32-E72D297353CC}">
                <c16:uniqueId val="{00000005-7B43-4F08-811F-556BF04D2482}"/>
              </c:ext>
            </c:extLst>
          </c:dPt>
          <c:dPt>
            <c:idx val="3"/>
            <c:bubble3D val="0"/>
            <c:spPr>
              <a:solidFill>
                <a:srgbClr val="FF9900"/>
              </a:solidFill>
            </c:spPr>
            <c:extLst>
              <c:ext xmlns:c16="http://schemas.microsoft.com/office/drawing/2014/chart" uri="{C3380CC4-5D6E-409C-BE32-E72D297353CC}">
                <c16:uniqueId val="{00000007-7B43-4F08-811F-556BF04D2482}"/>
              </c:ext>
            </c:extLst>
          </c:dPt>
          <c:dPt>
            <c:idx val="4"/>
            <c:bubble3D val="0"/>
            <c:spPr>
              <a:solidFill>
                <a:srgbClr val="0066FF"/>
              </a:solidFill>
            </c:spPr>
            <c:extLst>
              <c:ext xmlns:c16="http://schemas.microsoft.com/office/drawing/2014/chart" uri="{C3380CC4-5D6E-409C-BE32-E72D297353CC}">
                <c16:uniqueId val="{00000009-7B43-4F08-811F-556BF04D2482}"/>
              </c:ext>
            </c:extLst>
          </c:dPt>
          <c:dPt>
            <c:idx val="5"/>
            <c:bubble3D val="0"/>
            <c:spPr>
              <a:solidFill>
                <a:srgbClr val="FFFF00"/>
              </a:solidFill>
            </c:spPr>
            <c:extLst>
              <c:ext xmlns:c16="http://schemas.microsoft.com/office/drawing/2014/chart" uri="{C3380CC4-5D6E-409C-BE32-E72D297353CC}">
                <c16:uniqueId val="{0000000B-7B43-4F08-811F-556BF04D2482}"/>
              </c:ext>
            </c:extLst>
          </c:dPt>
          <c:dPt>
            <c:idx val="6"/>
            <c:bubble3D val="0"/>
            <c:spPr>
              <a:solidFill>
                <a:srgbClr val="FFCC66"/>
              </a:solidFill>
            </c:spPr>
            <c:extLst>
              <c:ext xmlns:c16="http://schemas.microsoft.com/office/drawing/2014/chart" uri="{C3380CC4-5D6E-409C-BE32-E72D297353CC}">
                <c16:uniqueId val="{0000000D-7B43-4F08-811F-556BF04D2482}"/>
              </c:ext>
            </c:extLst>
          </c:dPt>
          <c:dPt>
            <c:idx val="7"/>
            <c:bubble3D val="0"/>
            <c:spPr>
              <a:solidFill>
                <a:srgbClr val="92D050"/>
              </a:solidFill>
            </c:spPr>
            <c:extLst>
              <c:ext xmlns:c16="http://schemas.microsoft.com/office/drawing/2014/chart" uri="{C3380CC4-5D6E-409C-BE32-E72D297353CC}">
                <c16:uniqueId val="{0000000F-7B43-4F08-811F-556BF04D2482}"/>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10-7B43-4F08-811F-556BF04D2482}"/>
            </c:ext>
          </c:extLst>
        </c:ser>
        <c:ser>
          <c:idx val="2"/>
          <c:order val="1"/>
          <c:dPt>
            <c:idx val="0"/>
            <c:bubble3D val="0"/>
            <c:spPr>
              <a:solidFill>
                <a:sysClr val="window" lastClr="FFFFFF">
                  <a:lumMod val="50000"/>
                </a:sysClr>
              </a:solidFill>
            </c:spPr>
            <c:extLst>
              <c:ext xmlns:c16="http://schemas.microsoft.com/office/drawing/2014/chart" uri="{C3380CC4-5D6E-409C-BE32-E72D297353CC}">
                <c16:uniqueId val="{00000012-7B43-4F08-811F-556BF04D2482}"/>
              </c:ext>
            </c:extLst>
          </c:dPt>
          <c:dPt>
            <c:idx val="1"/>
            <c:bubble3D val="0"/>
            <c:spPr>
              <a:solidFill>
                <a:srgbClr val="00B050"/>
              </a:solidFill>
            </c:spPr>
            <c:extLst>
              <c:ext xmlns:c16="http://schemas.microsoft.com/office/drawing/2014/chart" uri="{C3380CC4-5D6E-409C-BE32-E72D297353CC}">
                <c16:uniqueId val="{00000014-7B43-4F08-811F-556BF04D2482}"/>
              </c:ext>
            </c:extLst>
          </c:dPt>
          <c:dPt>
            <c:idx val="2"/>
            <c:bubble3D val="0"/>
            <c:spPr>
              <a:solidFill>
                <a:srgbClr val="FF0000"/>
              </a:solidFill>
            </c:spPr>
            <c:extLst>
              <c:ext xmlns:c16="http://schemas.microsoft.com/office/drawing/2014/chart" uri="{C3380CC4-5D6E-409C-BE32-E72D297353CC}">
                <c16:uniqueId val="{00000016-7B43-4F08-811F-556BF04D2482}"/>
              </c:ext>
            </c:extLst>
          </c:dPt>
          <c:dPt>
            <c:idx val="3"/>
            <c:bubble3D val="0"/>
            <c:spPr>
              <a:solidFill>
                <a:srgbClr val="FF9900"/>
              </a:solidFill>
            </c:spPr>
            <c:extLst>
              <c:ext xmlns:c16="http://schemas.microsoft.com/office/drawing/2014/chart" uri="{C3380CC4-5D6E-409C-BE32-E72D297353CC}">
                <c16:uniqueId val="{00000018-7B43-4F08-811F-556BF04D2482}"/>
              </c:ext>
            </c:extLst>
          </c:dPt>
          <c:dPt>
            <c:idx val="4"/>
            <c:bubble3D val="0"/>
            <c:spPr>
              <a:solidFill>
                <a:srgbClr val="0066FF"/>
              </a:solidFill>
            </c:spPr>
            <c:extLst>
              <c:ext xmlns:c16="http://schemas.microsoft.com/office/drawing/2014/chart" uri="{C3380CC4-5D6E-409C-BE32-E72D297353CC}">
                <c16:uniqueId val="{0000001A-7B43-4F08-811F-556BF04D2482}"/>
              </c:ext>
            </c:extLst>
          </c:dPt>
          <c:dPt>
            <c:idx val="5"/>
            <c:bubble3D val="0"/>
            <c:spPr>
              <a:solidFill>
                <a:srgbClr val="FFFF00"/>
              </a:solidFill>
            </c:spPr>
            <c:extLst>
              <c:ext xmlns:c16="http://schemas.microsoft.com/office/drawing/2014/chart" uri="{C3380CC4-5D6E-409C-BE32-E72D297353CC}">
                <c16:uniqueId val="{0000001C-7B43-4F08-811F-556BF04D2482}"/>
              </c:ext>
            </c:extLst>
          </c:dPt>
          <c:dPt>
            <c:idx val="6"/>
            <c:bubble3D val="0"/>
            <c:spPr>
              <a:solidFill>
                <a:srgbClr val="FFCC66"/>
              </a:solidFill>
            </c:spPr>
            <c:extLst>
              <c:ext xmlns:c16="http://schemas.microsoft.com/office/drawing/2014/chart" uri="{C3380CC4-5D6E-409C-BE32-E72D297353CC}">
                <c16:uniqueId val="{0000001E-7B43-4F08-811F-556BF04D2482}"/>
              </c:ext>
            </c:extLst>
          </c:dPt>
          <c:dPt>
            <c:idx val="7"/>
            <c:bubble3D val="0"/>
            <c:spPr>
              <a:solidFill>
                <a:srgbClr val="92D050"/>
              </a:solidFill>
            </c:spPr>
            <c:extLst>
              <c:ext xmlns:c16="http://schemas.microsoft.com/office/drawing/2014/chart" uri="{C3380CC4-5D6E-409C-BE32-E72D297353CC}">
                <c16:uniqueId val="{00000020-7B43-4F08-811F-556BF04D2482}"/>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21-7B43-4F08-811F-556BF04D2482}"/>
            </c:ext>
          </c:extLst>
        </c:ser>
        <c:ser>
          <c:idx val="0"/>
          <c:order val="2"/>
          <c:dPt>
            <c:idx val="0"/>
            <c:bubble3D val="0"/>
            <c:spPr>
              <a:solidFill>
                <a:sysClr val="window" lastClr="FFFFFF">
                  <a:lumMod val="50000"/>
                </a:sysClr>
              </a:solidFill>
            </c:spPr>
            <c:extLst>
              <c:ext xmlns:c16="http://schemas.microsoft.com/office/drawing/2014/chart" uri="{C3380CC4-5D6E-409C-BE32-E72D297353CC}">
                <c16:uniqueId val="{00000023-7B43-4F08-811F-556BF04D2482}"/>
              </c:ext>
            </c:extLst>
          </c:dPt>
          <c:dPt>
            <c:idx val="1"/>
            <c:bubble3D val="0"/>
            <c:spPr>
              <a:solidFill>
                <a:srgbClr val="00B050"/>
              </a:solidFill>
            </c:spPr>
            <c:extLst>
              <c:ext xmlns:c16="http://schemas.microsoft.com/office/drawing/2014/chart" uri="{C3380CC4-5D6E-409C-BE32-E72D297353CC}">
                <c16:uniqueId val="{00000025-7B43-4F08-811F-556BF04D2482}"/>
              </c:ext>
            </c:extLst>
          </c:dPt>
          <c:dPt>
            <c:idx val="2"/>
            <c:bubble3D val="0"/>
            <c:spPr>
              <a:solidFill>
                <a:srgbClr val="FF0000"/>
              </a:solidFill>
            </c:spPr>
            <c:extLst>
              <c:ext xmlns:c16="http://schemas.microsoft.com/office/drawing/2014/chart" uri="{C3380CC4-5D6E-409C-BE32-E72D297353CC}">
                <c16:uniqueId val="{00000027-7B43-4F08-811F-556BF04D2482}"/>
              </c:ext>
            </c:extLst>
          </c:dPt>
          <c:dPt>
            <c:idx val="3"/>
            <c:bubble3D val="0"/>
            <c:spPr>
              <a:solidFill>
                <a:srgbClr val="FF9900"/>
              </a:solidFill>
            </c:spPr>
            <c:extLst>
              <c:ext xmlns:c16="http://schemas.microsoft.com/office/drawing/2014/chart" uri="{C3380CC4-5D6E-409C-BE32-E72D297353CC}">
                <c16:uniqueId val="{00000029-7B43-4F08-811F-556BF04D2482}"/>
              </c:ext>
            </c:extLst>
          </c:dPt>
          <c:dPt>
            <c:idx val="4"/>
            <c:bubble3D val="0"/>
            <c:spPr>
              <a:solidFill>
                <a:srgbClr val="0066FF"/>
              </a:solidFill>
            </c:spPr>
            <c:extLst>
              <c:ext xmlns:c16="http://schemas.microsoft.com/office/drawing/2014/chart" uri="{C3380CC4-5D6E-409C-BE32-E72D297353CC}">
                <c16:uniqueId val="{0000002B-7B43-4F08-811F-556BF04D2482}"/>
              </c:ext>
            </c:extLst>
          </c:dPt>
          <c:dPt>
            <c:idx val="5"/>
            <c:bubble3D val="0"/>
            <c:spPr>
              <a:solidFill>
                <a:srgbClr val="FFFF00"/>
              </a:solidFill>
            </c:spPr>
            <c:extLst>
              <c:ext xmlns:c16="http://schemas.microsoft.com/office/drawing/2014/chart" uri="{C3380CC4-5D6E-409C-BE32-E72D297353CC}">
                <c16:uniqueId val="{0000002D-7B43-4F08-811F-556BF04D2482}"/>
              </c:ext>
            </c:extLst>
          </c:dPt>
          <c:dPt>
            <c:idx val="6"/>
            <c:bubble3D val="0"/>
            <c:spPr>
              <a:solidFill>
                <a:srgbClr val="FFCC66"/>
              </a:solidFill>
            </c:spPr>
            <c:extLst>
              <c:ext xmlns:c16="http://schemas.microsoft.com/office/drawing/2014/chart" uri="{C3380CC4-5D6E-409C-BE32-E72D297353CC}">
                <c16:uniqueId val="{0000002F-7B43-4F08-811F-556BF04D2482}"/>
              </c:ext>
            </c:extLst>
          </c:dPt>
          <c:dPt>
            <c:idx val="7"/>
            <c:bubble3D val="0"/>
            <c:spPr>
              <a:solidFill>
                <a:srgbClr val="92D050"/>
              </a:solidFill>
            </c:spPr>
            <c:extLst>
              <c:ext xmlns:c16="http://schemas.microsoft.com/office/drawing/2014/chart" uri="{C3380CC4-5D6E-409C-BE32-E72D297353CC}">
                <c16:uniqueId val="{00000031-7B43-4F08-811F-556BF04D2482}"/>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32-7B43-4F08-811F-556BF04D2482}"/>
            </c:ext>
          </c:extLst>
        </c:ser>
        <c:ser>
          <c:idx val="3"/>
          <c:order val="3"/>
          <c:dPt>
            <c:idx val="0"/>
            <c:bubble3D val="0"/>
            <c:spPr>
              <a:solidFill>
                <a:sysClr val="window" lastClr="FFFFFF">
                  <a:lumMod val="50000"/>
                </a:sysClr>
              </a:solidFill>
            </c:spPr>
            <c:extLst>
              <c:ext xmlns:c16="http://schemas.microsoft.com/office/drawing/2014/chart" uri="{C3380CC4-5D6E-409C-BE32-E72D297353CC}">
                <c16:uniqueId val="{00000034-7B43-4F08-811F-556BF04D2482}"/>
              </c:ext>
            </c:extLst>
          </c:dPt>
          <c:dPt>
            <c:idx val="1"/>
            <c:bubble3D val="0"/>
            <c:spPr>
              <a:solidFill>
                <a:srgbClr val="00B050"/>
              </a:solidFill>
            </c:spPr>
            <c:extLst>
              <c:ext xmlns:c16="http://schemas.microsoft.com/office/drawing/2014/chart" uri="{C3380CC4-5D6E-409C-BE32-E72D297353CC}">
                <c16:uniqueId val="{00000036-7B43-4F08-811F-556BF04D2482}"/>
              </c:ext>
            </c:extLst>
          </c:dPt>
          <c:dPt>
            <c:idx val="2"/>
            <c:bubble3D val="0"/>
            <c:spPr>
              <a:solidFill>
                <a:srgbClr val="FF0000"/>
              </a:solidFill>
            </c:spPr>
            <c:extLst>
              <c:ext xmlns:c16="http://schemas.microsoft.com/office/drawing/2014/chart" uri="{C3380CC4-5D6E-409C-BE32-E72D297353CC}">
                <c16:uniqueId val="{00000038-7B43-4F08-811F-556BF04D2482}"/>
              </c:ext>
            </c:extLst>
          </c:dPt>
          <c:dPt>
            <c:idx val="3"/>
            <c:bubble3D val="0"/>
            <c:spPr>
              <a:solidFill>
                <a:srgbClr val="FF9900"/>
              </a:solidFill>
            </c:spPr>
            <c:extLst>
              <c:ext xmlns:c16="http://schemas.microsoft.com/office/drawing/2014/chart" uri="{C3380CC4-5D6E-409C-BE32-E72D297353CC}">
                <c16:uniqueId val="{0000003A-7B43-4F08-811F-556BF04D2482}"/>
              </c:ext>
            </c:extLst>
          </c:dPt>
          <c:dPt>
            <c:idx val="4"/>
            <c:bubble3D val="0"/>
            <c:spPr>
              <a:solidFill>
                <a:srgbClr val="0066FF"/>
              </a:solidFill>
            </c:spPr>
            <c:extLst>
              <c:ext xmlns:c16="http://schemas.microsoft.com/office/drawing/2014/chart" uri="{C3380CC4-5D6E-409C-BE32-E72D297353CC}">
                <c16:uniqueId val="{0000003C-7B43-4F08-811F-556BF04D2482}"/>
              </c:ext>
            </c:extLst>
          </c:dPt>
          <c:dPt>
            <c:idx val="5"/>
            <c:bubble3D val="0"/>
            <c:spPr>
              <a:solidFill>
                <a:srgbClr val="FFFF00"/>
              </a:solidFill>
            </c:spPr>
            <c:extLst>
              <c:ext xmlns:c16="http://schemas.microsoft.com/office/drawing/2014/chart" uri="{C3380CC4-5D6E-409C-BE32-E72D297353CC}">
                <c16:uniqueId val="{0000003E-7B43-4F08-811F-556BF04D2482}"/>
              </c:ext>
            </c:extLst>
          </c:dPt>
          <c:dPt>
            <c:idx val="6"/>
            <c:bubble3D val="0"/>
            <c:spPr>
              <a:solidFill>
                <a:srgbClr val="FFCC66"/>
              </a:solidFill>
            </c:spPr>
            <c:extLst>
              <c:ext xmlns:c16="http://schemas.microsoft.com/office/drawing/2014/chart" uri="{C3380CC4-5D6E-409C-BE32-E72D297353CC}">
                <c16:uniqueId val="{00000040-7B43-4F08-811F-556BF04D2482}"/>
              </c:ext>
            </c:extLst>
          </c:dPt>
          <c:dPt>
            <c:idx val="7"/>
            <c:bubble3D val="0"/>
            <c:spPr>
              <a:solidFill>
                <a:srgbClr val="92D050"/>
              </a:solidFill>
            </c:spPr>
            <c:extLst>
              <c:ext xmlns:c16="http://schemas.microsoft.com/office/drawing/2014/chart" uri="{C3380CC4-5D6E-409C-BE32-E72D297353CC}">
                <c16:uniqueId val="{00000042-7B43-4F08-811F-556BF04D2482}"/>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43-7B43-4F08-811F-556BF04D2482}"/>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1"/>
          <c:order val="0"/>
          <c:dPt>
            <c:idx val="0"/>
            <c:bubble3D val="0"/>
            <c:spPr>
              <a:noFill/>
            </c:spPr>
            <c:extLst>
              <c:ext xmlns:c16="http://schemas.microsoft.com/office/drawing/2014/chart" uri="{C3380CC4-5D6E-409C-BE32-E72D297353CC}">
                <c16:uniqueId val="{00000001-62E4-4A11-BBFE-4313779300CB}"/>
              </c:ext>
            </c:extLst>
          </c:dPt>
          <c:dPt>
            <c:idx val="1"/>
            <c:bubble3D val="0"/>
            <c:spPr>
              <a:noFill/>
            </c:spPr>
            <c:extLst>
              <c:ext xmlns:c16="http://schemas.microsoft.com/office/drawing/2014/chart" uri="{C3380CC4-5D6E-409C-BE32-E72D297353CC}">
                <c16:uniqueId val="{00000003-62E4-4A11-BBFE-4313779300CB}"/>
              </c:ext>
            </c:extLst>
          </c:dPt>
          <c:dPt>
            <c:idx val="2"/>
            <c:bubble3D val="0"/>
            <c:spPr>
              <a:solidFill>
                <a:srgbClr val="FF0000"/>
              </a:solidFill>
            </c:spPr>
            <c:extLst>
              <c:ext xmlns:c16="http://schemas.microsoft.com/office/drawing/2014/chart" uri="{C3380CC4-5D6E-409C-BE32-E72D297353CC}">
                <c16:uniqueId val="{00000005-62E4-4A11-BBFE-4313779300CB}"/>
              </c:ext>
            </c:extLst>
          </c:dPt>
          <c:dPt>
            <c:idx val="3"/>
            <c:bubble3D val="0"/>
            <c:spPr>
              <a:solidFill>
                <a:srgbClr val="FF9900"/>
              </a:solidFill>
            </c:spPr>
            <c:extLst>
              <c:ext xmlns:c16="http://schemas.microsoft.com/office/drawing/2014/chart" uri="{C3380CC4-5D6E-409C-BE32-E72D297353CC}">
                <c16:uniqueId val="{00000007-62E4-4A11-BBFE-4313779300CB}"/>
              </c:ext>
            </c:extLst>
          </c:dPt>
          <c:dPt>
            <c:idx val="4"/>
            <c:bubble3D val="0"/>
            <c:spPr>
              <a:solidFill>
                <a:srgbClr val="0066FF"/>
              </a:solidFill>
            </c:spPr>
            <c:extLst>
              <c:ext xmlns:c16="http://schemas.microsoft.com/office/drawing/2014/chart" uri="{C3380CC4-5D6E-409C-BE32-E72D297353CC}">
                <c16:uniqueId val="{00000009-62E4-4A11-BBFE-4313779300CB}"/>
              </c:ext>
            </c:extLst>
          </c:dPt>
          <c:dPt>
            <c:idx val="5"/>
            <c:bubble3D val="0"/>
            <c:spPr>
              <a:solidFill>
                <a:srgbClr val="FFFF00"/>
              </a:solidFill>
            </c:spPr>
            <c:extLst>
              <c:ext xmlns:c16="http://schemas.microsoft.com/office/drawing/2014/chart" uri="{C3380CC4-5D6E-409C-BE32-E72D297353CC}">
                <c16:uniqueId val="{0000000B-62E4-4A11-BBFE-4313779300CB}"/>
              </c:ext>
            </c:extLst>
          </c:dPt>
          <c:dPt>
            <c:idx val="6"/>
            <c:bubble3D val="0"/>
            <c:spPr>
              <a:solidFill>
                <a:srgbClr val="FFCC66"/>
              </a:solidFill>
            </c:spPr>
            <c:extLst>
              <c:ext xmlns:c16="http://schemas.microsoft.com/office/drawing/2014/chart" uri="{C3380CC4-5D6E-409C-BE32-E72D297353CC}">
                <c16:uniqueId val="{0000000D-62E4-4A11-BBFE-4313779300CB}"/>
              </c:ext>
            </c:extLst>
          </c:dPt>
          <c:dPt>
            <c:idx val="7"/>
            <c:bubble3D val="0"/>
            <c:spPr>
              <a:solidFill>
                <a:srgbClr val="92D050"/>
              </a:solidFill>
            </c:spPr>
            <c:extLst>
              <c:ext xmlns:c16="http://schemas.microsoft.com/office/drawing/2014/chart" uri="{C3380CC4-5D6E-409C-BE32-E72D297353CC}">
                <c16:uniqueId val="{0000000F-62E4-4A11-BBFE-4313779300CB}"/>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10-62E4-4A11-BBFE-4313779300CB}"/>
            </c:ext>
          </c:extLst>
        </c:ser>
        <c:ser>
          <c:idx val="2"/>
          <c:order val="1"/>
          <c:dPt>
            <c:idx val="0"/>
            <c:bubble3D val="0"/>
            <c:spPr>
              <a:solidFill>
                <a:sysClr val="window" lastClr="FFFFFF">
                  <a:lumMod val="50000"/>
                </a:sysClr>
              </a:solidFill>
            </c:spPr>
            <c:extLst>
              <c:ext xmlns:c16="http://schemas.microsoft.com/office/drawing/2014/chart" uri="{C3380CC4-5D6E-409C-BE32-E72D297353CC}">
                <c16:uniqueId val="{00000012-62E4-4A11-BBFE-4313779300CB}"/>
              </c:ext>
            </c:extLst>
          </c:dPt>
          <c:dPt>
            <c:idx val="1"/>
            <c:bubble3D val="0"/>
            <c:spPr>
              <a:solidFill>
                <a:srgbClr val="00B050"/>
              </a:solidFill>
            </c:spPr>
            <c:extLst>
              <c:ext xmlns:c16="http://schemas.microsoft.com/office/drawing/2014/chart" uri="{C3380CC4-5D6E-409C-BE32-E72D297353CC}">
                <c16:uniqueId val="{00000014-62E4-4A11-BBFE-4313779300CB}"/>
              </c:ext>
            </c:extLst>
          </c:dPt>
          <c:dPt>
            <c:idx val="2"/>
            <c:bubble3D val="0"/>
            <c:spPr>
              <a:solidFill>
                <a:srgbClr val="FF0000"/>
              </a:solidFill>
            </c:spPr>
            <c:extLst>
              <c:ext xmlns:c16="http://schemas.microsoft.com/office/drawing/2014/chart" uri="{C3380CC4-5D6E-409C-BE32-E72D297353CC}">
                <c16:uniqueId val="{00000016-62E4-4A11-BBFE-4313779300CB}"/>
              </c:ext>
            </c:extLst>
          </c:dPt>
          <c:dPt>
            <c:idx val="3"/>
            <c:bubble3D val="0"/>
            <c:spPr>
              <a:solidFill>
                <a:srgbClr val="FF9900"/>
              </a:solidFill>
            </c:spPr>
            <c:extLst>
              <c:ext xmlns:c16="http://schemas.microsoft.com/office/drawing/2014/chart" uri="{C3380CC4-5D6E-409C-BE32-E72D297353CC}">
                <c16:uniqueId val="{00000018-62E4-4A11-BBFE-4313779300CB}"/>
              </c:ext>
            </c:extLst>
          </c:dPt>
          <c:dPt>
            <c:idx val="4"/>
            <c:bubble3D val="0"/>
            <c:spPr>
              <a:solidFill>
                <a:srgbClr val="0066FF"/>
              </a:solidFill>
            </c:spPr>
            <c:extLst>
              <c:ext xmlns:c16="http://schemas.microsoft.com/office/drawing/2014/chart" uri="{C3380CC4-5D6E-409C-BE32-E72D297353CC}">
                <c16:uniqueId val="{0000001A-62E4-4A11-BBFE-4313779300CB}"/>
              </c:ext>
            </c:extLst>
          </c:dPt>
          <c:dPt>
            <c:idx val="5"/>
            <c:bubble3D val="0"/>
            <c:spPr>
              <a:solidFill>
                <a:srgbClr val="FFFF00"/>
              </a:solidFill>
            </c:spPr>
            <c:extLst>
              <c:ext xmlns:c16="http://schemas.microsoft.com/office/drawing/2014/chart" uri="{C3380CC4-5D6E-409C-BE32-E72D297353CC}">
                <c16:uniqueId val="{0000001C-62E4-4A11-BBFE-4313779300CB}"/>
              </c:ext>
            </c:extLst>
          </c:dPt>
          <c:dPt>
            <c:idx val="6"/>
            <c:bubble3D val="0"/>
            <c:spPr>
              <a:solidFill>
                <a:srgbClr val="FFCC66"/>
              </a:solidFill>
            </c:spPr>
            <c:extLst>
              <c:ext xmlns:c16="http://schemas.microsoft.com/office/drawing/2014/chart" uri="{C3380CC4-5D6E-409C-BE32-E72D297353CC}">
                <c16:uniqueId val="{0000001E-62E4-4A11-BBFE-4313779300CB}"/>
              </c:ext>
            </c:extLst>
          </c:dPt>
          <c:dPt>
            <c:idx val="7"/>
            <c:bubble3D val="0"/>
            <c:spPr>
              <a:solidFill>
                <a:srgbClr val="92D050"/>
              </a:solidFill>
            </c:spPr>
            <c:extLst>
              <c:ext xmlns:c16="http://schemas.microsoft.com/office/drawing/2014/chart" uri="{C3380CC4-5D6E-409C-BE32-E72D297353CC}">
                <c16:uniqueId val="{00000020-62E4-4A11-BBFE-4313779300CB}"/>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21-62E4-4A11-BBFE-4313779300CB}"/>
            </c:ext>
          </c:extLst>
        </c:ser>
        <c:ser>
          <c:idx val="0"/>
          <c:order val="2"/>
          <c:dPt>
            <c:idx val="0"/>
            <c:bubble3D val="0"/>
            <c:spPr>
              <a:solidFill>
                <a:sysClr val="window" lastClr="FFFFFF">
                  <a:lumMod val="50000"/>
                </a:sysClr>
              </a:solidFill>
            </c:spPr>
            <c:extLst>
              <c:ext xmlns:c16="http://schemas.microsoft.com/office/drawing/2014/chart" uri="{C3380CC4-5D6E-409C-BE32-E72D297353CC}">
                <c16:uniqueId val="{00000023-62E4-4A11-BBFE-4313779300CB}"/>
              </c:ext>
            </c:extLst>
          </c:dPt>
          <c:dPt>
            <c:idx val="1"/>
            <c:bubble3D val="0"/>
            <c:spPr>
              <a:solidFill>
                <a:srgbClr val="00B050"/>
              </a:solidFill>
            </c:spPr>
            <c:extLst>
              <c:ext xmlns:c16="http://schemas.microsoft.com/office/drawing/2014/chart" uri="{C3380CC4-5D6E-409C-BE32-E72D297353CC}">
                <c16:uniqueId val="{00000025-62E4-4A11-BBFE-4313779300CB}"/>
              </c:ext>
            </c:extLst>
          </c:dPt>
          <c:dPt>
            <c:idx val="2"/>
            <c:bubble3D val="0"/>
            <c:spPr>
              <a:solidFill>
                <a:srgbClr val="FF0000"/>
              </a:solidFill>
            </c:spPr>
            <c:extLst>
              <c:ext xmlns:c16="http://schemas.microsoft.com/office/drawing/2014/chart" uri="{C3380CC4-5D6E-409C-BE32-E72D297353CC}">
                <c16:uniqueId val="{00000027-62E4-4A11-BBFE-4313779300CB}"/>
              </c:ext>
            </c:extLst>
          </c:dPt>
          <c:dPt>
            <c:idx val="3"/>
            <c:bubble3D val="0"/>
            <c:spPr>
              <a:solidFill>
                <a:srgbClr val="FF9900"/>
              </a:solidFill>
            </c:spPr>
            <c:extLst>
              <c:ext xmlns:c16="http://schemas.microsoft.com/office/drawing/2014/chart" uri="{C3380CC4-5D6E-409C-BE32-E72D297353CC}">
                <c16:uniqueId val="{00000029-62E4-4A11-BBFE-4313779300CB}"/>
              </c:ext>
            </c:extLst>
          </c:dPt>
          <c:dPt>
            <c:idx val="4"/>
            <c:bubble3D val="0"/>
            <c:spPr>
              <a:solidFill>
                <a:srgbClr val="0066FF"/>
              </a:solidFill>
            </c:spPr>
            <c:extLst>
              <c:ext xmlns:c16="http://schemas.microsoft.com/office/drawing/2014/chart" uri="{C3380CC4-5D6E-409C-BE32-E72D297353CC}">
                <c16:uniqueId val="{0000002B-62E4-4A11-BBFE-4313779300CB}"/>
              </c:ext>
            </c:extLst>
          </c:dPt>
          <c:dPt>
            <c:idx val="5"/>
            <c:bubble3D val="0"/>
            <c:spPr>
              <a:solidFill>
                <a:srgbClr val="FFFF00"/>
              </a:solidFill>
            </c:spPr>
            <c:extLst>
              <c:ext xmlns:c16="http://schemas.microsoft.com/office/drawing/2014/chart" uri="{C3380CC4-5D6E-409C-BE32-E72D297353CC}">
                <c16:uniqueId val="{0000002D-62E4-4A11-BBFE-4313779300CB}"/>
              </c:ext>
            </c:extLst>
          </c:dPt>
          <c:dPt>
            <c:idx val="6"/>
            <c:bubble3D val="0"/>
            <c:spPr>
              <a:solidFill>
                <a:srgbClr val="FFCC66"/>
              </a:solidFill>
            </c:spPr>
            <c:extLst>
              <c:ext xmlns:c16="http://schemas.microsoft.com/office/drawing/2014/chart" uri="{C3380CC4-5D6E-409C-BE32-E72D297353CC}">
                <c16:uniqueId val="{0000002F-62E4-4A11-BBFE-4313779300CB}"/>
              </c:ext>
            </c:extLst>
          </c:dPt>
          <c:dPt>
            <c:idx val="7"/>
            <c:bubble3D val="0"/>
            <c:spPr>
              <a:solidFill>
                <a:srgbClr val="92D050"/>
              </a:solidFill>
            </c:spPr>
            <c:extLst>
              <c:ext xmlns:c16="http://schemas.microsoft.com/office/drawing/2014/chart" uri="{C3380CC4-5D6E-409C-BE32-E72D297353CC}">
                <c16:uniqueId val="{00000031-62E4-4A11-BBFE-4313779300CB}"/>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32-62E4-4A11-BBFE-4313779300CB}"/>
            </c:ext>
          </c:extLst>
        </c:ser>
        <c:ser>
          <c:idx val="3"/>
          <c:order val="3"/>
          <c:dPt>
            <c:idx val="0"/>
            <c:bubble3D val="0"/>
            <c:spPr>
              <a:solidFill>
                <a:sysClr val="window" lastClr="FFFFFF">
                  <a:lumMod val="50000"/>
                </a:sysClr>
              </a:solidFill>
            </c:spPr>
            <c:extLst>
              <c:ext xmlns:c16="http://schemas.microsoft.com/office/drawing/2014/chart" uri="{C3380CC4-5D6E-409C-BE32-E72D297353CC}">
                <c16:uniqueId val="{00000034-62E4-4A11-BBFE-4313779300CB}"/>
              </c:ext>
            </c:extLst>
          </c:dPt>
          <c:dPt>
            <c:idx val="1"/>
            <c:bubble3D val="0"/>
            <c:spPr>
              <a:solidFill>
                <a:srgbClr val="00B050"/>
              </a:solidFill>
            </c:spPr>
            <c:extLst>
              <c:ext xmlns:c16="http://schemas.microsoft.com/office/drawing/2014/chart" uri="{C3380CC4-5D6E-409C-BE32-E72D297353CC}">
                <c16:uniqueId val="{00000036-62E4-4A11-BBFE-4313779300CB}"/>
              </c:ext>
            </c:extLst>
          </c:dPt>
          <c:dPt>
            <c:idx val="2"/>
            <c:bubble3D val="0"/>
            <c:spPr>
              <a:solidFill>
                <a:srgbClr val="FF0000"/>
              </a:solidFill>
            </c:spPr>
            <c:extLst>
              <c:ext xmlns:c16="http://schemas.microsoft.com/office/drawing/2014/chart" uri="{C3380CC4-5D6E-409C-BE32-E72D297353CC}">
                <c16:uniqueId val="{00000038-62E4-4A11-BBFE-4313779300CB}"/>
              </c:ext>
            </c:extLst>
          </c:dPt>
          <c:dPt>
            <c:idx val="3"/>
            <c:bubble3D val="0"/>
            <c:spPr>
              <a:solidFill>
                <a:srgbClr val="FF9900"/>
              </a:solidFill>
            </c:spPr>
            <c:extLst>
              <c:ext xmlns:c16="http://schemas.microsoft.com/office/drawing/2014/chart" uri="{C3380CC4-5D6E-409C-BE32-E72D297353CC}">
                <c16:uniqueId val="{0000003A-62E4-4A11-BBFE-4313779300CB}"/>
              </c:ext>
            </c:extLst>
          </c:dPt>
          <c:dPt>
            <c:idx val="4"/>
            <c:bubble3D val="0"/>
            <c:spPr>
              <a:solidFill>
                <a:srgbClr val="0066FF"/>
              </a:solidFill>
            </c:spPr>
            <c:extLst>
              <c:ext xmlns:c16="http://schemas.microsoft.com/office/drawing/2014/chart" uri="{C3380CC4-5D6E-409C-BE32-E72D297353CC}">
                <c16:uniqueId val="{0000003C-62E4-4A11-BBFE-4313779300CB}"/>
              </c:ext>
            </c:extLst>
          </c:dPt>
          <c:dPt>
            <c:idx val="5"/>
            <c:bubble3D val="0"/>
            <c:spPr>
              <a:solidFill>
                <a:srgbClr val="FFFF00"/>
              </a:solidFill>
            </c:spPr>
            <c:extLst>
              <c:ext xmlns:c16="http://schemas.microsoft.com/office/drawing/2014/chart" uri="{C3380CC4-5D6E-409C-BE32-E72D297353CC}">
                <c16:uniqueId val="{0000003E-62E4-4A11-BBFE-4313779300CB}"/>
              </c:ext>
            </c:extLst>
          </c:dPt>
          <c:dPt>
            <c:idx val="6"/>
            <c:bubble3D val="0"/>
            <c:spPr>
              <a:solidFill>
                <a:srgbClr val="FFCC66"/>
              </a:solidFill>
            </c:spPr>
            <c:extLst>
              <c:ext xmlns:c16="http://schemas.microsoft.com/office/drawing/2014/chart" uri="{C3380CC4-5D6E-409C-BE32-E72D297353CC}">
                <c16:uniqueId val="{00000040-62E4-4A11-BBFE-4313779300CB}"/>
              </c:ext>
            </c:extLst>
          </c:dPt>
          <c:dPt>
            <c:idx val="7"/>
            <c:bubble3D val="0"/>
            <c:spPr>
              <a:solidFill>
                <a:srgbClr val="92D050"/>
              </a:solidFill>
            </c:spPr>
            <c:extLst>
              <c:ext xmlns:c16="http://schemas.microsoft.com/office/drawing/2014/chart" uri="{C3380CC4-5D6E-409C-BE32-E72D297353CC}">
                <c16:uniqueId val="{00000042-62E4-4A11-BBFE-4313779300CB}"/>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43-62E4-4A11-BBFE-4313779300CB}"/>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EF6B-4835-9BD5-5A5AD5E60CD0}"/>
              </c:ext>
            </c:extLst>
          </c:dPt>
          <c:dPt>
            <c:idx val="1"/>
            <c:bubble3D val="0"/>
            <c:spPr>
              <a:noFill/>
            </c:spPr>
            <c:extLst>
              <c:ext xmlns:c16="http://schemas.microsoft.com/office/drawing/2014/chart" uri="{C3380CC4-5D6E-409C-BE32-E72D297353CC}">
                <c16:uniqueId val="{00000003-EF6B-4835-9BD5-5A5AD5E60CD0}"/>
              </c:ext>
            </c:extLst>
          </c:dPt>
          <c:dPt>
            <c:idx val="2"/>
            <c:bubble3D val="0"/>
            <c:spPr>
              <a:solidFill>
                <a:srgbClr val="FF0000"/>
              </a:solidFill>
            </c:spPr>
            <c:extLst>
              <c:ext xmlns:c16="http://schemas.microsoft.com/office/drawing/2014/chart" uri="{C3380CC4-5D6E-409C-BE32-E72D297353CC}">
                <c16:uniqueId val="{00000005-EF6B-4835-9BD5-5A5AD5E60CD0}"/>
              </c:ext>
            </c:extLst>
          </c:dPt>
          <c:dPt>
            <c:idx val="3"/>
            <c:bubble3D val="0"/>
            <c:spPr>
              <a:solidFill>
                <a:srgbClr val="FF9900"/>
              </a:solidFill>
            </c:spPr>
            <c:extLst>
              <c:ext xmlns:c16="http://schemas.microsoft.com/office/drawing/2014/chart" uri="{C3380CC4-5D6E-409C-BE32-E72D297353CC}">
                <c16:uniqueId val="{00000007-EF6B-4835-9BD5-5A5AD5E60CD0}"/>
              </c:ext>
            </c:extLst>
          </c:dPt>
          <c:dPt>
            <c:idx val="4"/>
            <c:bubble3D val="0"/>
            <c:spPr>
              <a:solidFill>
                <a:srgbClr val="0066FF"/>
              </a:solidFill>
            </c:spPr>
            <c:extLst>
              <c:ext xmlns:c16="http://schemas.microsoft.com/office/drawing/2014/chart" uri="{C3380CC4-5D6E-409C-BE32-E72D297353CC}">
                <c16:uniqueId val="{00000009-EF6B-4835-9BD5-5A5AD5E60CD0}"/>
              </c:ext>
            </c:extLst>
          </c:dPt>
          <c:dPt>
            <c:idx val="5"/>
            <c:bubble3D val="0"/>
            <c:spPr>
              <a:solidFill>
                <a:srgbClr val="FFFF00"/>
              </a:solidFill>
            </c:spPr>
            <c:extLst>
              <c:ext xmlns:c16="http://schemas.microsoft.com/office/drawing/2014/chart" uri="{C3380CC4-5D6E-409C-BE32-E72D297353CC}">
                <c16:uniqueId val="{0000000B-EF6B-4835-9BD5-5A5AD5E60CD0}"/>
              </c:ext>
            </c:extLst>
          </c:dPt>
          <c:dPt>
            <c:idx val="6"/>
            <c:bubble3D val="0"/>
            <c:spPr>
              <a:solidFill>
                <a:srgbClr val="FFCC66"/>
              </a:solidFill>
            </c:spPr>
            <c:extLst>
              <c:ext xmlns:c16="http://schemas.microsoft.com/office/drawing/2014/chart" uri="{C3380CC4-5D6E-409C-BE32-E72D297353CC}">
                <c16:uniqueId val="{0000000D-EF6B-4835-9BD5-5A5AD5E60CD0}"/>
              </c:ext>
            </c:extLst>
          </c:dPt>
          <c:dPt>
            <c:idx val="7"/>
            <c:bubble3D val="0"/>
            <c:spPr>
              <a:solidFill>
                <a:srgbClr val="92D050"/>
              </a:solidFill>
            </c:spPr>
            <c:extLst>
              <c:ext xmlns:c16="http://schemas.microsoft.com/office/drawing/2014/chart" uri="{C3380CC4-5D6E-409C-BE32-E72D297353CC}">
                <c16:uniqueId val="{0000000F-EF6B-4835-9BD5-5A5AD5E60CD0}"/>
              </c:ext>
            </c:extLst>
          </c:dPt>
          <c:val>
            <c:numRef>
              <c:f>'ST Prim Ener Cons by Fuel &amp; Reg'!$BL$99:$BL$106</c:f>
              <c:numCache>
                <c:formatCode>0.0%</c:formatCode>
                <c:ptCount val="8"/>
                <c:pt idx="0">
                  <c:v>8.9639632719415753E-3</c:v>
                </c:pt>
                <c:pt idx="1">
                  <c:v>0.43070651550903105</c:v>
                </c:pt>
                <c:pt idx="2">
                  <c:v>0.54747489403403182</c:v>
                </c:pt>
                <c:pt idx="3">
                  <c:v>3.3638776792262542E-3</c:v>
                </c:pt>
                <c:pt idx="4">
                  <c:v>4.8556825163868743E-3</c:v>
                </c:pt>
                <c:pt idx="5">
                  <c:v>7.2106158983898554E-4</c:v>
                </c:pt>
                <c:pt idx="6">
                  <c:v>3.7869305039222294E-3</c:v>
                </c:pt>
                <c:pt idx="7" formatCode="0.0">
                  <c:v>1.2707489562125657E-4</c:v>
                </c:pt>
              </c:numCache>
            </c:numRef>
          </c:val>
          <c:extLst>
            <c:ext xmlns:c16="http://schemas.microsoft.com/office/drawing/2014/chart" uri="{C3380CC4-5D6E-409C-BE32-E72D297353CC}">
              <c16:uniqueId val="{00000010-EF6B-4835-9BD5-5A5AD5E60CD0}"/>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8F8C-414B-8823-E7200F9F461C}"/>
              </c:ext>
            </c:extLst>
          </c:dPt>
          <c:dPt>
            <c:idx val="1"/>
            <c:bubble3D val="0"/>
            <c:spPr>
              <a:noFill/>
            </c:spPr>
            <c:extLst>
              <c:ext xmlns:c16="http://schemas.microsoft.com/office/drawing/2014/chart" uri="{C3380CC4-5D6E-409C-BE32-E72D297353CC}">
                <c16:uniqueId val="{00000003-8F8C-414B-8823-E7200F9F461C}"/>
              </c:ext>
            </c:extLst>
          </c:dPt>
          <c:dPt>
            <c:idx val="2"/>
            <c:bubble3D val="0"/>
            <c:spPr>
              <a:solidFill>
                <a:srgbClr val="FF0000"/>
              </a:solidFill>
            </c:spPr>
            <c:extLst>
              <c:ext xmlns:c16="http://schemas.microsoft.com/office/drawing/2014/chart" uri="{C3380CC4-5D6E-409C-BE32-E72D297353CC}">
                <c16:uniqueId val="{00000005-8F8C-414B-8823-E7200F9F461C}"/>
              </c:ext>
            </c:extLst>
          </c:dPt>
          <c:dPt>
            <c:idx val="3"/>
            <c:bubble3D val="0"/>
            <c:spPr>
              <a:solidFill>
                <a:srgbClr val="FF9900"/>
              </a:solidFill>
            </c:spPr>
            <c:extLst>
              <c:ext xmlns:c16="http://schemas.microsoft.com/office/drawing/2014/chart" uri="{C3380CC4-5D6E-409C-BE32-E72D297353CC}">
                <c16:uniqueId val="{00000007-8F8C-414B-8823-E7200F9F461C}"/>
              </c:ext>
            </c:extLst>
          </c:dPt>
          <c:dPt>
            <c:idx val="4"/>
            <c:bubble3D val="0"/>
            <c:spPr>
              <a:solidFill>
                <a:srgbClr val="0066FF"/>
              </a:solidFill>
            </c:spPr>
            <c:extLst>
              <c:ext xmlns:c16="http://schemas.microsoft.com/office/drawing/2014/chart" uri="{C3380CC4-5D6E-409C-BE32-E72D297353CC}">
                <c16:uniqueId val="{00000009-8F8C-414B-8823-E7200F9F461C}"/>
              </c:ext>
            </c:extLst>
          </c:dPt>
          <c:dPt>
            <c:idx val="5"/>
            <c:bubble3D val="0"/>
            <c:spPr>
              <a:solidFill>
                <a:srgbClr val="FFFF00"/>
              </a:solidFill>
            </c:spPr>
            <c:extLst>
              <c:ext xmlns:c16="http://schemas.microsoft.com/office/drawing/2014/chart" uri="{C3380CC4-5D6E-409C-BE32-E72D297353CC}">
                <c16:uniqueId val="{0000000B-8F8C-414B-8823-E7200F9F461C}"/>
              </c:ext>
            </c:extLst>
          </c:dPt>
          <c:dPt>
            <c:idx val="6"/>
            <c:bubble3D val="0"/>
            <c:spPr>
              <a:solidFill>
                <a:srgbClr val="FFCC66"/>
              </a:solidFill>
            </c:spPr>
            <c:extLst>
              <c:ext xmlns:c16="http://schemas.microsoft.com/office/drawing/2014/chart" uri="{C3380CC4-5D6E-409C-BE32-E72D297353CC}">
                <c16:uniqueId val="{0000000D-8F8C-414B-8823-E7200F9F461C}"/>
              </c:ext>
            </c:extLst>
          </c:dPt>
          <c:dPt>
            <c:idx val="7"/>
            <c:bubble3D val="0"/>
            <c:spPr>
              <a:solidFill>
                <a:srgbClr val="92D050"/>
              </a:solidFill>
            </c:spPr>
            <c:extLst>
              <c:ext xmlns:c16="http://schemas.microsoft.com/office/drawing/2014/chart" uri="{C3380CC4-5D6E-409C-BE32-E72D297353CC}">
                <c16:uniqueId val="{0000000F-8F8C-414B-8823-E7200F9F461C}"/>
              </c:ext>
            </c:extLst>
          </c:dPt>
          <c:val>
            <c:numRef>
              <c:f>'ST Prim Ener Cons by Fuel &amp; Reg'!$BL$107:$BL$114</c:f>
              <c:numCache>
                <c:formatCode>0.0%</c:formatCode>
                <c:ptCount val="8"/>
                <c:pt idx="0">
                  <c:v>0.46965090070184667</c:v>
                </c:pt>
                <c:pt idx="1">
                  <c:v>0.25997355351325335</c:v>
                </c:pt>
                <c:pt idx="2">
                  <c:v>0.12165342983409355</c:v>
                </c:pt>
                <c:pt idx="3">
                  <c:v>2.3760604252877481E-2</c:v>
                </c:pt>
                <c:pt idx="4">
                  <c:v>6.418643786937725E-2</c:v>
                </c:pt>
                <c:pt idx="5">
                  <c:v>2.7010037232537414E-2</c:v>
                </c:pt>
                <c:pt idx="6">
                  <c:v>2.015782355919327E-2</c:v>
                </c:pt>
                <c:pt idx="7" formatCode="0.0">
                  <c:v>1.360721303682102E-2</c:v>
                </c:pt>
              </c:numCache>
            </c:numRef>
          </c:val>
          <c:extLst>
            <c:ext xmlns:c16="http://schemas.microsoft.com/office/drawing/2014/chart" uri="{C3380CC4-5D6E-409C-BE32-E72D297353CC}">
              <c16:uniqueId val="{00000010-8F8C-414B-8823-E7200F9F461C}"/>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2CE9-4D21-9C30-163E67A85B86}"/>
              </c:ext>
            </c:extLst>
          </c:dPt>
          <c:dPt>
            <c:idx val="1"/>
            <c:bubble3D val="0"/>
            <c:spPr>
              <a:noFill/>
            </c:spPr>
            <c:extLst>
              <c:ext xmlns:c16="http://schemas.microsoft.com/office/drawing/2014/chart" uri="{C3380CC4-5D6E-409C-BE32-E72D297353CC}">
                <c16:uniqueId val="{00000003-2CE9-4D21-9C30-163E67A85B86}"/>
              </c:ext>
            </c:extLst>
          </c:dPt>
          <c:dPt>
            <c:idx val="2"/>
            <c:bubble3D val="0"/>
            <c:spPr>
              <a:solidFill>
                <a:srgbClr val="FF0000"/>
              </a:solidFill>
            </c:spPr>
            <c:extLst>
              <c:ext xmlns:c16="http://schemas.microsoft.com/office/drawing/2014/chart" uri="{C3380CC4-5D6E-409C-BE32-E72D297353CC}">
                <c16:uniqueId val="{00000005-2CE9-4D21-9C30-163E67A85B86}"/>
              </c:ext>
            </c:extLst>
          </c:dPt>
          <c:dPt>
            <c:idx val="3"/>
            <c:bubble3D val="0"/>
            <c:spPr>
              <a:solidFill>
                <a:srgbClr val="FF9900"/>
              </a:solidFill>
            </c:spPr>
            <c:extLst>
              <c:ext xmlns:c16="http://schemas.microsoft.com/office/drawing/2014/chart" uri="{C3380CC4-5D6E-409C-BE32-E72D297353CC}">
                <c16:uniqueId val="{00000007-2CE9-4D21-9C30-163E67A85B86}"/>
              </c:ext>
            </c:extLst>
          </c:dPt>
          <c:dPt>
            <c:idx val="4"/>
            <c:bubble3D val="0"/>
            <c:spPr>
              <a:solidFill>
                <a:srgbClr val="0066FF"/>
              </a:solidFill>
            </c:spPr>
            <c:extLst>
              <c:ext xmlns:c16="http://schemas.microsoft.com/office/drawing/2014/chart" uri="{C3380CC4-5D6E-409C-BE32-E72D297353CC}">
                <c16:uniqueId val="{00000009-2CE9-4D21-9C30-163E67A85B86}"/>
              </c:ext>
            </c:extLst>
          </c:dPt>
          <c:dPt>
            <c:idx val="5"/>
            <c:bubble3D val="0"/>
            <c:spPr>
              <a:solidFill>
                <a:srgbClr val="FFFF00"/>
              </a:solidFill>
            </c:spPr>
            <c:extLst>
              <c:ext xmlns:c16="http://schemas.microsoft.com/office/drawing/2014/chart" uri="{C3380CC4-5D6E-409C-BE32-E72D297353CC}">
                <c16:uniqueId val="{0000000B-2CE9-4D21-9C30-163E67A85B86}"/>
              </c:ext>
            </c:extLst>
          </c:dPt>
          <c:dPt>
            <c:idx val="6"/>
            <c:bubble3D val="0"/>
            <c:spPr>
              <a:solidFill>
                <a:srgbClr val="FFCC66"/>
              </a:solidFill>
            </c:spPr>
            <c:extLst>
              <c:ext xmlns:c16="http://schemas.microsoft.com/office/drawing/2014/chart" uri="{C3380CC4-5D6E-409C-BE32-E72D297353CC}">
                <c16:uniqueId val="{0000000D-2CE9-4D21-9C30-163E67A85B86}"/>
              </c:ext>
            </c:extLst>
          </c:dPt>
          <c:dPt>
            <c:idx val="7"/>
            <c:bubble3D val="0"/>
            <c:spPr>
              <a:solidFill>
                <a:srgbClr val="92D050"/>
              </a:solidFill>
            </c:spPr>
            <c:extLst>
              <c:ext xmlns:c16="http://schemas.microsoft.com/office/drawing/2014/chart" uri="{C3380CC4-5D6E-409C-BE32-E72D297353CC}">
                <c16:uniqueId val="{0000000F-2CE9-4D21-9C30-163E67A85B86}"/>
              </c:ext>
            </c:extLst>
          </c:dPt>
          <c:val>
            <c:numRef>
              <c:f>'ST Prim Ener Cons by Fuel &amp; Reg'!$BL$115:$BL$122</c:f>
              <c:numCache>
                <c:formatCode>0.0%</c:formatCode>
                <c:ptCount val="8"/>
                <c:pt idx="0">
                  <c:v>2.2999005482204655</c:v>
                </c:pt>
                <c:pt idx="1">
                  <c:v>17.805970693126412</c:v>
                </c:pt>
                <c:pt idx="2">
                  <c:v>9.2551111152388525</c:v>
                </c:pt>
                <c:pt idx="3">
                  <c:v>0.36329847597445458</c:v>
                </c:pt>
                <c:pt idx="4">
                  <c:v>9.786135506962621</c:v>
                </c:pt>
                <c:pt idx="5">
                  <c:v>1.6041626044400532</c:v>
                </c:pt>
                <c:pt idx="6">
                  <c:v>0.55132743220876368</c:v>
                </c:pt>
                <c:pt idx="7" formatCode="0.0">
                  <c:v>1.4994668275837391</c:v>
                </c:pt>
              </c:numCache>
            </c:numRef>
          </c:val>
          <c:extLst>
            <c:ext xmlns:c16="http://schemas.microsoft.com/office/drawing/2014/chart" uri="{C3380CC4-5D6E-409C-BE32-E72D297353CC}">
              <c16:uniqueId val="{00000010-2CE9-4D21-9C30-163E67A85B86}"/>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b="1"/>
      </a:pPr>
      <a:endParaRPr lang="en-US"/>
    </a:p>
  </c:txPr>
  <c:externalData r:id="rId2">
    <c:autoUpdate val="0"/>
  </c:externalData>
</c:chartSpace>
</file>

<file path=ppt/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94F8-4057-AC4E-8759D551C3BE}"/>
              </c:ext>
            </c:extLst>
          </c:dPt>
          <c:dPt>
            <c:idx val="1"/>
            <c:bubble3D val="0"/>
            <c:spPr>
              <a:noFill/>
            </c:spPr>
            <c:extLst>
              <c:ext xmlns:c16="http://schemas.microsoft.com/office/drawing/2014/chart" uri="{C3380CC4-5D6E-409C-BE32-E72D297353CC}">
                <c16:uniqueId val="{00000003-94F8-4057-AC4E-8759D551C3BE}"/>
              </c:ext>
            </c:extLst>
          </c:dPt>
          <c:dPt>
            <c:idx val="2"/>
            <c:bubble3D val="0"/>
            <c:spPr>
              <a:solidFill>
                <a:srgbClr val="FF0000"/>
              </a:solidFill>
            </c:spPr>
            <c:extLst>
              <c:ext xmlns:c16="http://schemas.microsoft.com/office/drawing/2014/chart" uri="{C3380CC4-5D6E-409C-BE32-E72D297353CC}">
                <c16:uniqueId val="{00000005-94F8-4057-AC4E-8759D551C3BE}"/>
              </c:ext>
            </c:extLst>
          </c:dPt>
          <c:dPt>
            <c:idx val="3"/>
            <c:bubble3D val="0"/>
            <c:spPr>
              <a:solidFill>
                <a:srgbClr val="FF9900"/>
              </a:solidFill>
            </c:spPr>
            <c:extLst>
              <c:ext xmlns:c16="http://schemas.microsoft.com/office/drawing/2014/chart" uri="{C3380CC4-5D6E-409C-BE32-E72D297353CC}">
                <c16:uniqueId val="{00000007-94F8-4057-AC4E-8759D551C3BE}"/>
              </c:ext>
            </c:extLst>
          </c:dPt>
          <c:dPt>
            <c:idx val="4"/>
            <c:bubble3D val="0"/>
            <c:spPr>
              <a:solidFill>
                <a:srgbClr val="0066FF"/>
              </a:solidFill>
            </c:spPr>
            <c:extLst>
              <c:ext xmlns:c16="http://schemas.microsoft.com/office/drawing/2014/chart" uri="{C3380CC4-5D6E-409C-BE32-E72D297353CC}">
                <c16:uniqueId val="{00000009-94F8-4057-AC4E-8759D551C3BE}"/>
              </c:ext>
            </c:extLst>
          </c:dPt>
          <c:dPt>
            <c:idx val="5"/>
            <c:bubble3D val="0"/>
            <c:spPr>
              <a:solidFill>
                <a:srgbClr val="FFFF00"/>
              </a:solidFill>
            </c:spPr>
            <c:extLst>
              <c:ext xmlns:c16="http://schemas.microsoft.com/office/drawing/2014/chart" uri="{C3380CC4-5D6E-409C-BE32-E72D297353CC}">
                <c16:uniqueId val="{0000000B-94F8-4057-AC4E-8759D551C3BE}"/>
              </c:ext>
            </c:extLst>
          </c:dPt>
          <c:dPt>
            <c:idx val="6"/>
            <c:bubble3D val="0"/>
            <c:spPr>
              <a:solidFill>
                <a:srgbClr val="FFCC66"/>
              </a:solidFill>
            </c:spPr>
            <c:extLst>
              <c:ext xmlns:c16="http://schemas.microsoft.com/office/drawing/2014/chart" uri="{C3380CC4-5D6E-409C-BE32-E72D297353CC}">
                <c16:uniqueId val="{0000000D-94F8-4057-AC4E-8759D551C3BE}"/>
              </c:ext>
            </c:extLst>
          </c:dPt>
          <c:dPt>
            <c:idx val="7"/>
            <c:bubble3D val="0"/>
            <c:spPr>
              <a:solidFill>
                <a:srgbClr val="92D050"/>
              </a:solidFill>
            </c:spPr>
            <c:extLst>
              <c:ext xmlns:c16="http://schemas.microsoft.com/office/drawing/2014/chart" uri="{C3380CC4-5D6E-409C-BE32-E72D297353CC}">
                <c16:uniqueId val="{0000000F-94F8-4057-AC4E-8759D551C3BE}"/>
              </c:ext>
            </c:extLst>
          </c:dPt>
          <c:val>
            <c:numRef>
              <c:f>'ST Prim Ener Cons by Fuel &amp; Reg'!$BL$123:$BL$130</c:f>
              <c:numCache>
                <c:formatCode>0.0%</c:formatCode>
                <c:ptCount val="8"/>
                <c:pt idx="0">
                  <c:v>7.756329911612613</c:v>
                </c:pt>
                <c:pt idx="1">
                  <c:v>14.491044415632821</c:v>
                </c:pt>
                <c:pt idx="2">
                  <c:v>10.909154593211099</c:v>
                </c:pt>
                <c:pt idx="3">
                  <c:v>0.17370800097155628</c:v>
                </c:pt>
                <c:pt idx="4">
                  <c:v>2.664198121791773</c:v>
                </c:pt>
                <c:pt idx="5">
                  <c:v>0.42399645457058693</c:v>
                </c:pt>
                <c:pt idx="6">
                  <c:v>0.28679596040214478</c:v>
                </c:pt>
                <c:pt idx="7" formatCode="0.0">
                  <c:v>0.1472602794949604</c:v>
                </c:pt>
              </c:numCache>
            </c:numRef>
          </c:val>
          <c:extLst>
            <c:ext xmlns:c16="http://schemas.microsoft.com/office/drawing/2014/chart" uri="{C3380CC4-5D6E-409C-BE32-E72D297353CC}">
              <c16:uniqueId val="{00000010-94F8-4057-AC4E-8759D551C3BE}"/>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spPr>
            <a:ln>
              <a:noFill/>
            </a:ln>
          </c:spPr>
          <c:dPt>
            <c:idx val="0"/>
            <c:bubble3D val="0"/>
            <c:spPr>
              <a:noFill/>
              <a:ln>
                <a:noFill/>
              </a:ln>
            </c:spPr>
            <c:extLst>
              <c:ext xmlns:c16="http://schemas.microsoft.com/office/drawing/2014/chart" uri="{C3380CC4-5D6E-409C-BE32-E72D297353CC}">
                <c16:uniqueId val="{00000001-8F14-4564-BBA7-B896AFD63685}"/>
              </c:ext>
            </c:extLst>
          </c:dPt>
          <c:dPt>
            <c:idx val="1"/>
            <c:bubble3D val="0"/>
            <c:spPr>
              <a:noFill/>
              <a:ln>
                <a:noFill/>
              </a:ln>
            </c:spPr>
            <c:extLst>
              <c:ext xmlns:c16="http://schemas.microsoft.com/office/drawing/2014/chart" uri="{C3380CC4-5D6E-409C-BE32-E72D297353CC}">
                <c16:uniqueId val="{00000003-8F14-4564-BBA7-B896AFD63685}"/>
              </c:ext>
            </c:extLst>
          </c:dPt>
          <c:dPt>
            <c:idx val="2"/>
            <c:bubble3D val="0"/>
            <c:spPr>
              <a:solidFill>
                <a:srgbClr val="FF0000"/>
              </a:solidFill>
              <a:ln>
                <a:noFill/>
              </a:ln>
            </c:spPr>
            <c:extLst>
              <c:ext xmlns:c16="http://schemas.microsoft.com/office/drawing/2014/chart" uri="{C3380CC4-5D6E-409C-BE32-E72D297353CC}">
                <c16:uniqueId val="{00000005-8F14-4564-BBA7-B896AFD63685}"/>
              </c:ext>
            </c:extLst>
          </c:dPt>
          <c:dPt>
            <c:idx val="3"/>
            <c:bubble3D val="0"/>
            <c:spPr>
              <a:solidFill>
                <a:srgbClr val="FF9900"/>
              </a:solidFill>
              <a:ln>
                <a:noFill/>
              </a:ln>
            </c:spPr>
            <c:extLst>
              <c:ext xmlns:c16="http://schemas.microsoft.com/office/drawing/2014/chart" uri="{C3380CC4-5D6E-409C-BE32-E72D297353CC}">
                <c16:uniqueId val="{00000007-8F14-4564-BBA7-B896AFD63685}"/>
              </c:ext>
            </c:extLst>
          </c:dPt>
          <c:dPt>
            <c:idx val="4"/>
            <c:bubble3D val="0"/>
            <c:spPr>
              <a:solidFill>
                <a:srgbClr val="0066FF"/>
              </a:solidFill>
              <a:ln>
                <a:noFill/>
              </a:ln>
            </c:spPr>
            <c:extLst>
              <c:ext xmlns:c16="http://schemas.microsoft.com/office/drawing/2014/chart" uri="{C3380CC4-5D6E-409C-BE32-E72D297353CC}">
                <c16:uniqueId val="{00000009-8F14-4564-BBA7-B896AFD63685}"/>
              </c:ext>
            </c:extLst>
          </c:dPt>
          <c:dPt>
            <c:idx val="5"/>
            <c:bubble3D val="0"/>
            <c:spPr>
              <a:solidFill>
                <a:srgbClr val="FFFF00"/>
              </a:solidFill>
              <a:ln>
                <a:noFill/>
              </a:ln>
            </c:spPr>
            <c:extLst>
              <c:ext xmlns:c16="http://schemas.microsoft.com/office/drawing/2014/chart" uri="{C3380CC4-5D6E-409C-BE32-E72D297353CC}">
                <c16:uniqueId val="{0000000B-8F14-4564-BBA7-B896AFD63685}"/>
              </c:ext>
            </c:extLst>
          </c:dPt>
          <c:dPt>
            <c:idx val="6"/>
            <c:bubble3D val="0"/>
            <c:spPr>
              <a:solidFill>
                <a:srgbClr val="FFCC66"/>
              </a:solidFill>
              <a:ln>
                <a:noFill/>
              </a:ln>
            </c:spPr>
            <c:extLst>
              <c:ext xmlns:c16="http://schemas.microsoft.com/office/drawing/2014/chart" uri="{C3380CC4-5D6E-409C-BE32-E72D297353CC}">
                <c16:uniqueId val="{0000000D-8F14-4564-BBA7-B896AFD63685}"/>
              </c:ext>
            </c:extLst>
          </c:dPt>
          <c:dPt>
            <c:idx val="7"/>
            <c:bubble3D val="0"/>
            <c:spPr>
              <a:solidFill>
                <a:srgbClr val="92D050"/>
              </a:solidFill>
              <a:ln>
                <a:noFill/>
              </a:ln>
            </c:spPr>
            <c:extLst>
              <c:ext xmlns:c16="http://schemas.microsoft.com/office/drawing/2014/chart" uri="{C3380CC4-5D6E-409C-BE32-E72D297353CC}">
                <c16:uniqueId val="{0000000F-8F14-4564-BBA7-B896AFD63685}"/>
              </c:ext>
            </c:extLst>
          </c:dPt>
          <c:val>
            <c:numRef>
              <c:f>'ST Prim Ener Cons by Fuel &amp; Reg'!$BL$91:$BL$98</c:f>
              <c:numCache>
                <c:formatCode>0.0%</c:formatCode>
                <c:ptCount val="8"/>
                <c:pt idx="0">
                  <c:v>0.13621403076469604</c:v>
                </c:pt>
                <c:pt idx="1">
                  <c:v>0.22292644838950246</c:v>
                </c:pt>
                <c:pt idx="2">
                  <c:v>0.57884604355431768</c:v>
                </c:pt>
                <c:pt idx="3">
                  <c:v>5.4768344011737025E-2</c:v>
                </c:pt>
                <c:pt idx="4">
                  <c:v>4.836361380774693E-3</c:v>
                </c:pt>
                <c:pt idx="5">
                  <c:v>1.1420736022589334E-3</c:v>
                </c:pt>
                <c:pt idx="6">
                  <c:v>1.0177937443635219E-3</c:v>
                </c:pt>
                <c:pt idx="7" formatCode="0.0">
                  <c:v>2.4890455234989302E-4</c:v>
                </c:pt>
              </c:numCache>
            </c:numRef>
          </c:val>
          <c:extLst>
            <c:ext xmlns:c16="http://schemas.microsoft.com/office/drawing/2014/chart" uri="{C3380CC4-5D6E-409C-BE32-E72D297353CC}">
              <c16:uniqueId val="{00000010-8F14-4564-BBA7-B896AFD63685}"/>
            </c:ext>
          </c:extLst>
        </c:ser>
        <c:dLbls>
          <c:showLegendKey val="0"/>
          <c:showVal val="0"/>
          <c:showCatName val="0"/>
          <c:showSerName val="0"/>
          <c:showPercent val="0"/>
          <c:showBubbleSize val="0"/>
          <c:showLeaderLines val="1"/>
        </c:dLbls>
        <c:firstSliceAng val="0"/>
      </c:pieChart>
    </c:plotArea>
    <c:plotVisOnly val="1"/>
    <c:dispBlanksAs val="gap"/>
    <c:showDLblsOverMax val="0"/>
  </c:chart>
  <c:spPr>
    <a:ln>
      <a:noFill/>
    </a:ln>
  </c:spPr>
  <c:txPr>
    <a:bodyPr/>
    <a:lstStyle/>
    <a:p>
      <a:pPr>
        <a:defRPr/>
      </a:pPr>
      <a:endParaRPr lang="en-US"/>
    </a:p>
  </c:txPr>
  <c:externalData r:id="rId2">
    <c:autoUpdate val="0"/>
  </c:externalData>
</c:chartSpace>
</file>

<file path=ppt/charts/chart4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1"/>
          <c:order val="0"/>
          <c:dPt>
            <c:idx val="0"/>
            <c:bubble3D val="0"/>
            <c:spPr>
              <a:noFill/>
            </c:spPr>
            <c:extLst>
              <c:ext xmlns:c16="http://schemas.microsoft.com/office/drawing/2014/chart" uri="{C3380CC4-5D6E-409C-BE32-E72D297353CC}">
                <c16:uniqueId val="{00000001-423E-46E5-B1A2-A88CE73A72E0}"/>
              </c:ext>
            </c:extLst>
          </c:dPt>
          <c:dPt>
            <c:idx val="1"/>
            <c:bubble3D val="0"/>
            <c:spPr>
              <a:noFill/>
            </c:spPr>
            <c:extLst>
              <c:ext xmlns:c16="http://schemas.microsoft.com/office/drawing/2014/chart" uri="{C3380CC4-5D6E-409C-BE32-E72D297353CC}">
                <c16:uniqueId val="{00000003-423E-46E5-B1A2-A88CE73A72E0}"/>
              </c:ext>
            </c:extLst>
          </c:dPt>
          <c:dPt>
            <c:idx val="2"/>
            <c:bubble3D val="0"/>
            <c:spPr>
              <a:noFill/>
            </c:spPr>
            <c:extLst>
              <c:ext xmlns:c16="http://schemas.microsoft.com/office/drawing/2014/chart" uri="{C3380CC4-5D6E-409C-BE32-E72D297353CC}">
                <c16:uniqueId val="{00000005-423E-46E5-B1A2-A88CE73A72E0}"/>
              </c:ext>
            </c:extLst>
          </c:dPt>
          <c:dPt>
            <c:idx val="3"/>
            <c:bubble3D val="0"/>
            <c:spPr>
              <a:noFill/>
            </c:spPr>
            <c:extLst>
              <c:ext xmlns:c16="http://schemas.microsoft.com/office/drawing/2014/chart" uri="{C3380CC4-5D6E-409C-BE32-E72D297353CC}">
                <c16:uniqueId val="{00000007-423E-46E5-B1A2-A88CE73A72E0}"/>
              </c:ext>
            </c:extLst>
          </c:dPt>
          <c:dPt>
            <c:idx val="4"/>
            <c:bubble3D val="0"/>
            <c:spPr>
              <a:solidFill>
                <a:srgbClr val="0066FF"/>
              </a:solidFill>
            </c:spPr>
            <c:extLst>
              <c:ext xmlns:c16="http://schemas.microsoft.com/office/drawing/2014/chart" uri="{C3380CC4-5D6E-409C-BE32-E72D297353CC}">
                <c16:uniqueId val="{00000009-423E-46E5-B1A2-A88CE73A72E0}"/>
              </c:ext>
            </c:extLst>
          </c:dPt>
          <c:dPt>
            <c:idx val="5"/>
            <c:bubble3D val="0"/>
            <c:spPr>
              <a:solidFill>
                <a:srgbClr val="FFFF00"/>
              </a:solidFill>
            </c:spPr>
            <c:extLst>
              <c:ext xmlns:c16="http://schemas.microsoft.com/office/drawing/2014/chart" uri="{C3380CC4-5D6E-409C-BE32-E72D297353CC}">
                <c16:uniqueId val="{0000000B-423E-46E5-B1A2-A88CE73A72E0}"/>
              </c:ext>
            </c:extLst>
          </c:dPt>
          <c:dPt>
            <c:idx val="6"/>
            <c:bubble3D val="0"/>
            <c:spPr>
              <a:solidFill>
                <a:srgbClr val="FFCC66"/>
              </a:solidFill>
            </c:spPr>
            <c:extLst>
              <c:ext xmlns:c16="http://schemas.microsoft.com/office/drawing/2014/chart" uri="{C3380CC4-5D6E-409C-BE32-E72D297353CC}">
                <c16:uniqueId val="{0000000D-423E-46E5-B1A2-A88CE73A72E0}"/>
              </c:ext>
            </c:extLst>
          </c:dPt>
          <c:dPt>
            <c:idx val="7"/>
            <c:bubble3D val="0"/>
            <c:spPr>
              <a:solidFill>
                <a:srgbClr val="92D050"/>
              </a:solidFill>
            </c:spPr>
            <c:extLst>
              <c:ext xmlns:c16="http://schemas.microsoft.com/office/drawing/2014/chart" uri="{C3380CC4-5D6E-409C-BE32-E72D297353CC}">
                <c16:uniqueId val="{0000000F-423E-46E5-B1A2-A88CE73A72E0}"/>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10-423E-46E5-B1A2-A88CE73A72E0}"/>
            </c:ext>
          </c:extLst>
        </c:ser>
        <c:ser>
          <c:idx val="2"/>
          <c:order val="1"/>
          <c:dPt>
            <c:idx val="0"/>
            <c:bubble3D val="0"/>
            <c:spPr>
              <a:solidFill>
                <a:sysClr val="window" lastClr="FFFFFF">
                  <a:lumMod val="50000"/>
                </a:sysClr>
              </a:solidFill>
            </c:spPr>
            <c:extLst>
              <c:ext xmlns:c16="http://schemas.microsoft.com/office/drawing/2014/chart" uri="{C3380CC4-5D6E-409C-BE32-E72D297353CC}">
                <c16:uniqueId val="{00000012-423E-46E5-B1A2-A88CE73A72E0}"/>
              </c:ext>
            </c:extLst>
          </c:dPt>
          <c:dPt>
            <c:idx val="1"/>
            <c:bubble3D val="0"/>
            <c:spPr>
              <a:solidFill>
                <a:srgbClr val="00B050"/>
              </a:solidFill>
            </c:spPr>
            <c:extLst>
              <c:ext xmlns:c16="http://schemas.microsoft.com/office/drawing/2014/chart" uri="{C3380CC4-5D6E-409C-BE32-E72D297353CC}">
                <c16:uniqueId val="{00000014-423E-46E5-B1A2-A88CE73A72E0}"/>
              </c:ext>
            </c:extLst>
          </c:dPt>
          <c:dPt>
            <c:idx val="2"/>
            <c:bubble3D val="0"/>
            <c:spPr>
              <a:solidFill>
                <a:srgbClr val="FF0000"/>
              </a:solidFill>
            </c:spPr>
            <c:extLst>
              <c:ext xmlns:c16="http://schemas.microsoft.com/office/drawing/2014/chart" uri="{C3380CC4-5D6E-409C-BE32-E72D297353CC}">
                <c16:uniqueId val="{00000016-423E-46E5-B1A2-A88CE73A72E0}"/>
              </c:ext>
            </c:extLst>
          </c:dPt>
          <c:dPt>
            <c:idx val="3"/>
            <c:bubble3D val="0"/>
            <c:spPr>
              <a:solidFill>
                <a:srgbClr val="FF9900"/>
              </a:solidFill>
            </c:spPr>
            <c:extLst>
              <c:ext xmlns:c16="http://schemas.microsoft.com/office/drawing/2014/chart" uri="{C3380CC4-5D6E-409C-BE32-E72D297353CC}">
                <c16:uniqueId val="{00000018-423E-46E5-B1A2-A88CE73A72E0}"/>
              </c:ext>
            </c:extLst>
          </c:dPt>
          <c:dPt>
            <c:idx val="4"/>
            <c:bubble3D val="0"/>
            <c:spPr>
              <a:solidFill>
                <a:srgbClr val="0066FF"/>
              </a:solidFill>
            </c:spPr>
            <c:extLst>
              <c:ext xmlns:c16="http://schemas.microsoft.com/office/drawing/2014/chart" uri="{C3380CC4-5D6E-409C-BE32-E72D297353CC}">
                <c16:uniqueId val="{0000001A-423E-46E5-B1A2-A88CE73A72E0}"/>
              </c:ext>
            </c:extLst>
          </c:dPt>
          <c:dPt>
            <c:idx val="5"/>
            <c:bubble3D val="0"/>
            <c:spPr>
              <a:solidFill>
                <a:srgbClr val="FFFF00"/>
              </a:solidFill>
            </c:spPr>
            <c:extLst>
              <c:ext xmlns:c16="http://schemas.microsoft.com/office/drawing/2014/chart" uri="{C3380CC4-5D6E-409C-BE32-E72D297353CC}">
                <c16:uniqueId val="{0000001C-423E-46E5-B1A2-A88CE73A72E0}"/>
              </c:ext>
            </c:extLst>
          </c:dPt>
          <c:dPt>
            <c:idx val="6"/>
            <c:bubble3D val="0"/>
            <c:spPr>
              <a:solidFill>
                <a:srgbClr val="FFCC66"/>
              </a:solidFill>
            </c:spPr>
            <c:extLst>
              <c:ext xmlns:c16="http://schemas.microsoft.com/office/drawing/2014/chart" uri="{C3380CC4-5D6E-409C-BE32-E72D297353CC}">
                <c16:uniqueId val="{0000001E-423E-46E5-B1A2-A88CE73A72E0}"/>
              </c:ext>
            </c:extLst>
          </c:dPt>
          <c:dPt>
            <c:idx val="7"/>
            <c:bubble3D val="0"/>
            <c:spPr>
              <a:solidFill>
                <a:srgbClr val="92D050"/>
              </a:solidFill>
            </c:spPr>
            <c:extLst>
              <c:ext xmlns:c16="http://schemas.microsoft.com/office/drawing/2014/chart" uri="{C3380CC4-5D6E-409C-BE32-E72D297353CC}">
                <c16:uniqueId val="{00000020-423E-46E5-B1A2-A88CE73A72E0}"/>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21-423E-46E5-B1A2-A88CE73A72E0}"/>
            </c:ext>
          </c:extLst>
        </c:ser>
        <c:ser>
          <c:idx val="0"/>
          <c:order val="2"/>
          <c:dPt>
            <c:idx val="0"/>
            <c:bubble3D val="0"/>
            <c:spPr>
              <a:solidFill>
                <a:sysClr val="window" lastClr="FFFFFF">
                  <a:lumMod val="50000"/>
                </a:sysClr>
              </a:solidFill>
            </c:spPr>
            <c:extLst>
              <c:ext xmlns:c16="http://schemas.microsoft.com/office/drawing/2014/chart" uri="{C3380CC4-5D6E-409C-BE32-E72D297353CC}">
                <c16:uniqueId val="{00000023-423E-46E5-B1A2-A88CE73A72E0}"/>
              </c:ext>
            </c:extLst>
          </c:dPt>
          <c:dPt>
            <c:idx val="1"/>
            <c:bubble3D val="0"/>
            <c:spPr>
              <a:solidFill>
                <a:srgbClr val="00B050"/>
              </a:solidFill>
            </c:spPr>
            <c:extLst>
              <c:ext xmlns:c16="http://schemas.microsoft.com/office/drawing/2014/chart" uri="{C3380CC4-5D6E-409C-BE32-E72D297353CC}">
                <c16:uniqueId val="{00000025-423E-46E5-B1A2-A88CE73A72E0}"/>
              </c:ext>
            </c:extLst>
          </c:dPt>
          <c:dPt>
            <c:idx val="2"/>
            <c:bubble3D val="0"/>
            <c:spPr>
              <a:solidFill>
                <a:srgbClr val="FF0000"/>
              </a:solidFill>
            </c:spPr>
            <c:extLst>
              <c:ext xmlns:c16="http://schemas.microsoft.com/office/drawing/2014/chart" uri="{C3380CC4-5D6E-409C-BE32-E72D297353CC}">
                <c16:uniqueId val="{00000027-423E-46E5-B1A2-A88CE73A72E0}"/>
              </c:ext>
            </c:extLst>
          </c:dPt>
          <c:dPt>
            <c:idx val="3"/>
            <c:bubble3D val="0"/>
            <c:spPr>
              <a:solidFill>
                <a:srgbClr val="FF9900"/>
              </a:solidFill>
            </c:spPr>
            <c:extLst>
              <c:ext xmlns:c16="http://schemas.microsoft.com/office/drawing/2014/chart" uri="{C3380CC4-5D6E-409C-BE32-E72D297353CC}">
                <c16:uniqueId val="{00000029-423E-46E5-B1A2-A88CE73A72E0}"/>
              </c:ext>
            </c:extLst>
          </c:dPt>
          <c:dPt>
            <c:idx val="4"/>
            <c:bubble3D val="0"/>
            <c:spPr>
              <a:solidFill>
                <a:srgbClr val="0066FF"/>
              </a:solidFill>
            </c:spPr>
            <c:extLst>
              <c:ext xmlns:c16="http://schemas.microsoft.com/office/drawing/2014/chart" uri="{C3380CC4-5D6E-409C-BE32-E72D297353CC}">
                <c16:uniqueId val="{0000002B-423E-46E5-B1A2-A88CE73A72E0}"/>
              </c:ext>
            </c:extLst>
          </c:dPt>
          <c:dPt>
            <c:idx val="5"/>
            <c:bubble3D val="0"/>
            <c:spPr>
              <a:solidFill>
                <a:srgbClr val="FFFF00"/>
              </a:solidFill>
            </c:spPr>
            <c:extLst>
              <c:ext xmlns:c16="http://schemas.microsoft.com/office/drawing/2014/chart" uri="{C3380CC4-5D6E-409C-BE32-E72D297353CC}">
                <c16:uniqueId val="{0000002D-423E-46E5-B1A2-A88CE73A72E0}"/>
              </c:ext>
            </c:extLst>
          </c:dPt>
          <c:dPt>
            <c:idx val="6"/>
            <c:bubble3D val="0"/>
            <c:spPr>
              <a:solidFill>
                <a:srgbClr val="FFCC66"/>
              </a:solidFill>
            </c:spPr>
            <c:extLst>
              <c:ext xmlns:c16="http://schemas.microsoft.com/office/drawing/2014/chart" uri="{C3380CC4-5D6E-409C-BE32-E72D297353CC}">
                <c16:uniqueId val="{0000002F-423E-46E5-B1A2-A88CE73A72E0}"/>
              </c:ext>
            </c:extLst>
          </c:dPt>
          <c:dPt>
            <c:idx val="7"/>
            <c:bubble3D val="0"/>
            <c:spPr>
              <a:solidFill>
                <a:srgbClr val="92D050"/>
              </a:solidFill>
            </c:spPr>
            <c:extLst>
              <c:ext xmlns:c16="http://schemas.microsoft.com/office/drawing/2014/chart" uri="{C3380CC4-5D6E-409C-BE32-E72D297353CC}">
                <c16:uniqueId val="{00000031-423E-46E5-B1A2-A88CE73A72E0}"/>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32-423E-46E5-B1A2-A88CE73A72E0}"/>
            </c:ext>
          </c:extLst>
        </c:ser>
        <c:ser>
          <c:idx val="3"/>
          <c:order val="3"/>
          <c:dPt>
            <c:idx val="0"/>
            <c:bubble3D val="0"/>
            <c:spPr>
              <a:solidFill>
                <a:sysClr val="window" lastClr="FFFFFF">
                  <a:lumMod val="50000"/>
                </a:sysClr>
              </a:solidFill>
            </c:spPr>
            <c:extLst>
              <c:ext xmlns:c16="http://schemas.microsoft.com/office/drawing/2014/chart" uri="{C3380CC4-5D6E-409C-BE32-E72D297353CC}">
                <c16:uniqueId val="{00000034-423E-46E5-B1A2-A88CE73A72E0}"/>
              </c:ext>
            </c:extLst>
          </c:dPt>
          <c:dPt>
            <c:idx val="1"/>
            <c:bubble3D val="0"/>
            <c:spPr>
              <a:solidFill>
                <a:srgbClr val="00B050"/>
              </a:solidFill>
            </c:spPr>
            <c:extLst>
              <c:ext xmlns:c16="http://schemas.microsoft.com/office/drawing/2014/chart" uri="{C3380CC4-5D6E-409C-BE32-E72D297353CC}">
                <c16:uniqueId val="{00000036-423E-46E5-B1A2-A88CE73A72E0}"/>
              </c:ext>
            </c:extLst>
          </c:dPt>
          <c:dPt>
            <c:idx val="2"/>
            <c:bubble3D val="0"/>
            <c:spPr>
              <a:solidFill>
                <a:srgbClr val="FF0000"/>
              </a:solidFill>
            </c:spPr>
            <c:extLst>
              <c:ext xmlns:c16="http://schemas.microsoft.com/office/drawing/2014/chart" uri="{C3380CC4-5D6E-409C-BE32-E72D297353CC}">
                <c16:uniqueId val="{00000038-423E-46E5-B1A2-A88CE73A72E0}"/>
              </c:ext>
            </c:extLst>
          </c:dPt>
          <c:dPt>
            <c:idx val="3"/>
            <c:bubble3D val="0"/>
            <c:spPr>
              <a:solidFill>
                <a:srgbClr val="FF9900"/>
              </a:solidFill>
            </c:spPr>
            <c:extLst>
              <c:ext xmlns:c16="http://schemas.microsoft.com/office/drawing/2014/chart" uri="{C3380CC4-5D6E-409C-BE32-E72D297353CC}">
                <c16:uniqueId val="{0000003A-423E-46E5-B1A2-A88CE73A72E0}"/>
              </c:ext>
            </c:extLst>
          </c:dPt>
          <c:dPt>
            <c:idx val="4"/>
            <c:bubble3D val="0"/>
            <c:spPr>
              <a:solidFill>
                <a:srgbClr val="0066FF"/>
              </a:solidFill>
            </c:spPr>
            <c:extLst>
              <c:ext xmlns:c16="http://schemas.microsoft.com/office/drawing/2014/chart" uri="{C3380CC4-5D6E-409C-BE32-E72D297353CC}">
                <c16:uniqueId val="{0000003C-423E-46E5-B1A2-A88CE73A72E0}"/>
              </c:ext>
            </c:extLst>
          </c:dPt>
          <c:dPt>
            <c:idx val="5"/>
            <c:bubble3D val="0"/>
            <c:spPr>
              <a:solidFill>
                <a:srgbClr val="FFFF00"/>
              </a:solidFill>
            </c:spPr>
            <c:extLst>
              <c:ext xmlns:c16="http://schemas.microsoft.com/office/drawing/2014/chart" uri="{C3380CC4-5D6E-409C-BE32-E72D297353CC}">
                <c16:uniqueId val="{0000003E-423E-46E5-B1A2-A88CE73A72E0}"/>
              </c:ext>
            </c:extLst>
          </c:dPt>
          <c:dPt>
            <c:idx val="6"/>
            <c:bubble3D val="0"/>
            <c:spPr>
              <a:solidFill>
                <a:srgbClr val="FFCC66"/>
              </a:solidFill>
            </c:spPr>
            <c:extLst>
              <c:ext xmlns:c16="http://schemas.microsoft.com/office/drawing/2014/chart" uri="{C3380CC4-5D6E-409C-BE32-E72D297353CC}">
                <c16:uniqueId val="{00000040-423E-46E5-B1A2-A88CE73A72E0}"/>
              </c:ext>
            </c:extLst>
          </c:dPt>
          <c:dPt>
            <c:idx val="7"/>
            <c:bubble3D val="0"/>
            <c:spPr>
              <a:solidFill>
                <a:srgbClr val="92D050"/>
              </a:solidFill>
            </c:spPr>
            <c:extLst>
              <c:ext xmlns:c16="http://schemas.microsoft.com/office/drawing/2014/chart" uri="{C3380CC4-5D6E-409C-BE32-E72D297353CC}">
                <c16:uniqueId val="{00000042-423E-46E5-B1A2-A88CE73A72E0}"/>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43-423E-46E5-B1A2-A88CE73A72E0}"/>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4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1"/>
          <c:order val="0"/>
          <c:dPt>
            <c:idx val="0"/>
            <c:bubble3D val="0"/>
            <c:spPr>
              <a:noFill/>
            </c:spPr>
            <c:extLst>
              <c:ext xmlns:c16="http://schemas.microsoft.com/office/drawing/2014/chart" uri="{C3380CC4-5D6E-409C-BE32-E72D297353CC}">
                <c16:uniqueId val="{00000001-F0EF-49D2-8281-B91827FA0B87}"/>
              </c:ext>
            </c:extLst>
          </c:dPt>
          <c:dPt>
            <c:idx val="1"/>
            <c:bubble3D val="0"/>
            <c:spPr>
              <a:noFill/>
            </c:spPr>
            <c:extLst>
              <c:ext xmlns:c16="http://schemas.microsoft.com/office/drawing/2014/chart" uri="{C3380CC4-5D6E-409C-BE32-E72D297353CC}">
                <c16:uniqueId val="{00000003-F0EF-49D2-8281-B91827FA0B87}"/>
              </c:ext>
            </c:extLst>
          </c:dPt>
          <c:dPt>
            <c:idx val="2"/>
            <c:bubble3D val="0"/>
            <c:spPr>
              <a:noFill/>
            </c:spPr>
            <c:extLst>
              <c:ext xmlns:c16="http://schemas.microsoft.com/office/drawing/2014/chart" uri="{C3380CC4-5D6E-409C-BE32-E72D297353CC}">
                <c16:uniqueId val="{00000005-F0EF-49D2-8281-B91827FA0B87}"/>
              </c:ext>
            </c:extLst>
          </c:dPt>
          <c:dPt>
            <c:idx val="3"/>
            <c:bubble3D val="0"/>
            <c:spPr>
              <a:noFill/>
            </c:spPr>
            <c:extLst>
              <c:ext xmlns:c16="http://schemas.microsoft.com/office/drawing/2014/chart" uri="{C3380CC4-5D6E-409C-BE32-E72D297353CC}">
                <c16:uniqueId val="{00000007-F0EF-49D2-8281-B91827FA0B87}"/>
              </c:ext>
            </c:extLst>
          </c:dPt>
          <c:dPt>
            <c:idx val="4"/>
            <c:bubble3D val="0"/>
            <c:spPr>
              <a:solidFill>
                <a:srgbClr val="0066FF"/>
              </a:solidFill>
            </c:spPr>
            <c:extLst>
              <c:ext xmlns:c16="http://schemas.microsoft.com/office/drawing/2014/chart" uri="{C3380CC4-5D6E-409C-BE32-E72D297353CC}">
                <c16:uniqueId val="{00000009-F0EF-49D2-8281-B91827FA0B87}"/>
              </c:ext>
            </c:extLst>
          </c:dPt>
          <c:dPt>
            <c:idx val="5"/>
            <c:bubble3D val="0"/>
            <c:spPr>
              <a:solidFill>
                <a:srgbClr val="FFFF00"/>
              </a:solidFill>
            </c:spPr>
            <c:extLst>
              <c:ext xmlns:c16="http://schemas.microsoft.com/office/drawing/2014/chart" uri="{C3380CC4-5D6E-409C-BE32-E72D297353CC}">
                <c16:uniqueId val="{0000000B-F0EF-49D2-8281-B91827FA0B87}"/>
              </c:ext>
            </c:extLst>
          </c:dPt>
          <c:dPt>
            <c:idx val="6"/>
            <c:bubble3D val="0"/>
            <c:spPr>
              <a:solidFill>
                <a:srgbClr val="FFCC66"/>
              </a:solidFill>
            </c:spPr>
            <c:extLst>
              <c:ext xmlns:c16="http://schemas.microsoft.com/office/drawing/2014/chart" uri="{C3380CC4-5D6E-409C-BE32-E72D297353CC}">
                <c16:uniqueId val="{0000000D-F0EF-49D2-8281-B91827FA0B87}"/>
              </c:ext>
            </c:extLst>
          </c:dPt>
          <c:dPt>
            <c:idx val="7"/>
            <c:bubble3D val="0"/>
            <c:spPr>
              <a:solidFill>
                <a:srgbClr val="92D050"/>
              </a:solidFill>
            </c:spPr>
            <c:extLst>
              <c:ext xmlns:c16="http://schemas.microsoft.com/office/drawing/2014/chart" uri="{C3380CC4-5D6E-409C-BE32-E72D297353CC}">
                <c16:uniqueId val="{0000000F-F0EF-49D2-8281-B91827FA0B87}"/>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10-F0EF-49D2-8281-B91827FA0B87}"/>
            </c:ext>
          </c:extLst>
        </c:ser>
        <c:ser>
          <c:idx val="2"/>
          <c:order val="1"/>
          <c:dPt>
            <c:idx val="0"/>
            <c:bubble3D val="0"/>
            <c:spPr>
              <a:solidFill>
                <a:sysClr val="window" lastClr="FFFFFF">
                  <a:lumMod val="50000"/>
                </a:sysClr>
              </a:solidFill>
            </c:spPr>
            <c:extLst>
              <c:ext xmlns:c16="http://schemas.microsoft.com/office/drawing/2014/chart" uri="{C3380CC4-5D6E-409C-BE32-E72D297353CC}">
                <c16:uniqueId val="{00000012-F0EF-49D2-8281-B91827FA0B87}"/>
              </c:ext>
            </c:extLst>
          </c:dPt>
          <c:dPt>
            <c:idx val="1"/>
            <c:bubble3D val="0"/>
            <c:spPr>
              <a:solidFill>
                <a:srgbClr val="00B050"/>
              </a:solidFill>
            </c:spPr>
            <c:extLst>
              <c:ext xmlns:c16="http://schemas.microsoft.com/office/drawing/2014/chart" uri="{C3380CC4-5D6E-409C-BE32-E72D297353CC}">
                <c16:uniqueId val="{00000014-F0EF-49D2-8281-B91827FA0B87}"/>
              </c:ext>
            </c:extLst>
          </c:dPt>
          <c:dPt>
            <c:idx val="2"/>
            <c:bubble3D val="0"/>
            <c:spPr>
              <a:solidFill>
                <a:srgbClr val="FF0000"/>
              </a:solidFill>
            </c:spPr>
            <c:extLst>
              <c:ext xmlns:c16="http://schemas.microsoft.com/office/drawing/2014/chart" uri="{C3380CC4-5D6E-409C-BE32-E72D297353CC}">
                <c16:uniqueId val="{00000016-F0EF-49D2-8281-B91827FA0B87}"/>
              </c:ext>
            </c:extLst>
          </c:dPt>
          <c:dPt>
            <c:idx val="3"/>
            <c:bubble3D val="0"/>
            <c:spPr>
              <a:solidFill>
                <a:srgbClr val="FF9900"/>
              </a:solidFill>
            </c:spPr>
            <c:extLst>
              <c:ext xmlns:c16="http://schemas.microsoft.com/office/drawing/2014/chart" uri="{C3380CC4-5D6E-409C-BE32-E72D297353CC}">
                <c16:uniqueId val="{00000018-F0EF-49D2-8281-B91827FA0B87}"/>
              </c:ext>
            </c:extLst>
          </c:dPt>
          <c:dPt>
            <c:idx val="4"/>
            <c:bubble3D val="0"/>
            <c:spPr>
              <a:solidFill>
                <a:srgbClr val="0066FF"/>
              </a:solidFill>
            </c:spPr>
            <c:extLst>
              <c:ext xmlns:c16="http://schemas.microsoft.com/office/drawing/2014/chart" uri="{C3380CC4-5D6E-409C-BE32-E72D297353CC}">
                <c16:uniqueId val="{0000001A-F0EF-49D2-8281-B91827FA0B87}"/>
              </c:ext>
            </c:extLst>
          </c:dPt>
          <c:dPt>
            <c:idx val="5"/>
            <c:bubble3D val="0"/>
            <c:spPr>
              <a:solidFill>
                <a:srgbClr val="FFFF00"/>
              </a:solidFill>
            </c:spPr>
            <c:extLst>
              <c:ext xmlns:c16="http://schemas.microsoft.com/office/drawing/2014/chart" uri="{C3380CC4-5D6E-409C-BE32-E72D297353CC}">
                <c16:uniqueId val="{0000001C-F0EF-49D2-8281-B91827FA0B87}"/>
              </c:ext>
            </c:extLst>
          </c:dPt>
          <c:dPt>
            <c:idx val="6"/>
            <c:bubble3D val="0"/>
            <c:spPr>
              <a:solidFill>
                <a:srgbClr val="FFCC66"/>
              </a:solidFill>
            </c:spPr>
            <c:extLst>
              <c:ext xmlns:c16="http://schemas.microsoft.com/office/drawing/2014/chart" uri="{C3380CC4-5D6E-409C-BE32-E72D297353CC}">
                <c16:uniqueId val="{0000001E-F0EF-49D2-8281-B91827FA0B87}"/>
              </c:ext>
            </c:extLst>
          </c:dPt>
          <c:dPt>
            <c:idx val="7"/>
            <c:bubble3D val="0"/>
            <c:spPr>
              <a:solidFill>
                <a:srgbClr val="92D050"/>
              </a:solidFill>
            </c:spPr>
            <c:extLst>
              <c:ext xmlns:c16="http://schemas.microsoft.com/office/drawing/2014/chart" uri="{C3380CC4-5D6E-409C-BE32-E72D297353CC}">
                <c16:uniqueId val="{00000020-F0EF-49D2-8281-B91827FA0B87}"/>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21-F0EF-49D2-8281-B91827FA0B87}"/>
            </c:ext>
          </c:extLst>
        </c:ser>
        <c:ser>
          <c:idx val="0"/>
          <c:order val="2"/>
          <c:dPt>
            <c:idx val="0"/>
            <c:bubble3D val="0"/>
            <c:spPr>
              <a:solidFill>
                <a:sysClr val="window" lastClr="FFFFFF">
                  <a:lumMod val="50000"/>
                </a:sysClr>
              </a:solidFill>
            </c:spPr>
            <c:extLst>
              <c:ext xmlns:c16="http://schemas.microsoft.com/office/drawing/2014/chart" uri="{C3380CC4-5D6E-409C-BE32-E72D297353CC}">
                <c16:uniqueId val="{00000023-F0EF-49D2-8281-B91827FA0B87}"/>
              </c:ext>
            </c:extLst>
          </c:dPt>
          <c:dPt>
            <c:idx val="1"/>
            <c:bubble3D val="0"/>
            <c:spPr>
              <a:solidFill>
                <a:srgbClr val="00B050"/>
              </a:solidFill>
            </c:spPr>
            <c:extLst>
              <c:ext xmlns:c16="http://schemas.microsoft.com/office/drawing/2014/chart" uri="{C3380CC4-5D6E-409C-BE32-E72D297353CC}">
                <c16:uniqueId val="{00000025-F0EF-49D2-8281-B91827FA0B87}"/>
              </c:ext>
            </c:extLst>
          </c:dPt>
          <c:dPt>
            <c:idx val="2"/>
            <c:bubble3D val="0"/>
            <c:spPr>
              <a:solidFill>
                <a:srgbClr val="FF0000"/>
              </a:solidFill>
            </c:spPr>
            <c:extLst>
              <c:ext xmlns:c16="http://schemas.microsoft.com/office/drawing/2014/chart" uri="{C3380CC4-5D6E-409C-BE32-E72D297353CC}">
                <c16:uniqueId val="{00000027-F0EF-49D2-8281-B91827FA0B87}"/>
              </c:ext>
            </c:extLst>
          </c:dPt>
          <c:dPt>
            <c:idx val="3"/>
            <c:bubble3D val="0"/>
            <c:spPr>
              <a:solidFill>
                <a:srgbClr val="FF9900"/>
              </a:solidFill>
            </c:spPr>
            <c:extLst>
              <c:ext xmlns:c16="http://schemas.microsoft.com/office/drawing/2014/chart" uri="{C3380CC4-5D6E-409C-BE32-E72D297353CC}">
                <c16:uniqueId val="{00000029-F0EF-49D2-8281-B91827FA0B87}"/>
              </c:ext>
            </c:extLst>
          </c:dPt>
          <c:dPt>
            <c:idx val="4"/>
            <c:bubble3D val="0"/>
            <c:spPr>
              <a:solidFill>
                <a:srgbClr val="0066FF"/>
              </a:solidFill>
            </c:spPr>
            <c:extLst>
              <c:ext xmlns:c16="http://schemas.microsoft.com/office/drawing/2014/chart" uri="{C3380CC4-5D6E-409C-BE32-E72D297353CC}">
                <c16:uniqueId val="{0000002B-F0EF-49D2-8281-B91827FA0B87}"/>
              </c:ext>
            </c:extLst>
          </c:dPt>
          <c:dPt>
            <c:idx val="5"/>
            <c:bubble3D val="0"/>
            <c:spPr>
              <a:solidFill>
                <a:srgbClr val="FFFF00"/>
              </a:solidFill>
            </c:spPr>
            <c:extLst>
              <c:ext xmlns:c16="http://schemas.microsoft.com/office/drawing/2014/chart" uri="{C3380CC4-5D6E-409C-BE32-E72D297353CC}">
                <c16:uniqueId val="{0000002D-F0EF-49D2-8281-B91827FA0B87}"/>
              </c:ext>
            </c:extLst>
          </c:dPt>
          <c:dPt>
            <c:idx val="6"/>
            <c:bubble3D val="0"/>
            <c:spPr>
              <a:solidFill>
                <a:srgbClr val="FFCC66"/>
              </a:solidFill>
            </c:spPr>
            <c:extLst>
              <c:ext xmlns:c16="http://schemas.microsoft.com/office/drawing/2014/chart" uri="{C3380CC4-5D6E-409C-BE32-E72D297353CC}">
                <c16:uniqueId val="{0000002F-F0EF-49D2-8281-B91827FA0B87}"/>
              </c:ext>
            </c:extLst>
          </c:dPt>
          <c:dPt>
            <c:idx val="7"/>
            <c:bubble3D val="0"/>
            <c:spPr>
              <a:solidFill>
                <a:srgbClr val="92D050"/>
              </a:solidFill>
            </c:spPr>
            <c:extLst>
              <c:ext xmlns:c16="http://schemas.microsoft.com/office/drawing/2014/chart" uri="{C3380CC4-5D6E-409C-BE32-E72D297353CC}">
                <c16:uniqueId val="{00000031-F0EF-49D2-8281-B91827FA0B87}"/>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32-F0EF-49D2-8281-B91827FA0B87}"/>
            </c:ext>
          </c:extLst>
        </c:ser>
        <c:ser>
          <c:idx val="3"/>
          <c:order val="3"/>
          <c:dPt>
            <c:idx val="0"/>
            <c:bubble3D val="0"/>
            <c:spPr>
              <a:solidFill>
                <a:sysClr val="window" lastClr="FFFFFF">
                  <a:lumMod val="50000"/>
                </a:sysClr>
              </a:solidFill>
            </c:spPr>
            <c:extLst>
              <c:ext xmlns:c16="http://schemas.microsoft.com/office/drawing/2014/chart" uri="{C3380CC4-5D6E-409C-BE32-E72D297353CC}">
                <c16:uniqueId val="{00000034-F0EF-49D2-8281-B91827FA0B87}"/>
              </c:ext>
            </c:extLst>
          </c:dPt>
          <c:dPt>
            <c:idx val="1"/>
            <c:bubble3D val="0"/>
            <c:spPr>
              <a:solidFill>
                <a:srgbClr val="00B050"/>
              </a:solidFill>
            </c:spPr>
            <c:extLst>
              <c:ext xmlns:c16="http://schemas.microsoft.com/office/drawing/2014/chart" uri="{C3380CC4-5D6E-409C-BE32-E72D297353CC}">
                <c16:uniqueId val="{00000036-F0EF-49D2-8281-B91827FA0B87}"/>
              </c:ext>
            </c:extLst>
          </c:dPt>
          <c:dPt>
            <c:idx val="2"/>
            <c:bubble3D val="0"/>
            <c:spPr>
              <a:solidFill>
                <a:srgbClr val="FF0000"/>
              </a:solidFill>
            </c:spPr>
            <c:extLst>
              <c:ext xmlns:c16="http://schemas.microsoft.com/office/drawing/2014/chart" uri="{C3380CC4-5D6E-409C-BE32-E72D297353CC}">
                <c16:uniqueId val="{00000038-F0EF-49D2-8281-B91827FA0B87}"/>
              </c:ext>
            </c:extLst>
          </c:dPt>
          <c:dPt>
            <c:idx val="3"/>
            <c:bubble3D val="0"/>
            <c:spPr>
              <a:solidFill>
                <a:srgbClr val="FF9900"/>
              </a:solidFill>
            </c:spPr>
            <c:extLst>
              <c:ext xmlns:c16="http://schemas.microsoft.com/office/drawing/2014/chart" uri="{C3380CC4-5D6E-409C-BE32-E72D297353CC}">
                <c16:uniqueId val="{0000003A-F0EF-49D2-8281-B91827FA0B87}"/>
              </c:ext>
            </c:extLst>
          </c:dPt>
          <c:dPt>
            <c:idx val="4"/>
            <c:bubble3D val="0"/>
            <c:spPr>
              <a:solidFill>
                <a:srgbClr val="0066FF"/>
              </a:solidFill>
            </c:spPr>
            <c:extLst>
              <c:ext xmlns:c16="http://schemas.microsoft.com/office/drawing/2014/chart" uri="{C3380CC4-5D6E-409C-BE32-E72D297353CC}">
                <c16:uniqueId val="{0000003C-F0EF-49D2-8281-B91827FA0B87}"/>
              </c:ext>
            </c:extLst>
          </c:dPt>
          <c:dPt>
            <c:idx val="5"/>
            <c:bubble3D val="0"/>
            <c:spPr>
              <a:solidFill>
                <a:srgbClr val="FFFF00"/>
              </a:solidFill>
            </c:spPr>
            <c:extLst>
              <c:ext xmlns:c16="http://schemas.microsoft.com/office/drawing/2014/chart" uri="{C3380CC4-5D6E-409C-BE32-E72D297353CC}">
                <c16:uniqueId val="{0000003E-F0EF-49D2-8281-B91827FA0B87}"/>
              </c:ext>
            </c:extLst>
          </c:dPt>
          <c:dPt>
            <c:idx val="6"/>
            <c:bubble3D val="0"/>
            <c:spPr>
              <a:solidFill>
                <a:srgbClr val="FFCC66"/>
              </a:solidFill>
            </c:spPr>
            <c:extLst>
              <c:ext xmlns:c16="http://schemas.microsoft.com/office/drawing/2014/chart" uri="{C3380CC4-5D6E-409C-BE32-E72D297353CC}">
                <c16:uniqueId val="{00000040-F0EF-49D2-8281-B91827FA0B87}"/>
              </c:ext>
            </c:extLst>
          </c:dPt>
          <c:dPt>
            <c:idx val="7"/>
            <c:bubble3D val="0"/>
            <c:spPr>
              <a:solidFill>
                <a:srgbClr val="92D050"/>
              </a:solidFill>
            </c:spPr>
            <c:extLst>
              <c:ext xmlns:c16="http://schemas.microsoft.com/office/drawing/2014/chart" uri="{C3380CC4-5D6E-409C-BE32-E72D297353CC}">
                <c16:uniqueId val="{00000042-F0EF-49D2-8281-B91827FA0B87}"/>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43-F0EF-49D2-8281-B91827FA0B87}"/>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4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0D30-4037-9C2B-A049AAE426F0}"/>
              </c:ext>
            </c:extLst>
          </c:dPt>
          <c:dPt>
            <c:idx val="1"/>
            <c:bubble3D val="0"/>
            <c:spPr>
              <a:noFill/>
            </c:spPr>
            <c:extLst>
              <c:ext xmlns:c16="http://schemas.microsoft.com/office/drawing/2014/chart" uri="{C3380CC4-5D6E-409C-BE32-E72D297353CC}">
                <c16:uniqueId val="{00000003-0D30-4037-9C2B-A049AAE426F0}"/>
              </c:ext>
            </c:extLst>
          </c:dPt>
          <c:dPt>
            <c:idx val="2"/>
            <c:bubble3D val="0"/>
            <c:spPr>
              <a:noFill/>
            </c:spPr>
            <c:extLst>
              <c:ext xmlns:c16="http://schemas.microsoft.com/office/drawing/2014/chart" uri="{C3380CC4-5D6E-409C-BE32-E72D297353CC}">
                <c16:uniqueId val="{00000005-0D30-4037-9C2B-A049AAE426F0}"/>
              </c:ext>
            </c:extLst>
          </c:dPt>
          <c:dPt>
            <c:idx val="3"/>
            <c:bubble3D val="0"/>
            <c:spPr>
              <a:noFill/>
            </c:spPr>
            <c:extLst>
              <c:ext xmlns:c16="http://schemas.microsoft.com/office/drawing/2014/chart" uri="{C3380CC4-5D6E-409C-BE32-E72D297353CC}">
                <c16:uniqueId val="{00000007-0D30-4037-9C2B-A049AAE426F0}"/>
              </c:ext>
            </c:extLst>
          </c:dPt>
          <c:dPt>
            <c:idx val="4"/>
            <c:bubble3D val="0"/>
            <c:spPr>
              <a:solidFill>
                <a:srgbClr val="0066FF"/>
              </a:solidFill>
            </c:spPr>
            <c:extLst>
              <c:ext xmlns:c16="http://schemas.microsoft.com/office/drawing/2014/chart" uri="{C3380CC4-5D6E-409C-BE32-E72D297353CC}">
                <c16:uniqueId val="{00000009-0D30-4037-9C2B-A049AAE426F0}"/>
              </c:ext>
            </c:extLst>
          </c:dPt>
          <c:dPt>
            <c:idx val="5"/>
            <c:bubble3D val="0"/>
            <c:spPr>
              <a:solidFill>
                <a:srgbClr val="FFFF00"/>
              </a:solidFill>
            </c:spPr>
            <c:extLst>
              <c:ext xmlns:c16="http://schemas.microsoft.com/office/drawing/2014/chart" uri="{C3380CC4-5D6E-409C-BE32-E72D297353CC}">
                <c16:uniqueId val="{0000000B-0D30-4037-9C2B-A049AAE426F0}"/>
              </c:ext>
            </c:extLst>
          </c:dPt>
          <c:dPt>
            <c:idx val="6"/>
            <c:bubble3D val="0"/>
            <c:spPr>
              <a:solidFill>
                <a:srgbClr val="FFCC66"/>
              </a:solidFill>
            </c:spPr>
            <c:extLst>
              <c:ext xmlns:c16="http://schemas.microsoft.com/office/drawing/2014/chart" uri="{C3380CC4-5D6E-409C-BE32-E72D297353CC}">
                <c16:uniqueId val="{0000000D-0D30-4037-9C2B-A049AAE426F0}"/>
              </c:ext>
            </c:extLst>
          </c:dPt>
          <c:dPt>
            <c:idx val="7"/>
            <c:bubble3D val="0"/>
            <c:spPr>
              <a:solidFill>
                <a:srgbClr val="92D050"/>
              </a:solidFill>
            </c:spPr>
            <c:extLst>
              <c:ext xmlns:c16="http://schemas.microsoft.com/office/drawing/2014/chart" uri="{C3380CC4-5D6E-409C-BE32-E72D297353CC}">
                <c16:uniqueId val="{0000000F-0D30-4037-9C2B-A049AAE426F0}"/>
              </c:ext>
            </c:extLst>
          </c:dPt>
          <c:val>
            <c:numRef>
              <c:f>'ST Prim Ener Cons by Fuel &amp; Reg'!$BL$91:$BL$98</c:f>
              <c:numCache>
                <c:formatCode>0.0%</c:formatCode>
                <c:ptCount val="8"/>
                <c:pt idx="0">
                  <c:v>0.13621403076469604</c:v>
                </c:pt>
                <c:pt idx="1">
                  <c:v>0.22292644838950246</c:v>
                </c:pt>
                <c:pt idx="2">
                  <c:v>0.57884604355431768</c:v>
                </c:pt>
                <c:pt idx="3">
                  <c:v>5.4768344011737025E-2</c:v>
                </c:pt>
                <c:pt idx="4">
                  <c:v>4.836361380774693E-3</c:v>
                </c:pt>
                <c:pt idx="5">
                  <c:v>1.1420736022589334E-3</c:v>
                </c:pt>
                <c:pt idx="6">
                  <c:v>1.0177937443635219E-3</c:v>
                </c:pt>
                <c:pt idx="7" formatCode="0.0">
                  <c:v>2.4890455234989302E-4</c:v>
                </c:pt>
              </c:numCache>
            </c:numRef>
          </c:val>
          <c:extLst>
            <c:ext xmlns:c16="http://schemas.microsoft.com/office/drawing/2014/chart" uri="{C3380CC4-5D6E-409C-BE32-E72D297353CC}">
              <c16:uniqueId val="{00000010-0D30-4037-9C2B-A049AAE426F0}"/>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4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0607-461F-A24D-0F94E5522E23}"/>
              </c:ext>
            </c:extLst>
          </c:dPt>
          <c:dPt>
            <c:idx val="1"/>
            <c:bubble3D val="0"/>
            <c:spPr>
              <a:noFill/>
            </c:spPr>
            <c:extLst>
              <c:ext xmlns:c16="http://schemas.microsoft.com/office/drawing/2014/chart" uri="{C3380CC4-5D6E-409C-BE32-E72D297353CC}">
                <c16:uniqueId val="{00000003-0607-461F-A24D-0F94E5522E23}"/>
              </c:ext>
            </c:extLst>
          </c:dPt>
          <c:dPt>
            <c:idx val="2"/>
            <c:bubble3D val="0"/>
            <c:spPr>
              <a:noFill/>
            </c:spPr>
            <c:extLst>
              <c:ext xmlns:c16="http://schemas.microsoft.com/office/drawing/2014/chart" uri="{C3380CC4-5D6E-409C-BE32-E72D297353CC}">
                <c16:uniqueId val="{00000005-0607-461F-A24D-0F94E5522E23}"/>
              </c:ext>
            </c:extLst>
          </c:dPt>
          <c:dPt>
            <c:idx val="3"/>
            <c:bubble3D val="0"/>
            <c:spPr>
              <a:noFill/>
            </c:spPr>
            <c:extLst>
              <c:ext xmlns:c16="http://schemas.microsoft.com/office/drawing/2014/chart" uri="{C3380CC4-5D6E-409C-BE32-E72D297353CC}">
                <c16:uniqueId val="{00000007-0607-461F-A24D-0F94E5522E23}"/>
              </c:ext>
            </c:extLst>
          </c:dPt>
          <c:dPt>
            <c:idx val="4"/>
            <c:bubble3D val="0"/>
            <c:spPr>
              <a:solidFill>
                <a:srgbClr val="0066FF"/>
              </a:solidFill>
            </c:spPr>
            <c:extLst>
              <c:ext xmlns:c16="http://schemas.microsoft.com/office/drawing/2014/chart" uri="{C3380CC4-5D6E-409C-BE32-E72D297353CC}">
                <c16:uniqueId val="{00000009-0607-461F-A24D-0F94E5522E23}"/>
              </c:ext>
            </c:extLst>
          </c:dPt>
          <c:dPt>
            <c:idx val="5"/>
            <c:bubble3D val="0"/>
            <c:spPr>
              <a:solidFill>
                <a:srgbClr val="FFFF00"/>
              </a:solidFill>
            </c:spPr>
            <c:extLst>
              <c:ext xmlns:c16="http://schemas.microsoft.com/office/drawing/2014/chart" uri="{C3380CC4-5D6E-409C-BE32-E72D297353CC}">
                <c16:uniqueId val="{0000000B-0607-461F-A24D-0F94E5522E23}"/>
              </c:ext>
            </c:extLst>
          </c:dPt>
          <c:dPt>
            <c:idx val="6"/>
            <c:bubble3D val="0"/>
            <c:spPr>
              <a:solidFill>
                <a:srgbClr val="FFCC66"/>
              </a:solidFill>
            </c:spPr>
            <c:extLst>
              <c:ext xmlns:c16="http://schemas.microsoft.com/office/drawing/2014/chart" uri="{C3380CC4-5D6E-409C-BE32-E72D297353CC}">
                <c16:uniqueId val="{0000000D-0607-461F-A24D-0F94E5522E23}"/>
              </c:ext>
            </c:extLst>
          </c:dPt>
          <c:dPt>
            <c:idx val="7"/>
            <c:bubble3D val="0"/>
            <c:spPr>
              <a:solidFill>
                <a:srgbClr val="92D050"/>
              </a:solidFill>
            </c:spPr>
            <c:extLst>
              <c:ext xmlns:c16="http://schemas.microsoft.com/office/drawing/2014/chart" uri="{C3380CC4-5D6E-409C-BE32-E72D297353CC}">
                <c16:uniqueId val="{0000000F-0607-461F-A24D-0F94E5522E23}"/>
              </c:ext>
            </c:extLst>
          </c:dPt>
          <c:val>
            <c:numRef>
              <c:f>'ST Prim Ener Cons by Fuel &amp; Reg'!$BL$99:$BL$106</c:f>
              <c:numCache>
                <c:formatCode>0.0%</c:formatCode>
                <c:ptCount val="8"/>
                <c:pt idx="0">
                  <c:v>8.9639632719415753E-3</c:v>
                </c:pt>
                <c:pt idx="1">
                  <c:v>0.43070651550903105</c:v>
                </c:pt>
                <c:pt idx="2">
                  <c:v>0.54747489403403182</c:v>
                </c:pt>
                <c:pt idx="3">
                  <c:v>3.3638776792262542E-3</c:v>
                </c:pt>
                <c:pt idx="4">
                  <c:v>4.8556825163868743E-3</c:v>
                </c:pt>
                <c:pt idx="5">
                  <c:v>7.2106158983898554E-4</c:v>
                </c:pt>
                <c:pt idx="6">
                  <c:v>3.7869305039222294E-3</c:v>
                </c:pt>
                <c:pt idx="7" formatCode="0.0">
                  <c:v>1.2707489562125657E-4</c:v>
                </c:pt>
              </c:numCache>
            </c:numRef>
          </c:val>
          <c:extLst>
            <c:ext xmlns:c16="http://schemas.microsoft.com/office/drawing/2014/chart" uri="{C3380CC4-5D6E-409C-BE32-E72D297353CC}">
              <c16:uniqueId val="{00000010-0607-461F-A24D-0F94E5522E23}"/>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5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2180-43DD-8813-9D96C18F62CC}"/>
              </c:ext>
            </c:extLst>
          </c:dPt>
          <c:dPt>
            <c:idx val="1"/>
            <c:bubble3D val="0"/>
            <c:spPr>
              <a:noFill/>
            </c:spPr>
            <c:extLst>
              <c:ext xmlns:c16="http://schemas.microsoft.com/office/drawing/2014/chart" uri="{C3380CC4-5D6E-409C-BE32-E72D297353CC}">
                <c16:uniqueId val="{00000003-2180-43DD-8813-9D96C18F62CC}"/>
              </c:ext>
            </c:extLst>
          </c:dPt>
          <c:dPt>
            <c:idx val="2"/>
            <c:bubble3D val="0"/>
            <c:spPr>
              <a:noFill/>
            </c:spPr>
            <c:extLst>
              <c:ext xmlns:c16="http://schemas.microsoft.com/office/drawing/2014/chart" uri="{C3380CC4-5D6E-409C-BE32-E72D297353CC}">
                <c16:uniqueId val="{00000005-2180-43DD-8813-9D96C18F62CC}"/>
              </c:ext>
            </c:extLst>
          </c:dPt>
          <c:dPt>
            <c:idx val="3"/>
            <c:bubble3D val="0"/>
            <c:spPr>
              <a:noFill/>
            </c:spPr>
            <c:extLst>
              <c:ext xmlns:c16="http://schemas.microsoft.com/office/drawing/2014/chart" uri="{C3380CC4-5D6E-409C-BE32-E72D297353CC}">
                <c16:uniqueId val="{00000007-2180-43DD-8813-9D96C18F62CC}"/>
              </c:ext>
            </c:extLst>
          </c:dPt>
          <c:dPt>
            <c:idx val="4"/>
            <c:bubble3D val="0"/>
            <c:spPr>
              <a:solidFill>
                <a:srgbClr val="0066FF"/>
              </a:solidFill>
            </c:spPr>
            <c:extLst>
              <c:ext xmlns:c16="http://schemas.microsoft.com/office/drawing/2014/chart" uri="{C3380CC4-5D6E-409C-BE32-E72D297353CC}">
                <c16:uniqueId val="{00000009-2180-43DD-8813-9D96C18F62CC}"/>
              </c:ext>
            </c:extLst>
          </c:dPt>
          <c:dPt>
            <c:idx val="5"/>
            <c:bubble3D val="0"/>
            <c:spPr>
              <a:solidFill>
                <a:srgbClr val="FFFF00"/>
              </a:solidFill>
            </c:spPr>
            <c:extLst>
              <c:ext xmlns:c16="http://schemas.microsoft.com/office/drawing/2014/chart" uri="{C3380CC4-5D6E-409C-BE32-E72D297353CC}">
                <c16:uniqueId val="{0000000B-2180-43DD-8813-9D96C18F62CC}"/>
              </c:ext>
            </c:extLst>
          </c:dPt>
          <c:dPt>
            <c:idx val="6"/>
            <c:bubble3D val="0"/>
            <c:spPr>
              <a:solidFill>
                <a:srgbClr val="FFCC66"/>
              </a:solidFill>
            </c:spPr>
            <c:extLst>
              <c:ext xmlns:c16="http://schemas.microsoft.com/office/drawing/2014/chart" uri="{C3380CC4-5D6E-409C-BE32-E72D297353CC}">
                <c16:uniqueId val="{0000000D-2180-43DD-8813-9D96C18F62CC}"/>
              </c:ext>
            </c:extLst>
          </c:dPt>
          <c:dPt>
            <c:idx val="7"/>
            <c:bubble3D val="0"/>
            <c:spPr>
              <a:solidFill>
                <a:srgbClr val="92D050"/>
              </a:solidFill>
            </c:spPr>
            <c:extLst>
              <c:ext xmlns:c16="http://schemas.microsoft.com/office/drawing/2014/chart" uri="{C3380CC4-5D6E-409C-BE32-E72D297353CC}">
                <c16:uniqueId val="{0000000F-2180-43DD-8813-9D96C18F62CC}"/>
              </c:ext>
            </c:extLst>
          </c:dPt>
          <c:val>
            <c:numRef>
              <c:f>'ST Prim Ener Cons by Fuel &amp; Reg'!$BL$107:$BL$114</c:f>
              <c:numCache>
                <c:formatCode>0.0%</c:formatCode>
                <c:ptCount val="8"/>
                <c:pt idx="0">
                  <c:v>0.46965090070184667</c:v>
                </c:pt>
                <c:pt idx="1">
                  <c:v>0.25997355351325335</c:v>
                </c:pt>
                <c:pt idx="2">
                  <c:v>0.12165342983409355</c:v>
                </c:pt>
                <c:pt idx="3">
                  <c:v>2.3760604252877481E-2</c:v>
                </c:pt>
                <c:pt idx="4">
                  <c:v>6.418643786937725E-2</c:v>
                </c:pt>
                <c:pt idx="5">
                  <c:v>2.7010037232537414E-2</c:v>
                </c:pt>
                <c:pt idx="6">
                  <c:v>2.015782355919327E-2</c:v>
                </c:pt>
                <c:pt idx="7" formatCode="0.0">
                  <c:v>1.360721303682102E-2</c:v>
                </c:pt>
              </c:numCache>
            </c:numRef>
          </c:val>
          <c:extLst>
            <c:ext xmlns:c16="http://schemas.microsoft.com/office/drawing/2014/chart" uri="{C3380CC4-5D6E-409C-BE32-E72D297353CC}">
              <c16:uniqueId val="{00000010-2180-43DD-8813-9D96C18F62CC}"/>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5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9C05-466F-A696-460C2C0CA6BA}"/>
              </c:ext>
            </c:extLst>
          </c:dPt>
          <c:dPt>
            <c:idx val="1"/>
            <c:bubble3D val="0"/>
            <c:spPr>
              <a:noFill/>
            </c:spPr>
            <c:extLst>
              <c:ext xmlns:c16="http://schemas.microsoft.com/office/drawing/2014/chart" uri="{C3380CC4-5D6E-409C-BE32-E72D297353CC}">
                <c16:uniqueId val="{00000003-9C05-466F-A696-460C2C0CA6BA}"/>
              </c:ext>
            </c:extLst>
          </c:dPt>
          <c:dPt>
            <c:idx val="2"/>
            <c:bubble3D val="0"/>
            <c:spPr>
              <a:noFill/>
            </c:spPr>
            <c:extLst>
              <c:ext xmlns:c16="http://schemas.microsoft.com/office/drawing/2014/chart" uri="{C3380CC4-5D6E-409C-BE32-E72D297353CC}">
                <c16:uniqueId val="{00000005-9C05-466F-A696-460C2C0CA6BA}"/>
              </c:ext>
            </c:extLst>
          </c:dPt>
          <c:dPt>
            <c:idx val="3"/>
            <c:bubble3D val="0"/>
            <c:spPr>
              <a:noFill/>
            </c:spPr>
            <c:extLst>
              <c:ext xmlns:c16="http://schemas.microsoft.com/office/drawing/2014/chart" uri="{C3380CC4-5D6E-409C-BE32-E72D297353CC}">
                <c16:uniqueId val="{00000007-9C05-466F-A696-460C2C0CA6BA}"/>
              </c:ext>
            </c:extLst>
          </c:dPt>
          <c:dPt>
            <c:idx val="4"/>
            <c:bubble3D val="0"/>
            <c:spPr>
              <a:solidFill>
                <a:srgbClr val="0066FF"/>
              </a:solidFill>
            </c:spPr>
            <c:extLst>
              <c:ext xmlns:c16="http://schemas.microsoft.com/office/drawing/2014/chart" uri="{C3380CC4-5D6E-409C-BE32-E72D297353CC}">
                <c16:uniqueId val="{00000009-9C05-466F-A696-460C2C0CA6BA}"/>
              </c:ext>
            </c:extLst>
          </c:dPt>
          <c:dPt>
            <c:idx val="5"/>
            <c:bubble3D val="0"/>
            <c:spPr>
              <a:solidFill>
                <a:srgbClr val="FFFF00"/>
              </a:solidFill>
            </c:spPr>
            <c:extLst>
              <c:ext xmlns:c16="http://schemas.microsoft.com/office/drawing/2014/chart" uri="{C3380CC4-5D6E-409C-BE32-E72D297353CC}">
                <c16:uniqueId val="{0000000B-9C05-466F-A696-460C2C0CA6BA}"/>
              </c:ext>
            </c:extLst>
          </c:dPt>
          <c:dPt>
            <c:idx val="6"/>
            <c:bubble3D val="0"/>
            <c:spPr>
              <a:solidFill>
                <a:srgbClr val="FFCC66"/>
              </a:solidFill>
            </c:spPr>
            <c:extLst>
              <c:ext xmlns:c16="http://schemas.microsoft.com/office/drawing/2014/chart" uri="{C3380CC4-5D6E-409C-BE32-E72D297353CC}">
                <c16:uniqueId val="{0000000D-9C05-466F-A696-460C2C0CA6BA}"/>
              </c:ext>
            </c:extLst>
          </c:dPt>
          <c:dPt>
            <c:idx val="7"/>
            <c:bubble3D val="0"/>
            <c:spPr>
              <a:solidFill>
                <a:srgbClr val="92D050"/>
              </a:solidFill>
            </c:spPr>
            <c:extLst>
              <c:ext xmlns:c16="http://schemas.microsoft.com/office/drawing/2014/chart" uri="{C3380CC4-5D6E-409C-BE32-E72D297353CC}">
                <c16:uniqueId val="{0000000F-9C05-466F-A696-460C2C0CA6BA}"/>
              </c:ext>
            </c:extLst>
          </c:dPt>
          <c:val>
            <c:numRef>
              <c:f>'ST Prim Ener Cons by Fuel &amp; Reg'!$BL$115:$BL$122</c:f>
              <c:numCache>
                <c:formatCode>0.0%</c:formatCode>
                <c:ptCount val="8"/>
                <c:pt idx="0">
                  <c:v>2.2999005482204655</c:v>
                </c:pt>
                <c:pt idx="1">
                  <c:v>17.805970693126412</c:v>
                </c:pt>
                <c:pt idx="2">
                  <c:v>9.2551111152388525</c:v>
                </c:pt>
                <c:pt idx="3">
                  <c:v>0.36329847597445458</c:v>
                </c:pt>
                <c:pt idx="4">
                  <c:v>9.786135506962621</c:v>
                </c:pt>
                <c:pt idx="5">
                  <c:v>1.6041626044400532</c:v>
                </c:pt>
                <c:pt idx="6">
                  <c:v>0.55132743220876368</c:v>
                </c:pt>
                <c:pt idx="7" formatCode="0.0">
                  <c:v>1.4994668275837391</c:v>
                </c:pt>
              </c:numCache>
            </c:numRef>
          </c:val>
          <c:extLst>
            <c:ext xmlns:c16="http://schemas.microsoft.com/office/drawing/2014/chart" uri="{C3380CC4-5D6E-409C-BE32-E72D297353CC}">
              <c16:uniqueId val="{00000010-9C05-466F-A696-460C2C0CA6BA}"/>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b="1"/>
      </a:pPr>
      <a:endParaRPr lang="en-US"/>
    </a:p>
  </c:txPr>
  <c:externalData r:id="rId2">
    <c:autoUpdate val="0"/>
  </c:externalData>
</c:chartSpace>
</file>

<file path=ppt/charts/chart5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9729-466D-9062-F178E76A0662}"/>
              </c:ext>
            </c:extLst>
          </c:dPt>
          <c:dPt>
            <c:idx val="1"/>
            <c:bubble3D val="0"/>
            <c:spPr>
              <a:noFill/>
            </c:spPr>
            <c:extLst>
              <c:ext xmlns:c16="http://schemas.microsoft.com/office/drawing/2014/chart" uri="{C3380CC4-5D6E-409C-BE32-E72D297353CC}">
                <c16:uniqueId val="{00000003-9729-466D-9062-F178E76A0662}"/>
              </c:ext>
            </c:extLst>
          </c:dPt>
          <c:dPt>
            <c:idx val="2"/>
            <c:bubble3D val="0"/>
            <c:spPr>
              <a:noFill/>
            </c:spPr>
            <c:extLst>
              <c:ext xmlns:c16="http://schemas.microsoft.com/office/drawing/2014/chart" uri="{C3380CC4-5D6E-409C-BE32-E72D297353CC}">
                <c16:uniqueId val="{00000005-9729-466D-9062-F178E76A0662}"/>
              </c:ext>
            </c:extLst>
          </c:dPt>
          <c:dPt>
            <c:idx val="3"/>
            <c:bubble3D val="0"/>
            <c:spPr>
              <a:noFill/>
            </c:spPr>
            <c:extLst>
              <c:ext xmlns:c16="http://schemas.microsoft.com/office/drawing/2014/chart" uri="{C3380CC4-5D6E-409C-BE32-E72D297353CC}">
                <c16:uniqueId val="{00000007-9729-466D-9062-F178E76A0662}"/>
              </c:ext>
            </c:extLst>
          </c:dPt>
          <c:dPt>
            <c:idx val="4"/>
            <c:bubble3D val="0"/>
            <c:spPr>
              <a:solidFill>
                <a:srgbClr val="0066FF"/>
              </a:solidFill>
            </c:spPr>
            <c:extLst>
              <c:ext xmlns:c16="http://schemas.microsoft.com/office/drawing/2014/chart" uri="{C3380CC4-5D6E-409C-BE32-E72D297353CC}">
                <c16:uniqueId val="{00000009-9729-466D-9062-F178E76A0662}"/>
              </c:ext>
            </c:extLst>
          </c:dPt>
          <c:dPt>
            <c:idx val="5"/>
            <c:bubble3D val="0"/>
            <c:spPr>
              <a:solidFill>
                <a:srgbClr val="FFFF00"/>
              </a:solidFill>
            </c:spPr>
            <c:extLst>
              <c:ext xmlns:c16="http://schemas.microsoft.com/office/drawing/2014/chart" uri="{C3380CC4-5D6E-409C-BE32-E72D297353CC}">
                <c16:uniqueId val="{0000000B-9729-466D-9062-F178E76A0662}"/>
              </c:ext>
            </c:extLst>
          </c:dPt>
          <c:dPt>
            <c:idx val="6"/>
            <c:bubble3D val="0"/>
            <c:spPr>
              <a:solidFill>
                <a:srgbClr val="FFCC66"/>
              </a:solidFill>
            </c:spPr>
            <c:extLst>
              <c:ext xmlns:c16="http://schemas.microsoft.com/office/drawing/2014/chart" uri="{C3380CC4-5D6E-409C-BE32-E72D297353CC}">
                <c16:uniqueId val="{0000000D-9729-466D-9062-F178E76A0662}"/>
              </c:ext>
            </c:extLst>
          </c:dPt>
          <c:dPt>
            <c:idx val="7"/>
            <c:bubble3D val="0"/>
            <c:spPr>
              <a:solidFill>
                <a:srgbClr val="92D050"/>
              </a:solidFill>
            </c:spPr>
            <c:extLst>
              <c:ext xmlns:c16="http://schemas.microsoft.com/office/drawing/2014/chart" uri="{C3380CC4-5D6E-409C-BE32-E72D297353CC}">
                <c16:uniqueId val="{0000000F-9729-466D-9062-F178E76A0662}"/>
              </c:ext>
            </c:extLst>
          </c:dPt>
          <c:val>
            <c:numRef>
              <c:f>'ST Prim Ener Cons by Fuel &amp; Reg'!$BL$123:$BL$130</c:f>
              <c:numCache>
                <c:formatCode>0.0%</c:formatCode>
                <c:ptCount val="8"/>
                <c:pt idx="0">
                  <c:v>7.756329911612613</c:v>
                </c:pt>
                <c:pt idx="1">
                  <c:v>14.491044415632821</c:v>
                </c:pt>
                <c:pt idx="2">
                  <c:v>10.909154593211099</c:v>
                </c:pt>
                <c:pt idx="3">
                  <c:v>0.17370800097155628</c:v>
                </c:pt>
                <c:pt idx="4">
                  <c:v>2.664198121791773</c:v>
                </c:pt>
                <c:pt idx="5">
                  <c:v>0.42399645457058693</c:v>
                </c:pt>
                <c:pt idx="6">
                  <c:v>0.28679596040214478</c:v>
                </c:pt>
                <c:pt idx="7" formatCode="0.0">
                  <c:v>0.1472602794949604</c:v>
                </c:pt>
              </c:numCache>
            </c:numRef>
          </c:val>
          <c:extLst>
            <c:ext xmlns:c16="http://schemas.microsoft.com/office/drawing/2014/chart" uri="{C3380CC4-5D6E-409C-BE32-E72D297353CC}">
              <c16:uniqueId val="{00000010-9729-466D-9062-F178E76A0662}"/>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5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1"/>
          <c:order val="0"/>
          <c:spPr>
            <a:ln w="3175">
              <a:solidFill>
                <a:srgbClr val="FFFFFF"/>
              </a:solidFill>
            </a:ln>
          </c:spPr>
          <c:dPt>
            <c:idx val="0"/>
            <c:bubble3D val="0"/>
            <c:spPr>
              <a:noFill/>
              <a:ln w="3175">
                <a:solidFill>
                  <a:srgbClr val="FFFFFF"/>
                </a:solidFill>
              </a:ln>
            </c:spPr>
            <c:extLst>
              <c:ext xmlns:c16="http://schemas.microsoft.com/office/drawing/2014/chart" uri="{C3380CC4-5D6E-409C-BE32-E72D297353CC}">
                <c16:uniqueId val="{00000001-CB83-45A0-8105-D1EA3CB75234}"/>
              </c:ext>
            </c:extLst>
          </c:dPt>
          <c:dPt>
            <c:idx val="1"/>
            <c:bubble3D val="0"/>
            <c:spPr>
              <a:noFill/>
              <a:ln w="3175">
                <a:solidFill>
                  <a:srgbClr val="FFFFFF"/>
                </a:solidFill>
              </a:ln>
            </c:spPr>
            <c:extLst>
              <c:ext xmlns:c16="http://schemas.microsoft.com/office/drawing/2014/chart" uri="{C3380CC4-5D6E-409C-BE32-E72D297353CC}">
                <c16:uniqueId val="{00000003-CB83-45A0-8105-D1EA3CB75234}"/>
              </c:ext>
            </c:extLst>
          </c:dPt>
          <c:dPt>
            <c:idx val="2"/>
            <c:bubble3D val="0"/>
            <c:spPr>
              <a:noFill/>
              <a:ln w="3175">
                <a:solidFill>
                  <a:srgbClr val="FFFFFF"/>
                </a:solidFill>
              </a:ln>
            </c:spPr>
            <c:extLst>
              <c:ext xmlns:c16="http://schemas.microsoft.com/office/drawing/2014/chart" uri="{C3380CC4-5D6E-409C-BE32-E72D297353CC}">
                <c16:uniqueId val="{00000005-CB83-45A0-8105-D1EA3CB75234}"/>
              </c:ext>
            </c:extLst>
          </c:dPt>
          <c:dPt>
            <c:idx val="3"/>
            <c:bubble3D val="0"/>
            <c:spPr>
              <a:noFill/>
              <a:ln w="3175">
                <a:solidFill>
                  <a:srgbClr val="FFFFFF"/>
                </a:solidFill>
              </a:ln>
            </c:spPr>
            <c:extLst>
              <c:ext xmlns:c16="http://schemas.microsoft.com/office/drawing/2014/chart" uri="{C3380CC4-5D6E-409C-BE32-E72D297353CC}">
                <c16:uniqueId val="{00000007-CB83-45A0-8105-D1EA3CB75234}"/>
              </c:ext>
            </c:extLst>
          </c:dPt>
          <c:dPt>
            <c:idx val="4"/>
            <c:bubble3D val="0"/>
            <c:spPr>
              <a:noFill/>
              <a:ln w="3175">
                <a:solidFill>
                  <a:srgbClr val="FFFFFF"/>
                </a:solidFill>
              </a:ln>
            </c:spPr>
            <c:extLst>
              <c:ext xmlns:c16="http://schemas.microsoft.com/office/drawing/2014/chart" uri="{C3380CC4-5D6E-409C-BE32-E72D297353CC}">
                <c16:uniqueId val="{00000009-CB83-45A0-8105-D1EA3CB75234}"/>
              </c:ext>
            </c:extLst>
          </c:dPt>
          <c:dPt>
            <c:idx val="5"/>
            <c:bubble3D val="0"/>
            <c:spPr>
              <a:solidFill>
                <a:srgbClr val="FFFF00"/>
              </a:solidFill>
              <a:ln w="3175">
                <a:solidFill>
                  <a:srgbClr val="FFFFFF"/>
                </a:solidFill>
              </a:ln>
            </c:spPr>
            <c:extLst>
              <c:ext xmlns:c16="http://schemas.microsoft.com/office/drawing/2014/chart" uri="{C3380CC4-5D6E-409C-BE32-E72D297353CC}">
                <c16:uniqueId val="{0000000B-CB83-45A0-8105-D1EA3CB75234}"/>
              </c:ext>
            </c:extLst>
          </c:dPt>
          <c:dPt>
            <c:idx val="6"/>
            <c:bubble3D val="0"/>
            <c:spPr>
              <a:solidFill>
                <a:srgbClr val="FFCC66"/>
              </a:solidFill>
              <a:ln w="3175">
                <a:solidFill>
                  <a:srgbClr val="FFFFFF"/>
                </a:solidFill>
              </a:ln>
            </c:spPr>
            <c:extLst>
              <c:ext xmlns:c16="http://schemas.microsoft.com/office/drawing/2014/chart" uri="{C3380CC4-5D6E-409C-BE32-E72D297353CC}">
                <c16:uniqueId val="{0000000D-CB83-45A0-8105-D1EA3CB75234}"/>
              </c:ext>
            </c:extLst>
          </c:dPt>
          <c:dPt>
            <c:idx val="7"/>
            <c:bubble3D val="0"/>
            <c:spPr>
              <a:solidFill>
                <a:srgbClr val="92D050"/>
              </a:solidFill>
              <a:ln w="3175">
                <a:solidFill>
                  <a:srgbClr val="FFFFFF"/>
                </a:solidFill>
              </a:ln>
            </c:spPr>
            <c:extLst>
              <c:ext xmlns:c16="http://schemas.microsoft.com/office/drawing/2014/chart" uri="{C3380CC4-5D6E-409C-BE32-E72D297353CC}">
                <c16:uniqueId val="{0000000F-CB83-45A0-8105-D1EA3CB75234}"/>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10-CB83-45A0-8105-D1EA3CB75234}"/>
            </c:ext>
          </c:extLst>
        </c:ser>
        <c:ser>
          <c:idx val="2"/>
          <c:order val="1"/>
          <c:dPt>
            <c:idx val="0"/>
            <c:bubble3D val="0"/>
            <c:spPr>
              <a:solidFill>
                <a:sysClr val="window" lastClr="FFFFFF">
                  <a:lumMod val="50000"/>
                </a:sysClr>
              </a:solidFill>
            </c:spPr>
            <c:extLst>
              <c:ext xmlns:c16="http://schemas.microsoft.com/office/drawing/2014/chart" uri="{C3380CC4-5D6E-409C-BE32-E72D297353CC}">
                <c16:uniqueId val="{00000012-CB83-45A0-8105-D1EA3CB75234}"/>
              </c:ext>
            </c:extLst>
          </c:dPt>
          <c:dPt>
            <c:idx val="1"/>
            <c:bubble3D val="0"/>
            <c:spPr>
              <a:solidFill>
                <a:srgbClr val="00B050"/>
              </a:solidFill>
            </c:spPr>
            <c:extLst>
              <c:ext xmlns:c16="http://schemas.microsoft.com/office/drawing/2014/chart" uri="{C3380CC4-5D6E-409C-BE32-E72D297353CC}">
                <c16:uniqueId val="{00000014-CB83-45A0-8105-D1EA3CB75234}"/>
              </c:ext>
            </c:extLst>
          </c:dPt>
          <c:dPt>
            <c:idx val="2"/>
            <c:bubble3D val="0"/>
            <c:spPr>
              <a:solidFill>
                <a:srgbClr val="FF0000"/>
              </a:solidFill>
            </c:spPr>
            <c:extLst>
              <c:ext xmlns:c16="http://schemas.microsoft.com/office/drawing/2014/chart" uri="{C3380CC4-5D6E-409C-BE32-E72D297353CC}">
                <c16:uniqueId val="{00000016-CB83-45A0-8105-D1EA3CB75234}"/>
              </c:ext>
            </c:extLst>
          </c:dPt>
          <c:dPt>
            <c:idx val="3"/>
            <c:bubble3D val="0"/>
            <c:spPr>
              <a:solidFill>
                <a:srgbClr val="FF9900"/>
              </a:solidFill>
            </c:spPr>
            <c:extLst>
              <c:ext xmlns:c16="http://schemas.microsoft.com/office/drawing/2014/chart" uri="{C3380CC4-5D6E-409C-BE32-E72D297353CC}">
                <c16:uniqueId val="{00000018-CB83-45A0-8105-D1EA3CB75234}"/>
              </c:ext>
            </c:extLst>
          </c:dPt>
          <c:dPt>
            <c:idx val="4"/>
            <c:bubble3D val="0"/>
            <c:spPr>
              <a:solidFill>
                <a:srgbClr val="0066FF"/>
              </a:solidFill>
            </c:spPr>
            <c:extLst>
              <c:ext xmlns:c16="http://schemas.microsoft.com/office/drawing/2014/chart" uri="{C3380CC4-5D6E-409C-BE32-E72D297353CC}">
                <c16:uniqueId val="{0000001A-CB83-45A0-8105-D1EA3CB75234}"/>
              </c:ext>
            </c:extLst>
          </c:dPt>
          <c:dPt>
            <c:idx val="5"/>
            <c:bubble3D val="0"/>
            <c:spPr>
              <a:solidFill>
                <a:srgbClr val="FFFF00"/>
              </a:solidFill>
            </c:spPr>
            <c:extLst>
              <c:ext xmlns:c16="http://schemas.microsoft.com/office/drawing/2014/chart" uri="{C3380CC4-5D6E-409C-BE32-E72D297353CC}">
                <c16:uniqueId val="{0000001C-CB83-45A0-8105-D1EA3CB75234}"/>
              </c:ext>
            </c:extLst>
          </c:dPt>
          <c:dPt>
            <c:idx val="6"/>
            <c:bubble3D val="0"/>
            <c:spPr>
              <a:solidFill>
                <a:srgbClr val="FFCC66"/>
              </a:solidFill>
            </c:spPr>
            <c:extLst>
              <c:ext xmlns:c16="http://schemas.microsoft.com/office/drawing/2014/chart" uri="{C3380CC4-5D6E-409C-BE32-E72D297353CC}">
                <c16:uniqueId val="{0000001E-CB83-45A0-8105-D1EA3CB75234}"/>
              </c:ext>
            </c:extLst>
          </c:dPt>
          <c:dPt>
            <c:idx val="7"/>
            <c:bubble3D val="0"/>
            <c:spPr>
              <a:solidFill>
                <a:srgbClr val="92D050"/>
              </a:solidFill>
            </c:spPr>
            <c:extLst>
              <c:ext xmlns:c16="http://schemas.microsoft.com/office/drawing/2014/chart" uri="{C3380CC4-5D6E-409C-BE32-E72D297353CC}">
                <c16:uniqueId val="{00000020-CB83-45A0-8105-D1EA3CB75234}"/>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21-CB83-45A0-8105-D1EA3CB75234}"/>
            </c:ext>
          </c:extLst>
        </c:ser>
        <c:ser>
          <c:idx val="0"/>
          <c:order val="2"/>
          <c:dPt>
            <c:idx val="0"/>
            <c:bubble3D val="0"/>
            <c:spPr>
              <a:solidFill>
                <a:sysClr val="window" lastClr="FFFFFF">
                  <a:lumMod val="50000"/>
                </a:sysClr>
              </a:solidFill>
            </c:spPr>
            <c:extLst>
              <c:ext xmlns:c16="http://schemas.microsoft.com/office/drawing/2014/chart" uri="{C3380CC4-5D6E-409C-BE32-E72D297353CC}">
                <c16:uniqueId val="{00000023-CB83-45A0-8105-D1EA3CB75234}"/>
              </c:ext>
            </c:extLst>
          </c:dPt>
          <c:dPt>
            <c:idx val="1"/>
            <c:bubble3D val="0"/>
            <c:spPr>
              <a:solidFill>
                <a:srgbClr val="00B050"/>
              </a:solidFill>
            </c:spPr>
            <c:extLst>
              <c:ext xmlns:c16="http://schemas.microsoft.com/office/drawing/2014/chart" uri="{C3380CC4-5D6E-409C-BE32-E72D297353CC}">
                <c16:uniqueId val="{00000025-CB83-45A0-8105-D1EA3CB75234}"/>
              </c:ext>
            </c:extLst>
          </c:dPt>
          <c:dPt>
            <c:idx val="2"/>
            <c:bubble3D val="0"/>
            <c:spPr>
              <a:solidFill>
                <a:srgbClr val="FF0000"/>
              </a:solidFill>
            </c:spPr>
            <c:extLst>
              <c:ext xmlns:c16="http://schemas.microsoft.com/office/drawing/2014/chart" uri="{C3380CC4-5D6E-409C-BE32-E72D297353CC}">
                <c16:uniqueId val="{00000027-CB83-45A0-8105-D1EA3CB75234}"/>
              </c:ext>
            </c:extLst>
          </c:dPt>
          <c:dPt>
            <c:idx val="3"/>
            <c:bubble3D val="0"/>
            <c:spPr>
              <a:solidFill>
                <a:srgbClr val="FF9900"/>
              </a:solidFill>
            </c:spPr>
            <c:extLst>
              <c:ext xmlns:c16="http://schemas.microsoft.com/office/drawing/2014/chart" uri="{C3380CC4-5D6E-409C-BE32-E72D297353CC}">
                <c16:uniqueId val="{00000029-CB83-45A0-8105-D1EA3CB75234}"/>
              </c:ext>
            </c:extLst>
          </c:dPt>
          <c:dPt>
            <c:idx val="4"/>
            <c:bubble3D val="0"/>
            <c:spPr>
              <a:solidFill>
                <a:srgbClr val="0066FF"/>
              </a:solidFill>
            </c:spPr>
            <c:extLst>
              <c:ext xmlns:c16="http://schemas.microsoft.com/office/drawing/2014/chart" uri="{C3380CC4-5D6E-409C-BE32-E72D297353CC}">
                <c16:uniqueId val="{0000002B-CB83-45A0-8105-D1EA3CB75234}"/>
              </c:ext>
            </c:extLst>
          </c:dPt>
          <c:dPt>
            <c:idx val="5"/>
            <c:bubble3D val="0"/>
            <c:spPr>
              <a:solidFill>
                <a:srgbClr val="FFFF00"/>
              </a:solidFill>
            </c:spPr>
            <c:extLst>
              <c:ext xmlns:c16="http://schemas.microsoft.com/office/drawing/2014/chart" uri="{C3380CC4-5D6E-409C-BE32-E72D297353CC}">
                <c16:uniqueId val="{0000002D-CB83-45A0-8105-D1EA3CB75234}"/>
              </c:ext>
            </c:extLst>
          </c:dPt>
          <c:dPt>
            <c:idx val="6"/>
            <c:bubble3D val="0"/>
            <c:spPr>
              <a:solidFill>
                <a:srgbClr val="FFCC66"/>
              </a:solidFill>
            </c:spPr>
            <c:extLst>
              <c:ext xmlns:c16="http://schemas.microsoft.com/office/drawing/2014/chart" uri="{C3380CC4-5D6E-409C-BE32-E72D297353CC}">
                <c16:uniqueId val="{0000002F-CB83-45A0-8105-D1EA3CB75234}"/>
              </c:ext>
            </c:extLst>
          </c:dPt>
          <c:dPt>
            <c:idx val="7"/>
            <c:bubble3D val="0"/>
            <c:spPr>
              <a:solidFill>
                <a:srgbClr val="92D050"/>
              </a:solidFill>
            </c:spPr>
            <c:extLst>
              <c:ext xmlns:c16="http://schemas.microsoft.com/office/drawing/2014/chart" uri="{C3380CC4-5D6E-409C-BE32-E72D297353CC}">
                <c16:uniqueId val="{00000031-CB83-45A0-8105-D1EA3CB75234}"/>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32-CB83-45A0-8105-D1EA3CB75234}"/>
            </c:ext>
          </c:extLst>
        </c:ser>
        <c:ser>
          <c:idx val="3"/>
          <c:order val="3"/>
          <c:dPt>
            <c:idx val="0"/>
            <c:bubble3D val="0"/>
            <c:spPr>
              <a:solidFill>
                <a:sysClr val="window" lastClr="FFFFFF">
                  <a:lumMod val="50000"/>
                </a:sysClr>
              </a:solidFill>
            </c:spPr>
            <c:extLst>
              <c:ext xmlns:c16="http://schemas.microsoft.com/office/drawing/2014/chart" uri="{C3380CC4-5D6E-409C-BE32-E72D297353CC}">
                <c16:uniqueId val="{00000034-CB83-45A0-8105-D1EA3CB75234}"/>
              </c:ext>
            </c:extLst>
          </c:dPt>
          <c:dPt>
            <c:idx val="1"/>
            <c:bubble3D val="0"/>
            <c:spPr>
              <a:solidFill>
                <a:srgbClr val="00B050"/>
              </a:solidFill>
            </c:spPr>
            <c:extLst>
              <c:ext xmlns:c16="http://schemas.microsoft.com/office/drawing/2014/chart" uri="{C3380CC4-5D6E-409C-BE32-E72D297353CC}">
                <c16:uniqueId val="{00000036-CB83-45A0-8105-D1EA3CB75234}"/>
              </c:ext>
            </c:extLst>
          </c:dPt>
          <c:dPt>
            <c:idx val="2"/>
            <c:bubble3D val="0"/>
            <c:spPr>
              <a:solidFill>
                <a:srgbClr val="FF0000"/>
              </a:solidFill>
            </c:spPr>
            <c:extLst>
              <c:ext xmlns:c16="http://schemas.microsoft.com/office/drawing/2014/chart" uri="{C3380CC4-5D6E-409C-BE32-E72D297353CC}">
                <c16:uniqueId val="{00000038-CB83-45A0-8105-D1EA3CB75234}"/>
              </c:ext>
            </c:extLst>
          </c:dPt>
          <c:dPt>
            <c:idx val="3"/>
            <c:bubble3D val="0"/>
            <c:spPr>
              <a:solidFill>
                <a:srgbClr val="FF9900"/>
              </a:solidFill>
            </c:spPr>
            <c:extLst>
              <c:ext xmlns:c16="http://schemas.microsoft.com/office/drawing/2014/chart" uri="{C3380CC4-5D6E-409C-BE32-E72D297353CC}">
                <c16:uniqueId val="{0000003A-CB83-45A0-8105-D1EA3CB75234}"/>
              </c:ext>
            </c:extLst>
          </c:dPt>
          <c:dPt>
            <c:idx val="4"/>
            <c:bubble3D val="0"/>
            <c:spPr>
              <a:solidFill>
                <a:srgbClr val="0066FF"/>
              </a:solidFill>
            </c:spPr>
            <c:extLst>
              <c:ext xmlns:c16="http://schemas.microsoft.com/office/drawing/2014/chart" uri="{C3380CC4-5D6E-409C-BE32-E72D297353CC}">
                <c16:uniqueId val="{0000003C-CB83-45A0-8105-D1EA3CB75234}"/>
              </c:ext>
            </c:extLst>
          </c:dPt>
          <c:dPt>
            <c:idx val="5"/>
            <c:bubble3D val="0"/>
            <c:spPr>
              <a:solidFill>
                <a:srgbClr val="FFFF00"/>
              </a:solidFill>
            </c:spPr>
            <c:extLst>
              <c:ext xmlns:c16="http://schemas.microsoft.com/office/drawing/2014/chart" uri="{C3380CC4-5D6E-409C-BE32-E72D297353CC}">
                <c16:uniqueId val="{0000003E-CB83-45A0-8105-D1EA3CB75234}"/>
              </c:ext>
            </c:extLst>
          </c:dPt>
          <c:dPt>
            <c:idx val="6"/>
            <c:bubble3D val="0"/>
            <c:spPr>
              <a:solidFill>
                <a:srgbClr val="FFCC66"/>
              </a:solidFill>
            </c:spPr>
            <c:extLst>
              <c:ext xmlns:c16="http://schemas.microsoft.com/office/drawing/2014/chart" uri="{C3380CC4-5D6E-409C-BE32-E72D297353CC}">
                <c16:uniqueId val="{00000040-CB83-45A0-8105-D1EA3CB75234}"/>
              </c:ext>
            </c:extLst>
          </c:dPt>
          <c:dPt>
            <c:idx val="7"/>
            <c:bubble3D val="0"/>
            <c:spPr>
              <a:solidFill>
                <a:srgbClr val="92D050"/>
              </a:solidFill>
            </c:spPr>
            <c:extLst>
              <c:ext xmlns:c16="http://schemas.microsoft.com/office/drawing/2014/chart" uri="{C3380CC4-5D6E-409C-BE32-E72D297353CC}">
                <c16:uniqueId val="{00000042-CB83-45A0-8105-D1EA3CB75234}"/>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43-CB83-45A0-8105-D1EA3CB75234}"/>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5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1"/>
          <c:order val="0"/>
          <c:spPr>
            <a:ln w="3175">
              <a:solidFill>
                <a:srgbClr val="FFFFFF"/>
              </a:solidFill>
            </a:ln>
          </c:spPr>
          <c:dPt>
            <c:idx val="0"/>
            <c:bubble3D val="0"/>
            <c:spPr>
              <a:noFill/>
              <a:ln w="3175">
                <a:solidFill>
                  <a:srgbClr val="FFFFFF"/>
                </a:solidFill>
              </a:ln>
            </c:spPr>
            <c:extLst>
              <c:ext xmlns:c16="http://schemas.microsoft.com/office/drawing/2014/chart" uri="{C3380CC4-5D6E-409C-BE32-E72D297353CC}">
                <c16:uniqueId val="{00000001-B081-4101-8ECE-1A64363537D7}"/>
              </c:ext>
            </c:extLst>
          </c:dPt>
          <c:dPt>
            <c:idx val="1"/>
            <c:bubble3D val="0"/>
            <c:spPr>
              <a:noFill/>
              <a:ln w="3175">
                <a:solidFill>
                  <a:srgbClr val="FFFFFF"/>
                </a:solidFill>
              </a:ln>
            </c:spPr>
            <c:extLst>
              <c:ext xmlns:c16="http://schemas.microsoft.com/office/drawing/2014/chart" uri="{C3380CC4-5D6E-409C-BE32-E72D297353CC}">
                <c16:uniqueId val="{00000003-B081-4101-8ECE-1A64363537D7}"/>
              </c:ext>
            </c:extLst>
          </c:dPt>
          <c:dPt>
            <c:idx val="2"/>
            <c:bubble3D val="0"/>
            <c:spPr>
              <a:noFill/>
              <a:ln w="3175">
                <a:solidFill>
                  <a:srgbClr val="FFFFFF"/>
                </a:solidFill>
              </a:ln>
            </c:spPr>
            <c:extLst>
              <c:ext xmlns:c16="http://schemas.microsoft.com/office/drawing/2014/chart" uri="{C3380CC4-5D6E-409C-BE32-E72D297353CC}">
                <c16:uniqueId val="{00000005-B081-4101-8ECE-1A64363537D7}"/>
              </c:ext>
            </c:extLst>
          </c:dPt>
          <c:dPt>
            <c:idx val="3"/>
            <c:bubble3D val="0"/>
            <c:spPr>
              <a:noFill/>
              <a:ln w="3175">
                <a:solidFill>
                  <a:srgbClr val="FFFFFF"/>
                </a:solidFill>
              </a:ln>
            </c:spPr>
            <c:extLst>
              <c:ext xmlns:c16="http://schemas.microsoft.com/office/drawing/2014/chart" uri="{C3380CC4-5D6E-409C-BE32-E72D297353CC}">
                <c16:uniqueId val="{00000007-B081-4101-8ECE-1A64363537D7}"/>
              </c:ext>
            </c:extLst>
          </c:dPt>
          <c:dPt>
            <c:idx val="4"/>
            <c:bubble3D val="0"/>
            <c:spPr>
              <a:noFill/>
              <a:ln w="3175">
                <a:solidFill>
                  <a:srgbClr val="FFFFFF"/>
                </a:solidFill>
              </a:ln>
            </c:spPr>
            <c:extLst>
              <c:ext xmlns:c16="http://schemas.microsoft.com/office/drawing/2014/chart" uri="{C3380CC4-5D6E-409C-BE32-E72D297353CC}">
                <c16:uniqueId val="{00000009-B081-4101-8ECE-1A64363537D7}"/>
              </c:ext>
            </c:extLst>
          </c:dPt>
          <c:dPt>
            <c:idx val="5"/>
            <c:bubble3D val="0"/>
            <c:spPr>
              <a:solidFill>
                <a:srgbClr val="FFFF00"/>
              </a:solidFill>
              <a:ln w="3175">
                <a:solidFill>
                  <a:srgbClr val="FFFFFF"/>
                </a:solidFill>
              </a:ln>
            </c:spPr>
            <c:extLst>
              <c:ext xmlns:c16="http://schemas.microsoft.com/office/drawing/2014/chart" uri="{C3380CC4-5D6E-409C-BE32-E72D297353CC}">
                <c16:uniqueId val="{0000000B-B081-4101-8ECE-1A64363537D7}"/>
              </c:ext>
            </c:extLst>
          </c:dPt>
          <c:dPt>
            <c:idx val="6"/>
            <c:bubble3D val="0"/>
            <c:spPr>
              <a:solidFill>
                <a:srgbClr val="FFCC66"/>
              </a:solidFill>
              <a:ln w="3175">
                <a:solidFill>
                  <a:srgbClr val="FFFFFF"/>
                </a:solidFill>
              </a:ln>
            </c:spPr>
            <c:extLst>
              <c:ext xmlns:c16="http://schemas.microsoft.com/office/drawing/2014/chart" uri="{C3380CC4-5D6E-409C-BE32-E72D297353CC}">
                <c16:uniqueId val="{0000000D-B081-4101-8ECE-1A64363537D7}"/>
              </c:ext>
            </c:extLst>
          </c:dPt>
          <c:dPt>
            <c:idx val="7"/>
            <c:bubble3D val="0"/>
            <c:spPr>
              <a:solidFill>
                <a:srgbClr val="92D050"/>
              </a:solidFill>
              <a:ln w="3175">
                <a:solidFill>
                  <a:srgbClr val="FFFFFF"/>
                </a:solidFill>
              </a:ln>
            </c:spPr>
            <c:extLst>
              <c:ext xmlns:c16="http://schemas.microsoft.com/office/drawing/2014/chart" uri="{C3380CC4-5D6E-409C-BE32-E72D297353CC}">
                <c16:uniqueId val="{0000000F-B081-4101-8ECE-1A64363537D7}"/>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10-B081-4101-8ECE-1A64363537D7}"/>
            </c:ext>
          </c:extLst>
        </c:ser>
        <c:ser>
          <c:idx val="2"/>
          <c:order val="1"/>
          <c:dPt>
            <c:idx val="0"/>
            <c:bubble3D val="0"/>
            <c:spPr>
              <a:solidFill>
                <a:sysClr val="window" lastClr="FFFFFF">
                  <a:lumMod val="50000"/>
                </a:sysClr>
              </a:solidFill>
            </c:spPr>
            <c:extLst>
              <c:ext xmlns:c16="http://schemas.microsoft.com/office/drawing/2014/chart" uri="{C3380CC4-5D6E-409C-BE32-E72D297353CC}">
                <c16:uniqueId val="{00000012-B081-4101-8ECE-1A64363537D7}"/>
              </c:ext>
            </c:extLst>
          </c:dPt>
          <c:dPt>
            <c:idx val="1"/>
            <c:bubble3D val="0"/>
            <c:spPr>
              <a:solidFill>
                <a:srgbClr val="00B050"/>
              </a:solidFill>
            </c:spPr>
            <c:extLst>
              <c:ext xmlns:c16="http://schemas.microsoft.com/office/drawing/2014/chart" uri="{C3380CC4-5D6E-409C-BE32-E72D297353CC}">
                <c16:uniqueId val="{00000014-B081-4101-8ECE-1A64363537D7}"/>
              </c:ext>
            </c:extLst>
          </c:dPt>
          <c:dPt>
            <c:idx val="2"/>
            <c:bubble3D val="0"/>
            <c:spPr>
              <a:solidFill>
                <a:srgbClr val="FF0000"/>
              </a:solidFill>
            </c:spPr>
            <c:extLst>
              <c:ext xmlns:c16="http://schemas.microsoft.com/office/drawing/2014/chart" uri="{C3380CC4-5D6E-409C-BE32-E72D297353CC}">
                <c16:uniqueId val="{00000016-B081-4101-8ECE-1A64363537D7}"/>
              </c:ext>
            </c:extLst>
          </c:dPt>
          <c:dPt>
            <c:idx val="3"/>
            <c:bubble3D val="0"/>
            <c:spPr>
              <a:solidFill>
                <a:srgbClr val="FF9900"/>
              </a:solidFill>
            </c:spPr>
            <c:extLst>
              <c:ext xmlns:c16="http://schemas.microsoft.com/office/drawing/2014/chart" uri="{C3380CC4-5D6E-409C-BE32-E72D297353CC}">
                <c16:uniqueId val="{00000018-B081-4101-8ECE-1A64363537D7}"/>
              </c:ext>
            </c:extLst>
          </c:dPt>
          <c:dPt>
            <c:idx val="4"/>
            <c:bubble3D val="0"/>
            <c:spPr>
              <a:solidFill>
                <a:srgbClr val="0066FF"/>
              </a:solidFill>
            </c:spPr>
            <c:extLst>
              <c:ext xmlns:c16="http://schemas.microsoft.com/office/drawing/2014/chart" uri="{C3380CC4-5D6E-409C-BE32-E72D297353CC}">
                <c16:uniqueId val="{0000001A-B081-4101-8ECE-1A64363537D7}"/>
              </c:ext>
            </c:extLst>
          </c:dPt>
          <c:dPt>
            <c:idx val="5"/>
            <c:bubble3D val="0"/>
            <c:spPr>
              <a:solidFill>
                <a:srgbClr val="FFFF00"/>
              </a:solidFill>
            </c:spPr>
            <c:extLst>
              <c:ext xmlns:c16="http://schemas.microsoft.com/office/drawing/2014/chart" uri="{C3380CC4-5D6E-409C-BE32-E72D297353CC}">
                <c16:uniqueId val="{0000001C-B081-4101-8ECE-1A64363537D7}"/>
              </c:ext>
            </c:extLst>
          </c:dPt>
          <c:dPt>
            <c:idx val="6"/>
            <c:bubble3D val="0"/>
            <c:spPr>
              <a:solidFill>
                <a:srgbClr val="FFCC66"/>
              </a:solidFill>
            </c:spPr>
            <c:extLst>
              <c:ext xmlns:c16="http://schemas.microsoft.com/office/drawing/2014/chart" uri="{C3380CC4-5D6E-409C-BE32-E72D297353CC}">
                <c16:uniqueId val="{0000001E-B081-4101-8ECE-1A64363537D7}"/>
              </c:ext>
            </c:extLst>
          </c:dPt>
          <c:dPt>
            <c:idx val="7"/>
            <c:bubble3D val="0"/>
            <c:spPr>
              <a:solidFill>
                <a:srgbClr val="92D050"/>
              </a:solidFill>
            </c:spPr>
            <c:extLst>
              <c:ext xmlns:c16="http://schemas.microsoft.com/office/drawing/2014/chart" uri="{C3380CC4-5D6E-409C-BE32-E72D297353CC}">
                <c16:uniqueId val="{00000020-B081-4101-8ECE-1A64363537D7}"/>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21-B081-4101-8ECE-1A64363537D7}"/>
            </c:ext>
          </c:extLst>
        </c:ser>
        <c:ser>
          <c:idx val="0"/>
          <c:order val="2"/>
          <c:dPt>
            <c:idx val="0"/>
            <c:bubble3D val="0"/>
            <c:spPr>
              <a:solidFill>
                <a:sysClr val="window" lastClr="FFFFFF">
                  <a:lumMod val="50000"/>
                </a:sysClr>
              </a:solidFill>
            </c:spPr>
            <c:extLst>
              <c:ext xmlns:c16="http://schemas.microsoft.com/office/drawing/2014/chart" uri="{C3380CC4-5D6E-409C-BE32-E72D297353CC}">
                <c16:uniqueId val="{00000023-B081-4101-8ECE-1A64363537D7}"/>
              </c:ext>
            </c:extLst>
          </c:dPt>
          <c:dPt>
            <c:idx val="1"/>
            <c:bubble3D val="0"/>
            <c:spPr>
              <a:solidFill>
                <a:srgbClr val="00B050"/>
              </a:solidFill>
            </c:spPr>
            <c:extLst>
              <c:ext xmlns:c16="http://schemas.microsoft.com/office/drawing/2014/chart" uri="{C3380CC4-5D6E-409C-BE32-E72D297353CC}">
                <c16:uniqueId val="{00000025-B081-4101-8ECE-1A64363537D7}"/>
              </c:ext>
            </c:extLst>
          </c:dPt>
          <c:dPt>
            <c:idx val="2"/>
            <c:bubble3D val="0"/>
            <c:spPr>
              <a:solidFill>
                <a:srgbClr val="FF0000"/>
              </a:solidFill>
            </c:spPr>
            <c:extLst>
              <c:ext xmlns:c16="http://schemas.microsoft.com/office/drawing/2014/chart" uri="{C3380CC4-5D6E-409C-BE32-E72D297353CC}">
                <c16:uniqueId val="{00000027-B081-4101-8ECE-1A64363537D7}"/>
              </c:ext>
            </c:extLst>
          </c:dPt>
          <c:dPt>
            <c:idx val="3"/>
            <c:bubble3D val="0"/>
            <c:spPr>
              <a:solidFill>
                <a:srgbClr val="FF9900"/>
              </a:solidFill>
            </c:spPr>
            <c:extLst>
              <c:ext xmlns:c16="http://schemas.microsoft.com/office/drawing/2014/chart" uri="{C3380CC4-5D6E-409C-BE32-E72D297353CC}">
                <c16:uniqueId val="{00000029-B081-4101-8ECE-1A64363537D7}"/>
              </c:ext>
            </c:extLst>
          </c:dPt>
          <c:dPt>
            <c:idx val="4"/>
            <c:bubble3D val="0"/>
            <c:spPr>
              <a:solidFill>
                <a:srgbClr val="0066FF"/>
              </a:solidFill>
            </c:spPr>
            <c:extLst>
              <c:ext xmlns:c16="http://schemas.microsoft.com/office/drawing/2014/chart" uri="{C3380CC4-5D6E-409C-BE32-E72D297353CC}">
                <c16:uniqueId val="{0000002B-B081-4101-8ECE-1A64363537D7}"/>
              </c:ext>
            </c:extLst>
          </c:dPt>
          <c:dPt>
            <c:idx val="5"/>
            <c:bubble3D val="0"/>
            <c:spPr>
              <a:solidFill>
                <a:srgbClr val="FFFF00"/>
              </a:solidFill>
            </c:spPr>
            <c:extLst>
              <c:ext xmlns:c16="http://schemas.microsoft.com/office/drawing/2014/chart" uri="{C3380CC4-5D6E-409C-BE32-E72D297353CC}">
                <c16:uniqueId val="{0000002D-B081-4101-8ECE-1A64363537D7}"/>
              </c:ext>
            </c:extLst>
          </c:dPt>
          <c:dPt>
            <c:idx val="6"/>
            <c:bubble3D val="0"/>
            <c:spPr>
              <a:solidFill>
                <a:srgbClr val="FFCC66"/>
              </a:solidFill>
            </c:spPr>
            <c:extLst>
              <c:ext xmlns:c16="http://schemas.microsoft.com/office/drawing/2014/chart" uri="{C3380CC4-5D6E-409C-BE32-E72D297353CC}">
                <c16:uniqueId val="{0000002F-B081-4101-8ECE-1A64363537D7}"/>
              </c:ext>
            </c:extLst>
          </c:dPt>
          <c:dPt>
            <c:idx val="7"/>
            <c:bubble3D val="0"/>
            <c:spPr>
              <a:solidFill>
                <a:srgbClr val="92D050"/>
              </a:solidFill>
            </c:spPr>
            <c:extLst>
              <c:ext xmlns:c16="http://schemas.microsoft.com/office/drawing/2014/chart" uri="{C3380CC4-5D6E-409C-BE32-E72D297353CC}">
                <c16:uniqueId val="{00000031-B081-4101-8ECE-1A64363537D7}"/>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32-B081-4101-8ECE-1A64363537D7}"/>
            </c:ext>
          </c:extLst>
        </c:ser>
        <c:ser>
          <c:idx val="3"/>
          <c:order val="3"/>
          <c:dPt>
            <c:idx val="0"/>
            <c:bubble3D val="0"/>
            <c:spPr>
              <a:solidFill>
                <a:sysClr val="window" lastClr="FFFFFF">
                  <a:lumMod val="50000"/>
                </a:sysClr>
              </a:solidFill>
            </c:spPr>
            <c:extLst>
              <c:ext xmlns:c16="http://schemas.microsoft.com/office/drawing/2014/chart" uri="{C3380CC4-5D6E-409C-BE32-E72D297353CC}">
                <c16:uniqueId val="{00000034-B081-4101-8ECE-1A64363537D7}"/>
              </c:ext>
            </c:extLst>
          </c:dPt>
          <c:dPt>
            <c:idx val="1"/>
            <c:bubble3D val="0"/>
            <c:spPr>
              <a:solidFill>
                <a:srgbClr val="00B050"/>
              </a:solidFill>
            </c:spPr>
            <c:extLst>
              <c:ext xmlns:c16="http://schemas.microsoft.com/office/drawing/2014/chart" uri="{C3380CC4-5D6E-409C-BE32-E72D297353CC}">
                <c16:uniqueId val="{00000036-B081-4101-8ECE-1A64363537D7}"/>
              </c:ext>
            </c:extLst>
          </c:dPt>
          <c:dPt>
            <c:idx val="2"/>
            <c:bubble3D val="0"/>
            <c:spPr>
              <a:solidFill>
                <a:srgbClr val="FF0000"/>
              </a:solidFill>
            </c:spPr>
            <c:extLst>
              <c:ext xmlns:c16="http://schemas.microsoft.com/office/drawing/2014/chart" uri="{C3380CC4-5D6E-409C-BE32-E72D297353CC}">
                <c16:uniqueId val="{00000038-B081-4101-8ECE-1A64363537D7}"/>
              </c:ext>
            </c:extLst>
          </c:dPt>
          <c:dPt>
            <c:idx val="3"/>
            <c:bubble3D val="0"/>
            <c:spPr>
              <a:solidFill>
                <a:srgbClr val="FF9900"/>
              </a:solidFill>
            </c:spPr>
            <c:extLst>
              <c:ext xmlns:c16="http://schemas.microsoft.com/office/drawing/2014/chart" uri="{C3380CC4-5D6E-409C-BE32-E72D297353CC}">
                <c16:uniqueId val="{0000003A-B081-4101-8ECE-1A64363537D7}"/>
              </c:ext>
            </c:extLst>
          </c:dPt>
          <c:dPt>
            <c:idx val="4"/>
            <c:bubble3D val="0"/>
            <c:spPr>
              <a:solidFill>
                <a:srgbClr val="0066FF"/>
              </a:solidFill>
            </c:spPr>
            <c:extLst>
              <c:ext xmlns:c16="http://schemas.microsoft.com/office/drawing/2014/chart" uri="{C3380CC4-5D6E-409C-BE32-E72D297353CC}">
                <c16:uniqueId val="{0000003C-B081-4101-8ECE-1A64363537D7}"/>
              </c:ext>
            </c:extLst>
          </c:dPt>
          <c:dPt>
            <c:idx val="5"/>
            <c:bubble3D val="0"/>
            <c:spPr>
              <a:solidFill>
                <a:srgbClr val="FFFF00"/>
              </a:solidFill>
            </c:spPr>
            <c:extLst>
              <c:ext xmlns:c16="http://schemas.microsoft.com/office/drawing/2014/chart" uri="{C3380CC4-5D6E-409C-BE32-E72D297353CC}">
                <c16:uniqueId val="{0000003E-B081-4101-8ECE-1A64363537D7}"/>
              </c:ext>
            </c:extLst>
          </c:dPt>
          <c:dPt>
            <c:idx val="6"/>
            <c:bubble3D val="0"/>
            <c:spPr>
              <a:solidFill>
                <a:srgbClr val="FFCC66"/>
              </a:solidFill>
            </c:spPr>
            <c:extLst>
              <c:ext xmlns:c16="http://schemas.microsoft.com/office/drawing/2014/chart" uri="{C3380CC4-5D6E-409C-BE32-E72D297353CC}">
                <c16:uniqueId val="{00000040-B081-4101-8ECE-1A64363537D7}"/>
              </c:ext>
            </c:extLst>
          </c:dPt>
          <c:dPt>
            <c:idx val="7"/>
            <c:bubble3D val="0"/>
            <c:spPr>
              <a:solidFill>
                <a:srgbClr val="92D050"/>
              </a:solidFill>
            </c:spPr>
            <c:extLst>
              <c:ext xmlns:c16="http://schemas.microsoft.com/office/drawing/2014/chart" uri="{C3380CC4-5D6E-409C-BE32-E72D297353CC}">
                <c16:uniqueId val="{00000042-B081-4101-8ECE-1A64363537D7}"/>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43-B081-4101-8ECE-1A64363537D7}"/>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5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spPr>
            <a:ln w="3175">
              <a:solidFill>
                <a:srgbClr val="FFFFFF"/>
              </a:solidFill>
            </a:ln>
          </c:spPr>
          <c:dPt>
            <c:idx val="0"/>
            <c:bubble3D val="0"/>
            <c:spPr>
              <a:noFill/>
              <a:ln w="3175">
                <a:solidFill>
                  <a:srgbClr val="FFFFFF"/>
                </a:solidFill>
              </a:ln>
            </c:spPr>
            <c:extLst>
              <c:ext xmlns:c16="http://schemas.microsoft.com/office/drawing/2014/chart" uri="{C3380CC4-5D6E-409C-BE32-E72D297353CC}">
                <c16:uniqueId val="{00000001-2BEB-409C-B5B5-155930BCD8D9}"/>
              </c:ext>
            </c:extLst>
          </c:dPt>
          <c:dPt>
            <c:idx val="1"/>
            <c:bubble3D val="0"/>
            <c:spPr>
              <a:noFill/>
              <a:ln w="3175">
                <a:solidFill>
                  <a:srgbClr val="FFFFFF"/>
                </a:solidFill>
              </a:ln>
            </c:spPr>
            <c:extLst>
              <c:ext xmlns:c16="http://schemas.microsoft.com/office/drawing/2014/chart" uri="{C3380CC4-5D6E-409C-BE32-E72D297353CC}">
                <c16:uniqueId val="{00000003-2BEB-409C-B5B5-155930BCD8D9}"/>
              </c:ext>
            </c:extLst>
          </c:dPt>
          <c:dPt>
            <c:idx val="2"/>
            <c:bubble3D val="0"/>
            <c:spPr>
              <a:noFill/>
              <a:ln w="3175">
                <a:solidFill>
                  <a:srgbClr val="FFFFFF"/>
                </a:solidFill>
              </a:ln>
            </c:spPr>
            <c:extLst>
              <c:ext xmlns:c16="http://schemas.microsoft.com/office/drawing/2014/chart" uri="{C3380CC4-5D6E-409C-BE32-E72D297353CC}">
                <c16:uniqueId val="{00000005-2BEB-409C-B5B5-155930BCD8D9}"/>
              </c:ext>
            </c:extLst>
          </c:dPt>
          <c:dPt>
            <c:idx val="3"/>
            <c:bubble3D val="0"/>
            <c:spPr>
              <a:noFill/>
              <a:ln w="3175">
                <a:solidFill>
                  <a:srgbClr val="FFFFFF"/>
                </a:solidFill>
              </a:ln>
            </c:spPr>
            <c:extLst>
              <c:ext xmlns:c16="http://schemas.microsoft.com/office/drawing/2014/chart" uri="{C3380CC4-5D6E-409C-BE32-E72D297353CC}">
                <c16:uniqueId val="{00000007-2BEB-409C-B5B5-155930BCD8D9}"/>
              </c:ext>
            </c:extLst>
          </c:dPt>
          <c:dPt>
            <c:idx val="4"/>
            <c:bubble3D val="0"/>
            <c:spPr>
              <a:noFill/>
              <a:ln w="3175">
                <a:solidFill>
                  <a:srgbClr val="FFFFFF"/>
                </a:solidFill>
              </a:ln>
            </c:spPr>
            <c:extLst>
              <c:ext xmlns:c16="http://schemas.microsoft.com/office/drawing/2014/chart" uri="{C3380CC4-5D6E-409C-BE32-E72D297353CC}">
                <c16:uniqueId val="{00000009-2BEB-409C-B5B5-155930BCD8D9}"/>
              </c:ext>
            </c:extLst>
          </c:dPt>
          <c:dPt>
            <c:idx val="5"/>
            <c:bubble3D val="0"/>
            <c:spPr>
              <a:solidFill>
                <a:srgbClr val="FFFF00"/>
              </a:solidFill>
              <a:ln w="3175">
                <a:solidFill>
                  <a:srgbClr val="FFFFFF"/>
                </a:solidFill>
              </a:ln>
            </c:spPr>
            <c:extLst>
              <c:ext xmlns:c16="http://schemas.microsoft.com/office/drawing/2014/chart" uri="{C3380CC4-5D6E-409C-BE32-E72D297353CC}">
                <c16:uniqueId val="{0000000B-2BEB-409C-B5B5-155930BCD8D9}"/>
              </c:ext>
            </c:extLst>
          </c:dPt>
          <c:dPt>
            <c:idx val="6"/>
            <c:bubble3D val="0"/>
            <c:spPr>
              <a:solidFill>
                <a:srgbClr val="FFCC66"/>
              </a:solidFill>
              <a:ln w="3175">
                <a:solidFill>
                  <a:srgbClr val="FFFFFF"/>
                </a:solidFill>
              </a:ln>
            </c:spPr>
            <c:extLst>
              <c:ext xmlns:c16="http://schemas.microsoft.com/office/drawing/2014/chart" uri="{C3380CC4-5D6E-409C-BE32-E72D297353CC}">
                <c16:uniqueId val="{0000000D-2BEB-409C-B5B5-155930BCD8D9}"/>
              </c:ext>
            </c:extLst>
          </c:dPt>
          <c:dPt>
            <c:idx val="7"/>
            <c:bubble3D val="0"/>
            <c:spPr>
              <a:solidFill>
                <a:srgbClr val="92D050"/>
              </a:solidFill>
              <a:ln w="3175">
                <a:solidFill>
                  <a:srgbClr val="FFFFFF"/>
                </a:solidFill>
              </a:ln>
            </c:spPr>
            <c:extLst>
              <c:ext xmlns:c16="http://schemas.microsoft.com/office/drawing/2014/chart" uri="{C3380CC4-5D6E-409C-BE32-E72D297353CC}">
                <c16:uniqueId val="{0000000F-2BEB-409C-B5B5-155930BCD8D9}"/>
              </c:ext>
            </c:extLst>
          </c:dPt>
          <c:val>
            <c:numRef>
              <c:f>'ST Prim Ener Cons by Fuel &amp; Reg'!$BL$91:$BL$98</c:f>
              <c:numCache>
                <c:formatCode>0.0%</c:formatCode>
                <c:ptCount val="8"/>
                <c:pt idx="0">
                  <c:v>0.13621403076469604</c:v>
                </c:pt>
                <c:pt idx="1">
                  <c:v>0.22292644838950246</c:v>
                </c:pt>
                <c:pt idx="2">
                  <c:v>0.57884604355431768</c:v>
                </c:pt>
                <c:pt idx="3">
                  <c:v>5.4768344011737025E-2</c:v>
                </c:pt>
                <c:pt idx="4">
                  <c:v>4.836361380774693E-3</c:v>
                </c:pt>
                <c:pt idx="5">
                  <c:v>1.1420736022589334E-3</c:v>
                </c:pt>
                <c:pt idx="6">
                  <c:v>1.0177937443635219E-3</c:v>
                </c:pt>
                <c:pt idx="7" formatCode="0.0">
                  <c:v>2.4890455234989302E-4</c:v>
                </c:pt>
              </c:numCache>
            </c:numRef>
          </c:val>
          <c:extLst>
            <c:ext xmlns:c16="http://schemas.microsoft.com/office/drawing/2014/chart" uri="{C3380CC4-5D6E-409C-BE32-E72D297353CC}">
              <c16:uniqueId val="{00000010-2BEB-409C-B5B5-155930BCD8D9}"/>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5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spPr>
            <a:ln w="3175">
              <a:solidFill>
                <a:srgbClr val="FFFFFF"/>
              </a:solidFill>
            </a:ln>
          </c:spPr>
          <c:dPt>
            <c:idx val="0"/>
            <c:bubble3D val="0"/>
            <c:spPr>
              <a:noFill/>
              <a:ln w="3175">
                <a:solidFill>
                  <a:srgbClr val="FFFFFF"/>
                </a:solidFill>
              </a:ln>
            </c:spPr>
            <c:extLst>
              <c:ext xmlns:c16="http://schemas.microsoft.com/office/drawing/2014/chart" uri="{C3380CC4-5D6E-409C-BE32-E72D297353CC}">
                <c16:uniqueId val="{00000001-D700-40A9-9C6C-6EE85EDE9535}"/>
              </c:ext>
            </c:extLst>
          </c:dPt>
          <c:dPt>
            <c:idx val="1"/>
            <c:bubble3D val="0"/>
            <c:spPr>
              <a:noFill/>
              <a:ln w="3175">
                <a:solidFill>
                  <a:srgbClr val="FFFFFF"/>
                </a:solidFill>
              </a:ln>
            </c:spPr>
            <c:extLst>
              <c:ext xmlns:c16="http://schemas.microsoft.com/office/drawing/2014/chart" uri="{C3380CC4-5D6E-409C-BE32-E72D297353CC}">
                <c16:uniqueId val="{00000003-D700-40A9-9C6C-6EE85EDE9535}"/>
              </c:ext>
            </c:extLst>
          </c:dPt>
          <c:dPt>
            <c:idx val="2"/>
            <c:bubble3D val="0"/>
            <c:spPr>
              <a:noFill/>
              <a:ln w="3175">
                <a:solidFill>
                  <a:srgbClr val="FFFFFF"/>
                </a:solidFill>
              </a:ln>
            </c:spPr>
            <c:extLst>
              <c:ext xmlns:c16="http://schemas.microsoft.com/office/drawing/2014/chart" uri="{C3380CC4-5D6E-409C-BE32-E72D297353CC}">
                <c16:uniqueId val="{00000005-D700-40A9-9C6C-6EE85EDE9535}"/>
              </c:ext>
            </c:extLst>
          </c:dPt>
          <c:dPt>
            <c:idx val="3"/>
            <c:bubble3D val="0"/>
            <c:spPr>
              <a:noFill/>
              <a:ln w="3175">
                <a:solidFill>
                  <a:srgbClr val="FFFFFF"/>
                </a:solidFill>
              </a:ln>
            </c:spPr>
            <c:extLst>
              <c:ext xmlns:c16="http://schemas.microsoft.com/office/drawing/2014/chart" uri="{C3380CC4-5D6E-409C-BE32-E72D297353CC}">
                <c16:uniqueId val="{00000007-D700-40A9-9C6C-6EE85EDE9535}"/>
              </c:ext>
            </c:extLst>
          </c:dPt>
          <c:dPt>
            <c:idx val="4"/>
            <c:bubble3D val="0"/>
            <c:spPr>
              <a:noFill/>
              <a:ln w="3175">
                <a:solidFill>
                  <a:srgbClr val="FFFFFF"/>
                </a:solidFill>
              </a:ln>
            </c:spPr>
            <c:extLst>
              <c:ext xmlns:c16="http://schemas.microsoft.com/office/drawing/2014/chart" uri="{C3380CC4-5D6E-409C-BE32-E72D297353CC}">
                <c16:uniqueId val="{00000009-D700-40A9-9C6C-6EE85EDE9535}"/>
              </c:ext>
            </c:extLst>
          </c:dPt>
          <c:dPt>
            <c:idx val="5"/>
            <c:bubble3D val="0"/>
            <c:spPr>
              <a:solidFill>
                <a:srgbClr val="FFFF00"/>
              </a:solidFill>
              <a:ln w="3175">
                <a:solidFill>
                  <a:srgbClr val="FFFFFF"/>
                </a:solidFill>
              </a:ln>
            </c:spPr>
            <c:extLst>
              <c:ext xmlns:c16="http://schemas.microsoft.com/office/drawing/2014/chart" uri="{C3380CC4-5D6E-409C-BE32-E72D297353CC}">
                <c16:uniqueId val="{0000000B-D700-40A9-9C6C-6EE85EDE9535}"/>
              </c:ext>
            </c:extLst>
          </c:dPt>
          <c:dPt>
            <c:idx val="6"/>
            <c:bubble3D val="0"/>
            <c:spPr>
              <a:solidFill>
                <a:srgbClr val="FFCC66"/>
              </a:solidFill>
              <a:ln w="3175">
                <a:solidFill>
                  <a:srgbClr val="FFFFFF"/>
                </a:solidFill>
              </a:ln>
            </c:spPr>
            <c:extLst>
              <c:ext xmlns:c16="http://schemas.microsoft.com/office/drawing/2014/chart" uri="{C3380CC4-5D6E-409C-BE32-E72D297353CC}">
                <c16:uniqueId val="{0000000D-D700-40A9-9C6C-6EE85EDE9535}"/>
              </c:ext>
            </c:extLst>
          </c:dPt>
          <c:dPt>
            <c:idx val="7"/>
            <c:bubble3D val="0"/>
            <c:spPr>
              <a:solidFill>
                <a:srgbClr val="92D050"/>
              </a:solidFill>
              <a:ln w="3175">
                <a:solidFill>
                  <a:srgbClr val="FFFFFF"/>
                </a:solidFill>
              </a:ln>
            </c:spPr>
            <c:extLst>
              <c:ext xmlns:c16="http://schemas.microsoft.com/office/drawing/2014/chart" uri="{C3380CC4-5D6E-409C-BE32-E72D297353CC}">
                <c16:uniqueId val="{0000000F-D700-40A9-9C6C-6EE85EDE9535}"/>
              </c:ext>
            </c:extLst>
          </c:dPt>
          <c:val>
            <c:numRef>
              <c:f>'ST Prim Ener Cons by Fuel &amp; Reg'!$BL$99:$BL$106</c:f>
              <c:numCache>
                <c:formatCode>0.0%</c:formatCode>
                <c:ptCount val="8"/>
                <c:pt idx="0">
                  <c:v>8.9639632719415753E-3</c:v>
                </c:pt>
                <c:pt idx="1">
                  <c:v>0.43070651550903105</c:v>
                </c:pt>
                <c:pt idx="2">
                  <c:v>0.54747489403403182</c:v>
                </c:pt>
                <c:pt idx="3">
                  <c:v>3.3638776792262542E-3</c:v>
                </c:pt>
                <c:pt idx="4">
                  <c:v>4.8556825163868743E-3</c:v>
                </c:pt>
                <c:pt idx="5">
                  <c:v>7.2106158983898554E-4</c:v>
                </c:pt>
                <c:pt idx="6">
                  <c:v>3.7869305039222294E-3</c:v>
                </c:pt>
                <c:pt idx="7" formatCode="0.0">
                  <c:v>1.2707489562125657E-4</c:v>
                </c:pt>
              </c:numCache>
            </c:numRef>
          </c:val>
          <c:extLst>
            <c:ext xmlns:c16="http://schemas.microsoft.com/office/drawing/2014/chart" uri="{C3380CC4-5D6E-409C-BE32-E72D297353CC}">
              <c16:uniqueId val="{00000010-D700-40A9-9C6C-6EE85EDE9535}"/>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5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spPr>
            <a:ln w="3175">
              <a:solidFill>
                <a:srgbClr val="FFFFFF"/>
              </a:solidFill>
            </a:ln>
          </c:spPr>
          <c:dPt>
            <c:idx val="0"/>
            <c:bubble3D val="0"/>
            <c:spPr>
              <a:noFill/>
              <a:ln w="3175">
                <a:solidFill>
                  <a:srgbClr val="FFFFFF"/>
                </a:solidFill>
              </a:ln>
            </c:spPr>
            <c:extLst>
              <c:ext xmlns:c16="http://schemas.microsoft.com/office/drawing/2014/chart" uri="{C3380CC4-5D6E-409C-BE32-E72D297353CC}">
                <c16:uniqueId val="{00000001-8809-4771-8DF6-193930106281}"/>
              </c:ext>
            </c:extLst>
          </c:dPt>
          <c:dPt>
            <c:idx val="1"/>
            <c:bubble3D val="0"/>
            <c:spPr>
              <a:noFill/>
              <a:ln w="3175">
                <a:solidFill>
                  <a:srgbClr val="FFFFFF"/>
                </a:solidFill>
              </a:ln>
            </c:spPr>
            <c:extLst>
              <c:ext xmlns:c16="http://schemas.microsoft.com/office/drawing/2014/chart" uri="{C3380CC4-5D6E-409C-BE32-E72D297353CC}">
                <c16:uniqueId val="{00000003-8809-4771-8DF6-193930106281}"/>
              </c:ext>
            </c:extLst>
          </c:dPt>
          <c:dPt>
            <c:idx val="2"/>
            <c:bubble3D val="0"/>
            <c:spPr>
              <a:noFill/>
              <a:ln w="3175">
                <a:solidFill>
                  <a:srgbClr val="FFFFFF"/>
                </a:solidFill>
              </a:ln>
            </c:spPr>
            <c:extLst>
              <c:ext xmlns:c16="http://schemas.microsoft.com/office/drawing/2014/chart" uri="{C3380CC4-5D6E-409C-BE32-E72D297353CC}">
                <c16:uniqueId val="{00000005-8809-4771-8DF6-193930106281}"/>
              </c:ext>
            </c:extLst>
          </c:dPt>
          <c:dPt>
            <c:idx val="3"/>
            <c:bubble3D val="0"/>
            <c:spPr>
              <a:noFill/>
              <a:ln w="3175">
                <a:solidFill>
                  <a:srgbClr val="FFFFFF"/>
                </a:solidFill>
              </a:ln>
            </c:spPr>
            <c:extLst>
              <c:ext xmlns:c16="http://schemas.microsoft.com/office/drawing/2014/chart" uri="{C3380CC4-5D6E-409C-BE32-E72D297353CC}">
                <c16:uniqueId val="{00000007-8809-4771-8DF6-193930106281}"/>
              </c:ext>
            </c:extLst>
          </c:dPt>
          <c:dPt>
            <c:idx val="4"/>
            <c:bubble3D val="0"/>
            <c:spPr>
              <a:noFill/>
              <a:ln w="3175">
                <a:solidFill>
                  <a:srgbClr val="FFFFFF"/>
                </a:solidFill>
              </a:ln>
            </c:spPr>
            <c:extLst>
              <c:ext xmlns:c16="http://schemas.microsoft.com/office/drawing/2014/chart" uri="{C3380CC4-5D6E-409C-BE32-E72D297353CC}">
                <c16:uniqueId val="{00000009-8809-4771-8DF6-193930106281}"/>
              </c:ext>
            </c:extLst>
          </c:dPt>
          <c:dPt>
            <c:idx val="5"/>
            <c:bubble3D val="0"/>
            <c:spPr>
              <a:solidFill>
                <a:srgbClr val="FFFF00"/>
              </a:solidFill>
              <a:ln w="3175">
                <a:solidFill>
                  <a:srgbClr val="FFFFFF"/>
                </a:solidFill>
              </a:ln>
            </c:spPr>
            <c:extLst>
              <c:ext xmlns:c16="http://schemas.microsoft.com/office/drawing/2014/chart" uri="{C3380CC4-5D6E-409C-BE32-E72D297353CC}">
                <c16:uniqueId val="{0000000B-8809-4771-8DF6-193930106281}"/>
              </c:ext>
            </c:extLst>
          </c:dPt>
          <c:dPt>
            <c:idx val="6"/>
            <c:bubble3D val="0"/>
            <c:spPr>
              <a:solidFill>
                <a:srgbClr val="FFCC66"/>
              </a:solidFill>
              <a:ln w="3175">
                <a:solidFill>
                  <a:srgbClr val="FFFFFF"/>
                </a:solidFill>
              </a:ln>
            </c:spPr>
            <c:extLst>
              <c:ext xmlns:c16="http://schemas.microsoft.com/office/drawing/2014/chart" uri="{C3380CC4-5D6E-409C-BE32-E72D297353CC}">
                <c16:uniqueId val="{0000000D-8809-4771-8DF6-193930106281}"/>
              </c:ext>
            </c:extLst>
          </c:dPt>
          <c:dPt>
            <c:idx val="7"/>
            <c:bubble3D val="0"/>
            <c:spPr>
              <a:solidFill>
                <a:srgbClr val="92D050"/>
              </a:solidFill>
              <a:ln w="3175">
                <a:solidFill>
                  <a:srgbClr val="FFFFFF"/>
                </a:solidFill>
              </a:ln>
            </c:spPr>
            <c:extLst>
              <c:ext xmlns:c16="http://schemas.microsoft.com/office/drawing/2014/chart" uri="{C3380CC4-5D6E-409C-BE32-E72D297353CC}">
                <c16:uniqueId val="{0000000F-8809-4771-8DF6-193930106281}"/>
              </c:ext>
            </c:extLst>
          </c:dPt>
          <c:val>
            <c:numRef>
              <c:f>'ST Prim Ener Cons by Fuel &amp; Reg'!$BL$107:$BL$114</c:f>
              <c:numCache>
                <c:formatCode>0.0%</c:formatCode>
                <c:ptCount val="8"/>
                <c:pt idx="0">
                  <c:v>0.46965090070184667</c:v>
                </c:pt>
                <c:pt idx="1">
                  <c:v>0.25997355351325335</c:v>
                </c:pt>
                <c:pt idx="2">
                  <c:v>0.12165342983409355</c:v>
                </c:pt>
                <c:pt idx="3">
                  <c:v>2.3760604252877481E-2</c:v>
                </c:pt>
                <c:pt idx="4">
                  <c:v>6.418643786937725E-2</c:v>
                </c:pt>
                <c:pt idx="5">
                  <c:v>2.7010037232537414E-2</c:v>
                </c:pt>
                <c:pt idx="6">
                  <c:v>2.015782355919327E-2</c:v>
                </c:pt>
                <c:pt idx="7" formatCode="0.0">
                  <c:v>1.360721303682102E-2</c:v>
                </c:pt>
              </c:numCache>
            </c:numRef>
          </c:val>
          <c:extLst>
            <c:ext xmlns:c16="http://schemas.microsoft.com/office/drawing/2014/chart" uri="{C3380CC4-5D6E-409C-BE32-E72D297353CC}">
              <c16:uniqueId val="{00000010-8809-4771-8DF6-193930106281}"/>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5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spPr>
            <a:ln w="3175">
              <a:solidFill>
                <a:srgbClr val="FFFFFF"/>
              </a:solidFill>
            </a:ln>
          </c:spPr>
          <c:dPt>
            <c:idx val="0"/>
            <c:bubble3D val="0"/>
            <c:spPr>
              <a:noFill/>
              <a:ln w="3175">
                <a:solidFill>
                  <a:srgbClr val="FFFFFF"/>
                </a:solidFill>
              </a:ln>
            </c:spPr>
            <c:extLst>
              <c:ext xmlns:c16="http://schemas.microsoft.com/office/drawing/2014/chart" uri="{C3380CC4-5D6E-409C-BE32-E72D297353CC}">
                <c16:uniqueId val="{00000001-982B-433E-A528-37E54E12EDF4}"/>
              </c:ext>
            </c:extLst>
          </c:dPt>
          <c:dPt>
            <c:idx val="1"/>
            <c:bubble3D val="0"/>
            <c:spPr>
              <a:noFill/>
              <a:ln w="3175">
                <a:solidFill>
                  <a:srgbClr val="FFFFFF"/>
                </a:solidFill>
              </a:ln>
            </c:spPr>
            <c:extLst>
              <c:ext xmlns:c16="http://schemas.microsoft.com/office/drawing/2014/chart" uri="{C3380CC4-5D6E-409C-BE32-E72D297353CC}">
                <c16:uniqueId val="{00000003-982B-433E-A528-37E54E12EDF4}"/>
              </c:ext>
            </c:extLst>
          </c:dPt>
          <c:dPt>
            <c:idx val="2"/>
            <c:bubble3D val="0"/>
            <c:spPr>
              <a:noFill/>
              <a:ln w="3175">
                <a:solidFill>
                  <a:srgbClr val="FFFFFF"/>
                </a:solidFill>
              </a:ln>
            </c:spPr>
            <c:extLst>
              <c:ext xmlns:c16="http://schemas.microsoft.com/office/drawing/2014/chart" uri="{C3380CC4-5D6E-409C-BE32-E72D297353CC}">
                <c16:uniqueId val="{00000005-982B-433E-A528-37E54E12EDF4}"/>
              </c:ext>
            </c:extLst>
          </c:dPt>
          <c:dPt>
            <c:idx val="3"/>
            <c:bubble3D val="0"/>
            <c:spPr>
              <a:noFill/>
              <a:ln w="3175">
                <a:solidFill>
                  <a:srgbClr val="FFFFFF"/>
                </a:solidFill>
              </a:ln>
            </c:spPr>
            <c:extLst>
              <c:ext xmlns:c16="http://schemas.microsoft.com/office/drawing/2014/chart" uri="{C3380CC4-5D6E-409C-BE32-E72D297353CC}">
                <c16:uniqueId val="{00000007-982B-433E-A528-37E54E12EDF4}"/>
              </c:ext>
            </c:extLst>
          </c:dPt>
          <c:dPt>
            <c:idx val="4"/>
            <c:bubble3D val="0"/>
            <c:spPr>
              <a:noFill/>
              <a:ln w="3175">
                <a:solidFill>
                  <a:srgbClr val="FFFFFF"/>
                </a:solidFill>
              </a:ln>
            </c:spPr>
            <c:extLst>
              <c:ext xmlns:c16="http://schemas.microsoft.com/office/drawing/2014/chart" uri="{C3380CC4-5D6E-409C-BE32-E72D297353CC}">
                <c16:uniqueId val="{00000009-982B-433E-A528-37E54E12EDF4}"/>
              </c:ext>
            </c:extLst>
          </c:dPt>
          <c:dPt>
            <c:idx val="5"/>
            <c:bubble3D val="0"/>
            <c:spPr>
              <a:solidFill>
                <a:srgbClr val="FFFF00"/>
              </a:solidFill>
              <a:ln w="3175">
                <a:solidFill>
                  <a:srgbClr val="FFFFFF"/>
                </a:solidFill>
              </a:ln>
            </c:spPr>
            <c:extLst>
              <c:ext xmlns:c16="http://schemas.microsoft.com/office/drawing/2014/chart" uri="{C3380CC4-5D6E-409C-BE32-E72D297353CC}">
                <c16:uniqueId val="{0000000B-982B-433E-A528-37E54E12EDF4}"/>
              </c:ext>
            </c:extLst>
          </c:dPt>
          <c:dPt>
            <c:idx val="6"/>
            <c:bubble3D val="0"/>
            <c:spPr>
              <a:solidFill>
                <a:srgbClr val="FFCC66"/>
              </a:solidFill>
              <a:ln w="3175">
                <a:solidFill>
                  <a:srgbClr val="FFFFFF"/>
                </a:solidFill>
              </a:ln>
            </c:spPr>
            <c:extLst>
              <c:ext xmlns:c16="http://schemas.microsoft.com/office/drawing/2014/chart" uri="{C3380CC4-5D6E-409C-BE32-E72D297353CC}">
                <c16:uniqueId val="{0000000D-982B-433E-A528-37E54E12EDF4}"/>
              </c:ext>
            </c:extLst>
          </c:dPt>
          <c:dPt>
            <c:idx val="7"/>
            <c:bubble3D val="0"/>
            <c:spPr>
              <a:solidFill>
                <a:srgbClr val="92D050"/>
              </a:solidFill>
              <a:ln w="3175">
                <a:solidFill>
                  <a:srgbClr val="FFFFFF"/>
                </a:solidFill>
              </a:ln>
            </c:spPr>
            <c:extLst>
              <c:ext xmlns:c16="http://schemas.microsoft.com/office/drawing/2014/chart" uri="{C3380CC4-5D6E-409C-BE32-E72D297353CC}">
                <c16:uniqueId val="{0000000F-982B-433E-A528-37E54E12EDF4}"/>
              </c:ext>
            </c:extLst>
          </c:dPt>
          <c:val>
            <c:numRef>
              <c:f>'ST Prim Ener Cons by Fuel &amp; Reg'!$BL$115:$BL$122</c:f>
              <c:numCache>
                <c:formatCode>0.0%</c:formatCode>
                <c:ptCount val="8"/>
                <c:pt idx="0">
                  <c:v>2.2999005482204655</c:v>
                </c:pt>
                <c:pt idx="1">
                  <c:v>17.805970693126412</c:v>
                </c:pt>
                <c:pt idx="2">
                  <c:v>9.2551111152388525</c:v>
                </c:pt>
                <c:pt idx="3">
                  <c:v>0.36329847597445458</c:v>
                </c:pt>
                <c:pt idx="4">
                  <c:v>9.786135506962621</c:v>
                </c:pt>
                <c:pt idx="5">
                  <c:v>1.6041626044400532</c:v>
                </c:pt>
                <c:pt idx="6">
                  <c:v>0.55132743220876368</c:v>
                </c:pt>
                <c:pt idx="7" formatCode="0.0">
                  <c:v>1.4994668275837391</c:v>
                </c:pt>
              </c:numCache>
            </c:numRef>
          </c:val>
          <c:extLst>
            <c:ext xmlns:c16="http://schemas.microsoft.com/office/drawing/2014/chart" uri="{C3380CC4-5D6E-409C-BE32-E72D297353CC}">
              <c16:uniqueId val="{00000010-982B-433E-A528-37E54E12EDF4}"/>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b="1"/>
      </a:pPr>
      <a:endParaRPr lang="en-US"/>
    </a:p>
  </c:txPr>
  <c:externalData r:id="rId2">
    <c:autoUpdate val="0"/>
  </c:externalData>
</c:chartSpace>
</file>

<file path=ppt/charts/chart5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spPr>
            <a:ln w="3175">
              <a:solidFill>
                <a:srgbClr val="FFFFFF"/>
              </a:solidFill>
            </a:ln>
          </c:spPr>
          <c:dPt>
            <c:idx val="0"/>
            <c:bubble3D val="0"/>
            <c:spPr>
              <a:noFill/>
              <a:ln w="3175">
                <a:solidFill>
                  <a:srgbClr val="FFFFFF"/>
                </a:solidFill>
              </a:ln>
            </c:spPr>
            <c:extLst>
              <c:ext xmlns:c16="http://schemas.microsoft.com/office/drawing/2014/chart" uri="{C3380CC4-5D6E-409C-BE32-E72D297353CC}">
                <c16:uniqueId val="{00000001-DF3C-481D-9F51-AF52F1D968B1}"/>
              </c:ext>
            </c:extLst>
          </c:dPt>
          <c:dPt>
            <c:idx val="1"/>
            <c:bubble3D val="0"/>
            <c:spPr>
              <a:noFill/>
              <a:ln w="3175">
                <a:solidFill>
                  <a:srgbClr val="FFFFFF"/>
                </a:solidFill>
              </a:ln>
            </c:spPr>
            <c:extLst>
              <c:ext xmlns:c16="http://schemas.microsoft.com/office/drawing/2014/chart" uri="{C3380CC4-5D6E-409C-BE32-E72D297353CC}">
                <c16:uniqueId val="{00000003-DF3C-481D-9F51-AF52F1D968B1}"/>
              </c:ext>
            </c:extLst>
          </c:dPt>
          <c:dPt>
            <c:idx val="2"/>
            <c:bubble3D val="0"/>
            <c:spPr>
              <a:noFill/>
              <a:ln w="3175">
                <a:solidFill>
                  <a:srgbClr val="FFFFFF"/>
                </a:solidFill>
              </a:ln>
            </c:spPr>
            <c:extLst>
              <c:ext xmlns:c16="http://schemas.microsoft.com/office/drawing/2014/chart" uri="{C3380CC4-5D6E-409C-BE32-E72D297353CC}">
                <c16:uniqueId val="{00000005-DF3C-481D-9F51-AF52F1D968B1}"/>
              </c:ext>
            </c:extLst>
          </c:dPt>
          <c:dPt>
            <c:idx val="3"/>
            <c:bubble3D val="0"/>
            <c:spPr>
              <a:noFill/>
              <a:ln w="3175">
                <a:solidFill>
                  <a:srgbClr val="FFFFFF"/>
                </a:solidFill>
              </a:ln>
            </c:spPr>
            <c:extLst>
              <c:ext xmlns:c16="http://schemas.microsoft.com/office/drawing/2014/chart" uri="{C3380CC4-5D6E-409C-BE32-E72D297353CC}">
                <c16:uniqueId val="{00000007-DF3C-481D-9F51-AF52F1D968B1}"/>
              </c:ext>
            </c:extLst>
          </c:dPt>
          <c:dPt>
            <c:idx val="4"/>
            <c:bubble3D val="0"/>
            <c:spPr>
              <a:noFill/>
              <a:ln w="3175">
                <a:solidFill>
                  <a:srgbClr val="FFFFFF"/>
                </a:solidFill>
              </a:ln>
            </c:spPr>
            <c:extLst>
              <c:ext xmlns:c16="http://schemas.microsoft.com/office/drawing/2014/chart" uri="{C3380CC4-5D6E-409C-BE32-E72D297353CC}">
                <c16:uniqueId val="{00000009-DF3C-481D-9F51-AF52F1D968B1}"/>
              </c:ext>
            </c:extLst>
          </c:dPt>
          <c:dPt>
            <c:idx val="5"/>
            <c:bubble3D val="0"/>
            <c:spPr>
              <a:solidFill>
                <a:srgbClr val="FFFF00"/>
              </a:solidFill>
              <a:ln w="3175">
                <a:solidFill>
                  <a:srgbClr val="FFFFFF"/>
                </a:solidFill>
              </a:ln>
            </c:spPr>
            <c:extLst>
              <c:ext xmlns:c16="http://schemas.microsoft.com/office/drawing/2014/chart" uri="{C3380CC4-5D6E-409C-BE32-E72D297353CC}">
                <c16:uniqueId val="{0000000B-DF3C-481D-9F51-AF52F1D968B1}"/>
              </c:ext>
            </c:extLst>
          </c:dPt>
          <c:dPt>
            <c:idx val="6"/>
            <c:bubble3D val="0"/>
            <c:spPr>
              <a:solidFill>
                <a:srgbClr val="FFCC66"/>
              </a:solidFill>
              <a:ln w="3175">
                <a:solidFill>
                  <a:srgbClr val="FFFFFF"/>
                </a:solidFill>
              </a:ln>
            </c:spPr>
            <c:extLst>
              <c:ext xmlns:c16="http://schemas.microsoft.com/office/drawing/2014/chart" uri="{C3380CC4-5D6E-409C-BE32-E72D297353CC}">
                <c16:uniqueId val="{0000000D-DF3C-481D-9F51-AF52F1D968B1}"/>
              </c:ext>
            </c:extLst>
          </c:dPt>
          <c:dPt>
            <c:idx val="7"/>
            <c:bubble3D val="0"/>
            <c:spPr>
              <a:solidFill>
                <a:srgbClr val="92D050"/>
              </a:solidFill>
              <a:ln w="3175">
                <a:solidFill>
                  <a:srgbClr val="FFFFFF"/>
                </a:solidFill>
              </a:ln>
            </c:spPr>
            <c:extLst>
              <c:ext xmlns:c16="http://schemas.microsoft.com/office/drawing/2014/chart" uri="{C3380CC4-5D6E-409C-BE32-E72D297353CC}">
                <c16:uniqueId val="{0000000F-DF3C-481D-9F51-AF52F1D968B1}"/>
              </c:ext>
            </c:extLst>
          </c:dPt>
          <c:val>
            <c:numRef>
              <c:f>'ST Prim Ener Cons by Fuel &amp; Reg'!$BL$123:$BL$130</c:f>
              <c:numCache>
                <c:formatCode>0.0%</c:formatCode>
                <c:ptCount val="8"/>
                <c:pt idx="0">
                  <c:v>7.756329911612613</c:v>
                </c:pt>
                <c:pt idx="1">
                  <c:v>14.491044415632821</c:v>
                </c:pt>
                <c:pt idx="2">
                  <c:v>10.909154593211099</c:v>
                </c:pt>
                <c:pt idx="3">
                  <c:v>0.17370800097155628</c:v>
                </c:pt>
                <c:pt idx="4">
                  <c:v>2.664198121791773</c:v>
                </c:pt>
                <c:pt idx="5">
                  <c:v>0.42399645457058693</c:v>
                </c:pt>
                <c:pt idx="6">
                  <c:v>0.28679596040214478</c:v>
                </c:pt>
                <c:pt idx="7" formatCode="0.0">
                  <c:v>0.1472602794949604</c:v>
                </c:pt>
              </c:numCache>
            </c:numRef>
          </c:val>
          <c:extLst>
            <c:ext xmlns:c16="http://schemas.microsoft.com/office/drawing/2014/chart" uri="{C3380CC4-5D6E-409C-BE32-E72D297353CC}">
              <c16:uniqueId val="{00000010-DF3C-481D-9F51-AF52F1D968B1}"/>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1.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2.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3.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7.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8.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9.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0.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3.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4.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5.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6.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7.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8.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9.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0.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1.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dirty="0">
                <a:latin typeface="Times New Roman" pitchFamily="18" charset="0"/>
              </a:defRPr>
            </a:lvl1pPr>
          </a:lstStyle>
          <a:p>
            <a:pPr>
              <a:defRPr/>
            </a:pPr>
            <a:endParaRPr lang="en-US" dirty="0"/>
          </a:p>
        </p:txBody>
      </p:sp>
      <p:sp>
        <p:nvSpPr>
          <p:cNvPr id="35843"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dirty="0">
                <a:latin typeface="Times New Roman" pitchFamily="18" charset="0"/>
              </a:defRPr>
            </a:lvl1pPr>
          </a:lstStyle>
          <a:p>
            <a:pPr>
              <a:defRPr/>
            </a:pPr>
            <a:endParaRPr lang="en-US" dirty="0"/>
          </a:p>
        </p:txBody>
      </p:sp>
      <p:sp>
        <p:nvSpPr>
          <p:cNvPr id="35844"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dirty="0">
                <a:latin typeface="Times New Roman" pitchFamily="18" charset="0"/>
              </a:defRPr>
            </a:lvl1pPr>
          </a:lstStyle>
          <a:p>
            <a:pPr>
              <a:defRPr/>
            </a:pPr>
            <a:endParaRPr lang="en-US" dirty="0"/>
          </a:p>
        </p:txBody>
      </p:sp>
      <p:sp>
        <p:nvSpPr>
          <p:cNvPr id="35845"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Times New Roman" pitchFamily="18" charset="0"/>
              </a:defRPr>
            </a:lvl1pPr>
          </a:lstStyle>
          <a:p>
            <a:pPr>
              <a:defRPr/>
            </a:pPr>
            <a:fld id="{842EE138-726A-4EDC-B77F-4E1B367E086B}" type="slidenum">
              <a:rPr lang="en-US"/>
              <a:pPr>
                <a:defRPr/>
              </a:pPr>
              <a:t>‹#›</a:t>
            </a:fld>
            <a:endParaRPr lang="en-US" dirty="0"/>
          </a:p>
        </p:txBody>
      </p:sp>
    </p:spTree>
    <p:extLst>
      <p:ext uri="{BB962C8B-B14F-4D97-AF65-F5344CB8AC3E}">
        <p14:creationId xmlns:p14="http://schemas.microsoft.com/office/powerpoint/2010/main" val="24700837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dirty="0">
                <a:latin typeface="Times New Roman" pitchFamily="18" charset="0"/>
              </a:defRPr>
            </a:lvl1pPr>
          </a:lstStyle>
          <a:p>
            <a:pPr>
              <a:defRPr/>
            </a:pPr>
            <a:endParaRPr lang="en-US" dirty="0"/>
          </a:p>
        </p:txBody>
      </p:sp>
      <p:sp>
        <p:nvSpPr>
          <p:cNvPr id="22531"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dirty="0">
                <a:latin typeface="Times New Roman" pitchFamily="18" charset="0"/>
              </a:defRPr>
            </a:lvl1pPr>
          </a:lstStyle>
          <a:p>
            <a:pPr>
              <a:defRPr/>
            </a:pPr>
            <a:endParaRPr lang="en-US" dirty="0"/>
          </a:p>
        </p:txBody>
      </p:sp>
      <p:sp>
        <p:nvSpPr>
          <p:cNvPr id="17412" name="Rectangle 4"/>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p:spPr>
      </p:sp>
      <p:sp>
        <p:nvSpPr>
          <p:cNvPr id="22533"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2534"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dirty="0">
                <a:latin typeface="Times New Roman" pitchFamily="18" charset="0"/>
              </a:defRPr>
            </a:lvl1pPr>
          </a:lstStyle>
          <a:p>
            <a:pPr>
              <a:defRPr/>
            </a:pPr>
            <a:endParaRPr lang="en-US" dirty="0"/>
          </a:p>
        </p:txBody>
      </p:sp>
      <p:sp>
        <p:nvSpPr>
          <p:cNvPr id="22535"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Times New Roman" pitchFamily="18" charset="0"/>
              </a:defRPr>
            </a:lvl1pPr>
          </a:lstStyle>
          <a:p>
            <a:pPr>
              <a:defRPr/>
            </a:pPr>
            <a:fld id="{4C2C0325-1323-452C-B6B3-D114312E0EFA}" type="slidenum">
              <a:rPr lang="en-US"/>
              <a:pPr>
                <a:defRPr/>
              </a:pPr>
              <a:t>‹#›</a:t>
            </a:fld>
            <a:endParaRPr lang="en-US" dirty="0"/>
          </a:p>
        </p:txBody>
      </p:sp>
    </p:spTree>
    <p:extLst>
      <p:ext uri="{BB962C8B-B14F-4D97-AF65-F5344CB8AC3E}">
        <p14:creationId xmlns:p14="http://schemas.microsoft.com/office/powerpoint/2010/main" val="24620302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3644489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1378360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endParaRPr lang="en-US" sz="1200" b="0" i="1" dirty="0">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5252499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968296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912796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5325214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5067320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0210533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7266952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80986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endParaRPr lang="en-US" sz="1200" b="0" i="1" dirty="0">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5572528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019468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rgbClr val="FFFF12"/>
              </a:solidFill>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5402654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7066139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16898732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36251996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0769889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9137577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8111015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9030806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8390875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2526250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8958699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34151320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0985766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1011078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3080865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Change to MBOD</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5798242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94140655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endParaRPr lang="en-US" sz="1200" b="0" i="1" dirty="0">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02346966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endParaRPr lang="en-US" sz="1200" b="0" i="1" dirty="0">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3750173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endParaRPr lang="en-US" sz="1200" b="0" i="1" dirty="0">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43920676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36</a:t>
            </a:fld>
            <a:endParaRPr lang="en-US" dirty="0"/>
          </a:p>
        </p:txBody>
      </p:sp>
    </p:spTree>
    <p:extLst>
      <p:ext uri="{BB962C8B-B14F-4D97-AF65-F5344CB8AC3E}">
        <p14:creationId xmlns:p14="http://schemas.microsoft.com/office/powerpoint/2010/main" val="2091643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116113612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36680136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93660087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39012923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66457622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endParaRPr lang="en-US" sz="1200" b="0" i="1" dirty="0">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76793117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81843560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405684565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39334347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46</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378795679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47</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9186013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 slope for demand per 2020. Move black line below hydro</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6451147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 slope for demand per 2020. Move black line below hydro</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49</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21577444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 slope for demand per 2020. Move black line below hydro</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1394290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 slope for demand per 2020. Move black line below hydro</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4889511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53</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12262652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rgbClr val="FFFF12"/>
              </a:solidFill>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54</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90990158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55</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31381816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57565209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58</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05977447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59</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81414696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60</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08775528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61</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98884229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62</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80701756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63</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17259287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64</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051008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Rectangle 39"/>
          <p:cNvSpPr>
            <a:spLocks noGrp="1" noChangeArrowheads="1"/>
          </p:cNvSpPr>
          <p:nvPr>
            <p:ph type="dt" sz="half" idx="10"/>
          </p:nvPr>
        </p:nvSpPr>
        <p:spPr>
          <a:xfrm>
            <a:off x="457200" y="4708922"/>
            <a:ext cx="2133600" cy="342900"/>
          </a:xfrm>
          <a:prstGeom prst="rect">
            <a:avLst/>
          </a:prstGeom>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3" name="Rectangle 40"/>
          <p:cNvSpPr>
            <a:spLocks noGrp="1" noChangeArrowheads="1"/>
          </p:cNvSpPr>
          <p:nvPr>
            <p:ph type="ftr" sz="quarter" idx="11"/>
          </p:nvPr>
        </p:nvSpPr>
        <p:spPr>
          <a:xfrm>
            <a:off x="3124200" y="4708922"/>
            <a:ext cx="2895600" cy="342900"/>
          </a:xfrm>
          <a:prstGeom prst="rect">
            <a:avLst/>
          </a:prstGeom>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4" name="Rectangle 41"/>
          <p:cNvSpPr>
            <a:spLocks noGrp="1" noChangeArrowheads="1"/>
          </p:cNvSpPr>
          <p:nvPr>
            <p:ph type="sldNum" sz="quarter" idx="12"/>
          </p:nvPr>
        </p:nvSpPr>
        <p:spPr>
          <a:xfrm>
            <a:off x="6553200" y="4708922"/>
            <a:ext cx="2133600" cy="342900"/>
          </a:xfrm>
          <a:prstGeom prst="rect">
            <a:avLst/>
          </a:prstGeom>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8B73AA0-1807-4D2A-95E0-141373511BE8}" type="slidenum">
              <a:rPr kumimoji="0" lang="en-US" sz="1200" b="0" i="0" u="none" strike="noStrike" kern="1200" cap="none" spc="0" normalizeH="0" baseline="0" noProof="0">
                <a:ln>
                  <a:noFill/>
                </a:ln>
                <a:solidFill>
                  <a:srgbClr val="FFFFFF"/>
                </a:solidFill>
                <a:effectLst/>
                <a:uLnTx/>
                <a:uFillTx/>
                <a:latin typeface="Tahoma"/>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457626230"/>
      </p:ext>
    </p:extLst>
  </p:cSld>
  <p:clrMapOvr>
    <a:masterClrMapping/>
  </p:clrMapOvr>
  <p:transition spd="med">
    <p:pull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2914650"/>
            <a:ext cx="6400800" cy="131445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39"/>
          <p:cNvSpPr>
            <a:spLocks noGrp="1" noChangeArrowheads="1"/>
          </p:cNvSpPr>
          <p:nvPr>
            <p:ph type="dt" sz="half" idx="10"/>
          </p:nvPr>
        </p:nvSpPr>
        <p:spPr>
          <a:xfrm>
            <a:off x="457200" y="4708922"/>
            <a:ext cx="2133600" cy="342900"/>
          </a:xfrm>
          <a:prstGeom prst="rect">
            <a:avLst/>
          </a:prstGeom>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5" name="Rectangle 40"/>
          <p:cNvSpPr>
            <a:spLocks noGrp="1" noChangeArrowheads="1"/>
          </p:cNvSpPr>
          <p:nvPr>
            <p:ph type="ftr" sz="quarter" idx="11"/>
          </p:nvPr>
        </p:nvSpPr>
        <p:spPr>
          <a:xfrm>
            <a:off x="3124200" y="4708922"/>
            <a:ext cx="2895600" cy="342900"/>
          </a:xfrm>
          <a:prstGeom prst="rect">
            <a:avLst/>
          </a:prstGeom>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6" name="Rectangle 41"/>
          <p:cNvSpPr>
            <a:spLocks noGrp="1" noChangeArrowheads="1"/>
          </p:cNvSpPr>
          <p:nvPr>
            <p:ph type="sldNum" sz="quarter" idx="12"/>
          </p:nvPr>
        </p:nvSpPr>
        <p:spPr>
          <a:xfrm>
            <a:off x="6553200" y="4708922"/>
            <a:ext cx="2133600" cy="342900"/>
          </a:xfrm>
          <a:prstGeom prst="rect">
            <a:avLst/>
          </a:prstGeom>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8ADD4545-FDC6-4804-963D-3B1CF169C0D7}" type="slidenum">
              <a:rPr kumimoji="0" lang="en-US" sz="1200" b="0" i="0" u="none" strike="noStrike" kern="1200" cap="none" spc="0" normalizeH="0" baseline="0" noProof="0">
                <a:ln>
                  <a:noFill/>
                </a:ln>
                <a:solidFill>
                  <a:srgbClr val="FFFFFF"/>
                </a:solidFill>
                <a:effectLst/>
                <a:uLnTx/>
                <a:uFillTx/>
                <a:latin typeface="Tahoma"/>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2464029024"/>
      </p:ext>
    </p:extLst>
  </p:cSld>
  <p:clrMapOvr>
    <a:masterClrMapping/>
  </p:clrMapOvr>
  <p:transition spd="med">
    <p:pull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8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457200" y="4708922"/>
            <a:ext cx="2133600" cy="342900"/>
          </a:xfrm>
          <a:prstGeom prst="rect">
            <a:avLst/>
          </a:prstGeo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F983479A-705D-4B87-8A89-7E54C02A034C}" type="datetimeFigureOut">
              <a:rPr kumimoji="0" lang="en-US" sz="1200" b="0" i="0" u="none" strike="noStrike" kern="1200" cap="none" spc="0" normalizeH="0" baseline="0" noProof="0" smtClean="0">
                <a:ln>
                  <a:noFill/>
                </a:ln>
                <a:solidFill>
                  <a:srgbClr val="FFFFFF"/>
                </a:solidFill>
                <a:effectLst/>
                <a:uLnTx/>
                <a:uFillTx/>
                <a:latin typeface="Tahoma"/>
                <a:ea typeface="+mn-ea"/>
                <a:cs typeface="+mn-cs"/>
              </a:rPr>
              <a:pPr marL="0" marR="0" lvl="0" indent="0" algn="l" defTabSz="914400" rtl="0" eaLnBrk="1" fontAlgn="base" latinLnBrk="0" hangingPunct="1">
                <a:lnSpc>
                  <a:spcPct val="100000"/>
                </a:lnSpc>
                <a:spcBef>
                  <a:spcPct val="0"/>
                </a:spcBef>
                <a:spcAft>
                  <a:spcPct val="0"/>
                </a:spcAft>
                <a:buClrTx/>
                <a:buSzTx/>
                <a:buFontTx/>
                <a:buNone/>
                <a:tabLst/>
                <a:defRPr/>
              </a:pPr>
              <a:t>3/20/23</a:t>
            </a:fld>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5" name="Footer Placeholder 4"/>
          <p:cNvSpPr>
            <a:spLocks noGrp="1"/>
          </p:cNvSpPr>
          <p:nvPr>
            <p:ph type="ftr" sz="quarter" idx="11"/>
          </p:nvPr>
        </p:nvSpPr>
        <p:spPr>
          <a:xfrm>
            <a:off x="3124200" y="4708922"/>
            <a:ext cx="2895600" cy="342900"/>
          </a:xfrm>
          <a:prstGeom prst="rect">
            <a:avLst/>
          </a:prstGeom>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6" name="Slide Number Placeholder 5"/>
          <p:cNvSpPr>
            <a:spLocks noGrp="1"/>
          </p:cNvSpPr>
          <p:nvPr>
            <p:ph type="sldNum" sz="quarter" idx="12"/>
          </p:nvPr>
        </p:nvSpPr>
        <p:spPr>
          <a:xfrm>
            <a:off x="6553200" y="4708922"/>
            <a:ext cx="2133600" cy="342900"/>
          </a:xfrm>
          <a:prstGeom prst="rect">
            <a:avLst/>
          </a:prstGeo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AF491A8-CEE5-4B50-BCE8-E19B12D40557}" type="slidenum">
              <a:rPr kumimoji="0" lang="en-US" sz="1200" b="0" i="0" u="none" strike="noStrike" kern="1200" cap="none" spc="0" normalizeH="0" baseline="0" noProof="0" smtClean="0">
                <a:ln>
                  <a:noFill/>
                </a:ln>
                <a:solidFill>
                  <a:srgbClr val="FFFFFF"/>
                </a:solidFill>
                <a:effectLst/>
                <a:uLnTx/>
                <a:uFillTx/>
                <a:latin typeface="Tahoma"/>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4255946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1488532"/>
      </p:ext>
    </p:extLst>
  </p:cSld>
  <p:clrMapOvr>
    <a:masterClrMapping/>
  </p:clrMapOvr>
  <p:transition spd="med">
    <p:pull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00150"/>
            <a:ext cx="8229600" cy="339804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F983479A-705D-4B87-8A89-7E54C02A034C}" type="datetimeFigureOut">
              <a:rPr kumimoji="0" lang="en-US" sz="1200" b="0" i="0" u="none" strike="noStrike" kern="1200" cap="none" spc="0" normalizeH="0" baseline="0" noProof="0" smtClean="0">
                <a:ln>
                  <a:noFill/>
                </a:ln>
                <a:solidFill>
                  <a:srgbClr val="FFFFFF"/>
                </a:solidFill>
                <a:effectLst/>
                <a:uLnTx/>
                <a:uFillTx/>
                <a:latin typeface="Tahoma"/>
                <a:ea typeface="+mn-ea"/>
                <a:cs typeface="+mn-cs"/>
              </a:rPr>
              <a:pPr marL="0" marR="0" lvl="0" indent="0" algn="l" defTabSz="914400" rtl="0" eaLnBrk="1" fontAlgn="base" latinLnBrk="0" hangingPunct="1">
                <a:lnSpc>
                  <a:spcPct val="100000"/>
                </a:lnSpc>
                <a:spcBef>
                  <a:spcPct val="0"/>
                </a:spcBef>
                <a:spcAft>
                  <a:spcPct val="0"/>
                </a:spcAft>
                <a:buClrTx/>
                <a:buSzTx/>
                <a:buFontTx/>
                <a:buNone/>
                <a:tabLst/>
                <a:defRPr/>
              </a:pPr>
              <a:t>3/20/23</a:t>
            </a:fld>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AF491A8-CEE5-4B50-BCE8-E19B12D40557}" type="slidenum">
              <a:rPr kumimoji="0" lang="en-US" sz="1200" b="0" i="0" u="none" strike="noStrike" kern="1200" cap="none" spc="0" normalizeH="0" baseline="0" noProof="0" smtClean="0">
                <a:ln>
                  <a:noFill/>
                </a:ln>
                <a:solidFill>
                  <a:srgbClr val="FFFFFF"/>
                </a:solidFill>
                <a:effectLst/>
                <a:uLnTx/>
                <a:uFillTx/>
                <a:latin typeface="Tahoma"/>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7" name="Rectangle 6">
            <a:extLst>
              <a:ext uri="{FF2B5EF4-FFF2-40B4-BE49-F238E27FC236}">
                <a16:creationId xmlns:a16="http://schemas.microsoft.com/office/drawing/2014/main" id="{2829ED69-4EFB-418E-9379-B4CBC54CF888}"/>
              </a:ext>
            </a:extLst>
          </p:cNvPr>
          <p:cNvSpPr/>
          <p:nvPr userDrawn="1"/>
        </p:nvSpPr>
        <p:spPr bwMode="auto">
          <a:xfrm>
            <a:off x="0" y="0"/>
            <a:ext cx="9144000" cy="5143500"/>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grpSp>
        <p:nvGrpSpPr>
          <p:cNvPr id="8" name="Group 7">
            <a:extLst>
              <a:ext uri="{FF2B5EF4-FFF2-40B4-BE49-F238E27FC236}">
                <a16:creationId xmlns:a16="http://schemas.microsoft.com/office/drawing/2014/main" id="{84A91E36-9F85-48D5-B07E-47D451CD57CB}"/>
              </a:ext>
            </a:extLst>
          </p:cNvPr>
          <p:cNvGrpSpPr/>
          <p:nvPr userDrawn="1"/>
        </p:nvGrpSpPr>
        <p:grpSpPr>
          <a:xfrm>
            <a:off x="223572" y="114114"/>
            <a:ext cx="8783913" cy="359278"/>
            <a:chOff x="261867" y="4232095"/>
            <a:chExt cx="8783913" cy="359278"/>
          </a:xfrm>
        </p:grpSpPr>
        <p:pic>
          <p:nvPicPr>
            <p:cNvPr id="9" name="Picture 8">
              <a:extLst>
                <a:ext uri="{FF2B5EF4-FFF2-40B4-BE49-F238E27FC236}">
                  <a16:creationId xmlns:a16="http://schemas.microsoft.com/office/drawing/2014/main" id="{4FDE3796-F511-4977-943A-8129D71DA959}"/>
                </a:ext>
              </a:extLst>
            </p:cNvPr>
            <p:cNvPicPr>
              <a:picLocks noChangeAspect="1"/>
            </p:cNvPicPr>
            <p:nvPr/>
          </p:nvPicPr>
          <p:blipFill>
            <a:blip r:embed="rId2"/>
            <a:stretch>
              <a:fillRect/>
            </a:stretch>
          </p:blipFill>
          <p:spPr>
            <a:xfrm>
              <a:off x="8258967" y="4232095"/>
              <a:ext cx="786813" cy="331878"/>
            </a:xfrm>
            <a:prstGeom prst="rect">
              <a:avLst/>
            </a:prstGeom>
          </p:spPr>
        </p:pic>
        <p:pic>
          <p:nvPicPr>
            <p:cNvPr id="10" name="Picture 9">
              <a:extLst>
                <a:ext uri="{FF2B5EF4-FFF2-40B4-BE49-F238E27FC236}">
                  <a16:creationId xmlns:a16="http://schemas.microsoft.com/office/drawing/2014/main" id="{C762668A-EF07-4D26-BD71-9C6F71C4A3C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1867" y="4259496"/>
              <a:ext cx="724095" cy="331877"/>
            </a:xfrm>
            <a:prstGeom prst="rect">
              <a:avLst/>
            </a:prstGeom>
          </p:spPr>
        </p:pic>
      </p:grpSp>
      <p:sp>
        <p:nvSpPr>
          <p:cNvPr id="11" name="Text Box 28">
            <a:extLst>
              <a:ext uri="{FF2B5EF4-FFF2-40B4-BE49-F238E27FC236}">
                <a16:creationId xmlns:a16="http://schemas.microsoft.com/office/drawing/2014/main" id="{8275B7FA-2510-47C4-A0C7-B631BB55C14C}"/>
              </a:ext>
            </a:extLst>
          </p:cNvPr>
          <p:cNvSpPr txBox="1">
            <a:spLocks noChangeArrowheads="1"/>
          </p:cNvSpPr>
          <p:nvPr userDrawn="1"/>
        </p:nvSpPr>
        <p:spPr bwMode="auto">
          <a:xfrm>
            <a:off x="3657600" y="4843555"/>
            <a:ext cx="537871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50000"/>
              </a:spcBef>
              <a:spcAft>
                <a:spcPct val="0"/>
              </a:spcAft>
              <a:buClrTx/>
              <a:buSzTx/>
              <a:buFontTx/>
              <a:buNone/>
              <a:tabLst/>
              <a:defRPr/>
            </a:pPr>
            <a:r>
              <a:rPr kumimoji="0" lang="en-US" alt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rPr>
              <a:t>Tinker 2023</a:t>
            </a:r>
            <a:endParaRPr kumimoji="0" lang="en-US" altLang="en-US" sz="1000" b="1" i="0" u="none" strike="noStrike" kern="1200" cap="none" spc="0" normalizeH="0" baseline="3000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514589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2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4708922"/>
            <a:ext cx="2133600" cy="342900"/>
          </a:xfrm>
          <a:prstGeom prst="rect">
            <a:avLst/>
          </a:prstGeo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F983479A-705D-4B87-8A89-7E54C02A034C}" type="datetimeFigureOut">
              <a:rPr kumimoji="0" lang="en-US" sz="1600" b="0" i="0" u="none" strike="noStrike" kern="1200" cap="none" spc="0" normalizeH="0" baseline="0" noProof="0" smtClean="0">
                <a:ln>
                  <a:noFill/>
                </a:ln>
                <a:solidFill>
                  <a:srgbClr val="1D577A"/>
                </a:solidFill>
                <a:effectLst/>
                <a:uLnTx/>
                <a:uFillTx/>
                <a:latin typeface="Arial" charset="0"/>
                <a:ea typeface="+mn-ea"/>
                <a:cs typeface="+mn-cs"/>
              </a:rPr>
              <a:pPr marL="0" marR="0" lvl="0" indent="0" algn="l" defTabSz="914400" rtl="0" eaLnBrk="1" fontAlgn="base" latinLnBrk="0" hangingPunct="1">
                <a:lnSpc>
                  <a:spcPct val="100000"/>
                </a:lnSpc>
                <a:spcBef>
                  <a:spcPct val="0"/>
                </a:spcBef>
                <a:spcAft>
                  <a:spcPct val="0"/>
                </a:spcAft>
                <a:buClrTx/>
                <a:buSzTx/>
                <a:buFontTx/>
                <a:buNone/>
                <a:tabLst/>
                <a:defRPr/>
              </a:pPr>
              <a:t>3/20/23</a:t>
            </a:fld>
            <a:endParaRPr kumimoji="0" lang="en-US" sz="1600" b="0" i="0" u="none" strike="noStrike" kern="1200" cap="none" spc="0" normalizeH="0" baseline="0" noProof="0" dirty="0">
              <a:ln>
                <a:noFill/>
              </a:ln>
              <a:solidFill>
                <a:srgbClr val="1D577A"/>
              </a:solidFill>
              <a:effectLst/>
              <a:uLnTx/>
              <a:uFillTx/>
              <a:latin typeface="Arial" charset="0"/>
              <a:ea typeface="+mn-ea"/>
              <a:cs typeface="+mn-cs"/>
            </a:endParaRPr>
          </a:p>
        </p:txBody>
      </p:sp>
      <p:sp>
        <p:nvSpPr>
          <p:cNvPr id="5" name="Footer Placeholder 4"/>
          <p:cNvSpPr>
            <a:spLocks noGrp="1"/>
          </p:cNvSpPr>
          <p:nvPr>
            <p:ph type="ftr" sz="quarter" idx="11"/>
          </p:nvPr>
        </p:nvSpPr>
        <p:spPr>
          <a:xfrm>
            <a:off x="3124200" y="4708922"/>
            <a:ext cx="2895600" cy="342900"/>
          </a:xfrm>
          <a:prstGeom prst="rect">
            <a:avLst/>
          </a:prstGeo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1D577A"/>
              </a:solidFill>
              <a:effectLst/>
              <a:uLnTx/>
              <a:uFillTx/>
              <a:latin typeface="Arial" charset="0"/>
              <a:ea typeface="+mn-ea"/>
              <a:cs typeface="+mn-cs"/>
            </a:endParaRPr>
          </a:p>
        </p:txBody>
      </p:sp>
      <p:sp>
        <p:nvSpPr>
          <p:cNvPr id="6" name="Slide Number Placeholder 5"/>
          <p:cNvSpPr>
            <a:spLocks noGrp="1"/>
          </p:cNvSpPr>
          <p:nvPr>
            <p:ph type="sldNum" sz="quarter" idx="12"/>
          </p:nvPr>
        </p:nvSpPr>
        <p:spPr>
          <a:xfrm>
            <a:off x="6553200" y="4708922"/>
            <a:ext cx="2133600" cy="342900"/>
          </a:xfrm>
          <a:prstGeom prst="rect">
            <a:avLst/>
          </a:prstGeo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4AF491A8-CEE5-4B50-BCE8-E19B12D40557}" type="slidenum">
              <a:rPr kumimoji="0" lang="en-US" sz="1600" b="0" i="0" u="none" strike="noStrike" kern="1200" cap="none" spc="0" normalizeH="0" baseline="0" noProof="0" smtClean="0">
                <a:ln>
                  <a:noFill/>
                </a:ln>
                <a:solidFill>
                  <a:srgbClr val="1D577A"/>
                </a:solidFill>
                <a:effectLst/>
                <a:uLnTx/>
                <a:uFillTx/>
                <a:latin typeface="Arial" charset="0"/>
                <a:ea typeface="+mn-ea"/>
                <a:cs typeface="+mn-cs"/>
              </a:rPr>
              <a:pPr marL="0" marR="0" lvl="0" indent="0" algn="l" defTabSz="914400" rtl="0" eaLnBrk="1" fontAlgn="base" latinLnBrk="0" hangingPunct="1">
                <a:lnSpc>
                  <a:spcPct val="100000"/>
                </a:lnSpc>
                <a:spcBef>
                  <a:spcPct val="0"/>
                </a:spcBef>
                <a:spcAft>
                  <a:spcPct val="0"/>
                </a:spcAft>
                <a:buClrTx/>
                <a:buSzTx/>
                <a:buFontTx/>
                <a:buNone/>
                <a:tabLst/>
                <a:defRPr/>
              </a:pPr>
              <a:t>‹#›</a:t>
            </a:fld>
            <a:endParaRPr kumimoji="0" lang="en-US" sz="1600" b="0" i="0" u="none" strike="noStrike" kern="1200" cap="none" spc="0" normalizeH="0" baseline="0" noProof="0" dirty="0">
              <a:ln>
                <a:noFill/>
              </a:ln>
              <a:solidFill>
                <a:srgbClr val="1D577A"/>
              </a:solidFill>
              <a:effectLst/>
              <a:uLnTx/>
              <a:uFillTx/>
              <a:latin typeface="Arial" charset="0"/>
              <a:ea typeface="+mn-ea"/>
              <a:cs typeface="+mn-cs"/>
            </a:endParaRPr>
          </a:p>
        </p:txBody>
      </p:sp>
    </p:spTree>
    <p:extLst>
      <p:ext uri="{BB962C8B-B14F-4D97-AF65-F5344CB8AC3E}">
        <p14:creationId xmlns:p14="http://schemas.microsoft.com/office/powerpoint/2010/main" val="2015006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9"/>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3" name="Rectangle 40"/>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4" name="Rectangle 41"/>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8B73AA0-1807-4D2A-95E0-141373511BE8}" type="slidenum">
              <a:rPr kumimoji="0" lang="en-US" sz="1200" b="0" i="0" u="none" strike="noStrike" kern="1200" cap="none" spc="0" normalizeH="0" baseline="0" noProof="0">
                <a:ln>
                  <a:noFill/>
                </a:ln>
                <a:solidFill>
                  <a:srgbClr val="FFFFFF"/>
                </a:solidFill>
                <a:effectLst/>
                <a:uLnTx/>
                <a:uFillTx/>
                <a:latin typeface="Tahoma"/>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4155093538"/>
      </p:ext>
    </p:extLst>
  </p:cSld>
  <p:clrMapOvr>
    <a:masterClrMapping/>
  </p:clrMapOvr>
  <p:transition spd="med">
    <p:pull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2914650"/>
            <a:ext cx="6400800" cy="131445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39"/>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5" name="Rectangle 40"/>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6" name="Rectangle 41"/>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8ADD4545-FDC6-4804-963D-3B1CF169C0D7}" type="slidenum">
              <a:rPr kumimoji="0" lang="en-US" sz="1200" b="0" i="0" u="none" strike="noStrike" kern="1200" cap="none" spc="0" normalizeH="0" baseline="0" noProof="0">
                <a:ln>
                  <a:noFill/>
                </a:ln>
                <a:solidFill>
                  <a:srgbClr val="FFFFFF"/>
                </a:solidFill>
                <a:effectLst/>
                <a:uLnTx/>
                <a:uFillTx/>
                <a:latin typeface="Tahoma"/>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826988267"/>
      </p:ext>
    </p:extLst>
  </p:cSld>
  <p:clrMapOvr>
    <a:masterClrMapping/>
  </p:clrMapOvr>
  <p:transition spd="med">
    <p:pull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00150"/>
            <a:ext cx="8229600" cy="339804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F983479A-705D-4B87-8A89-7E54C02A034C}" type="datetimeFigureOut">
              <a:rPr kumimoji="0" lang="en-US" sz="1200" b="0" i="0" u="none" strike="noStrike" kern="1200" cap="none" spc="0" normalizeH="0" baseline="0" noProof="0" smtClean="0">
                <a:ln>
                  <a:noFill/>
                </a:ln>
                <a:solidFill>
                  <a:srgbClr val="FFFFFF"/>
                </a:solidFill>
                <a:effectLst/>
                <a:uLnTx/>
                <a:uFillTx/>
                <a:latin typeface="Tahoma"/>
                <a:ea typeface="+mn-ea"/>
                <a:cs typeface="+mn-cs"/>
              </a:rPr>
              <a:pPr marL="0" marR="0" lvl="0" indent="0" algn="l" defTabSz="914400" rtl="0" eaLnBrk="1" fontAlgn="base" latinLnBrk="0" hangingPunct="1">
                <a:lnSpc>
                  <a:spcPct val="100000"/>
                </a:lnSpc>
                <a:spcBef>
                  <a:spcPct val="0"/>
                </a:spcBef>
                <a:spcAft>
                  <a:spcPct val="0"/>
                </a:spcAft>
                <a:buClrTx/>
                <a:buSzTx/>
                <a:buFontTx/>
                <a:buNone/>
                <a:tabLst/>
                <a:defRPr/>
              </a:pPr>
              <a:t>3/20/23</a:t>
            </a:fld>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AF491A8-CEE5-4B50-BCE8-E19B12D40557}" type="slidenum">
              <a:rPr kumimoji="0" lang="en-US" sz="1200" b="0" i="0" u="none" strike="noStrike" kern="1200" cap="none" spc="0" normalizeH="0" baseline="0" noProof="0" smtClean="0">
                <a:ln>
                  <a:noFill/>
                </a:ln>
                <a:solidFill>
                  <a:srgbClr val="FFFFFF"/>
                </a:solidFill>
                <a:effectLst/>
                <a:uLnTx/>
                <a:uFillTx/>
                <a:latin typeface="Tahoma"/>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7" name="Rectangle 6">
            <a:extLst>
              <a:ext uri="{FF2B5EF4-FFF2-40B4-BE49-F238E27FC236}">
                <a16:creationId xmlns:a16="http://schemas.microsoft.com/office/drawing/2014/main" id="{2829ED69-4EFB-418E-9379-B4CBC54CF888}"/>
              </a:ext>
            </a:extLst>
          </p:cNvPr>
          <p:cNvSpPr/>
          <p:nvPr userDrawn="1"/>
        </p:nvSpPr>
        <p:spPr bwMode="auto">
          <a:xfrm>
            <a:off x="0" y="0"/>
            <a:ext cx="9144000" cy="5143500"/>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spTree>
    <p:extLst>
      <p:ext uri="{BB962C8B-B14F-4D97-AF65-F5344CB8AC3E}">
        <p14:creationId xmlns:p14="http://schemas.microsoft.com/office/powerpoint/2010/main" val="239315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2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F983479A-705D-4B87-8A89-7E54C02A034C}" type="datetimeFigureOut">
              <a:rPr kumimoji="0" lang="en-US" sz="1600" b="0" i="0" u="none" strike="noStrike" kern="1200" cap="none" spc="0" normalizeH="0" baseline="0" noProof="0" smtClean="0">
                <a:ln>
                  <a:noFill/>
                </a:ln>
                <a:solidFill>
                  <a:srgbClr val="1D577A"/>
                </a:solidFill>
                <a:effectLst/>
                <a:uLnTx/>
                <a:uFillTx/>
                <a:latin typeface="Arial" charset="0"/>
                <a:ea typeface="+mn-ea"/>
                <a:cs typeface="+mn-cs"/>
              </a:rPr>
              <a:pPr marL="0" marR="0" lvl="0" indent="0" algn="l" defTabSz="914400" rtl="0" eaLnBrk="1" fontAlgn="base" latinLnBrk="0" hangingPunct="1">
                <a:lnSpc>
                  <a:spcPct val="100000"/>
                </a:lnSpc>
                <a:spcBef>
                  <a:spcPct val="0"/>
                </a:spcBef>
                <a:spcAft>
                  <a:spcPct val="0"/>
                </a:spcAft>
                <a:buClrTx/>
                <a:buSzTx/>
                <a:buFontTx/>
                <a:buNone/>
                <a:tabLst/>
                <a:defRPr/>
              </a:pPr>
              <a:t>3/20/23</a:t>
            </a:fld>
            <a:endParaRPr kumimoji="0" lang="en-US" sz="1600" b="0" i="0" u="none" strike="noStrike" kern="1200" cap="none" spc="0" normalizeH="0" baseline="0" noProof="0" dirty="0">
              <a:ln>
                <a:noFill/>
              </a:ln>
              <a:solidFill>
                <a:srgbClr val="1D577A"/>
              </a:solidFill>
              <a:effectLst/>
              <a:uLnTx/>
              <a:uFillTx/>
              <a:latin typeface="Arial" charset="0"/>
              <a:ea typeface="+mn-ea"/>
              <a:cs typeface="+mn-cs"/>
            </a:endParaRPr>
          </a:p>
        </p:txBody>
      </p:sp>
      <p:sp>
        <p:nvSpPr>
          <p:cNvPr id="5" name="Footer Placeholder 4"/>
          <p:cNvSpPr>
            <a:spLocks noGrp="1"/>
          </p:cNvSpPr>
          <p:nvPr>
            <p:ph type="ftr"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1D577A"/>
              </a:solidFill>
              <a:effectLst/>
              <a:uLnTx/>
              <a:uFillTx/>
              <a:latin typeface="Arial" charset="0"/>
              <a:ea typeface="+mn-ea"/>
              <a:cs typeface="+mn-cs"/>
            </a:endParaRPr>
          </a:p>
        </p:txBody>
      </p:sp>
      <p:sp>
        <p:nvSpPr>
          <p:cNvPr id="6" name="Slide Number Placeholder 5"/>
          <p:cNvSpPr>
            <a:spLocks noGrp="1"/>
          </p:cNvSpPr>
          <p:nvPr>
            <p:ph type="sldNum" sz="quarter" idx="12"/>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4AF491A8-CEE5-4B50-BCE8-E19B12D40557}" type="slidenum">
              <a:rPr kumimoji="0" lang="en-US" sz="1600" b="0" i="0" u="none" strike="noStrike" kern="1200" cap="none" spc="0" normalizeH="0" baseline="0" noProof="0" smtClean="0">
                <a:ln>
                  <a:noFill/>
                </a:ln>
                <a:solidFill>
                  <a:srgbClr val="1D577A"/>
                </a:solidFill>
                <a:effectLst/>
                <a:uLnTx/>
                <a:uFillTx/>
                <a:latin typeface="Arial" charset="0"/>
                <a:ea typeface="+mn-ea"/>
                <a:cs typeface="+mn-cs"/>
              </a:rPr>
              <a:pPr marL="0" marR="0" lvl="0" indent="0" algn="l" defTabSz="914400" rtl="0" eaLnBrk="1" fontAlgn="base" latinLnBrk="0" hangingPunct="1">
                <a:lnSpc>
                  <a:spcPct val="100000"/>
                </a:lnSpc>
                <a:spcBef>
                  <a:spcPct val="0"/>
                </a:spcBef>
                <a:spcAft>
                  <a:spcPct val="0"/>
                </a:spcAft>
                <a:buClrTx/>
                <a:buSzTx/>
                <a:buFontTx/>
                <a:buNone/>
                <a:tabLst/>
                <a:defRPr/>
              </a:pPr>
              <a:t>‹#›</a:t>
            </a:fld>
            <a:endParaRPr kumimoji="0" lang="en-US" sz="1600" b="0" i="0" u="none" strike="noStrike" kern="1200" cap="none" spc="0" normalizeH="0" baseline="0" noProof="0" dirty="0">
              <a:ln>
                <a:noFill/>
              </a:ln>
              <a:solidFill>
                <a:srgbClr val="1D577A"/>
              </a:solidFill>
              <a:effectLst/>
              <a:uLnTx/>
              <a:uFillTx/>
              <a:latin typeface="Arial" charset="0"/>
              <a:ea typeface="+mn-ea"/>
              <a:cs typeface="+mn-cs"/>
            </a:endParaRPr>
          </a:p>
        </p:txBody>
      </p:sp>
    </p:spTree>
    <p:extLst>
      <p:ext uri="{BB962C8B-B14F-4D97-AF65-F5344CB8AC3E}">
        <p14:creationId xmlns:p14="http://schemas.microsoft.com/office/powerpoint/2010/main" val="1360193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3DD25AD-C9C6-404D-A6A5-4531287DF27B}"/>
              </a:ext>
            </a:extLst>
          </p:cNvPr>
          <p:cNvSpPr/>
          <p:nvPr userDrawn="1"/>
        </p:nvSpPr>
        <p:spPr bwMode="auto">
          <a:xfrm>
            <a:off x="0" y="0"/>
            <a:ext cx="9144000" cy="5143500"/>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grpSp>
        <p:nvGrpSpPr>
          <p:cNvPr id="8" name="Group 7">
            <a:extLst>
              <a:ext uri="{FF2B5EF4-FFF2-40B4-BE49-F238E27FC236}">
                <a16:creationId xmlns:a16="http://schemas.microsoft.com/office/drawing/2014/main" id="{511BCCF1-8838-4D98-9FA6-3EA82BC13D8C}"/>
              </a:ext>
            </a:extLst>
          </p:cNvPr>
          <p:cNvGrpSpPr/>
          <p:nvPr userDrawn="1"/>
        </p:nvGrpSpPr>
        <p:grpSpPr>
          <a:xfrm>
            <a:off x="223572" y="114114"/>
            <a:ext cx="8783913" cy="359278"/>
            <a:chOff x="261867" y="4232095"/>
            <a:chExt cx="8783913" cy="359278"/>
          </a:xfrm>
        </p:grpSpPr>
        <p:pic>
          <p:nvPicPr>
            <p:cNvPr id="9" name="Picture 8">
              <a:extLst>
                <a:ext uri="{FF2B5EF4-FFF2-40B4-BE49-F238E27FC236}">
                  <a16:creationId xmlns:a16="http://schemas.microsoft.com/office/drawing/2014/main" id="{8081F41E-BE27-499D-85F8-B92DC59497B9}"/>
                </a:ext>
              </a:extLst>
            </p:cNvPr>
            <p:cNvPicPr>
              <a:picLocks noChangeAspect="1"/>
            </p:cNvPicPr>
            <p:nvPr/>
          </p:nvPicPr>
          <p:blipFill>
            <a:blip r:embed="rId9"/>
            <a:stretch>
              <a:fillRect/>
            </a:stretch>
          </p:blipFill>
          <p:spPr>
            <a:xfrm>
              <a:off x="8258967" y="4232095"/>
              <a:ext cx="786813" cy="331878"/>
            </a:xfrm>
            <a:prstGeom prst="rect">
              <a:avLst/>
            </a:prstGeom>
          </p:spPr>
        </p:pic>
        <p:pic>
          <p:nvPicPr>
            <p:cNvPr id="10" name="Picture 9">
              <a:extLst>
                <a:ext uri="{FF2B5EF4-FFF2-40B4-BE49-F238E27FC236}">
                  <a16:creationId xmlns:a16="http://schemas.microsoft.com/office/drawing/2014/main" id="{18F94837-887F-4322-AB43-044488B92AEA}"/>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61867" y="4259496"/>
              <a:ext cx="724095" cy="331877"/>
            </a:xfrm>
            <a:prstGeom prst="rect">
              <a:avLst/>
            </a:prstGeom>
          </p:spPr>
        </p:pic>
      </p:grpSp>
      <p:sp>
        <p:nvSpPr>
          <p:cNvPr id="11" name="Text Box 28">
            <a:extLst>
              <a:ext uri="{FF2B5EF4-FFF2-40B4-BE49-F238E27FC236}">
                <a16:creationId xmlns:a16="http://schemas.microsoft.com/office/drawing/2014/main" id="{D9457D46-FF8D-4613-BBDA-261F4A7ECF35}"/>
              </a:ext>
            </a:extLst>
          </p:cNvPr>
          <p:cNvSpPr txBox="1">
            <a:spLocks noChangeArrowheads="1"/>
          </p:cNvSpPr>
          <p:nvPr userDrawn="1"/>
        </p:nvSpPr>
        <p:spPr bwMode="auto">
          <a:xfrm>
            <a:off x="3657600" y="4843555"/>
            <a:ext cx="537871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50000"/>
              </a:spcBef>
              <a:spcAft>
                <a:spcPct val="0"/>
              </a:spcAft>
              <a:buClrTx/>
              <a:buSzTx/>
              <a:buFontTx/>
              <a:buNone/>
              <a:tabLst/>
              <a:defRPr/>
            </a:pPr>
            <a:r>
              <a:rPr kumimoji="0" lang="en-US" alt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rPr>
              <a:t>Tinker 2023</a:t>
            </a:r>
            <a:endParaRPr kumimoji="0" lang="en-US" altLang="en-US" sz="1000" b="1" i="0" u="none" strike="noStrike" kern="1200" cap="none" spc="0" normalizeH="0" baseline="3000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22520235"/>
      </p:ext>
    </p:extLst>
  </p:cSld>
  <p:clrMap bg1="dk2" tx1="lt1" bg2="dk1" tx2="lt2" accent1="accent1" accent2="accent2" accent3="accent3" accent4="accent4" accent5="accent5" accent6="accent6" hlink="hlink" folHlink="folHlink"/>
  <p:sldLayoutIdLst>
    <p:sldLayoutId id="2147488361" r:id="rId1"/>
    <p:sldLayoutId id="2147488362" r:id="rId2"/>
    <p:sldLayoutId id="2147488363" r:id="rId3"/>
    <p:sldLayoutId id="2147488366" r:id="rId4"/>
    <p:sldLayoutId id="2147488373" r:id="rId5"/>
    <p:sldLayoutId id="2147488374" r:id="rId6"/>
  </p:sldLayoutIdLst>
  <p:transition spd="med">
    <p:pull dir="rd"/>
  </p:transition>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p:titleStyle>
    <p:bodyStyle>
      <a:lvl1pPr marL="342900" indent="-342900" algn="l" rtl="0" eaLnBrk="0" fontAlgn="base" hangingPunct="0">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SzPct val="65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accent2"/>
        </a:buClr>
        <a:buSzPct val="65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tx1"/>
        </a:buClr>
        <a:buSzPct val="65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2723879" name="Rectangle 39"/>
          <p:cNvSpPr>
            <a:spLocks noGrp="1" noChangeArrowheads="1"/>
          </p:cNvSpPr>
          <p:nvPr>
            <p:ph type="dt" sz="half" idx="2"/>
          </p:nvPr>
        </p:nvSpPr>
        <p:spPr bwMode="auto">
          <a:xfrm>
            <a:off x="457200" y="4708922"/>
            <a:ext cx="2133600" cy="3429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dirty="0">
                <a:latin typeface="+mn-lt"/>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2723880" name="Rectangle 40"/>
          <p:cNvSpPr>
            <a:spLocks noGrp="1" noChangeArrowheads="1"/>
          </p:cNvSpPr>
          <p:nvPr>
            <p:ph type="ftr" sz="quarter" idx="3"/>
          </p:nvPr>
        </p:nvSpPr>
        <p:spPr bwMode="auto">
          <a:xfrm>
            <a:off x="3124200" y="4708922"/>
            <a:ext cx="2895600" cy="3429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dirty="0">
                <a:latin typeface="+mn-l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2723881" name="Rectangle 41"/>
          <p:cNvSpPr>
            <a:spLocks noGrp="1" noChangeArrowheads="1"/>
          </p:cNvSpPr>
          <p:nvPr>
            <p:ph type="sldNum" sz="quarter" idx="4"/>
          </p:nvPr>
        </p:nvSpPr>
        <p:spPr bwMode="auto">
          <a:xfrm>
            <a:off x="6553200" y="4708922"/>
            <a:ext cx="2133600" cy="3429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mn-lt"/>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E17326DB-018C-452E-860C-5B941A46DB56}" type="slidenum">
              <a:rPr kumimoji="0" lang="en-US" sz="1200" b="0" i="0" u="none" strike="noStrike" kern="1200" cap="none" spc="0" normalizeH="0" baseline="0" noProof="0">
                <a:ln>
                  <a:noFill/>
                </a:ln>
                <a:solidFill>
                  <a:srgbClr val="FFFFFF"/>
                </a:solidFill>
                <a:effectLst/>
                <a:uLnTx/>
                <a:uFillTx/>
                <a:latin typeface="Tahoma"/>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7" name="Text Box 28">
            <a:extLst>
              <a:ext uri="{FF2B5EF4-FFF2-40B4-BE49-F238E27FC236}">
                <a16:creationId xmlns:a16="http://schemas.microsoft.com/office/drawing/2014/main" id="{C0BC2572-DCA9-8C44-BE50-EDD4C0D17794}"/>
              </a:ext>
            </a:extLst>
          </p:cNvPr>
          <p:cNvSpPr txBox="1">
            <a:spLocks noChangeArrowheads="1"/>
          </p:cNvSpPr>
          <p:nvPr userDrawn="1"/>
        </p:nvSpPr>
        <p:spPr bwMode="auto">
          <a:xfrm>
            <a:off x="3765282" y="0"/>
            <a:ext cx="537871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algn="r" eaLnBrk="1" hangingPunct="1">
              <a:spcBef>
                <a:spcPct val="50000"/>
              </a:spcBef>
            </a:pPr>
            <a:r>
              <a:rPr lang="en-US" altLang="en-US" sz="1000" dirty="0">
                <a:effectLst>
                  <a:outerShdw blurRad="38100" dist="38100" dir="2700000" algn="tl">
                    <a:srgbClr val="000000">
                      <a:alpha val="43137"/>
                    </a:srgbClr>
                  </a:outerShdw>
                </a:effectLst>
              </a:rPr>
              <a:t>Tinker 2022</a:t>
            </a:r>
            <a:endParaRPr lang="en-US" altLang="en-US" sz="1000" baseline="30000" dirty="0">
              <a:effectLst>
                <a:outerShdw blurRad="38100" dist="38100" dir="2700000" algn="tl">
                  <a:srgbClr val="000000">
                    <a:alpha val="43137"/>
                  </a:srgbClr>
                </a:outerShdw>
              </a:effectLst>
            </a:endParaRPr>
          </a:p>
        </p:txBody>
      </p:sp>
      <p:sp>
        <p:nvSpPr>
          <p:cNvPr id="6" name="Rectangle 5">
            <a:extLst>
              <a:ext uri="{FF2B5EF4-FFF2-40B4-BE49-F238E27FC236}">
                <a16:creationId xmlns:a16="http://schemas.microsoft.com/office/drawing/2014/main" id="{FF9ABABD-14B7-4CC4-8172-B6F63CD881D3}"/>
              </a:ext>
            </a:extLst>
          </p:cNvPr>
          <p:cNvSpPr/>
          <p:nvPr userDrawn="1"/>
        </p:nvSpPr>
        <p:spPr bwMode="auto">
          <a:xfrm>
            <a:off x="0" y="0"/>
            <a:ext cx="9144000" cy="5153567"/>
          </a:xfrm>
          <a:prstGeom prst="rect">
            <a:avLst/>
          </a:prstGeom>
          <a:gradFill>
            <a:gsLst>
              <a:gs pos="0">
                <a:srgbClr val="00B050"/>
              </a:gs>
              <a:gs pos="0">
                <a:schemeClr val="accent4">
                  <a:lumMod val="75000"/>
                </a:schemeClr>
              </a:gs>
              <a:gs pos="100000">
                <a:schemeClr val="accent4">
                  <a:lumMod val="25000"/>
                </a:schemeClr>
              </a:gs>
            </a:gsLst>
            <a:lin ang="5400000" scaled="1"/>
          </a:gra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8" name="Rectangle 7">
            <a:extLst>
              <a:ext uri="{FF2B5EF4-FFF2-40B4-BE49-F238E27FC236}">
                <a16:creationId xmlns:a16="http://schemas.microsoft.com/office/drawing/2014/main" id="{A43F68B7-7F04-4AEE-B353-F63D26374625}"/>
              </a:ext>
            </a:extLst>
          </p:cNvPr>
          <p:cNvSpPr/>
          <p:nvPr userDrawn="1"/>
        </p:nvSpPr>
        <p:spPr bwMode="auto">
          <a:xfrm>
            <a:off x="0" y="0"/>
            <a:ext cx="9144000" cy="5143500"/>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spTree>
    <p:extLst>
      <p:ext uri="{BB962C8B-B14F-4D97-AF65-F5344CB8AC3E}">
        <p14:creationId xmlns:p14="http://schemas.microsoft.com/office/powerpoint/2010/main" val="512172267"/>
      </p:ext>
    </p:extLst>
  </p:cSld>
  <p:clrMap bg1="dk2" tx1="lt1" bg2="dk1" tx2="lt2" accent1="accent1" accent2="accent2" accent3="accent3" accent4="accent4" accent5="accent5" accent6="accent6" hlink="hlink" folHlink="folHlink"/>
  <p:sldLayoutIdLst>
    <p:sldLayoutId id="2147488369" r:id="rId1"/>
    <p:sldLayoutId id="2147488370" r:id="rId2"/>
    <p:sldLayoutId id="2147488371" r:id="rId3"/>
    <p:sldLayoutId id="2147488372" r:id="rId4"/>
  </p:sldLayoutIdLst>
  <p:transition spd="med">
    <p:pull dir="rd"/>
  </p:transition>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p:titleStyle>
    <p:bodyStyle>
      <a:lvl1pPr marL="342900" indent="-342900" algn="l" rtl="0" eaLnBrk="0" fontAlgn="base" hangingPunct="0">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SzPct val="65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accent2"/>
        </a:buClr>
        <a:buSzPct val="65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tx1"/>
        </a:buClr>
        <a:buSzPct val="65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xml"/><Relationship Id="rId7" Type="http://schemas.openxmlformats.org/officeDocument/2006/relationships/image" Target="../media/image6.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image" Target="../media/image7.png"/><Relationship Id="rId5" Type="http://schemas.openxmlformats.org/officeDocument/2006/relationships/notesSlide" Target="../notesSlides/notesSlide4.xml"/><Relationship Id="rId4"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xml"/><Relationship Id="rId7" Type="http://schemas.openxmlformats.org/officeDocument/2006/relationships/image" Target="../media/image6.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5.m4a"/><Relationship Id="rId7" Type="http://schemas.openxmlformats.org/officeDocument/2006/relationships/image" Target="../media/image3.png"/><Relationship Id="rId2" Type="http://schemas.microsoft.com/office/2007/relationships/media" Target="../media/media5.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6.xml"/><Relationship Id="rId4"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3.xml"/><Relationship Id="rId6" Type="http://schemas.openxmlformats.org/officeDocument/2006/relationships/image" Target="../media/image7.png"/><Relationship Id="rId5" Type="http://schemas.openxmlformats.org/officeDocument/2006/relationships/notesSlide" Target="../notesSlides/notesSlide7.xml"/><Relationship Id="rId4"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png"/><Relationship Id="rId18" Type="http://schemas.openxmlformats.org/officeDocument/2006/relationships/image" Target="../media/image21.png"/><Relationship Id="rId3" Type="http://schemas.openxmlformats.org/officeDocument/2006/relationships/audio" Target="../media/media7.m4a"/><Relationship Id="rId21" Type="http://schemas.openxmlformats.org/officeDocument/2006/relationships/image" Target="../media/image24.png"/><Relationship Id="rId7" Type="http://schemas.openxmlformats.org/officeDocument/2006/relationships/image" Target="../media/image10.png"/><Relationship Id="rId12" Type="http://schemas.openxmlformats.org/officeDocument/2006/relationships/image" Target="../media/image15.png"/><Relationship Id="rId17" Type="http://schemas.openxmlformats.org/officeDocument/2006/relationships/image" Target="../media/image20.png"/><Relationship Id="rId2" Type="http://schemas.microsoft.com/office/2007/relationships/media" Target="../media/media7.m4a"/><Relationship Id="rId16" Type="http://schemas.openxmlformats.org/officeDocument/2006/relationships/image" Target="../media/image19.png"/><Relationship Id="rId20" Type="http://schemas.openxmlformats.org/officeDocument/2006/relationships/image" Target="../media/image23.png"/><Relationship Id="rId1" Type="http://schemas.openxmlformats.org/officeDocument/2006/relationships/tags" Target="../tags/tag4.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notesSlide" Target="../notesSlides/notesSlide8.xml"/><Relationship Id="rId15" Type="http://schemas.openxmlformats.org/officeDocument/2006/relationships/image" Target="../media/image18.png"/><Relationship Id="rId23" Type="http://schemas.openxmlformats.org/officeDocument/2006/relationships/image" Target="../media/image7.png"/><Relationship Id="rId10" Type="http://schemas.openxmlformats.org/officeDocument/2006/relationships/image" Target="../media/image13.png"/><Relationship Id="rId19" Type="http://schemas.openxmlformats.org/officeDocument/2006/relationships/image" Target="../media/image22.png"/><Relationship Id="rId4" Type="http://schemas.openxmlformats.org/officeDocument/2006/relationships/slideLayout" Target="../slideLayouts/slideLayout1.xml"/><Relationship Id="rId9" Type="http://schemas.openxmlformats.org/officeDocument/2006/relationships/image" Target="../media/image12.png"/><Relationship Id="rId14" Type="http://schemas.openxmlformats.org/officeDocument/2006/relationships/image" Target="../media/image17.png"/><Relationship Id="rId22" Type="http://schemas.openxmlformats.org/officeDocument/2006/relationships/chart" Target="../charts/chart1.xml"/></Relationships>
</file>

<file path=ppt/slides/_rels/slide9.xml.rels><?xml version="1.0" encoding="UTF-8" standalone="yes"?>
<Relationships xmlns="http://schemas.openxmlformats.org/package/2006/relationships"><Relationship Id="rId8" Type="http://schemas.openxmlformats.org/officeDocument/2006/relationships/image" Target="../media/image27.jpeg"/><Relationship Id="rId13" Type="http://schemas.openxmlformats.org/officeDocument/2006/relationships/image" Target="../media/image32.jpeg"/><Relationship Id="rId18" Type="http://schemas.openxmlformats.org/officeDocument/2006/relationships/image" Target="../media/image37.jpeg"/><Relationship Id="rId26" Type="http://schemas.openxmlformats.org/officeDocument/2006/relationships/image" Target="../media/image45.jpeg"/><Relationship Id="rId3" Type="http://schemas.openxmlformats.org/officeDocument/2006/relationships/audio" Target="../media/media8.m4a"/><Relationship Id="rId21" Type="http://schemas.openxmlformats.org/officeDocument/2006/relationships/image" Target="../media/image40.png"/><Relationship Id="rId7" Type="http://schemas.openxmlformats.org/officeDocument/2006/relationships/image" Target="../media/image26.jpeg"/><Relationship Id="rId12" Type="http://schemas.openxmlformats.org/officeDocument/2006/relationships/image" Target="../media/image31.jpeg"/><Relationship Id="rId17" Type="http://schemas.openxmlformats.org/officeDocument/2006/relationships/image" Target="../media/image36.jpeg"/><Relationship Id="rId25" Type="http://schemas.openxmlformats.org/officeDocument/2006/relationships/image" Target="../media/image44.jpeg"/><Relationship Id="rId2" Type="http://schemas.microsoft.com/office/2007/relationships/media" Target="../media/media8.m4a"/><Relationship Id="rId16" Type="http://schemas.openxmlformats.org/officeDocument/2006/relationships/image" Target="../media/image35.jpeg"/><Relationship Id="rId20" Type="http://schemas.openxmlformats.org/officeDocument/2006/relationships/image" Target="../media/image39.jpeg"/><Relationship Id="rId1" Type="http://schemas.openxmlformats.org/officeDocument/2006/relationships/tags" Target="../tags/tag5.xml"/><Relationship Id="rId6" Type="http://schemas.openxmlformats.org/officeDocument/2006/relationships/image" Target="../media/image25.png"/><Relationship Id="rId11" Type="http://schemas.openxmlformats.org/officeDocument/2006/relationships/image" Target="../media/image30.png"/><Relationship Id="rId24" Type="http://schemas.openxmlformats.org/officeDocument/2006/relationships/image" Target="../media/image43.png"/><Relationship Id="rId5" Type="http://schemas.openxmlformats.org/officeDocument/2006/relationships/notesSlide" Target="../notesSlides/notesSlide9.xml"/><Relationship Id="rId15" Type="http://schemas.openxmlformats.org/officeDocument/2006/relationships/image" Target="../media/image34.png"/><Relationship Id="rId23" Type="http://schemas.openxmlformats.org/officeDocument/2006/relationships/image" Target="../media/image42.png"/><Relationship Id="rId28" Type="http://schemas.openxmlformats.org/officeDocument/2006/relationships/image" Target="../media/image7.png"/><Relationship Id="rId10" Type="http://schemas.openxmlformats.org/officeDocument/2006/relationships/image" Target="../media/image29.png"/><Relationship Id="rId19" Type="http://schemas.openxmlformats.org/officeDocument/2006/relationships/image" Target="../media/image38.png"/><Relationship Id="rId4" Type="http://schemas.openxmlformats.org/officeDocument/2006/relationships/slideLayout" Target="../slideLayouts/slideLayout5.xml"/><Relationship Id="rId9" Type="http://schemas.openxmlformats.org/officeDocument/2006/relationships/image" Target="../media/image28.jpeg"/><Relationship Id="rId14" Type="http://schemas.openxmlformats.org/officeDocument/2006/relationships/image" Target="../media/image33.png"/><Relationship Id="rId22" Type="http://schemas.openxmlformats.org/officeDocument/2006/relationships/image" Target="../media/image41.jpeg"/><Relationship Id="rId27" Type="http://schemas.openxmlformats.org/officeDocument/2006/relationships/image" Target="../media/image46.png"/></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9.m4a"/><Relationship Id="rId7" Type="http://schemas.openxmlformats.org/officeDocument/2006/relationships/image" Target="../media/image48.emf"/><Relationship Id="rId2" Type="http://schemas.microsoft.com/office/2007/relationships/media" Target="../media/media9.m4a"/><Relationship Id="rId1" Type="http://schemas.openxmlformats.org/officeDocument/2006/relationships/tags" Target="../tags/tag6.xml"/><Relationship Id="rId6" Type="http://schemas.openxmlformats.org/officeDocument/2006/relationships/image" Target="../media/image47.emf"/><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51.jpeg"/><Relationship Id="rId13" Type="http://schemas.openxmlformats.org/officeDocument/2006/relationships/image" Target="../media/image56.jpeg"/><Relationship Id="rId18" Type="http://schemas.openxmlformats.org/officeDocument/2006/relationships/image" Target="../media/image61.jpg"/><Relationship Id="rId3" Type="http://schemas.openxmlformats.org/officeDocument/2006/relationships/audio" Target="../media/media10.m4a"/><Relationship Id="rId7" Type="http://schemas.openxmlformats.org/officeDocument/2006/relationships/image" Target="../media/image50.png"/><Relationship Id="rId12" Type="http://schemas.openxmlformats.org/officeDocument/2006/relationships/image" Target="../media/image55.jpeg"/><Relationship Id="rId17" Type="http://schemas.openxmlformats.org/officeDocument/2006/relationships/image" Target="../media/image60.jpeg"/><Relationship Id="rId2" Type="http://schemas.microsoft.com/office/2007/relationships/media" Target="../media/media10.m4a"/><Relationship Id="rId16" Type="http://schemas.openxmlformats.org/officeDocument/2006/relationships/image" Target="../media/image59.jpeg"/><Relationship Id="rId20" Type="http://schemas.openxmlformats.org/officeDocument/2006/relationships/image" Target="../media/image7.png"/><Relationship Id="rId1" Type="http://schemas.openxmlformats.org/officeDocument/2006/relationships/tags" Target="../tags/tag7.xml"/><Relationship Id="rId6" Type="http://schemas.openxmlformats.org/officeDocument/2006/relationships/image" Target="../media/image49.png"/><Relationship Id="rId11" Type="http://schemas.openxmlformats.org/officeDocument/2006/relationships/image" Target="../media/image54.jpeg"/><Relationship Id="rId5" Type="http://schemas.openxmlformats.org/officeDocument/2006/relationships/notesSlide" Target="../notesSlides/notesSlide11.xml"/><Relationship Id="rId15" Type="http://schemas.openxmlformats.org/officeDocument/2006/relationships/image" Target="../media/image58.jpeg"/><Relationship Id="rId10" Type="http://schemas.openxmlformats.org/officeDocument/2006/relationships/image" Target="../media/image53.jpeg"/><Relationship Id="rId19" Type="http://schemas.openxmlformats.org/officeDocument/2006/relationships/image" Target="../media/image62.jpg"/><Relationship Id="rId4" Type="http://schemas.openxmlformats.org/officeDocument/2006/relationships/slideLayout" Target="../slideLayouts/slideLayout1.xml"/><Relationship Id="rId9" Type="http://schemas.openxmlformats.org/officeDocument/2006/relationships/image" Target="../media/image52.jpeg"/><Relationship Id="rId14" Type="http://schemas.openxmlformats.org/officeDocument/2006/relationships/image" Target="../media/image57.jpeg"/></Relationships>
</file>

<file path=ppt/slides/_rels/slide12.xml.rels><?xml version="1.0" encoding="UTF-8" standalone="yes"?>
<Relationships xmlns="http://schemas.openxmlformats.org/package/2006/relationships"><Relationship Id="rId3" Type="http://schemas.openxmlformats.org/officeDocument/2006/relationships/audio" Target="../media/media11.m4a"/><Relationship Id="rId7" Type="http://schemas.openxmlformats.org/officeDocument/2006/relationships/image" Target="../media/image7.png"/><Relationship Id="rId2" Type="http://schemas.microsoft.com/office/2007/relationships/media" Target="../media/media11.m4a"/><Relationship Id="rId1" Type="http://schemas.openxmlformats.org/officeDocument/2006/relationships/tags" Target="../tags/tag8.xml"/><Relationship Id="rId6" Type="http://schemas.openxmlformats.org/officeDocument/2006/relationships/image" Target="../media/image63.pn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audio" Target="../media/media12.m4a"/><Relationship Id="rId7" Type="http://schemas.openxmlformats.org/officeDocument/2006/relationships/image" Target="../media/image65.png"/><Relationship Id="rId2" Type="http://schemas.microsoft.com/office/2007/relationships/media" Target="../media/media12.m4a"/><Relationship Id="rId1" Type="http://schemas.openxmlformats.org/officeDocument/2006/relationships/tags" Target="../tags/tag9.xml"/><Relationship Id="rId6" Type="http://schemas.openxmlformats.org/officeDocument/2006/relationships/image" Target="../media/image64.jpg"/><Relationship Id="rId5" Type="http://schemas.openxmlformats.org/officeDocument/2006/relationships/notesSlide" Target="../notesSlides/notesSlide13.xml"/><Relationship Id="rId10" Type="http://schemas.openxmlformats.org/officeDocument/2006/relationships/image" Target="../media/image7.png"/><Relationship Id="rId4" Type="http://schemas.openxmlformats.org/officeDocument/2006/relationships/slideLayout" Target="../slideLayouts/slideLayout6.xml"/><Relationship Id="rId9" Type="http://schemas.openxmlformats.org/officeDocument/2006/relationships/image" Target="../media/image67.png"/></Relationships>
</file>

<file path=ppt/slides/_rels/slide14.xml.rels><?xml version="1.0" encoding="UTF-8" standalone="yes"?>
<Relationships xmlns="http://schemas.openxmlformats.org/package/2006/relationships"><Relationship Id="rId3" Type="http://schemas.openxmlformats.org/officeDocument/2006/relationships/audio" Target="../media/media13.m4a"/><Relationship Id="rId7" Type="http://schemas.openxmlformats.org/officeDocument/2006/relationships/image" Target="../media/image7.png"/><Relationship Id="rId2" Type="http://schemas.microsoft.com/office/2007/relationships/media" Target="../media/media13.m4a"/><Relationship Id="rId1" Type="http://schemas.openxmlformats.org/officeDocument/2006/relationships/tags" Target="../tags/tag10.xml"/><Relationship Id="rId6" Type="http://schemas.openxmlformats.org/officeDocument/2006/relationships/image" Target="../media/image68.jpeg"/><Relationship Id="rId5" Type="http://schemas.openxmlformats.org/officeDocument/2006/relationships/notesSlide" Target="../notesSlides/notesSlide14.xml"/><Relationship Id="rId4"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xml"/><Relationship Id="rId7" Type="http://schemas.openxmlformats.org/officeDocument/2006/relationships/image" Target="../media/image6.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7.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audio" Target="../media/media16.m4a"/><Relationship Id="rId7" Type="http://schemas.openxmlformats.org/officeDocument/2006/relationships/image" Target="../media/image7.png"/><Relationship Id="rId2" Type="http://schemas.microsoft.com/office/2007/relationships/media" Target="../media/media16.m4a"/><Relationship Id="rId1" Type="http://schemas.openxmlformats.org/officeDocument/2006/relationships/tags" Target="../tags/tag11.xml"/><Relationship Id="rId6" Type="http://schemas.openxmlformats.org/officeDocument/2006/relationships/chart" Target="../charts/chart2.xml"/><Relationship Id="rId5" Type="http://schemas.openxmlformats.org/officeDocument/2006/relationships/notesSlide" Target="../notesSlides/notesSlide17.xml"/><Relationship Id="rId4"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17.m4a"/><Relationship Id="rId7" Type="http://schemas.openxmlformats.org/officeDocument/2006/relationships/chart" Target="../charts/chart4.xml"/><Relationship Id="rId2" Type="http://schemas.microsoft.com/office/2007/relationships/media" Target="../media/media17.m4a"/><Relationship Id="rId1" Type="http://schemas.openxmlformats.org/officeDocument/2006/relationships/tags" Target="../tags/tag12.xml"/><Relationship Id="rId6" Type="http://schemas.openxmlformats.org/officeDocument/2006/relationships/chart" Target="../charts/chart3.xml"/><Relationship Id="rId5" Type="http://schemas.openxmlformats.org/officeDocument/2006/relationships/notesSlide" Target="../notesSlides/notesSlide18.xml"/><Relationship Id="rId4"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18.m4a"/><Relationship Id="rId7" Type="http://schemas.openxmlformats.org/officeDocument/2006/relationships/chart" Target="../charts/chart6.xml"/><Relationship Id="rId2" Type="http://schemas.microsoft.com/office/2007/relationships/media" Target="../media/media18.m4a"/><Relationship Id="rId1" Type="http://schemas.openxmlformats.org/officeDocument/2006/relationships/tags" Target="../tags/tag13.xml"/><Relationship Id="rId6" Type="http://schemas.openxmlformats.org/officeDocument/2006/relationships/chart" Target="../charts/chart5.xml"/><Relationship Id="rId5" Type="http://schemas.openxmlformats.org/officeDocument/2006/relationships/notesSlide" Target="../notesSlides/notesSlide19.xml"/><Relationship Id="rId4"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audio" Target="../media/media19.m4a"/><Relationship Id="rId7" Type="http://schemas.openxmlformats.org/officeDocument/2006/relationships/image" Target="../media/image7.png"/><Relationship Id="rId2" Type="http://schemas.microsoft.com/office/2007/relationships/media" Target="../media/media19.m4a"/><Relationship Id="rId1" Type="http://schemas.openxmlformats.org/officeDocument/2006/relationships/tags" Target="../tags/tag14.xml"/><Relationship Id="rId6" Type="http://schemas.openxmlformats.org/officeDocument/2006/relationships/chart" Target="../charts/chart7.xml"/><Relationship Id="rId5" Type="http://schemas.openxmlformats.org/officeDocument/2006/relationships/notesSlide" Target="../notesSlides/notesSlide20.xml"/><Relationship Id="rId4"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chart" Target="../charts/chart10.xml"/><Relationship Id="rId3" Type="http://schemas.openxmlformats.org/officeDocument/2006/relationships/audio" Target="../media/media20.m4a"/><Relationship Id="rId7" Type="http://schemas.openxmlformats.org/officeDocument/2006/relationships/chart" Target="../charts/chart9.xml"/><Relationship Id="rId2" Type="http://schemas.microsoft.com/office/2007/relationships/media" Target="../media/media20.m4a"/><Relationship Id="rId1" Type="http://schemas.openxmlformats.org/officeDocument/2006/relationships/tags" Target="../tags/tag15.xml"/><Relationship Id="rId6" Type="http://schemas.openxmlformats.org/officeDocument/2006/relationships/chart" Target="../charts/chart8.xml"/><Relationship Id="rId5" Type="http://schemas.openxmlformats.org/officeDocument/2006/relationships/notesSlide" Target="../notesSlides/notesSlide21.xml"/><Relationship Id="rId4" Type="http://schemas.openxmlformats.org/officeDocument/2006/relationships/slideLayout" Target="../slideLayouts/slideLayout2.xml"/><Relationship Id="rId9" Type="http://schemas.openxmlformats.org/officeDocument/2006/relationships/image" Target="../media/image7.png"/></Relationships>
</file>

<file path=ppt/slides/_rels/slide22.xml.rels><?xml version="1.0" encoding="UTF-8" standalone="yes"?>
<Relationships xmlns="http://schemas.openxmlformats.org/package/2006/relationships"><Relationship Id="rId3" Type="http://schemas.openxmlformats.org/officeDocument/2006/relationships/audio" Target="../media/media21.m4a"/><Relationship Id="rId7" Type="http://schemas.openxmlformats.org/officeDocument/2006/relationships/image" Target="../media/image7.png"/><Relationship Id="rId2" Type="http://schemas.microsoft.com/office/2007/relationships/media" Target="../media/media21.m4a"/><Relationship Id="rId1" Type="http://schemas.openxmlformats.org/officeDocument/2006/relationships/tags" Target="../tags/tag16.xml"/><Relationship Id="rId6" Type="http://schemas.openxmlformats.org/officeDocument/2006/relationships/chart" Target="../charts/chart11.xml"/><Relationship Id="rId5" Type="http://schemas.openxmlformats.org/officeDocument/2006/relationships/notesSlide" Target="../notesSlides/notesSlide22.xml"/><Relationship Id="rId4"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chart" Target="../charts/chart14.xml"/><Relationship Id="rId3" Type="http://schemas.openxmlformats.org/officeDocument/2006/relationships/audio" Target="../media/media22.m4a"/><Relationship Id="rId7" Type="http://schemas.openxmlformats.org/officeDocument/2006/relationships/chart" Target="../charts/chart13.xml"/><Relationship Id="rId2" Type="http://schemas.microsoft.com/office/2007/relationships/media" Target="../media/media22.m4a"/><Relationship Id="rId1" Type="http://schemas.openxmlformats.org/officeDocument/2006/relationships/tags" Target="../tags/tag17.xml"/><Relationship Id="rId6" Type="http://schemas.openxmlformats.org/officeDocument/2006/relationships/chart" Target="../charts/chart12.xml"/><Relationship Id="rId5" Type="http://schemas.openxmlformats.org/officeDocument/2006/relationships/notesSlide" Target="../notesSlides/notesSlide23.xml"/><Relationship Id="rId4" Type="http://schemas.openxmlformats.org/officeDocument/2006/relationships/slideLayout" Target="../slideLayouts/slideLayout2.xml"/><Relationship Id="rId9" Type="http://schemas.openxmlformats.org/officeDocument/2006/relationships/image" Target="../media/image7.png"/></Relationships>
</file>

<file path=ppt/slides/_rels/slide24.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audio" Target="../media/media23.m4a"/><Relationship Id="rId7" Type="http://schemas.openxmlformats.org/officeDocument/2006/relationships/image" Target="../media/image71.png"/><Relationship Id="rId2" Type="http://schemas.microsoft.com/office/2007/relationships/media" Target="../media/media23.m4a"/><Relationship Id="rId1" Type="http://schemas.openxmlformats.org/officeDocument/2006/relationships/tags" Target="../tags/tag18.xml"/><Relationship Id="rId6" Type="http://schemas.openxmlformats.org/officeDocument/2006/relationships/image" Target="../media/image70.png"/><Relationship Id="rId11" Type="http://schemas.openxmlformats.org/officeDocument/2006/relationships/image" Target="../media/image7.png"/><Relationship Id="rId5" Type="http://schemas.openxmlformats.org/officeDocument/2006/relationships/image" Target="../media/image69.png"/><Relationship Id="rId10" Type="http://schemas.openxmlformats.org/officeDocument/2006/relationships/image" Target="../media/image74.png"/><Relationship Id="rId4" Type="http://schemas.openxmlformats.org/officeDocument/2006/relationships/slideLayout" Target="../slideLayouts/slideLayout2.xml"/><Relationship Id="rId9" Type="http://schemas.openxmlformats.org/officeDocument/2006/relationships/image" Target="../media/image73.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7.png"/><Relationship Id="rId4" Type="http://schemas.openxmlformats.org/officeDocument/2006/relationships/notesSlide" Target="../notesSlides/notesSlide24.xml"/></Relationships>
</file>

<file path=ppt/slides/_rels/slide2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25.m4a"/><Relationship Id="rId7" Type="http://schemas.openxmlformats.org/officeDocument/2006/relationships/chart" Target="../charts/chart16.xml"/><Relationship Id="rId2" Type="http://schemas.microsoft.com/office/2007/relationships/media" Target="../media/media25.m4a"/><Relationship Id="rId1" Type="http://schemas.openxmlformats.org/officeDocument/2006/relationships/tags" Target="../tags/tag19.xml"/><Relationship Id="rId6" Type="http://schemas.openxmlformats.org/officeDocument/2006/relationships/chart" Target="../charts/chart15.xml"/><Relationship Id="rId5" Type="http://schemas.openxmlformats.org/officeDocument/2006/relationships/notesSlide" Target="../notesSlides/notesSlide25.xml"/><Relationship Id="rId4"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26.m4a"/><Relationship Id="rId7" Type="http://schemas.openxmlformats.org/officeDocument/2006/relationships/chart" Target="../charts/chart18.xml"/><Relationship Id="rId2" Type="http://schemas.microsoft.com/office/2007/relationships/media" Target="../media/media26.m4a"/><Relationship Id="rId1" Type="http://schemas.openxmlformats.org/officeDocument/2006/relationships/tags" Target="../tags/tag20.xml"/><Relationship Id="rId6" Type="http://schemas.openxmlformats.org/officeDocument/2006/relationships/chart" Target="../charts/chart17.xml"/><Relationship Id="rId5" Type="http://schemas.openxmlformats.org/officeDocument/2006/relationships/notesSlide" Target="../notesSlides/notesSlide26.xml"/><Relationship Id="rId4"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27.m4a"/><Relationship Id="rId7" Type="http://schemas.openxmlformats.org/officeDocument/2006/relationships/chart" Target="../charts/chart20.xml"/><Relationship Id="rId2" Type="http://schemas.microsoft.com/office/2007/relationships/media" Target="../media/media27.m4a"/><Relationship Id="rId1" Type="http://schemas.openxmlformats.org/officeDocument/2006/relationships/tags" Target="../tags/tag21.xml"/><Relationship Id="rId6" Type="http://schemas.openxmlformats.org/officeDocument/2006/relationships/chart" Target="../charts/chart19.xml"/><Relationship Id="rId5" Type="http://schemas.openxmlformats.org/officeDocument/2006/relationships/notesSlide" Target="../notesSlides/notesSlide27.xml"/><Relationship Id="rId4"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28.m4a"/><Relationship Id="rId7" Type="http://schemas.openxmlformats.org/officeDocument/2006/relationships/chart" Target="../charts/chart22.xml"/><Relationship Id="rId2" Type="http://schemas.microsoft.com/office/2007/relationships/media" Target="../media/media28.m4a"/><Relationship Id="rId1" Type="http://schemas.openxmlformats.org/officeDocument/2006/relationships/tags" Target="../tags/tag22.xml"/><Relationship Id="rId6" Type="http://schemas.openxmlformats.org/officeDocument/2006/relationships/chart" Target="../charts/chart21.xml"/><Relationship Id="rId5" Type="http://schemas.openxmlformats.org/officeDocument/2006/relationships/notesSlide" Target="../notesSlides/notesSlide28.xml"/><Relationship Id="rId4"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29.m4a"/><Relationship Id="rId7" Type="http://schemas.openxmlformats.org/officeDocument/2006/relationships/chart" Target="../charts/chart24.xml"/><Relationship Id="rId2" Type="http://schemas.microsoft.com/office/2007/relationships/media" Target="../media/media29.m4a"/><Relationship Id="rId1" Type="http://schemas.openxmlformats.org/officeDocument/2006/relationships/tags" Target="../tags/tag23.xml"/><Relationship Id="rId6" Type="http://schemas.openxmlformats.org/officeDocument/2006/relationships/chart" Target="../charts/chart23.xml"/><Relationship Id="rId5" Type="http://schemas.openxmlformats.org/officeDocument/2006/relationships/notesSlide" Target="../notesSlides/notesSlide29.xml"/><Relationship Id="rId4"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30.m4a"/><Relationship Id="rId7" Type="http://schemas.openxmlformats.org/officeDocument/2006/relationships/image" Target="../media/image76.png"/><Relationship Id="rId2" Type="http://schemas.microsoft.com/office/2007/relationships/media" Target="../media/media30.m4a"/><Relationship Id="rId1" Type="http://schemas.openxmlformats.org/officeDocument/2006/relationships/tags" Target="../tags/tag24.xml"/><Relationship Id="rId6" Type="http://schemas.openxmlformats.org/officeDocument/2006/relationships/image" Target="../media/image75.emf"/><Relationship Id="rId5" Type="http://schemas.openxmlformats.org/officeDocument/2006/relationships/notesSlide" Target="../notesSlides/notesSlide30.xml"/><Relationship Id="rId4"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audio" Target="../media/media31.m4a"/><Relationship Id="rId2" Type="http://schemas.microsoft.com/office/2007/relationships/media" Target="../media/media31.m4a"/><Relationship Id="rId1" Type="http://schemas.openxmlformats.org/officeDocument/2006/relationships/tags" Target="../tags/tag25.xml"/><Relationship Id="rId6" Type="http://schemas.openxmlformats.org/officeDocument/2006/relationships/image" Target="../media/image7.png"/><Relationship Id="rId5" Type="http://schemas.openxmlformats.org/officeDocument/2006/relationships/image" Target="../media/image77.png"/><Relationship Id="rId4"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audio" Target="../media/media32.m4a"/><Relationship Id="rId7" Type="http://schemas.openxmlformats.org/officeDocument/2006/relationships/image" Target="../media/image7.png"/><Relationship Id="rId2" Type="http://schemas.microsoft.com/office/2007/relationships/media" Target="../media/media32.m4a"/><Relationship Id="rId1" Type="http://schemas.openxmlformats.org/officeDocument/2006/relationships/tags" Target="../tags/tag26.xml"/><Relationship Id="rId6" Type="http://schemas.openxmlformats.org/officeDocument/2006/relationships/image" Target="../media/image78.emf"/><Relationship Id="rId5" Type="http://schemas.openxmlformats.org/officeDocument/2006/relationships/notesSlide" Target="../notesSlides/notesSlide31.xml"/><Relationship Id="rId4"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audio" Target="../media/media33.m4a"/><Relationship Id="rId2" Type="http://schemas.microsoft.com/office/2007/relationships/media" Target="../media/media33.m4a"/><Relationship Id="rId1" Type="http://schemas.openxmlformats.org/officeDocument/2006/relationships/tags" Target="../tags/tag27.xml"/><Relationship Id="rId6" Type="http://schemas.openxmlformats.org/officeDocument/2006/relationships/image" Target="../media/image7.png"/><Relationship Id="rId5" Type="http://schemas.openxmlformats.org/officeDocument/2006/relationships/image" Target="../media/image79.png"/><Relationship Id="rId4"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audio" Target="../media/media34.m4a"/><Relationship Id="rId7" Type="http://schemas.openxmlformats.org/officeDocument/2006/relationships/image" Target="../media/image7.png"/><Relationship Id="rId2" Type="http://schemas.microsoft.com/office/2007/relationships/media" Target="../media/media34.m4a"/><Relationship Id="rId1" Type="http://schemas.openxmlformats.org/officeDocument/2006/relationships/tags" Target="../tags/tag28.xml"/><Relationship Id="rId6" Type="http://schemas.openxmlformats.org/officeDocument/2006/relationships/image" Target="../media/image80.emf"/><Relationship Id="rId5" Type="http://schemas.openxmlformats.org/officeDocument/2006/relationships/notesSlide" Target="../notesSlides/notesSlide32.xml"/><Relationship Id="rId4"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audio" Target="../media/media35.m4a"/><Relationship Id="rId7" Type="http://schemas.openxmlformats.org/officeDocument/2006/relationships/image" Target="../media/image7.png"/><Relationship Id="rId2" Type="http://schemas.microsoft.com/office/2007/relationships/media" Target="../media/media35.m4a"/><Relationship Id="rId1" Type="http://schemas.openxmlformats.org/officeDocument/2006/relationships/tags" Target="../tags/tag29.xml"/><Relationship Id="rId6" Type="http://schemas.openxmlformats.org/officeDocument/2006/relationships/image" Target="../media/image81.jpeg"/><Relationship Id="rId5" Type="http://schemas.openxmlformats.org/officeDocument/2006/relationships/notesSlide" Target="../notesSlides/notesSlide33.xml"/><Relationship Id="rId4"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xml"/><Relationship Id="rId7" Type="http://schemas.openxmlformats.org/officeDocument/2006/relationships/image" Target="../media/image6.png"/><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34.xml"/></Relationships>
</file>

<file path=ppt/slides/_rels/slide38.xml.rels><?xml version="1.0" encoding="UTF-8" standalone="yes"?>
<Relationships xmlns="http://schemas.openxmlformats.org/package/2006/relationships"><Relationship Id="rId3" Type="http://schemas.openxmlformats.org/officeDocument/2006/relationships/audio" Target="../media/media37.m4a"/><Relationship Id="rId7" Type="http://schemas.openxmlformats.org/officeDocument/2006/relationships/image" Target="../media/image7.png"/><Relationship Id="rId2" Type="http://schemas.microsoft.com/office/2007/relationships/media" Target="../media/media37.m4a"/><Relationship Id="rId1" Type="http://schemas.openxmlformats.org/officeDocument/2006/relationships/tags" Target="../tags/tag30.xml"/><Relationship Id="rId6" Type="http://schemas.openxmlformats.org/officeDocument/2006/relationships/image" Target="../media/image82.png"/><Relationship Id="rId5" Type="http://schemas.openxmlformats.org/officeDocument/2006/relationships/notesSlide" Target="../notesSlides/notesSlide35.xml"/><Relationship Id="rId4"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audio" Target="../media/media38.m4a"/><Relationship Id="rId7" Type="http://schemas.openxmlformats.org/officeDocument/2006/relationships/image" Target="../media/image7.png"/><Relationship Id="rId2" Type="http://schemas.microsoft.com/office/2007/relationships/media" Target="../media/media38.m4a"/><Relationship Id="rId1" Type="http://schemas.openxmlformats.org/officeDocument/2006/relationships/tags" Target="../tags/tag31.xml"/><Relationship Id="rId6" Type="http://schemas.openxmlformats.org/officeDocument/2006/relationships/chart" Target="../charts/chart25.xml"/><Relationship Id="rId5" Type="http://schemas.openxmlformats.org/officeDocument/2006/relationships/notesSlide" Target="../notesSlides/notesSlide36.xml"/><Relationship Id="rId4"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audio" Target="../media/media39.m4a"/><Relationship Id="rId2" Type="http://schemas.microsoft.com/office/2007/relationships/media" Target="../media/media39.m4a"/><Relationship Id="rId1" Type="http://schemas.openxmlformats.org/officeDocument/2006/relationships/tags" Target="../tags/tag32.xml"/><Relationship Id="rId6" Type="http://schemas.openxmlformats.org/officeDocument/2006/relationships/image" Target="../media/image7.png"/><Relationship Id="rId5" Type="http://schemas.openxmlformats.org/officeDocument/2006/relationships/notesSlide" Target="../notesSlides/notesSlide37.xml"/><Relationship Id="rId4"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40.m4a"/><Relationship Id="rId7" Type="http://schemas.openxmlformats.org/officeDocument/2006/relationships/hyperlink" Target="https://environmenthalfcentury.princeton.edu/sites/g/files/toruqf331/files/2020-12/Princeton_NZA_Interim_Report_15_Dec_2020_FINAL.pdf" TargetMode="External"/><Relationship Id="rId2" Type="http://schemas.microsoft.com/office/2007/relationships/media" Target="../media/media40.m4a"/><Relationship Id="rId1" Type="http://schemas.openxmlformats.org/officeDocument/2006/relationships/tags" Target="../tags/tag33.xml"/><Relationship Id="rId6" Type="http://schemas.openxmlformats.org/officeDocument/2006/relationships/image" Target="../media/image83.png"/><Relationship Id="rId5" Type="http://schemas.openxmlformats.org/officeDocument/2006/relationships/notesSlide" Target="../notesSlides/notesSlide38.xml"/><Relationship Id="rId4"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8" Type="http://schemas.openxmlformats.org/officeDocument/2006/relationships/image" Target="../media/image85.png"/><Relationship Id="rId3" Type="http://schemas.openxmlformats.org/officeDocument/2006/relationships/audio" Target="../media/media41.m4a"/><Relationship Id="rId7" Type="http://schemas.openxmlformats.org/officeDocument/2006/relationships/image" Target="../media/image84.wmf"/><Relationship Id="rId2" Type="http://schemas.microsoft.com/office/2007/relationships/media" Target="../media/media41.m4a"/><Relationship Id="rId1" Type="http://schemas.openxmlformats.org/officeDocument/2006/relationships/tags" Target="../tags/tag34.xml"/><Relationship Id="rId6" Type="http://schemas.openxmlformats.org/officeDocument/2006/relationships/oleObject" Target="../embeddings/oleObject1.bin"/><Relationship Id="rId5" Type="http://schemas.openxmlformats.org/officeDocument/2006/relationships/notesSlide" Target="../notesSlides/notesSlide39.xml"/><Relationship Id="rId4" Type="http://schemas.openxmlformats.org/officeDocument/2006/relationships/slideLayout" Target="../slideLayouts/slideLayout1.xml"/><Relationship Id="rId9" Type="http://schemas.openxmlformats.org/officeDocument/2006/relationships/image" Target="../media/image7.png"/></Relationships>
</file>

<file path=ppt/slides/_rels/slide4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xml"/><Relationship Id="rId7" Type="http://schemas.openxmlformats.org/officeDocument/2006/relationships/image" Target="../media/image6.png"/><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0.xml"/></Relationships>
</file>

<file path=ppt/slides/_rels/slide44.xml.rels><?xml version="1.0" encoding="UTF-8" standalone="yes"?>
<Relationships xmlns="http://schemas.openxmlformats.org/package/2006/relationships"><Relationship Id="rId8" Type="http://schemas.openxmlformats.org/officeDocument/2006/relationships/image" Target="../media/image88.jpeg"/><Relationship Id="rId3" Type="http://schemas.openxmlformats.org/officeDocument/2006/relationships/audio" Target="../media/media43.m4a"/><Relationship Id="rId7" Type="http://schemas.openxmlformats.org/officeDocument/2006/relationships/image" Target="../media/image87.jpeg"/><Relationship Id="rId2" Type="http://schemas.microsoft.com/office/2007/relationships/media" Target="../media/media43.m4a"/><Relationship Id="rId1" Type="http://schemas.openxmlformats.org/officeDocument/2006/relationships/tags" Target="../tags/tag35.xml"/><Relationship Id="rId6" Type="http://schemas.openxmlformats.org/officeDocument/2006/relationships/image" Target="../media/image86.jpeg"/><Relationship Id="rId5" Type="http://schemas.openxmlformats.org/officeDocument/2006/relationships/notesSlide" Target="../notesSlides/notesSlide41.xml"/><Relationship Id="rId10" Type="http://schemas.openxmlformats.org/officeDocument/2006/relationships/image" Target="../media/image7.png"/><Relationship Id="rId4" Type="http://schemas.openxmlformats.org/officeDocument/2006/relationships/slideLayout" Target="../slideLayouts/slideLayout5.xml"/><Relationship Id="rId9" Type="http://schemas.openxmlformats.org/officeDocument/2006/relationships/image" Target="../media/image89.jpeg"/></Relationships>
</file>

<file path=ppt/slides/_rels/slide45.xml.rels><?xml version="1.0" encoding="UTF-8" standalone="yes"?>
<Relationships xmlns="http://schemas.openxmlformats.org/package/2006/relationships"><Relationship Id="rId8" Type="http://schemas.openxmlformats.org/officeDocument/2006/relationships/image" Target="../media/image91.png"/><Relationship Id="rId13" Type="http://schemas.openxmlformats.org/officeDocument/2006/relationships/image" Target="../media/image94.jpeg"/><Relationship Id="rId3" Type="http://schemas.openxmlformats.org/officeDocument/2006/relationships/audio" Target="../media/media44.m4a"/><Relationship Id="rId7" Type="http://schemas.openxmlformats.org/officeDocument/2006/relationships/image" Target="../media/image90.jpeg"/><Relationship Id="rId12" Type="http://schemas.openxmlformats.org/officeDocument/2006/relationships/image" Target="../media/image11.png"/><Relationship Id="rId2" Type="http://schemas.microsoft.com/office/2007/relationships/media" Target="../media/media44.m4a"/><Relationship Id="rId1" Type="http://schemas.openxmlformats.org/officeDocument/2006/relationships/tags" Target="../tags/tag36.xml"/><Relationship Id="rId6" Type="http://schemas.openxmlformats.org/officeDocument/2006/relationships/image" Target="../media/image10.png"/><Relationship Id="rId11" Type="http://schemas.openxmlformats.org/officeDocument/2006/relationships/image" Target="../media/image24.png"/><Relationship Id="rId5" Type="http://schemas.openxmlformats.org/officeDocument/2006/relationships/notesSlide" Target="../notesSlides/notesSlide42.xml"/><Relationship Id="rId10" Type="http://schemas.openxmlformats.org/officeDocument/2006/relationships/image" Target="../media/image93.jpeg"/><Relationship Id="rId4" Type="http://schemas.openxmlformats.org/officeDocument/2006/relationships/slideLayout" Target="../slideLayouts/slideLayout5.xml"/><Relationship Id="rId9" Type="http://schemas.openxmlformats.org/officeDocument/2006/relationships/image" Target="../media/image92.png"/><Relationship Id="rId14" Type="http://schemas.openxmlformats.org/officeDocument/2006/relationships/image" Target="../media/image7.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5.m4a"/><Relationship Id="rId1" Type="http://schemas.microsoft.com/office/2007/relationships/media" Target="../media/media45.m4a"/><Relationship Id="rId5" Type="http://schemas.openxmlformats.org/officeDocument/2006/relationships/image" Target="../media/image7.png"/><Relationship Id="rId4" Type="http://schemas.openxmlformats.org/officeDocument/2006/relationships/notesSlide" Target="../notesSlides/notesSlide43.xml"/></Relationships>
</file>

<file path=ppt/slides/_rels/slide47.xml.rels><?xml version="1.0" encoding="UTF-8" standalone="yes"?>
<Relationships xmlns="http://schemas.openxmlformats.org/package/2006/relationships"><Relationship Id="rId3" Type="http://schemas.openxmlformats.org/officeDocument/2006/relationships/audio" Target="../media/media46.m4a"/><Relationship Id="rId2" Type="http://schemas.microsoft.com/office/2007/relationships/media" Target="../media/media46.m4a"/><Relationship Id="rId1" Type="http://schemas.openxmlformats.org/officeDocument/2006/relationships/tags" Target="../tags/tag37.xml"/><Relationship Id="rId6" Type="http://schemas.openxmlformats.org/officeDocument/2006/relationships/image" Target="../media/image7.png"/><Relationship Id="rId5" Type="http://schemas.openxmlformats.org/officeDocument/2006/relationships/notesSlide" Target="../notesSlides/notesSlide44.xml"/><Relationship Id="rId4"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47.m4a"/><Relationship Id="rId7" Type="http://schemas.openxmlformats.org/officeDocument/2006/relationships/chart" Target="../charts/chart27.xml"/><Relationship Id="rId2" Type="http://schemas.microsoft.com/office/2007/relationships/media" Target="../media/media47.m4a"/><Relationship Id="rId1" Type="http://schemas.openxmlformats.org/officeDocument/2006/relationships/tags" Target="../tags/tag38.xml"/><Relationship Id="rId6" Type="http://schemas.openxmlformats.org/officeDocument/2006/relationships/chart" Target="../charts/chart26.xml"/><Relationship Id="rId5" Type="http://schemas.openxmlformats.org/officeDocument/2006/relationships/notesSlide" Target="../notesSlides/notesSlide45.xml"/><Relationship Id="rId4"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3" Type="http://schemas.openxmlformats.org/officeDocument/2006/relationships/audio" Target="../media/media48.m4a"/><Relationship Id="rId7" Type="http://schemas.openxmlformats.org/officeDocument/2006/relationships/image" Target="../media/image7.png"/><Relationship Id="rId2" Type="http://schemas.microsoft.com/office/2007/relationships/media" Target="../media/media48.m4a"/><Relationship Id="rId1" Type="http://schemas.openxmlformats.org/officeDocument/2006/relationships/tags" Target="../tags/tag39.xml"/><Relationship Id="rId6" Type="http://schemas.openxmlformats.org/officeDocument/2006/relationships/chart" Target="../charts/chart28.xml"/><Relationship Id="rId5" Type="http://schemas.openxmlformats.org/officeDocument/2006/relationships/notesSlide" Target="../notesSlides/notesSlide46.xml"/><Relationship Id="rId4"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49.m4a"/><Relationship Id="rId7" Type="http://schemas.openxmlformats.org/officeDocument/2006/relationships/chart" Target="../charts/chart30.xml"/><Relationship Id="rId2" Type="http://schemas.microsoft.com/office/2007/relationships/media" Target="../media/media49.m4a"/><Relationship Id="rId1" Type="http://schemas.openxmlformats.org/officeDocument/2006/relationships/tags" Target="../tags/tag40.xml"/><Relationship Id="rId6" Type="http://schemas.openxmlformats.org/officeDocument/2006/relationships/chart" Target="../charts/chart29.xml"/><Relationship Id="rId5" Type="http://schemas.openxmlformats.org/officeDocument/2006/relationships/notesSlide" Target="../notesSlides/notesSlide47.xml"/><Relationship Id="rId4"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3" Type="http://schemas.openxmlformats.org/officeDocument/2006/relationships/audio" Target="../media/media50.m4a"/><Relationship Id="rId7" Type="http://schemas.openxmlformats.org/officeDocument/2006/relationships/image" Target="../media/image7.png"/><Relationship Id="rId2" Type="http://schemas.microsoft.com/office/2007/relationships/media" Target="../media/media50.m4a"/><Relationship Id="rId1" Type="http://schemas.openxmlformats.org/officeDocument/2006/relationships/tags" Target="../tags/tag41.xml"/><Relationship Id="rId6" Type="http://schemas.openxmlformats.org/officeDocument/2006/relationships/chart" Target="../charts/chart31.xml"/><Relationship Id="rId5" Type="http://schemas.openxmlformats.org/officeDocument/2006/relationships/notesSlide" Target="../notesSlides/notesSlide48.xml"/><Relationship Id="rId4"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3" Type="http://schemas.openxmlformats.org/officeDocument/2006/relationships/audio" Target="../media/media51.m4a"/><Relationship Id="rId2" Type="http://schemas.microsoft.com/office/2007/relationships/media" Target="../media/media51.m4a"/><Relationship Id="rId1" Type="http://schemas.openxmlformats.org/officeDocument/2006/relationships/tags" Target="../tags/tag42.xml"/><Relationship Id="rId6" Type="http://schemas.openxmlformats.org/officeDocument/2006/relationships/image" Target="../media/image7.png"/><Relationship Id="rId5" Type="http://schemas.openxmlformats.org/officeDocument/2006/relationships/image" Target="../media/image95.jpeg"/><Relationship Id="rId4"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audio" Target="../media/media52.m4a"/><Relationship Id="rId7" Type="http://schemas.openxmlformats.org/officeDocument/2006/relationships/image" Target="../media/image7.png"/><Relationship Id="rId2" Type="http://schemas.microsoft.com/office/2007/relationships/media" Target="../media/media52.m4a"/><Relationship Id="rId1" Type="http://schemas.openxmlformats.org/officeDocument/2006/relationships/tags" Target="../tags/tag43.xml"/><Relationship Id="rId6" Type="http://schemas.openxmlformats.org/officeDocument/2006/relationships/image" Target="../media/image96.jpeg"/><Relationship Id="rId5" Type="http://schemas.openxmlformats.org/officeDocument/2006/relationships/notesSlide" Target="../notesSlides/notesSlide49.xml"/><Relationship Id="rId4"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3" Type="http://schemas.openxmlformats.org/officeDocument/2006/relationships/chart" Target="../charts/chart37.xml"/><Relationship Id="rId18" Type="http://schemas.openxmlformats.org/officeDocument/2006/relationships/chart" Target="../charts/chart42.xml"/><Relationship Id="rId26" Type="http://schemas.openxmlformats.org/officeDocument/2006/relationships/chart" Target="../charts/chart50.xml"/><Relationship Id="rId3" Type="http://schemas.openxmlformats.org/officeDocument/2006/relationships/audio" Target="../media/media53.m4a"/><Relationship Id="rId21" Type="http://schemas.openxmlformats.org/officeDocument/2006/relationships/chart" Target="../charts/chart45.xml"/><Relationship Id="rId34" Type="http://schemas.openxmlformats.org/officeDocument/2006/relationships/chart" Target="../charts/chart58.xml"/><Relationship Id="rId7" Type="http://schemas.openxmlformats.org/officeDocument/2006/relationships/image" Target="../media/image97.jpeg"/><Relationship Id="rId12" Type="http://schemas.openxmlformats.org/officeDocument/2006/relationships/chart" Target="../charts/chart36.xml"/><Relationship Id="rId17" Type="http://schemas.openxmlformats.org/officeDocument/2006/relationships/chart" Target="../charts/chart41.xml"/><Relationship Id="rId25" Type="http://schemas.openxmlformats.org/officeDocument/2006/relationships/chart" Target="../charts/chart49.xml"/><Relationship Id="rId33" Type="http://schemas.openxmlformats.org/officeDocument/2006/relationships/chart" Target="../charts/chart57.xml"/><Relationship Id="rId2" Type="http://schemas.microsoft.com/office/2007/relationships/media" Target="../media/media53.m4a"/><Relationship Id="rId16" Type="http://schemas.openxmlformats.org/officeDocument/2006/relationships/chart" Target="../charts/chart40.xml"/><Relationship Id="rId20" Type="http://schemas.openxmlformats.org/officeDocument/2006/relationships/chart" Target="../charts/chart44.xml"/><Relationship Id="rId29" Type="http://schemas.openxmlformats.org/officeDocument/2006/relationships/chart" Target="../charts/chart53.xml"/><Relationship Id="rId1" Type="http://schemas.openxmlformats.org/officeDocument/2006/relationships/tags" Target="../tags/tag44.xml"/><Relationship Id="rId6" Type="http://schemas.openxmlformats.org/officeDocument/2006/relationships/image" Target="../media/image64.jpg"/><Relationship Id="rId11" Type="http://schemas.openxmlformats.org/officeDocument/2006/relationships/chart" Target="../charts/chart35.xml"/><Relationship Id="rId24" Type="http://schemas.openxmlformats.org/officeDocument/2006/relationships/chart" Target="../charts/chart48.xml"/><Relationship Id="rId32" Type="http://schemas.openxmlformats.org/officeDocument/2006/relationships/chart" Target="../charts/chart56.xml"/><Relationship Id="rId5" Type="http://schemas.openxmlformats.org/officeDocument/2006/relationships/notesSlide" Target="../notesSlides/notesSlide50.xml"/><Relationship Id="rId15" Type="http://schemas.openxmlformats.org/officeDocument/2006/relationships/chart" Target="../charts/chart39.xml"/><Relationship Id="rId23" Type="http://schemas.openxmlformats.org/officeDocument/2006/relationships/chart" Target="../charts/chart47.xml"/><Relationship Id="rId28" Type="http://schemas.openxmlformats.org/officeDocument/2006/relationships/chart" Target="../charts/chart52.xml"/><Relationship Id="rId36" Type="http://schemas.openxmlformats.org/officeDocument/2006/relationships/image" Target="../media/image7.png"/><Relationship Id="rId10" Type="http://schemas.openxmlformats.org/officeDocument/2006/relationships/chart" Target="../charts/chart34.xml"/><Relationship Id="rId19" Type="http://schemas.openxmlformats.org/officeDocument/2006/relationships/chart" Target="../charts/chart43.xml"/><Relationship Id="rId31" Type="http://schemas.openxmlformats.org/officeDocument/2006/relationships/chart" Target="../charts/chart55.xml"/><Relationship Id="rId4" Type="http://schemas.openxmlformats.org/officeDocument/2006/relationships/slideLayout" Target="../slideLayouts/slideLayout6.xml"/><Relationship Id="rId9" Type="http://schemas.openxmlformats.org/officeDocument/2006/relationships/chart" Target="../charts/chart33.xml"/><Relationship Id="rId14" Type="http://schemas.openxmlformats.org/officeDocument/2006/relationships/chart" Target="../charts/chart38.xml"/><Relationship Id="rId22" Type="http://schemas.openxmlformats.org/officeDocument/2006/relationships/chart" Target="../charts/chart46.xml"/><Relationship Id="rId27" Type="http://schemas.openxmlformats.org/officeDocument/2006/relationships/chart" Target="../charts/chart51.xml"/><Relationship Id="rId30" Type="http://schemas.openxmlformats.org/officeDocument/2006/relationships/chart" Target="../charts/chart54.xml"/><Relationship Id="rId35" Type="http://schemas.openxmlformats.org/officeDocument/2006/relationships/chart" Target="../charts/chart59.xml"/><Relationship Id="rId8" Type="http://schemas.openxmlformats.org/officeDocument/2006/relationships/chart" Target="../charts/chart32.xml"/></Relationships>
</file>

<file path=ppt/slides/_rels/slide55.xml.rels><?xml version="1.0" encoding="UTF-8" standalone="yes"?>
<Relationships xmlns="http://schemas.openxmlformats.org/package/2006/relationships"><Relationship Id="rId3" Type="http://schemas.openxmlformats.org/officeDocument/2006/relationships/audio" Target="../media/media54.m4a"/><Relationship Id="rId2" Type="http://schemas.microsoft.com/office/2007/relationships/media" Target="../media/media54.m4a"/><Relationship Id="rId1" Type="http://schemas.openxmlformats.org/officeDocument/2006/relationships/tags" Target="../tags/tag45.xml"/><Relationship Id="rId6" Type="http://schemas.openxmlformats.org/officeDocument/2006/relationships/image" Target="../media/image7.png"/><Relationship Id="rId5" Type="http://schemas.openxmlformats.org/officeDocument/2006/relationships/notesSlide" Target="../notesSlides/notesSlide51.xml"/><Relationship Id="rId4"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3" Type="http://schemas.openxmlformats.org/officeDocument/2006/relationships/audio" Target="../media/media55.m4a"/><Relationship Id="rId2" Type="http://schemas.microsoft.com/office/2007/relationships/media" Target="../media/media55.m4a"/><Relationship Id="rId1" Type="http://schemas.openxmlformats.org/officeDocument/2006/relationships/tags" Target="../tags/tag46.xml"/><Relationship Id="rId6" Type="http://schemas.openxmlformats.org/officeDocument/2006/relationships/image" Target="../media/image7.png"/><Relationship Id="rId5" Type="http://schemas.openxmlformats.org/officeDocument/2006/relationships/notesSlide" Target="../notesSlides/notesSlide52.xml"/><Relationship Id="rId4"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6.m4a"/><Relationship Id="rId1" Type="http://schemas.microsoft.com/office/2007/relationships/media" Target="../media/media56.m4a"/><Relationship Id="rId5" Type="http://schemas.openxmlformats.org/officeDocument/2006/relationships/image" Target="../media/image7.png"/><Relationship Id="rId4" Type="http://schemas.openxmlformats.org/officeDocument/2006/relationships/image" Target="../media/image98.png"/></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7.m4a"/><Relationship Id="rId1" Type="http://schemas.microsoft.com/office/2007/relationships/media" Target="../media/media57.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53.xml"/></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8.m4a"/><Relationship Id="rId1" Type="http://schemas.microsoft.com/office/2007/relationships/media" Target="../media/media58.m4a"/><Relationship Id="rId6" Type="http://schemas.openxmlformats.org/officeDocument/2006/relationships/image" Target="../media/image7.png"/><Relationship Id="rId5" Type="http://schemas.openxmlformats.org/officeDocument/2006/relationships/image" Target="../media/image99.png"/><Relationship Id="rId4" Type="http://schemas.openxmlformats.org/officeDocument/2006/relationships/notesSlide" Target="../notesSlides/notesSlide54.xml"/></Relationships>
</file>

<file path=ppt/slides/_rels/slide6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59.m4a"/><Relationship Id="rId7" Type="http://schemas.openxmlformats.org/officeDocument/2006/relationships/image" Target="../media/image101.png"/><Relationship Id="rId2" Type="http://schemas.microsoft.com/office/2007/relationships/media" Target="../media/media59.m4a"/><Relationship Id="rId1" Type="http://schemas.openxmlformats.org/officeDocument/2006/relationships/tags" Target="../tags/tag47.xml"/><Relationship Id="rId6" Type="http://schemas.openxmlformats.org/officeDocument/2006/relationships/image" Target="../media/image100.png"/><Relationship Id="rId5" Type="http://schemas.openxmlformats.org/officeDocument/2006/relationships/notesSlide" Target="../notesSlides/notesSlide55.xml"/><Relationship Id="rId4"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0.m4a"/><Relationship Id="rId1" Type="http://schemas.microsoft.com/office/2007/relationships/media" Target="../media/media60.m4a"/><Relationship Id="rId5" Type="http://schemas.openxmlformats.org/officeDocument/2006/relationships/image" Target="../media/image7.png"/><Relationship Id="rId4" Type="http://schemas.openxmlformats.org/officeDocument/2006/relationships/notesSlide" Target="../notesSlides/notesSlide56.xml"/></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1.m4a"/><Relationship Id="rId1" Type="http://schemas.microsoft.com/office/2007/relationships/media" Target="../media/media61.m4a"/><Relationship Id="rId5" Type="http://schemas.openxmlformats.org/officeDocument/2006/relationships/image" Target="../media/image7.png"/><Relationship Id="rId4" Type="http://schemas.openxmlformats.org/officeDocument/2006/relationships/notesSlide" Target="../notesSlides/notesSlide57.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2.m4a"/><Relationship Id="rId1" Type="http://schemas.microsoft.com/office/2007/relationships/media" Target="../media/media62.m4a"/><Relationship Id="rId5" Type="http://schemas.openxmlformats.org/officeDocument/2006/relationships/image" Target="../media/image7.png"/><Relationship Id="rId4" Type="http://schemas.openxmlformats.org/officeDocument/2006/relationships/notesSlide" Target="../notesSlides/notesSlide58.xml"/></Relationships>
</file>

<file path=ppt/slides/_rels/slide6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5.xml"/><Relationship Id="rId7" Type="http://schemas.openxmlformats.org/officeDocument/2006/relationships/image" Target="../media/image6.png"/><Relationship Id="rId2" Type="http://schemas.openxmlformats.org/officeDocument/2006/relationships/audio" Target="../media/media63.m4a"/><Relationship Id="rId1" Type="http://schemas.microsoft.com/office/2007/relationships/media" Target="../media/media63.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5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E6A945D-6520-415C-80C5-883B11B8E6B7}"/>
              </a:ext>
            </a:extLst>
          </p:cNvPr>
          <p:cNvSpPr txBox="1"/>
          <p:nvPr/>
        </p:nvSpPr>
        <p:spPr>
          <a:xfrm>
            <a:off x="457200" y="590550"/>
            <a:ext cx="8229600" cy="4370427"/>
          </a:xfrm>
          <a:prstGeom prst="rect">
            <a:avLst/>
          </a:prstGeom>
          <a:noFill/>
        </p:spPr>
        <p:txBody>
          <a:bodyPr wrap="square" rtlCol="0">
            <a:spAutoFit/>
          </a:bodyPr>
          <a:lstStyle/>
          <a:p>
            <a:pPr>
              <a:spcBef>
                <a:spcPts val="1200"/>
              </a:spcBef>
            </a:pPr>
            <a:r>
              <a:rPr lang="en-US" dirty="0"/>
              <a:t>Friends,</a:t>
            </a:r>
          </a:p>
          <a:p>
            <a:pPr>
              <a:spcBef>
                <a:spcPts val="1200"/>
              </a:spcBef>
            </a:pPr>
            <a:r>
              <a:rPr lang="en-US" dirty="0"/>
              <a:t>This slide deck is for you to use to help educate others. It is non-partisan, data rich, animated, and hopefully fun. It represents my evolved thinking over the past 40+ years. And next year, it will evolve some more!</a:t>
            </a:r>
          </a:p>
          <a:p>
            <a:pPr>
              <a:spcBef>
                <a:spcPts val="1200"/>
              </a:spcBef>
            </a:pPr>
            <a:r>
              <a:rPr lang="en-US" dirty="0"/>
              <a:t>You can pick and choose from slides of interest.</a:t>
            </a:r>
          </a:p>
          <a:p>
            <a:pPr>
              <a:spcBef>
                <a:spcPts val="1200"/>
              </a:spcBef>
            </a:pPr>
            <a:r>
              <a:rPr lang="en-US" dirty="0"/>
              <a:t>I “presented” the talk in a continuous recording. My voice is captured for each slide. You need to click on each slide, sometimes several times, to have the animations happen. </a:t>
            </a:r>
          </a:p>
          <a:p>
            <a:pPr>
              <a:spcBef>
                <a:spcPts val="1200"/>
              </a:spcBef>
            </a:pPr>
            <a:r>
              <a:rPr lang="en-US" dirty="0"/>
              <a:t>There is also a continuous audio file (~45 minutes) that you can listen to that will give you a sense of my flow and timing. You will of course develop your own flow. </a:t>
            </a:r>
          </a:p>
          <a:p>
            <a:pPr>
              <a:spcBef>
                <a:spcPts val="1200"/>
              </a:spcBef>
            </a:pPr>
            <a:r>
              <a:rPr lang="en-US" dirty="0"/>
              <a:t>Thanks for helping us inspire an energy educated future, one mind at a time!</a:t>
            </a:r>
          </a:p>
          <a:p>
            <a:pPr>
              <a:spcBef>
                <a:spcPts val="1200"/>
              </a:spcBef>
            </a:pPr>
            <a:r>
              <a:rPr lang="en-US" dirty="0"/>
              <a:t>With energy!</a:t>
            </a:r>
          </a:p>
          <a:p>
            <a:pPr>
              <a:spcBef>
                <a:spcPts val="600"/>
              </a:spcBef>
            </a:pPr>
            <a:endParaRPr lang="en-US" dirty="0"/>
          </a:p>
          <a:p>
            <a:pPr>
              <a:spcBef>
                <a:spcPts val="600"/>
              </a:spcBef>
            </a:pPr>
            <a:r>
              <a:rPr lang="en-US" dirty="0"/>
              <a:t>Scott</a:t>
            </a:r>
          </a:p>
        </p:txBody>
      </p:sp>
    </p:spTree>
    <p:extLst>
      <p:ext uri="{BB962C8B-B14F-4D97-AF65-F5344CB8AC3E}">
        <p14:creationId xmlns:p14="http://schemas.microsoft.com/office/powerpoint/2010/main" val="432371677"/>
      </p:ext>
    </p:extLst>
  </p:cSld>
  <p:clrMapOvr>
    <a:masterClrMapping/>
  </p:clrMapOvr>
  <mc:AlternateContent xmlns:mc="http://schemas.openxmlformats.org/markup-compatibility/2006" xmlns:p14="http://schemas.microsoft.com/office/powerpoint/2010/main">
    <mc:Choice Requires="p14">
      <p:transition spd="med" p14:dur="700" advTm="14780">
        <p:fade/>
      </p:transition>
    </mc:Choice>
    <mc:Fallback xmlns="">
      <p:transition spd="med" advTm="1478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No Lines"/>
          <p:cNvGrpSpPr/>
          <p:nvPr/>
        </p:nvGrpSpPr>
        <p:grpSpPr>
          <a:xfrm>
            <a:off x="-680286" y="-47625"/>
            <a:ext cx="10504572" cy="5238750"/>
            <a:chOff x="1247400" y="714142"/>
            <a:chExt cx="11852686" cy="5911069"/>
          </a:xfrm>
        </p:grpSpPr>
        <p:pic>
          <p:nvPicPr>
            <p:cNvPr id="10" name="No Lines"/>
            <p:cNvPicPr>
              <a:picLocks noChangeAspect="1"/>
            </p:cNvPicPr>
            <p:nvPr/>
          </p:nvPicPr>
          <p:blipFill>
            <a:blip r:embed="rId5"/>
            <a:stretch>
              <a:fillRect/>
            </a:stretch>
          </p:blipFill>
          <p:spPr>
            <a:xfrm>
              <a:off x="1247400" y="714142"/>
              <a:ext cx="11852686" cy="5911069"/>
            </a:xfrm>
            <a:prstGeom prst="rect">
              <a:avLst/>
            </a:prstGeom>
          </p:spPr>
        </p:pic>
        <p:sp>
          <p:nvSpPr>
            <p:cNvPr id="11" name="Oval 10"/>
            <p:cNvSpPr/>
            <p:nvPr/>
          </p:nvSpPr>
          <p:spPr>
            <a:xfrm>
              <a:off x="3672205" y="338010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12" name="Oval 11"/>
            <p:cNvSpPr/>
            <p:nvPr/>
          </p:nvSpPr>
          <p:spPr>
            <a:xfrm>
              <a:off x="3724519" y="3389249"/>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13" name="Oval 12"/>
            <p:cNvSpPr/>
            <p:nvPr/>
          </p:nvSpPr>
          <p:spPr>
            <a:xfrm>
              <a:off x="3697930" y="333055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18" name="Oval 17"/>
            <p:cNvSpPr/>
            <p:nvPr/>
          </p:nvSpPr>
          <p:spPr>
            <a:xfrm>
              <a:off x="3709338" y="3362002"/>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grpSp>
      <p:sp>
        <p:nvSpPr>
          <p:cNvPr id="6" name="Rectangle 5"/>
          <p:cNvSpPr>
            <a:spLocks noChangeArrowheads="1"/>
          </p:cNvSpPr>
          <p:nvPr/>
        </p:nvSpPr>
        <p:spPr bwMode="auto">
          <a:xfrm>
            <a:off x="-76200" y="372130"/>
            <a:ext cx="9296400" cy="646331"/>
          </a:xfrm>
          <a:prstGeom prst="rect">
            <a:avLst/>
          </a:prstGeom>
          <a:noFill/>
          <a:ln w="9525" cap="flat" cmpd="sng" algn="ctr">
            <a:noFill/>
            <a:prstDash val="solid"/>
            <a:miter lim="800000"/>
            <a:headEnd/>
            <a:tailEnd/>
          </a:ln>
          <a:effectLst/>
        </p:spPr>
        <p:txBody>
          <a:bodyPr wrap="square">
            <a:spAutoFit/>
          </a:bodyPr>
          <a:lstStyle/>
          <a:p>
            <a:pPr lvl="0" algn="ctr">
              <a:defRPr/>
            </a:pPr>
            <a:r>
              <a:rPr kumimoji="0" lang="en-US" sz="3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2023</a:t>
            </a:r>
          </a:p>
        </p:txBody>
      </p:sp>
      <p:sp>
        <p:nvSpPr>
          <p:cNvPr id="7" name="Rectangle 6"/>
          <p:cNvSpPr/>
          <p:nvPr/>
        </p:nvSpPr>
        <p:spPr>
          <a:xfrm>
            <a:off x="55321" y="1740754"/>
            <a:ext cx="9033358" cy="1446550"/>
          </a:xfrm>
          <a:prstGeom prst="rect">
            <a:avLst/>
          </a:prstGeom>
          <a:noFill/>
          <a:ln w="9525" cap="flat" cmpd="sng" algn="ctr">
            <a:noFill/>
            <a:prstDash val="solid"/>
            <a:miter lim="800000"/>
            <a:headEnd/>
            <a:tailEnd/>
          </a:ln>
          <a:effectLst/>
        </p:spPr>
        <p:txBody>
          <a:bodyPr wrap="square">
            <a:spAutoFit/>
          </a:bodyPr>
          <a:lstStyle/>
          <a:p>
            <a:pPr lvl="0" algn="ctr">
              <a:spcBef>
                <a:spcPts val="0"/>
              </a:spcBef>
              <a:spcAft>
                <a:spcPts val="0"/>
              </a:spcAft>
              <a:buClr>
                <a:srgbClr val="FFCC66"/>
              </a:buClr>
              <a:buSzPct val="65000"/>
              <a:defRPr/>
            </a:pPr>
            <a:r>
              <a:rPr lang="en-US" sz="4000" b="1" cap="small" dirty="0">
                <a:solidFill>
                  <a:schemeClr val="accent6">
                    <a:lumMod val="20000"/>
                    <a:lumOff val="80000"/>
                  </a:schemeClr>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 </a:t>
            </a:r>
            <a:r>
              <a:rPr lang="en-US" sz="4400" b="1" cap="small" dirty="0">
                <a:solidFill>
                  <a:schemeClr val="accent6">
                    <a:lumMod val="20000"/>
                    <a:lumOff val="80000"/>
                  </a:schemeClr>
                </a:solidFill>
                <a:effectLst>
                  <a:outerShdw blurRad="38100" dist="38100" dir="2700000" algn="tl">
                    <a:srgbClr val="000000">
                      <a:alpha val="43137"/>
                    </a:srgbClr>
                  </a:outerShdw>
                </a:effectLst>
                <a:latin typeface="Arial"/>
                <a:cs typeface="Times New Roman" panose="02020603050405020304" pitchFamily="18" charset="0"/>
              </a:rPr>
              <a:t>The Global Energy Transition  </a:t>
            </a:r>
            <a:r>
              <a:rPr lang="en-US" sz="4400" b="1" i="1" cap="small" dirty="0">
                <a:solidFill>
                  <a:srgbClr val="CCFFCC"/>
                </a:solidFill>
                <a:effectLst>
                  <a:outerShdw blurRad="38100" dist="38100" dir="2700000" algn="tl">
                    <a:srgbClr val="000000">
                      <a:alpha val="43137"/>
                    </a:srgbClr>
                  </a:outerShdw>
                </a:effectLst>
                <a:latin typeface="Arial"/>
                <a:cs typeface="Times New Roman" panose="02020603050405020304" pitchFamily="18" charset="0"/>
              </a:rPr>
              <a:t>Fundamentals and Trends</a:t>
            </a:r>
            <a:endParaRPr lang="en-US" sz="4800" b="1" i="1" cap="small" dirty="0">
              <a:solidFill>
                <a:srgbClr val="CCFFCC"/>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endParaRPr>
          </a:p>
        </p:txBody>
      </p:sp>
      <p:grpSp>
        <p:nvGrpSpPr>
          <p:cNvPr id="4" name="Group 3"/>
          <p:cNvGrpSpPr/>
          <p:nvPr/>
        </p:nvGrpSpPr>
        <p:grpSpPr>
          <a:xfrm>
            <a:off x="1233863" y="4095750"/>
            <a:ext cx="6676274" cy="628431"/>
            <a:chOff x="1143000" y="4181687"/>
            <a:chExt cx="6676274" cy="628431"/>
          </a:xfrm>
        </p:grpSpPr>
        <p:sp>
          <p:nvSpPr>
            <p:cNvPr id="8" name="Rectangle 7"/>
            <p:cNvSpPr/>
            <p:nvPr/>
          </p:nvSpPr>
          <p:spPr>
            <a:xfrm>
              <a:off x="2809946" y="4234292"/>
              <a:ext cx="3342383" cy="523220"/>
            </a:xfrm>
            <a:prstGeom prst="rect">
              <a:avLst/>
            </a:prstGeom>
            <a:noFill/>
            <a:ln w="9525" cap="flat" cmpd="sng" algn="ctr">
              <a:noFill/>
              <a:prstDash val="solid"/>
              <a:miter lim="800000"/>
              <a:headEnd/>
              <a:tailEnd/>
            </a:ln>
            <a:effectLst/>
          </p:spPr>
          <p:txBody>
            <a:bodyPr wrap="square">
              <a:spAutoFit/>
            </a:bodyPr>
            <a:lstStyle/>
            <a:p>
              <a:pPr marL="0" marR="0" lvl="0" indent="0" algn="ctr" defTabSz="914400" rtl="0" eaLnBrk="1" fontAlgn="base" latinLnBrk="0" hangingPunct="1">
                <a:lnSpc>
                  <a:spcPct val="100000"/>
                </a:lnSpc>
                <a:spcBef>
                  <a:spcPts val="0"/>
                </a:spcBef>
                <a:spcAft>
                  <a:spcPts val="0"/>
                </a:spcAft>
                <a:buClr>
                  <a:srgbClr val="FFCC66"/>
                </a:buClr>
                <a:buSzPct val="65000"/>
                <a:buFontTx/>
                <a:buNone/>
                <a:tabLst/>
                <a:defRPr/>
              </a:pPr>
              <a:r>
                <a:rPr kumimoji="0" lang="en-US" sz="2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Dr. Scott W. Tinker</a:t>
              </a:r>
            </a:p>
          </p:txBody>
        </p:sp>
        <p:pic>
          <p:nvPicPr>
            <p:cNvPr id="14" name="Picture 13"/>
            <p:cNvPicPr>
              <a:picLocks noChangeAspect="1"/>
            </p:cNvPicPr>
            <p:nvPr/>
          </p:nvPicPr>
          <p:blipFill>
            <a:blip r:embed="rId6"/>
            <a:stretch>
              <a:fillRect/>
            </a:stretch>
          </p:blipFill>
          <p:spPr>
            <a:xfrm>
              <a:off x="6523484" y="4222620"/>
              <a:ext cx="1295790" cy="546565"/>
            </a:xfrm>
            <a:prstGeom prst="rect">
              <a:avLst/>
            </a:prstGeom>
          </p:spPr>
        </p:pic>
        <p:pic>
          <p:nvPicPr>
            <p:cNvPr id="3" name="Picture 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43000" y="4181687"/>
              <a:ext cx="1371123" cy="628431"/>
            </a:xfrm>
            <a:prstGeom prst="rect">
              <a:avLst/>
            </a:prstGeom>
          </p:spPr>
        </p:pic>
      </p:grpSp>
      <p:pic>
        <p:nvPicPr>
          <p:cNvPr id="2" name="Audio 1">
            <a:hlinkClick r:id="" action="ppaction://media"/>
            <a:extLst>
              <a:ext uri="{FF2B5EF4-FFF2-40B4-BE49-F238E27FC236}">
                <a16:creationId xmlns:a16="http://schemas.microsoft.com/office/drawing/2014/main" id="{6B9D1832-0B89-468C-B225-BCF3D841856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82000" y="4381500"/>
            <a:ext cx="609600" cy="609600"/>
          </a:xfrm>
          <a:prstGeom prst="rect">
            <a:avLst/>
          </a:prstGeom>
        </p:spPr>
      </p:pic>
    </p:spTree>
    <p:extLst>
      <p:ext uri="{BB962C8B-B14F-4D97-AF65-F5344CB8AC3E}">
        <p14:creationId xmlns:p14="http://schemas.microsoft.com/office/powerpoint/2010/main" val="3202694977"/>
      </p:ext>
    </p:extLst>
  </p:cSld>
  <p:clrMapOvr>
    <a:masterClrMapping/>
  </p:clrMapOvr>
  <mc:AlternateContent xmlns:mc="http://schemas.openxmlformats.org/markup-compatibility/2006" xmlns:p14="http://schemas.microsoft.com/office/powerpoint/2010/main">
    <mc:Choice Requires="p14">
      <p:transition spd="med" p14:dur="700" advTm="14780">
        <p:fade/>
      </p:transition>
    </mc:Choice>
    <mc:Fallback xmlns="">
      <p:transition spd="med" advTm="1478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id="{EFCBB9E4-A531-4D5C-B9BA-BAF3FE47C978}"/>
              </a:ext>
            </a:extLst>
          </p:cNvPr>
          <p:cNvSpPr/>
          <p:nvPr/>
        </p:nvSpPr>
        <p:spPr>
          <a:xfrm>
            <a:off x="2857083" y="1126332"/>
            <a:ext cx="5915442" cy="3416320"/>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It is the mark of an educated mind to be able to entertain a thought without accepting it.</a:t>
            </a:r>
          </a:p>
          <a:p>
            <a:pPr marL="0" marR="0" lvl="0" indent="0" algn="ctr" defTabSz="914400" rtl="0" eaLnBrk="1" fontAlgn="base" latinLnBrk="0" hangingPunct="1">
              <a:lnSpc>
                <a:spcPct val="100000"/>
              </a:lnSpc>
              <a:spcBef>
                <a:spcPts val="0"/>
              </a:spcBef>
              <a:spcAft>
                <a:spcPts val="0"/>
              </a:spcAft>
              <a:buClrTx/>
              <a:buSzTx/>
              <a:buFontTx/>
              <a:buNone/>
              <a:tabLst/>
              <a:defRPr/>
            </a:pPr>
            <a:endParaRPr kumimoji="0" lang="en-US" sz="3600" b="1" i="0" u="none" strike="noStrike" kern="1200" cap="none" spc="0" normalizeH="0" baseline="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a:p>
            <a:pPr marL="0" marR="0" lvl="0" indent="0" algn="r" defTabSz="914400" rtl="0" eaLnBrk="1" fontAlgn="base" latinLnBrk="0" hangingPunct="1">
              <a:lnSpc>
                <a:spcPct val="100000"/>
              </a:lnSpc>
              <a:spcBef>
                <a:spcPts val="0"/>
              </a:spcBef>
              <a:spcAft>
                <a:spcPts val="0"/>
              </a:spcAft>
              <a:buClrTx/>
              <a:buSzTx/>
              <a:buFontTx/>
              <a:buNone/>
              <a:tabLst/>
              <a:defRPr/>
            </a:pPr>
            <a:r>
              <a:rPr kumimoji="0" lang="en-US" sz="3600" b="1" i="1" u="none" strike="noStrike" kern="1200" cap="none" spc="0" normalizeH="0" baseline="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a:t>
            </a:r>
            <a:r>
              <a:rPr kumimoji="0" lang="en-US" sz="3200" b="1" i="1" u="none" strike="noStrike" kern="1200" cap="none" spc="0" normalizeH="0" baseline="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Aristotle</a:t>
            </a:r>
          </a:p>
        </p:txBody>
      </p:sp>
      <p:pic>
        <p:nvPicPr>
          <p:cNvPr id="84" name="Picture 83">
            <a:extLst>
              <a:ext uri="{FF2B5EF4-FFF2-40B4-BE49-F238E27FC236}">
                <a16:creationId xmlns:a16="http://schemas.microsoft.com/office/drawing/2014/main" id="{074DB81F-E389-42D0-80CC-D1885692F58C}"/>
              </a:ext>
            </a:extLst>
          </p:cNvPr>
          <p:cNvPicPr>
            <a:picLocks noChangeAspect="1"/>
          </p:cNvPicPr>
          <p:nvPr/>
        </p:nvPicPr>
        <p:blipFill>
          <a:blip r:embed="rId5"/>
          <a:stretch>
            <a:fillRect/>
          </a:stretch>
        </p:blipFill>
        <p:spPr>
          <a:xfrm>
            <a:off x="381000" y="1145382"/>
            <a:ext cx="2356107" cy="2852737"/>
          </a:xfrm>
          <a:prstGeom prst="rect">
            <a:avLst/>
          </a:prstGeom>
          <a:scene3d>
            <a:camera prst="orthographicFront"/>
            <a:lightRig rig="threePt" dir="t"/>
          </a:scene3d>
          <a:sp3d>
            <a:bevelT/>
          </a:sp3d>
        </p:spPr>
      </p:pic>
      <p:pic>
        <p:nvPicPr>
          <p:cNvPr id="2" name="Audio 1">
            <a:hlinkClick r:id="" action="ppaction://media"/>
            <a:extLst>
              <a:ext uri="{FF2B5EF4-FFF2-40B4-BE49-F238E27FC236}">
                <a16:creationId xmlns:a16="http://schemas.microsoft.com/office/drawing/2014/main" id="{C835987F-22EB-4292-AE26-09E359FD639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4381500"/>
            <a:ext cx="609600" cy="609600"/>
          </a:xfrm>
          <a:prstGeom prst="rect">
            <a:avLst/>
          </a:prstGeom>
        </p:spPr>
      </p:pic>
    </p:spTree>
    <p:extLst>
      <p:ext uri="{BB962C8B-B14F-4D97-AF65-F5344CB8AC3E}">
        <p14:creationId xmlns:p14="http://schemas.microsoft.com/office/powerpoint/2010/main" val="793433479"/>
      </p:ext>
    </p:extLst>
  </p:cSld>
  <p:clrMapOvr>
    <a:masterClrMapping/>
  </p:clrMapOvr>
  <mc:AlternateContent xmlns:mc="http://schemas.openxmlformats.org/markup-compatibility/2006" xmlns:p14="http://schemas.microsoft.com/office/powerpoint/2010/main">
    <mc:Choice Requires="p14">
      <p:transition spd="med" p14:dur="700" advTm="14265">
        <p:fade/>
      </p:transition>
    </mc:Choice>
    <mc:Fallback xmlns="">
      <p:transition spd="med" advTm="1426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1BD390-4059-4544-9EAF-F1C45EF72A28}"/>
              </a:ext>
            </a:extLst>
          </p:cNvPr>
          <p:cNvSpPr txBox="1"/>
          <p:nvPr/>
        </p:nvSpPr>
        <p:spPr>
          <a:xfrm>
            <a:off x="571500" y="1733550"/>
            <a:ext cx="8001000" cy="2123658"/>
          </a:xfrm>
          <a:prstGeom prst="rect">
            <a:avLst/>
          </a:prstGeom>
          <a:noFill/>
        </p:spPr>
        <p:txBody>
          <a:bodyPr wrap="square" rtlCol="0">
            <a:spAutoFit/>
          </a:bodyPr>
          <a:lstStyle/>
          <a:p>
            <a:pPr marL="228600" lvl="2" indent="-228600">
              <a:spcBef>
                <a:spcPts val="1200"/>
              </a:spcBef>
              <a:buFont typeface="Arial" panose="020B0604020202020204" pitchFamily="34" charset="0"/>
              <a:buChar char="•"/>
              <a:defRPr/>
            </a:pPr>
            <a:r>
              <a:rPr lang="en-US" sz="2800" b="1" dirty="0">
                <a:solidFill>
                  <a:srgbClr val="737300">
                    <a:lumMod val="20000"/>
                    <a:lumOff val="80000"/>
                  </a:srgbClr>
                </a:solidFill>
                <a:effectLst>
                  <a:outerShdw blurRad="38100" dist="38100" dir="2700000" algn="tl">
                    <a:srgbClr val="000000">
                      <a:alpha val="43137"/>
                    </a:srgbClr>
                  </a:outerShdw>
                </a:effectLst>
              </a:rPr>
              <a:t>Energy is vital for human flourishing</a:t>
            </a:r>
          </a:p>
          <a:p>
            <a:pPr marL="228600" lvl="2" indent="-228600">
              <a:spcBef>
                <a:spcPts val="1200"/>
              </a:spcBef>
              <a:buFont typeface="Arial" panose="020B0604020202020204" pitchFamily="34" charset="0"/>
              <a:buChar char="•"/>
              <a:defRPr/>
            </a:pPr>
            <a:r>
              <a:rPr lang="en-US" sz="2800" b="1" dirty="0">
                <a:solidFill>
                  <a:srgbClr val="737300">
                    <a:lumMod val="20000"/>
                    <a:lumOff val="80000"/>
                  </a:srgbClr>
                </a:solidFill>
                <a:effectLst>
                  <a:outerShdw blurRad="38100" dist="38100" dir="2700000" algn="tl">
                    <a:srgbClr val="000000">
                      <a:alpha val="43137"/>
                    </a:srgbClr>
                  </a:outerShdw>
                </a:effectLst>
              </a:rPr>
              <a:t>All forms of energy have pros and cons</a:t>
            </a:r>
          </a:p>
          <a:p>
            <a:pPr marL="228600" lvl="2" indent="-228600">
              <a:spcBef>
                <a:spcPts val="1200"/>
              </a:spcBef>
              <a:buFont typeface="Arial" panose="020B0604020202020204" pitchFamily="34" charset="0"/>
              <a:buChar char="•"/>
              <a:defRPr/>
            </a:pPr>
            <a:r>
              <a:rPr lang="en-US" sz="2800" b="1" dirty="0">
                <a:solidFill>
                  <a:srgbClr val="737300">
                    <a:lumMod val="20000"/>
                    <a:lumOff val="80000"/>
                  </a:srgbClr>
                </a:solidFill>
                <a:effectLst>
                  <a:outerShdw blurRad="38100" dist="38100" dir="2700000" algn="tl">
                    <a:srgbClr val="000000">
                      <a:alpha val="43137"/>
                    </a:srgbClr>
                  </a:outerShdw>
                </a:effectLst>
              </a:rPr>
              <a:t>Energy security, which drives every global leader, requires optionality</a:t>
            </a:r>
          </a:p>
        </p:txBody>
      </p:sp>
      <p:sp>
        <p:nvSpPr>
          <p:cNvPr id="23" name="Title 2">
            <a:extLst>
              <a:ext uri="{FF2B5EF4-FFF2-40B4-BE49-F238E27FC236}">
                <a16:creationId xmlns:a16="http://schemas.microsoft.com/office/drawing/2014/main" id="{67FB28CE-97FA-4013-9B3C-1ECC700068F5}"/>
              </a:ext>
            </a:extLst>
          </p:cNvPr>
          <p:cNvSpPr txBox="1">
            <a:spLocks/>
          </p:cNvSpPr>
          <p:nvPr/>
        </p:nvSpPr>
        <p:spPr>
          <a:xfrm>
            <a:off x="876300" y="186744"/>
            <a:ext cx="7391400" cy="887822"/>
          </a:xfrm>
          <a:prstGeom prst="rect">
            <a:avLst/>
          </a:prstGeom>
          <a:noFill/>
          <a:ln w="9525">
            <a:noFill/>
            <a:miter lim="800000"/>
            <a:headEnd/>
            <a:tailEnd/>
          </a:ln>
          <a:effectLst/>
        </p:spPr>
        <p:txBody>
          <a:bodyPr anchor="b" anchorCtr="1"/>
          <a:lst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ts val="1200"/>
              </a:spcBef>
              <a:spcAft>
                <a:spcPct val="0"/>
              </a:spcAft>
              <a:buClrTx/>
              <a:buSzTx/>
              <a:buFontTx/>
              <a:buNone/>
              <a:tabLst/>
              <a:defRPr/>
            </a:pPr>
            <a:r>
              <a:rPr kumimoji="0" lang="en-US"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Overarching Themes</a:t>
            </a:r>
            <a:endParaRPr kumimoji="0" lang="en-US" b="1" i="1" u="none" strike="noStrike" kern="1200" cap="none" spc="0" normalizeH="0" baseline="0" noProof="0" dirty="0">
              <a:ln>
                <a:noFill/>
              </a:ln>
              <a:solidFill>
                <a:srgbClr val="CCFFCC"/>
              </a:solidFill>
              <a:effectLst>
                <a:outerShdw blurRad="38100" dist="38100" dir="2700000" algn="tl">
                  <a:srgbClr val="000000"/>
                </a:outerShdw>
              </a:effectLst>
              <a:uLnTx/>
              <a:uFillTx/>
              <a:latin typeface="Arial"/>
              <a:ea typeface="+mj-ea"/>
              <a:cs typeface="+mj-cs"/>
            </a:endParaRPr>
          </a:p>
        </p:txBody>
      </p:sp>
      <p:pic>
        <p:nvPicPr>
          <p:cNvPr id="3" name="Audio 2">
            <a:hlinkClick r:id="" action="ppaction://media"/>
            <a:extLst>
              <a:ext uri="{FF2B5EF4-FFF2-40B4-BE49-F238E27FC236}">
                <a16:creationId xmlns:a16="http://schemas.microsoft.com/office/drawing/2014/main" id="{57A8D97A-FA9B-4302-9948-73CB572FABA4}"/>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373740442"/>
      </p:ext>
    </p:extLst>
  </p:cSld>
  <p:clrMapOvr>
    <a:masterClrMapping/>
  </p:clrMapOvr>
  <mc:AlternateContent xmlns:mc="http://schemas.openxmlformats.org/markup-compatibility/2006" xmlns:p14="http://schemas.microsoft.com/office/powerpoint/2010/main">
    <mc:Choice Requires="p14">
      <p:transition spd="med" p14:dur="700" advTm="22466">
        <p:fade/>
      </p:transition>
    </mc:Choice>
    <mc:Fallback xmlns="">
      <p:transition spd="med" advTm="224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wipe(left)">
                                      <p:cBhvr>
                                        <p:cTn id="11" dur="1000"/>
                                        <p:tgtEl>
                                          <p:spTgt spid="2">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2">
                                            <p:txEl>
                                              <p:pRg st="1" end="1"/>
                                            </p:txEl>
                                          </p:spTgt>
                                        </p:tgtEl>
                                        <p:attrNameLst>
                                          <p:attrName>style.visibility</p:attrName>
                                        </p:attrNameLst>
                                      </p:cBhvr>
                                      <p:to>
                                        <p:strVal val="visible"/>
                                      </p:to>
                                    </p:set>
                                    <p:animEffect transition="in" filter="wipe(left)">
                                      <p:cBhvr>
                                        <p:cTn id="16" dur="1000"/>
                                        <p:tgtEl>
                                          <p:spTgt spid="2">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wipe(left)">
                                      <p:cBhvr>
                                        <p:cTn id="21" dur="10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3"/>
                </p:tgtEl>
              </p:cMediaNode>
            </p:audio>
          </p:childTnLst>
        </p:cTn>
      </p:par>
    </p:tnLst>
    <p:bldLst>
      <p:bldP spid="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6F0DE8E8-1098-4830-BC93-F64165604844}"/>
              </a:ext>
            </a:extLst>
          </p:cNvPr>
          <p:cNvGrpSpPr/>
          <p:nvPr/>
        </p:nvGrpSpPr>
        <p:grpSpPr>
          <a:xfrm>
            <a:off x="-680286" y="-47625"/>
            <a:ext cx="10504572" cy="5238750"/>
            <a:chOff x="-680286" y="-47625"/>
            <a:chExt cx="10504572" cy="5238750"/>
          </a:xfrm>
        </p:grpSpPr>
        <p:grpSp>
          <p:nvGrpSpPr>
            <p:cNvPr id="3" name="No Lines">
              <a:extLst>
                <a:ext uri="{FF2B5EF4-FFF2-40B4-BE49-F238E27FC236}">
                  <a16:creationId xmlns:a16="http://schemas.microsoft.com/office/drawing/2014/main" id="{4F53472D-3662-4EF7-A09A-BCB47AAC5F10}"/>
                </a:ext>
              </a:extLst>
            </p:cNvPr>
            <p:cNvGrpSpPr/>
            <p:nvPr/>
          </p:nvGrpSpPr>
          <p:grpSpPr>
            <a:xfrm>
              <a:off x="-680286" y="-47625"/>
              <a:ext cx="10504572" cy="5238750"/>
              <a:chOff x="1247400" y="714142"/>
              <a:chExt cx="11852686" cy="5911069"/>
            </a:xfrm>
          </p:grpSpPr>
          <p:pic>
            <p:nvPicPr>
              <p:cNvPr id="4" name="No Lines">
                <a:extLst>
                  <a:ext uri="{FF2B5EF4-FFF2-40B4-BE49-F238E27FC236}">
                    <a16:creationId xmlns:a16="http://schemas.microsoft.com/office/drawing/2014/main" id="{DE8C8965-96DE-4FC2-9C50-30EAE9786BF0}"/>
                  </a:ext>
                </a:extLst>
              </p:cNvPr>
              <p:cNvPicPr>
                <a:picLocks noChangeAspect="1"/>
              </p:cNvPicPr>
              <p:nvPr/>
            </p:nvPicPr>
            <p:blipFill>
              <a:blip r:embed="rId5"/>
              <a:stretch>
                <a:fillRect/>
              </a:stretch>
            </p:blipFill>
            <p:spPr>
              <a:xfrm>
                <a:off x="1247400" y="714142"/>
                <a:ext cx="11852686" cy="5911069"/>
              </a:xfrm>
              <a:prstGeom prst="rect">
                <a:avLst/>
              </a:prstGeom>
            </p:spPr>
          </p:pic>
          <p:sp>
            <p:nvSpPr>
              <p:cNvPr id="5" name="Oval 4">
                <a:extLst>
                  <a:ext uri="{FF2B5EF4-FFF2-40B4-BE49-F238E27FC236}">
                    <a16:creationId xmlns:a16="http://schemas.microsoft.com/office/drawing/2014/main" id="{9A60999F-1EFF-42F9-8FE8-A76F6992C855}"/>
                  </a:ext>
                </a:extLst>
              </p:cNvPr>
              <p:cNvSpPr/>
              <p:nvPr/>
            </p:nvSpPr>
            <p:spPr>
              <a:xfrm>
                <a:off x="3672205" y="338010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6" name="Oval 5">
                <a:extLst>
                  <a:ext uri="{FF2B5EF4-FFF2-40B4-BE49-F238E27FC236}">
                    <a16:creationId xmlns:a16="http://schemas.microsoft.com/office/drawing/2014/main" id="{31C6B25D-7F24-4A32-AC66-03F77CC55297}"/>
                  </a:ext>
                </a:extLst>
              </p:cNvPr>
              <p:cNvSpPr/>
              <p:nvPr/>
            </p:nvSpPr>
            <p:spPr>
              <a:xfrm>
                <a:off x="3724519" y="3389249"/>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8" name="Oval 7">
                <a:extLst>
                  <a:ext uri="{FF2B5EF4-FFF2-40B4-BE49-F238E27FC236}">
                    <a16:creationId xmlns:a16="http://schemas.microsoft.com/office/drawing/2014/main" id="{2CC2F1FF-345A-4EFF-AEC0-A712DC99DD54}"/>
                  </a:ext>
                </a:extLst>
              </p:cNvPr>
              <p:cNvSpPr/>
              <p:nvPr/>
            </p:nvSpPr>
            <p:spPr>
              <a:xfrm>
                <a:off x="3697930" y="333055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9" name="Oval 8">
                <a:extLst>
                  <a:ext uri="{FF2B5EF4-FFF2-40B4-BE49-F238E27FC236}">
                    <a16:creationId xmlns:a16="http://schemas.microsoft.com/office/drawing/2014/main" id="{B139C653-3898-4FA0-9C1A-A921B53D7887}"/>
                  </a:ext>
                </a:extLst>
              </p:cNvPr>
              <p:cNvSpPr/>
              <p:nvPr/>
            </p:nvSpPr>
            <p:spPr>
              <a:xfrm>
                <a:off x="3709338" y="3362002"/>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grpSp>
        <p:grpSp>
          <p:nvGrpSpPr>
            <p:cNvPr id="10" name="Group 9">
              <a:extLst>
                <a:ext uri="{FF2B5EF4-FFF2-40B4-BE49-F238E27FC236}">
                  <a16:creationId xmlns:a16="http://schemas.microsoft.com/office/drawing/2014/main" id="{EAAC6763-D55C-4278-A8FD-F4617622E0AC}"/>
                </a:ext>
              </a:extLst>
            </p:cNvPr>
            <p:cNvGrpSpPr/>
            <p:nvPr/>
          </p:nvGrpSpPr>
          <p:grpSpPr>
            <a:xfrm>
              <a:off x="540537" y="4095750"/>
              <a:ext cx="8062927" cy="628431"/>
              <a:chOff x="1143000" y="4181687"/>
              <a:chExt cx="8062927" cy="628431"/>
            </a:xfrm>
          </p:grpSpPr>
          <p:pic>
            <p:nvPicPr>
              <p:cNvPr id="12" name="Picture 11">
                <a:extLst>
                  <a:ext uri="{FF2B5EF4-FFF2-40B4-BE49-F238E27FC236}">
                    <a16:creationId xmlns:a16="http://schemas.microsoft.com/office/drawing/2014/main" id="{954BC183-6352-418E-882D-9E3216D0562B}"/>
                  </a:ext>
                </a:extLst>
              </p:cNvPr>
              <p:cNvPicPr>
                <a:picLocks noChangeAspect="1"/>
              </p:cNvPicPr>
              <p:nvPr/>
            </p:nvPicPr>
            <p:blipFill>
              <a:blip r:embed="rId6"/>
              <a:stretch>
                <a:fillRect/>
              </a:stretch>
            </p:blipFill>
            <p:spPr>
              <a:xfrm>
                <a:off x="7910137" y="4222620"/>
                <a:ext cx="1295790" cy="546565"/>
              </a:xfrm>
              <a:prstGeom prst="rect">
                <a:avLst/>
              </a:prstGeom>
            </p:spPr>
          </p:pic>
          <p:pic>
            <p:nvPicPr>
              <p:cNvPr id="13" name="Picture 12">
                <a:extLst>
                  <a:ext uri="{FF2B5EF4-FFF2-40B4-BE49-F238E27FC236}">
                    <a16:creationId xmlns:a16="http://schemas.microsoft.com/office/drawing/2014/main" id="{AC8D9F3D-F02E-4831-A7AE-9F372C7C285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43000" y="4181687"/>
                <a:ext cx="1371123" cy="628431"/>
              </a:xfrm>
              <a:prstGeom prst="rect">
                <a:avLst/>
              </a:prstGeom>
            </p:spPr>
          </p:pic>
        </p:grpSp>
      </p:grpSp>
      <p:sp>
        <p:nvSpPr>
          <p:cNvPr id="7" name="Rectangle 6"/>
          <p:cNvSpPr/>
          <p:nvPr/>
        </p:nvSpPr>
        <p:spPr>
          <a:xfrm>
            <a:off x="1790700" y="1504950"/>
            <a:ext cx="5562600" cy="1754326"/>
          </a:xfrm>
          <a:prstGeom prst="rect">
            <a:avLst/>
          </a:prstGeom>
          <a:noFill/>
          <a:ln w="9525" cap="flat" cmpd="sng" algn="ctr">
            <a:noFill/>
            <a:prstDash val="solid"/>
            <a:miter lim="800000"/>
            <a:headEnd/>
            <a:tailEnd/>
          </a:ln>
          <a:effectLst/>
        </p:spPr>
        <p:txBody>
          <a:bodyPr wrap="square">
            <a:spAutoFit/>
          </a:bodyPr>
          <a:lstStyle/>
          <a:p>
            <a:pPr lvl="0" algn="ctr">
              <a:spcBef>
                <a:spcPts val="0"/>
              </a:spcBef>
              <a:spcAft>
                <a:spcPts val="0"/>
              </a:spcAft>
              <a:buClr>
                <a:srgbClr val="FFCC66"/>
              </a:buClr>
              <a:buSzPct val="65000"/>
              <a:defRPr/>
            </a:pPr>
            <a:r>
              <a:rPr lang="en-US" sz="5400" b="1" cap="small" dirty="0">
                <a:solidFill>
                  <a:schemeClr val="accent6">
                    <a:lumMod val="20000"/>
                    <a:lumOff val="80000"/>
                  </a:schemeClr>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 Energy Fundamentals</a:t>
            </a:r>
            <a:endParaRPr kumimoji="0" lang="en-US" sz="3600" b="1" i="1" u="none" strike="noStrike" kern="1200" cap="small" spc="0" normalizeH="0" baseline="0" noProof="0" dirty="0">
              <a:ln>
                <a:noFill/>
              </a:ln>
              <a:solidFill>
                <a:schemeClr val="accent6">
                  <a:lumMod val="20000"/>
                  <a:lumOff val="80000"/>
                </a:scheme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sp>
        <p:nvSpPr>
          <p:cNvPr id="14" name="Text Box 28">
            <a:extLst>
              <a:ext uri="{FF2B5EF4-FFF2-40B4-BE49-F238E27FC236}">
                <a16:creationId xmlns:a16="http://schemas.microsoft.com/office/drawing/2014/main" id="{8EC2DC66-BE1C-4029-A5E1-9653B1A4877F}"/>
              </a:ext>
            </a:extLst>
          </p:cNvPr>
          <p:cNvSpPr txBox="1">
            <a:spLocks noChangeArrowheads="1"/>
          </p:cNvSpPr>
          <p:nvPr/>
        </p:nvSpPr>
        <p:spPr bwMode="auto">
          <a:xfrm>
            <a:off x="3657600" y="4843555"/>
            <a:ext cx="537871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50000"/>
              </a:spcBef>
              <a:spcAft>
                <a:spcPct val="0"/>
              </a:spcAft>
              <a:buClrTx/>
              <a:buSzTx/>
              <a:buFontTx/>
              <a:buNone/>
              <a:tabLst/>
              <a:defRPr/>
            </a:pPr>
            <a:r>
              <a:rPr kumimoji="0" lang="en-US" alt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rPr>
              <a:t>Tinker 2022</a:t>
            </a:r>
            <a:endParaRPr kumimoji="0" lang="en-US" altLang="en-US" sz="1000" b="1" i="0" u="none" strike="noStrike" kern="1200" cap="none" spc="0" normalizeH="0" baseline="3000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endParaRPr>
          </a:p>
        </p:txBody>
      </p:sp>
      <p:pic>
        <p:nvPicPr>
          <p:cNvPr id="11" name="Audio 10">
            <a:hlinkClick r:id="" action="ppaction://media"/>
            <a:extLst>
              <a:ext uri="{FF2B5EF4-FFF2-40B4-BE49-F238E27FC236}">
                <a16:creationId xmlns:a16="http://schemas.microsoft.com/office/drawing/2014/main" id="{624080B4-EE80-44F8-BC3E-C2F577FC337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82000" y="4381500"/>
            <a:ext cx="609600" cy="609600"/>
          </a:xfrm>
          <a:prstGeom prst="rect">
            <a:avLst/>
          </a:prstGeom>
        </p:spPr>
      </p:pic>
    </p:spTree>
    <p:extLst>
      <p:ext uri="{BB962C8B-B14F-4D97-AF65-F5344CB8AC3E}">
        <p14:creationId xmlns:p14="http://schemas.microsoft.com/office/powerpoint/2010/main" val="1506665906"/>
      </p:ext>
    </p:extLst>
  </p:cSld>
  <p:clrMapOvr>
    <a:masterClrMapping/>
  </p:clrMapOvr>
  <mc:AlternateContent xmlns:mc="http://schemas.openxmlformats.org/markup-compatibility/2006" xmlns:p14="http://schemas.microsoft.com/office/powerpoint/2010/main">
    <mc:Choice Requires="p14">
      <p:transition spd="med" p14:dur="700" advTm="1514">
        <p:fade/>
      </p:transition>
    </mc:Choice>
    <mc:Fallback xmlns="">
      <p:transition spd="med" advTm="151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23572" y="114114"/>
            <a:ext cx="8783913" cy="359278"/>
            <a:chOff x="261867" y="4232095"/>
            <a:chExt cx="8783913" cy="359278"/>
          </a:xfrm>
        </p:grpSpPr>
        <p:pic>
          <p:nvPicPr>
            <p:cNvPr id="17" name="Picture 16"/>
            <p:cNvPicPr>
              <a:picLocks noChangeAspect="1"/>
            </p:cNvPicPr>
            <p:nvPr/>
          </p:nvPicPr>
          <p:blipFill>
            <a:blip r:embed="rId6"/>
            <a:stretch>
              <a:fillRect/>
            </a:stretch>
          </p:blipFill>
          <p:spPr>
            <a:xfrm>
              <a:off x="8258967" y="4232095"/>
              <a:ext cx="786813" cy="331878"/>
            </a:xfrm>
            <a:prstGeom prst="rect">
              <a:avLst/>
            </a:prstGeom>
          </p:spPr>
        </p:pic>
        <p:pic>
          <p:nvPicPr>
            <p:cNvPr id="18" name="Picture 1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61867" y="4259496"/>
              <a:ext cx="724095" cy="331877"/>
            </a:xfrm>
            <a:prstGeom prst="rect">
              <a:avLst/>
            </a:prstGeom>
          </p:spPr>
        </p:pic>
      </p:grpSp>
      <p:sp>
        <p:nvSpPr>
          <p:cNvPr id="2" name="Isosceles Triangle 1">
            <a:extLst>
              <a:ext uri="{FF2B5EF4-FFF2-40B4-BE49-F238E27FC236}">
                <a16:creationId xmlns:a16="http://schemas.microsoft.com/office/drawing/2014/main" id="{97AA210F-AE06-4187-9A5D-044E63121D57}"/>
              </a:ext>
            </a:extLst>
          </p:cNvPr>
          <p:cNvSpPr/>
          <p:nvPr/>
        </p:nvSpPr>
        <p:spPr bwMode="auto">
          <a:xfrm>
            <a:off x="2204711" y="369353"/>
            <a:ext cx="4676189" cy="4031197"/>
          </a:xfrm>
          <a:prstGeom prst="triangle">
            <a:avLst/>
          </a:prstGeom>
          <a:solidFill>
            <a:schemeClr val="accent6">
              <a:lumMod val="20000"/>
              <a:lumOff val="80000"/>
              <a:alpha val="60000"/>
            </a:schemeClr>
          </a:solidFill>
          <a:ln w="76200" cap="flat" cmpd="sng" algn="ctr">
            <a:solidFill>
              <a:srgbClr val="FFFF00"/>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5" name="Rectangle 4">
            <a:extLst>
              <a:ext uri="{FF2B5EF4-FFF2-40B4-BE49-F238E27FC236}">
                <a16:creationId xmlns:a16="http://schemas.microsoft.com/office/drawing/2014/main" id="{754411E0-38C6-4C55-B138-BCCABB2C953A}"/>
              </a:ext>
            </a:extLst>
          </p:cNvPr>
          <p:cNvSpPr/>
          <p:nvPr/>
        </p:nvSpPr>
        <p:spPr>
          <a:xfrm>
            <a:off x="2350567" y="3848374"/>
            <a:ext cx="2210862" cy="523220"/>
          </a:xfrm>
          <a:prstGeom prst="rect">
            <a:avLst/>
          </a:prstGeom>
        </p:spPr>
        <p:txBody>
          <a:bodyPr wrap="none">
            <a:spAutoFit/>
          </a:bodyPr>
          <a:lstStyle/>
          <a:p>
            <a:pPr marL="0" marR="0" lvl="0" indent="0" algn="l" defTabSz="914400" rtl="0" eaLnBrk="1" fontAlgn="base" latinLnBrk="0" hangingPunct="1">
              <a:lnSpc>
                <a:spcPct val="100000"/>
              </a:lnSpc>
              <a:spcBef>
                <a:spcPts val="1800"/>
              </a:spcBef>
              <a:spcAft>
                <a:spcPts val="0"/>
              </a:spcAft>
              <a:buClr>
                <a:srgbClr val="FFCC66"/>
              </a:buClr>
              <a:buSzPct val="65000"/>
              <a:buFontTx/>
              <a:buNone/>
              <a:tabLst/>
              <a:defRPr/>
            </a:pPr>
            <a:r>
              <a:rPr kumimoji="0" lang="en-US" sz="2800" b="1" i="0" u="none" strike="noStrike" kern="1200" cap="small" spc="0" normalizeH="0" baseline="0" noProof="0" dirty="0">
                <a:ln>
                  <a:noFill/>
                </a:ln>
                <a:solidFill>
                  <a:srgbClr val="FFFFFF"/>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Affordable</a:t>
            </a:r>
            <a:endParaRPr kumimoji="0" lang="en-US" sz="2800" b="1" i="1" u="none" strike="noStrike" kern="1200" cap="small" spc="0" normalizeH="0" baseline="0" noProof="0" dirty="0">
              <a:ln>
                <a:noFill/>
              </a:ln>
              <a:solidFill>
                <a:srgbClr val="FFFF00"/>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endParaRPr>
          </a:p>
        </p:txBody>
      </p:sp>
      <p:sp>
        <p:nvSpPr>
          <p:cNvPr id="33" name="Rectangle 32">
            <a:extLst>
              <a:ext uri="{FF2B5EF4-FFF2-40B4-BE49-F238E27FC236}">
                <a16:creationId xmlns:a16="http://schemas.microsoft.com/office/drawing/2014/main" id="{A707CCBE-D671-4315-842E-DCD4A2FB3736}"/>
              </a:ext>
            </a:extLst>
          </p:cNvPr>
          <p:cNvSpPr/>
          <p:nvPr/>
        </p:nvSpPr>
        <p:spPr>
          <a:xfrm>
            <a:off x="4901647" y="3855127"/>
            <a:ext cx="1672253" cy="523220"/>
          </a:xfrm>
          <a:prstGeom prst="rect">
            <a:avLst/>
          </a:prstGeom>
        </p:spPr>
        <p:txBody>
          <a:bodyPr wrap="none">
            <a:spAutoFit/>
          </a:bodyPr>
          <a:lstStyle/>
          <a:p>
            <a:pPr marL="0" marR="0" lvl="0" indent="0" algn="l" defTabSz="914400" rtl="0" eaLnBrk="1" fontAlgn="base" latinLnBrk="0" hangingPunct="1">
              <a:lnSpc>
                <a:spcPct val="100000"/>
              </a:lnSpc>
              <a:spcBef>
                <a:spcPts val="1800"/>
              </a:spcBef>
              <a:spcAft>
                <a:spcPts val="0"/>
              </a:spcAft>
              <a:buClr>
                <a:srgbClr val="FFCC66"/>
              </a:buClr>
              <a:buSzPct val="65000"/>
              <a:buFontTx/>
              <a:buNone/>
              <a:tabLst/>
              <a:defRPr/>
            </a:pPr>
            <a:r>
              <a:rPr kumimoji="0" lang="en-US" sz="2800" b="1" i="0" u="none" strike="noStrike" kern="1200" cap="small" spc="0" normalizeH="0" baseline="0" noProof="0" dirty="0">
                <a:ln>
                  <a:noFill/>
                </a:ln>
                <a:solidFill>
                  <a:srgbClr val="FFFFFF"/>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Reliable</a:t>
            </a:r>
            <a:endParaRPr kumimoji="0" lang="en-US" sz="2800" b="1" i="1" u="none" strike="noStrike" kern="1200" cap="small" spc="0" normalizeH="0" baseline="0" noProof="0" dirty="0">
              <a:ln>
                <a:noFill/>
              </a:ln>
              <a:solidFill>
                <a:srgbClr val="FFFF00"/>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endParaRPr>
          </a:p>
        </p:txBody>
      </p:sp>
      <p:sp>
        <p:nvSpPr>
          <p:cNvPr id="34" name="Rectangle 33">
            <a:extLst>
              <a:ext uri="{FF2B5EF4-FFF2-40B4-BE49-F238E27FC236}">
                <a16:creationId xmlns:a16="http://schemas.microsoft.com/office/drawing/2014/main" id="{7FBFC339-3E62-4F2B-9BAA-77E3D3C6B946}"/>
              </a:ext>
            </a:extLst>
          </p:cNvPr>
          <p:cNvSpPr/>
          <p:nvPr/>
        </p:nvSpPr>
        <p:spPr>
          <a:xfrm>
            <a:off x="3848208" y="1200150"/>
            <a:ext cx="1375698" cy="584775"/>
          </a:xfrm>
          <a:prstGeom prst="rect">
            <a:avLst/>
          </a:prstGeom>
        </p:spPr>
        <p:txBody>
          <a:bodyPr wrap="none">
            <a:spAutoFit/>
          </a:bodyPr>
          <a:lstStyle/>
          <a:p>
            <a:pPr marL="0" marR="0" lvl="0" indent="0" algn="l" defTabSz="914400" rtl="0" eaLnBrk="1" fontAlgn="base" latinLnBrk="0" hangingPunct="1">
              <a:lnSpc>
                <a:spcPct val="100000"/>
              </a:lnSpc>
              <a:spcBef>
                <a:spcPts val="1800"/>
              </a:spcBef>
              <a:spcAft>
                <a:spcPts val="0"/>
              </a:spcAft>
              <a:buClr>
                <a:srgbClr val="FFCC66"/>
              </a:buClr>
              <a:buSzPct val="65000"/>
              <a:buFontTx/>
              <a:buNone/>
              <a:tabLst/>
              <a:defRPr/>
            </a:pPr>
            <a:r>
              <a:rPr kumimoji="0" lang="en-US" sz="3200" b="1" i="0" u="none" strike="noStrike" kern="1200" cap="small" spc="0" normalizeH="0" baseline="0" noProof="0" dirty="0">
                <a:ln>
                  <a:noFill/>
                </a:ln>
                <a:solidFill>
                  <a:srgbClr val="FFFFFF"/>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Clean</a:t>
            </a:r>
            <a:endParaRPr kumimoji="0" lang="en-US" sz="3200" b="1" i="1" u="none" strike="noStrike" kern="1200" cap="small" spc="0" normalizeH="0" baseline="0" noProof="0" dirty="0">
              <a:ln>
                <a:noFill/>
              </a:ln>
              <a:solidFill>
                <a:srgbClr val="FFFF00"/>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2BC9BE41-C973-49B8-B312-93FAFC6898B5}"/>
              </a:ext>
            </a:extLst>
          </p:cNvPr>
          <p:cNvSpPr txBox="1"/>
          <p:nvPr/>
        </p:nvSpPr>
        <p:spPr>
          <a:xfrm>
            <a:off x="3057326" y="2304177"/>
            <a:ext cx="3082664" cy="1323439"/>
          </a:xfrm>
          <a:prstGeom prst="rect">
            <a:avLst/>
          </a:prstGeom>
          <a:noFill/>
          <a:ln w="9525" cap="flat" cmpd="sng" algn="ctr">
            <a:noFill/>
            <a:prstDash val="solid"/>
            <a:miter lim="800000"/>
            <a:headEnd/>
            <a:tailEnd/>
          </a:ln>
          <a:effectLst/>
          <a:scene3d>
            <a:camera prst="orthographicFront"/>
            <a:lightRig rig="threePt" dir="t"/>
          </a:scene3d>
          <a:sp3d>
            <a:bevelT/>
          </a:sp3d>
        </p:spPr>
        <p:txBody>
          <a:bodyPr wrap="square">
            <a:spAutoFit/>
          </a:bodyPr>
          <a:lstStyle>
            <a:defPPr>
              <a:defRPr lang="en-US"/>
            </a:defPPr>
            <a:lvl1pPr algn="ctr">
              <a:spcBef>
                <a:spcPts val="0"/>
              </a:spcBef>
              <a:spcAft>
                <a:spcPts val="0"/>
              </a:spcAft>
              <a:buClr>
                <a:srgbClr val="FFCC66"/>
              </a:buClr>
              <a:buSzPct val="65000"/>
              <a:defRPr sz="4800" b="1" cap="small">
                <a:solidFill>
                  <a:srgbClr val="FFFF00"/>
                </a:solidFill>
                <a:effectLst>
                  <a:outerShdw blurRad="38100" dist="38100" dir="2700000" algn="tl">
                    <a:srgbClr val="000000">
                      <a:alpha val="43137"/>
                    </a:srgbClr>
                  </a:outerShdw>
                </a:effectLst>
                <a:latin typeface="+mj-lt"/>
                <a:cs typeface="Times New Roman" panose="02020603050405020304" pitchFamily="18" charset="0"/>
              </a:defRPr>
            </a:lvl1pPr>
          </a:lstStyle>
          <a:p>
            <a:r>
              <a:rPr lang="en-US" sz="4000" dirty="0">
                <a:solidFill>
                  <a:schemeClr val="accent2">
                    <a:lumMod val="20000"/>
                    <a:lumOff val="80000"/>
                  </a:schemeClr>
                </a:solidFill>
              </a:rPr>
              <a:t>Radical Middle</a:t>
            </a:r>
          </a:p>
        </p:txBody>
      </p:sp>
      <p:sp>
        <p:nvSpPr>
          <p:cNvPr id="44" name="Rectangle 43">
            <a:extLst>
              <a:ext uri="{FF2B5EF4-FFF2-40B4-BE49-F238E27FC236}">
                <a16:creationId xmlns:a16="http://schemas.microsoft.com/office/drawing/2014/main" id="{D69D8643-1905-4AFE-9531-C063882079BF}"/>
              </a:ext>
            </a:extLst>
          </p:cNvPr>
          <p:cNvSpPr/>
          <p:nvPr/>
        </p:nvSpPr>
        <p:spPr>
          <a:xfrm>
            <a:off x="3247600" y="2216435"/>
            <a:ext cx="2600243" cy="1569660"/>
          </a:xfrm>
          <a:prstGeom prst="rect">
            <a:avLst/>
          </a:prstGeom>
          <a:noFill/>
          <a:ln w="9525" cap="flat" cmpd="sng" algn="ctr">
            <a:noFill/>
            <a:prstDash val="solid"/>
            <a:miter lim="800000"/>
            <a:headEnd/>
            <a:tailEnd/>
          </a:ln>
          <a:effectLst/>
          <a:scene3d>
            <a:camera prst="orthographicFront"/>
            <a:lightRig rig="threePt" dir="t"/>
          </a:scene3d>
          <a:sp3d>
            <a:bevelT/>
          </a:sp3d>
        </p:spPr>
        <p:txBody>
          <a:bodyPr wrap="square">
            <a:spAutoFit/>
          </a:bodyPr>
          <a:lstStyle/>
          <a:p>
            <a:pPr algn="ctr">
              <a:spcBef>
                <a:spcPts val="0"/>
              </a:spcBef>
              <a:spcAft>
                <a:spcPts val="0"/>
              </a:spcAft>
              <a:buClr>
                <a:srgbClr val="FFCC66"/>
              </a:buClr>
              <a:buSzPct val="65000"/>
            </a:pPr>
            <a:r>
              <a:rPr lang="en-US" sz="4800" b="1" cap="small" dirty="0">
                <a:solidFill>
                  <a:schemeClr val="accent2">
                    <a:lumMod val="20000"/>
                    <a:lumOff val="80000"/>
                  </a:schemeClr>
                </a:solidFill>
                <a:effectLst>
                  <a:outerShdw blurRad="38100" dist="38100" dir="2700000" algn="tl">
                    <a:srgbClr val="000000">
                      <a:alpha val="43137"/>
                    </a:srgbClr>
                  </a:outerShdw>
                </a:effectLst>
                <a:latin typeface="+mj-lt"/>
                <a:cs typeface="Times New Roman" panose="02020603050405020304" pitchFamily="18" charset="0"/>
              </a:rPr>
              <a:t>Trade Offs!</a:t>
            </a:r>
          </a:p>
        </p:txBody>
      </p:sp>
      <p:sp>
        <p:nvSpPr>
          <p:cNvPr id="4" name="TextBox 3">
            <a:extLst>
              <a:ext uri="{FF2B5EF4-FFF2-40B4-BE49-F238E27FC236}">
                <a16:creationId xmlns:a16="http://schemas.microsoft.com/office/drawing/2014/main" id="{98AE4307-BCFA-4435-85E4-1A8046883E21}"/>
              </a:ext>
            </a:extLst>
          </p:cNvPr>
          <p:cNvSpPr txBox="1"/>
          <p:nvPr/>
        </p:nvSpPr>
        <p:spPr>
          <a:xfrm>
            <a:off x="3247600" y="1327867"/>
            <a:ext cx="2600243" cy="954107"/>
          </a:xfrm>
          <a:prstGeom prst="rect">
            <a:avLst/>
          </a:prstGeom>
          <a:noFill/>
        </p:spPr>
        <p:txBody>
          <a:bodyPr wrap="square" rtlCol="0">
            <a:spAutoFit/>
          </a:bodyPr>
          <a:lstStyle/>
          <a:p>
            <a:pPr algn="ctr"/>
            <a:r>
              <a:rPr lang="en-US" sz="2800" b="1" dirty="0">
                <a:solidFill>
                  <a:schemeClr val="accent2">
                    <a:lumMod val="20000"/>
                    <a:lumOff val="80000"/>
                  </a:schemeClr>
                </a:solidFill>
                <a:effectLst>
                  <a:outerShdw blurRad="38100" dist="38100" dir="2700000" algn="tl">
                    <a:srgbClr val="000000">
                      <a:alpha val="43137"/>
                    </a:srgbClr>
                  </a:outerShdw>
                </a:effectLst>
              </a:rPr>
              <a:t>Climate Security</a:t>
            </a:r>
          </a:p>
        </p:txBody>
      </p:sp>
      <p:sp>
        <p:nvSpPr>
          <p:cNvPr id="36" name="TextBox 35">
            <a:extLst>
              <a:ext uri="{FF2B5EF4-FFF2-40B4-BE49-F238E27FC236}">
                <a16:creationId xmlns:a16="http://schemas.microsoft.com/office/drawing/2014/main" id="{1ADEB4A5-999C-447F-8BA6-4EA35BC24C1D}"/>
              </a:ext>
            </a:extLst>
          </p:cNvPr>
          <p:cNvSpPr txBox="1"/>
          <p:nvPr/>
        </p:nvSpPr>
        <p:spPr>
          <a:xfrm>
            <a:off x="2355641" y="3456370"/>
            <a:ext cx="2600243" cy="954107"/>
          </a:xfrm>
          <a:prstGeom prst="rect">
            <a:avLst/>
          </a:prstGeom>
          <a:noFill/>
        </p:spPr>
        <p:txBody>
          <a:bodyPr wrap="square" rtlCol="0">
            <a:spAutoFit/>
          </a:bodyPr>
          <a:lstStyle/>
          <a:p>
            <a:pPr algn="ctr"/>
            <a:r>
              <a:rPr lang="en-US" sz="2800" b="1" dirty="0">
                <a:solidFill>
                  <a:schemeClr val="accent2">
                    <a:lumMod val="20000"/>
                    <a:lumOff val="80000"/>
                  </a:schemeClr>
                </a:solidFill>
                <a:effectLst>
                  <a:outerShdw blurRad="38100" dist="38100" dir="2700000" algn="tl">
                    <a:srgbClr val="000000">
                      <a:alpha val="43137"/>
                    </a:srgbClr>
                  </a:outerShdw>
                </a:effectLst>
              </a:rPr>
              <a:t>Economic Security</a:t>
            </a:r>
          </a:p>
        </p:txBody>
      </p:sp>
      <p:sp>
        <p:nvSpPr>
          <p:cNvPr id="42" name="TextBox 41">
            <a:extLst>
              <a:ext uri="{FF2B5EF4-FFF2-40B4-BE49-F238E27FC236}">
                <a16:creationId xmlns:a16="http://schemas.microsoft.com/office/drawing/2014/main" id="{32973B0E-4AE8-4291-9FA5-25BD2C61A972}"/>
              </a:ext>
            </a:extLst>
          </p:cNvPr>
          <p:cNvSpPr txBox="1"/>
          <p:nvPr/>
        </p:nvSpPr>
        <p:spPr>
          <a:xfrm>
            <a:off x="4450766" y="3456370"/>
            <a:ext cx="2600243" cy="954107"/>
          </a:xfrm>
          <a:prstGeom prst="rect">
            <a:avLst/>
          </a:prstGeom>
          <a:noFill/>
        </p:spPr>
        <p:txBody>
          <a:bodyPr wrap="square" rtlCol="0">
            <a:spAutoFit/>
          </a:bodyPr>
          <a:lstStyle/>
          <a:p>
            <a:pPr algn="ctr"/>
            <a:r>
              <a:rPr lang="en-US" sz="2800" b="1" dirty="0">
                <a:solidFill>
                  <a:schemeClr val="accent2">
                    <a:lumMod val="20000"/>
                    <a:lumOff val="80000"/>
                  </a:schemeClr>
                </a:solidFill>
                <a:effectLst>
                  <a:outerShdw blurRad="38100" dist="38100" dir="2700000" algn="tl">
                    <a:srgbClr val="000000">
                      <a:alpha val="43137"/>
                    </a:srgbClr>
                  </a:outerShdw>
                </a:effectLst>
              </a:rPr>
              <a:t>Energy Security</a:t>
            </a:r>
          </a:p>
        </p:txBody>
      </p:sp>
      <p:sp>
        <p:nvSpPr>
          <p:cNvPr id="6" name="TextBox 5">
            <a:extLst>
              <a:ext uri="{FF2B5EF4-FFF2-40B4-BE49-F238E27FC236}">
                <a16:creationId xmlns:a16="http://schemas.microsoft.com/office/drawing/2014/main" id="{850FC975-949F-4533-90A7-90495BE79438}"/>
              </a:ext>
            </a:extLst>
          </p:cNvPr>
          <p:cNvSpPr txBox="1"/>
          <p:nvPr/>
        </p:nvSpPr>
        <p:spPr>
          <a:xfrm>
            <a:off x="3842621" y="335603"/>
            <a:ext cx="1356914" cy="584775"/>
          </a:xfrm>
          <a:prstGeom prst="rect">
            <a:avLst/>
          </a:prstGeom>
          <a:solidFill>
            <a:schemeClr val="accent2">
              <a:lumMod val="20000"/>
              <a:lumOff val="80000"/>
            </a:schemeClr>
          </a:solidFill>
          <a:scene3d>
            <a:camera prst="orthographicFront"/>
            <a:lightRig rig="threePt" dir="t"/>
          </a:scene3d>
          <a:sp3d>
            <a:bevelT/>
          </a:sp3d>
        </p:spPr>
        <p:txBody>
          <a:bodyPr wrap="square" rtlCol="0">
            <a:spAutoFit/>
          </a:bodyPr>
          <a:lstStyle>
            <a:defPPr>
              <a:defRPr lang="en-US"/>
            </a:defPPr>
            <a:lvl1pPr algn="ctr">
              <a:defRPr sz="2000" b="1">
                <a:solidFill>
                  <a:srgbClr val="66FF66"/>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DADADA">
                    <a:lumMod val="10000"/>
                  </a:srgbClr>
                </a:solidFill>
                <a:effectLst>
                  <a:outerShdw blurRad="38100" dist="38100" dir="2700000" algn="tl">
                    <a:srgbClr val="000000">
                      <a:alpha val="43137"/>
                    </a:srgbClr>
                  </a:outerShdw>
                </a:effectLst>
                <a:uLnTx/>
                <a:uFillTx/>
                <a:latin typeface="+mj-lt"/>
                <a:ea typeface="+mn-ea"/>
                <a:cs typeface="+mn-cs"/>
              </a:rPr>
              <a:t>100%</a:t>
            </a:r>
          </a:p>
        </p:txBody>
      </p:sp>
      <p:sp>
        <p:nvSpPr>
          <p:cNvPr id="32" name="TextBox 31">
            <a:extLst>
              <a:ext uri="{FF2B5EF4-FFF2-40B4-BE49-F238E27FC236}">
                <a16:creationId xmlns:a16="http://schemas.microsoft.com/office/drawing/2014/main" id="{6A576D82-9FE5-4524-9562-C676495E29F5}"/>
              </a:ext>
            </a:extLst>
          </p:cNvPr>
          <p:cNvSpPr txBox="1"/>
          <p:nvPr/>
        </p:nvSpPr>
        <p:spPr>
          <a:xfrm>
            <a:off x="1928236" y="4079653"/>
            <a:ext cx="972797" cy="584775"/>
          </a:xfrm>
          <a:prstGeom prst="rect">
            <a:avLst/>
          </a:prstGeom>
          <a:solidFill>
            <a:schemeClr val="accent2">
              <a:lumMod val="20000"/>
              <a:lumOff val="80000"/>
            </a:schemeClr>
          </a:solidFill>
          <a:scene3d>
            <a:camera prst="orthographicFront"/>
            <a:lightRig rig="threePt" dir="t"/>
          </a:scene3d>
          <a:sp3d>
            <a:bevelT/>
          </a:sp3d>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DADADA">
                    <a:lumMod val="10000"/>
                  </a:srgbClr>
                </a:solidFill>
                <a:effectLst>
                  <a:outerShdw blurRad="38100" dist="38100" dir="2700000" algn="tl">
                    <a:srgbClr val="000000">
                      <a:alpha val="43137"/>
                    </a:srgbClr>
                  </a:outerShdw>
                </a:effectLst>
                <a:uLnTx/>
                <a:uFillTx/>
                <a:latin typeface="Arial" charset="0"/>
                <a:ea typeface="+mn-ea"/>
                <a:cs typeface="+mn-cs"/>
              </a:rPr>
              <a:t>0%</a:t>
            </a:r>
          </a:p>
        </p:txBody>
      </p:sp>
      <p:sp>
        <p:nvSpPr>
          <p:cNvPr id="40" name="TextBox 39">
            <a:extLst>
              <a:ext uri="{FF2B5EF4-FFF2-40B4-BE49-F238E27FC236}">
                <a16:creationId xmlns:a16="http://schemas.microsoft.com/office/drawing/2014/main" id="{6148AD9C-05E3-491D-A73C-88A45609252D}"/>
              </a:ext>
            </a:extLst>
          </p:cNvPr>
          <p:cNvSpPr txBox="1"/>
          <p:nvPr/>
        </p:nvSpPr>
        <p:spPr>
          <a:xfrm>
            <a:off x="6301636" y="4079653"/>
            <a:ext cx="992462" cy="584775"/>
          </a:xfrm>
          <a:prstGeom prst="rect">
            <a:avLst/>
          </a:prstGeom>
          <a:solidFill>
            <a:schemeClr val="accent2">
              <a:lumMod val="20000"/>
              <a:lumOff val="80000"/>
            </a:schemeClr>
          </a:solidFill>
          <a:scene3d>
            <a:camera prst="orthographicFront"/>
            <a:lightRig rig="threePt" dir="t"/>
          </a:scene3d>
          <a:sp3d>
            <a:bevelT/>
          </a:sp3d>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DADADA">
                    <a:lumMod val="10000"/>
                  </a:srgbClr>
                </a:solidFill>
                <a:effectLst>
                  <a:outerShdw blurRad="38100" dist="38100" dir="2700000" algn="tl">
                    <a:srgbClr val="000000">
                      <a:alpha val="43137"/>
                    </a:srgbClr>
                  </a:outerShdw>
                </a:effectLst>
                <a:uLnTx/>
                <a:uFillTx/>
                <a:latin typeface="Arial" charset="0"/>
                <a:ea typeface="+mn-ea"/>
                <a:cs typeface="+mn-cs"/>
              </a:rPr>
              <a:t>0%</a:t>
            </a:r>
          </a:p>
        </p:txBody>
      </p:sp>
      <p:sp>
        <p:nvSpPr>
          <p:cNvPr id="43" name="Rectangle 111">
            <a:extLst>
              <a:ext uri="{FF2B5EF4-FFF2-40B4-BE49-F238E27FC236}">
                <a16:creationId xmlns:a16="http://schemas.microsoft.com/office/drawing/2014/main" id="{DBAF7080-789B-47C3-AB82-F32814C02756}"/>
              </a:ext>
            </a:extLst>
          </p:cNvPr>
          <p:cNvSpPr>
            <a:spLocks noChangeArrowheads="1"/>
          </p:cNvSpPr>
          <p:nvPr/>
        </p:nvSpPr>
        <p:spPr bwMode="auto">
          <a:xfrm>
            <a:off x="457200" y="1200151"/>
            <a:ext cx="2307979" cy="1224424"/>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spcBef>
                <a:spcPct val="0"/>
              </a:spcBef>
              <a:spcAft>
                <a:spcPct val="0"/>
              </a:spcAft>
              <a:buClrTx/>
              <a:buSzTx/>
              <a:buFontTx/>
              <a:buNone/>
              <a:tabLst/>
              <a:defRPr/>
            </a:pPr>
            <a:r>
              <a:rPr kumimoji="0" lang="en-US" sz="4000" b="1" i="0" u="none" strike="noStrike" kern="1200" cap="small" spc="0" normalizeH="0" noProof="0" dirty="0">
                <a:ln>
                  <a:noFill/>
                </a:ln>
                <a:solidFill>
                  <a:srgbClr val="737300">
                    <a:lumMod val="20000"/>
                    <a:lumOff val="80000"/>
                  </a:srgbClr>
                </a:solidFill>
                <a:effectLst>
                  <a:outerShdw blurRad="38100" dist="38100" dir="2700000" algn="tl">
                    <a:srgbClr val="000000"/>
                  </a:outerShdw>
                </a:effectLst>
                <a:uLnTx/>
                <a:uFillTx/>
                <a:latin typeface="Arial" pitchFamily="34" charset="0"/>
                <a:ea typeface="+mn-ea"/>
                <a:cs typeface="+mn-cs"/>
              </a:rPr>
              <a:t>Global Context</a:t>
            </a:r>
            <a:endParaRPr kumimoji="0" lang="en-US" sz="4000" b="1" i="1"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pic>
        <p:nvPicPr>
          <p:cNvPr id="7" name="Audio 6">
            <a:hlinkClick r:id="" action="ppaction://media"/>
            <a:extLst>
              <a:ext uri="{FF2B5EF4-FFF2-40B4-BE49-F238E27FC236}">
                <a16:creationId xmlns:a16="http://schemas.microsoft.com/office/drawing/2014/main" id="{0283FFFC-D3D9-482E-9BD1-EE55C497D75D}"/>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3262733327"/>
      </p:ext>
    </p:extLst>
  </p:cSld>
  <p:clrMapOvr>
    <a:masterClrMapping/>
  </p:clrMapOvr>
  <mc:AlternateContent xmlns:mc="http://schemas.openxmlformats.org/markup-compatibility/2006" xmlns:p14="http://schemas.microsoft.com/office/powerpoint/2010/main">
    <mc:Choice Requires="p14">
      <p:transition spd="med" p14:dur="700" advTm="53386">
        <p:fade/>
      </p:transition>
    </mc:Choice>
    <mc:Fallback xmlns="">
      <p:transition spd="med" advTm="5338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1" nodeType="clickEffect">
                                  <p:stCondLst>
                                    <p:cond delay="0"/>
                                  </p:stCondLst>
                                  <p:childTnLst>
                                    <p:set>
                                      <p:cBhvr>
                                        <p:cTn id="10" dur="1" fill="hold">
                                          <p:stCondLst>
                                            <p:cond delay="0"/>
                                          </p:stCondLst>
                                        </p:cTn>
                                        <p:tgtEl>
                                          <p:spTgt spid="42"/>
                                        </p:tgtEl>
                                        <p:attrNameLst>
                                          <p:attrName>style.visibility</p:attrName>
                                        </p:attrNameLst>
                                      </p:cBhvr>
                                      <p:to>
                                        <p:strVal val="visible"/>
                                      </p:to>
                                    </p:set>
                                    <p:anim calcmode="lin" valueType="num">
                                      <p:cBhvr>
                                        <p:cTn id="11" dur="1000" fill="hold"/>
                                        <p:tgtEl>
                                          <p:spTgt spid="42"/>
                                        </p:tgtEl>
                                        <p:attrNameLst>
                                          <p:attrName>ppt_w</p:attrName>
                                        </p:attrNameLst>
                                      </p:cBhvr>
                                      <p:tavLst>
                                        <p:tav tm="0">
                                          <p:val>
                                            <p:fltVal val="0"/>
                                          </p:val>
                                        </p:tav>
                                        <p:tav tm="100000">
                                          <p:val>
                                            <p:strVal val="#ppt_w"/>
                                          </p:val>
                                        </p:tav>
                                      </p:tavLst>
                                    </p:anim>
                                    <p:anim calcmode="lin" valueType="num">
                                      <p:cBhvr>
                                        <p:cTn id="12" dur="1000" fill="hold"/>
                                        <p:tgtEl>
                                          <p:spTgt spid="42"/>
                                        </p:tgtEl>
                                        <p:attrNameLst>
                                          <p:attrName>ppt_h</p:attrName>
                                        </p:attrNameLst>
                                      </p:cBhvr>
                                      <p:tavLst>
                                        <p:tav tm="0">
                                          <p:val>
                                            <p:fltVal val="0"/>
                                          </p:val>
                                        </p:tav>
                                        <p:tav tm="100000">
                                          <p:val>
                                            <p:strVal val="#ppt_h"/>
                                          </p:val>
                                        </p:tav>
                                      </p:tavLst>
                                    </p:anim>
                                    <p:animEffect transition="in" filter="fade">
                                      <p:cBhvr>
                                        <p:cTn id="13" dur="1000"/>
                                        <p:tgtEl>
                                          <p:spTgt spid="42"/>
                                        </p:tgtEl>
                                      </p:cBhvr>
                                    </p:animEffect>
                                  </p:childTnLst>
                                </p:cTn>
                              </p:par>
                              <p:par>
                                <p:cTn id="14" presetID="53" presetClass="entr" presetSubtype="16" fill="hold" grpId="1" nodeType="withEffect">
                                  <p:stCondLst>
                                    <p:cond delay="0"/>
                                  </p:stCondLst>
                                  <p:childTnLst>
                                    <p:set>
                                      <p:cBhvr>
                                        <p:cTn id="15" dur="1" fill="hold">
                                          <p:stCondLst>
                                            <p:cond delay="0"/>
                                          </p:stCondLst>
                                        </p:cTn>
                                        <p:tgtEl>
                                          <p:spTgt spid="36"/>
                                        </p:tgtEl>
                                        <p:attrNameLst>
                                          <p:attrName>style.visibility</p:attrName>
                                        </p:attrNameLst>
                                      </p:cBhvr>
                                      <p:to>
                                        <p:strVal val="visible"/>
                                      </p:to>
                                    </p:set>
                                    <p:anim calcmode="lin" valueType="num">
                                      <p:cBhvr>
                                        <p:cTn id="16" dur="1000" fill="hold"/>
                                        <p:tgtEl>
                                          <p:spTgt spid="36"/>
                                        </p:tgtEl>
                                        <p:attrNameLst>
                                          <p:attrName>ppt_w</p:attrName>
                                        </p:attrNameLst>
                                      </p:cBhvr>
                                      <p:tavLst>
                                        <p:tav tm="0">
                                          <p:val>
                                            <p:fltVal val="0"/>
                                          </p:val>
                                        </p:tav>
                                        <p:tav tm="100000">
                                          <p:val>
                                            <p:strVal val="#ppt_w"/>
                                          </p:val>
                                        </p:tav>
                                      </p:tavLst>
                                    </p:anim>
                                    <p:anim calcmode="lin" valueType="num">
                                      <p:cBhvr>
                                        <p:cTn id="17" dur="1000" fill="hold"/>
                                        <p:tgtEl>
                                          <p:spTgt spid="36"/>
                                        </p:tgtEl>
                                        <p:attrNameLst>
                                          <p:attrName>ppt_h</p:attrName>
                                        </p:attrNameLst>
                                      </p:cBhvr>
                                      <p:tavLst>
                                        <p:tav tm="0">
                                          <p:val>
                                            <p:fltVal val="0"/>
                                          </p:val>
                                        </p:tav>
                                        <p:tav tm="100000">
                                          <p:val>
                                            <p:strVal val="#ppt_h"/>
                                          </p:val>
                                        </p:tav>
                                      </p:tavLst>
                                    </p:anim>
                                    <p:animEffect transition="in" filter="fade">
                                      <p:cBhvr>
                                        <p:cTn id="18" dur="1000"/>
                                        <p:tgtEl>
                                          <p:spTgt spid="36"/>
                                        </p:tgtEl>
                                      </p:cBhvr>
                                    </p:animEffect>
                                  </p:childTnLst>
                                </p:cTn>
                              </p:par>
                              <p:par>
                                <p:cTn id="19" presetID="53" presetClass="entr" presetSubtype="16" fill="hold" grpId="1" nodeType="with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1000" fill="hold"/>
                                        <p:tgtEl>
                                          <p:spTgt spid="4"/>
                                        </p:tgtEl>
                                        <p:attrNameLst>
                                          <p:attrName>ppt_w</p:attrName>
                                        </p:attrNameLst>
                                      </p:cBhvr>
                                      <p:tavLst>
                                        <p:tav tm="0">
                                          <p:val>
                                            <p:fltVal val="0"/>
                                          </p:val>
                                        </p:tav>
                                        <p:tav tm="100000">
                                          <p:val>
                                            <p:strVal val="#ppt_w"/>
                                          </p:val>
                                        </p:tav>
                                      </p:tavLst>
                                    </p:anim>
                                    <p:anim calcmode="lin" valueType="num">
                                      <p:cBhvr>
                                        <p:cTn id="22" dur="1000" fill="hold"/>
                                        <p:tgtEl>
                                          <p:spTgt spid="4"/>
                                        </p:tgtEl>
                                        <p:attrNameLst>
                                          <p:attrName>ppt_h</p:attrName>
                                        </p:attrNameLst>
                                      </p:cBhvr>
                                      <p:tavLst>
                                        <p:tav tm="0">
                                          <p:val>
                                            <p:fltVal val="0"/>
                                          </p:val>
                                        </p:tav>
                                        <p:tav tm="100000">
                                          <p:val>
                                            <p:strVal val="#ppt_h"/>
                                          </p:val>
                                        </p:tav>
                                      </p:tavLst>
                                    </p:anim>
                                    <p:animEffect transition="in" filter="fade">
                                      <p:cBhvr>
                                        <p:cTn id="23" dur="10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42" presetClass="path" presetSubtype="0" accel="50000" decel="50000" fill="hold" grpId="0" nodeType="clickEffect">
                                  <p:stCondLst>
                                    <p:cond delay="0"/>
                                  </p:stCondLst>
                                  <p:childTnLst>
                                    <p:animMotion origin="layout" path="M -3.05556E-6 3.82716E-6 L 0.20625 -0.00124 " pathEditMode="relative" rAng="0" ptsTypes="AA">
                                      <p:cBhvr>
                                        <p:cTn id="27" dur="2000" fill="hold"/>
                                        <p:tgtEl>
                                          <p:spTgt spid="42"/>
                                        </p:tgtEl>
                                        <p:attrNameLst>
                                          <p:attrName>ppt_x</p:attrName>
                                          <p:attrName>ppt_y</p:attrName>
                                        </p:attrNameLst>
                                      </p:cBhvr>
                                      <p:rCtr x="10312" y="-62"/>
                                    </p:animMotion>
                                  </p:childTnLst>
                                </p:cTn>
                              </p:par>
                            </p:childTnLst>
                          </p:cTn>
                        </p:par>
                        <p:par>
                          <p:cTn id="28" fill="hold">
                            <p:stCondLst>
                              <p:cond delay="2000"/>
                            </p:stCondLst>
                            <p:childTnLst>
                              <p:par>
                                <p:cTn id="29" presetID="10" presetClass="entr" presetSubtype="0" fill="hold" grpId="0" nodeType="afterEffect">
                                  <p:stCondLst>
                                    <p:cond delay="0"/>
                                  </p:stCondLst>
                                  <p:childTnLst>
                                    <p:set>
                                      <p:cBhvr>
                                        <p:cTn id="30" dur="1" fill="hold">
                                          <p:stCondLst>
                                            <p:cond delay="0"/>
                                          </p:stCondLst>
                                        </p:cTn>
                                        <p:tgtEl>
                                          <p:spTgt spid="33"/>
                                        </p:tgtEl>
                                        <p:attrNameLst>
                                          <p:attrName>style.visibility</p:attrName>
                                        </p:attrNameLst>
                                      </p:cBhvr>
                                      <p:to>
                                        <p:strVal val="visible"/>
                                      </p:to>
                                    </p:set>
                                    <p:animEffect transition="in" filter="fade">
                                      <p:cBhvr>
                                        <p:cTn id="31" dur="1000"/>
                                        <p:tgtEl>
                                          <p:spTgt spid="33"/>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path" presetSubtype="0" accel="50000" decel="50000" fill="hold" grpId="0" nodeType="clickEffect">
                                  <p:stCondLst>
                                    <p:cond delay="0"/>
                                  </p:stCondLst>
                                  <p:childTnLst>
                                    <p:animMotion origin="layout" path="M 3.61111E-6 3.82716E-6 L -0.23716 -0.00278 " pathEditMode="relative" rAng="0" ptsTypes="AA">
                                      <p:cBhvr>
                                        <p:cTn id="35" dur="2000" fill="hold"/>
                                        <p:tgtEl>
                                          <p:spTgt spid="36"/>
                                        </p:tgtEl>
                                        <p:attrNameLst>
                                          <p:attrName>ppt_x</p:attrName>
                                          <p:attrName>ppt_y</p:attrName>
                                        </p:attrNameLst>
                                      </p:cBhvr>
                                      <p:rCtr x="-11858" y="-154"/>
                                    </p:animMotion>
                                  </p:childTnLst>
                                </p:cTn>
                              </p:par>
                            </p:childTnLst>
                          </p:cTn>
                        </p:par>
                        <p:par>
                          <p:cTn id="36" fill="hold">
                            <p:stCondLst>
                              <p:cond delay="2000"/>
                            </p:stCondLst>
                            <p:childTnLst>
                              <p:par>
                                <p:cTn id="37" presetID="10" presetClass="entr" presetSubtype="0" fill="hold" grpId="0" nodeType="afterEffect">
                                  <p:stCondLst>
                                    <p:cond delay="0"/>
                                  </p:stCondLst>
                                  <p:childTnLst>
                                    <p:set>
                                      <p:cBhvr>
                                        <p:cTn id="38" dur="1" fill="hold">
                                          <p:stCondLst>
                                            <p:cond delay="0"/>
                                          </p:stCondLst>
                                        </p:cTn>
                                        <p:tgtEl>
                                          <p:spTgt spid="5"/>
                                        </p:tgtEl>
                                        <p:attrNameLst>
                                          <p:attrName>style.visibility</p:attrName>
                                        </p:attrNameLst>
                                      </p:cBhvr>
                                      <p:to>
                                        <p:strVal val="visible"/>
                                      </p:to>
                                    </p:set>
                                    <p:animEffect transition="in" filter="fade">
                                      <p:cBhvr>
                                        <p:cTn id="39" dur="1000"/>
                                        <p:tgtEl>
                                          <p:spTgt spid="5"/>
                                        </p:tgtEl>
                                      </p:cBhvr>
                                    </p:animEffect>
                                  </p:childTnLst>
                                </p:cTn>
                              </p:par>
                            </p:childTnLst>
                          </p:cTn>
                        </p:par>
                      </p:childTnLst>
                    </p:cTn>
                  </p:par>
                  <p:par>
                    <p:cTn id="40" fill="hold">
                      <p:stCondLst>
                        <p:cond delay="indefinite"/>
                      </p:stCondLst>
                      <p:childTnLst>
                        <p:par>
                          <p:cTn id="41" fill="hold">
                            <p:stCondLst>
                              <p:cond delay="0"/>
                            </p:stCondLst>
                            <p:childTnLst>
                              <p:par>
                                <p:cTn id="42" presetID="42" presetClass="path" presetSubtype="0" accel="50000" decel="50000" fill="hold" grpId="0" nodeType="clickEffect">
                                  <p:stCondLst>
                                    <p:cond delay="0"/>
                                  </p:stCondLst>
                                  <p:childTnLst>
                                    <p:animMotion origin="layout" path="M 4.16667E-6 2.71605E-6 L 0.14843 -0.1855 " pathEditMode="relative" rAng="0" ptsTypes="AA">
                                      <p:cBhvr>
                                        <p:cTn id="43" dur="2000" fill="hold"/>
                                        <p:tgtEl>
                                          <p:spTgt spid="4"/>
                                        </p:tgtEl>
                                        <p:attrNameLst>
                                          <p:attrName>ppt_x</p:attrName>
                                          <p:attrName>ppt_y</p:attrName>
                                        </p:attrNameLst>
                                      </p:cBhvr>
                                      <p:rCtr x="7413" y="-9290"/>
                                    </p:animMotion>
                                  </p:childTnLst>
                                </p:cTn>
                              </p:par>
                            </p:childTnLst>
                          </p:cTn>
                        </p:par>
                        <p:par>
                          <p:cTn id="44" fill="hold">
                            <p:stCondLst>
                              <p:cond delay="2000"/>
                            </p:stCondLst>
                            <p:childTnLst>
                              <p:par>
                                <p:cTn id="45" presetID="10" presetClass="entr" presetSubtype="0" fill="hold" grpId="0" nodeType="afterEffect">
                                  <p:stCondLst>
                                    <p:cond delay="0"/>
                                  </p:stCondLst>
                                  <p:childTnLst>
                                    <p:set>
                                      <p:cBhvr>
                                        <p:cTn id="46" dur="1" fill="hold">
                                          <p:stCondLst>
                                            <p:cond delay="0"/>
                                          </p:stCondLst>
                                        </p:cTn>
                                        <p:tgtEl>
                                          <p:spTgt spid="34"/>
                                        </p:tgtEl>
                                        <p:attrNameLst>
                                          <p:attrName>style.visibility</p:attrName>
                                        </p:attrNameLst>
                                      </p:cBhvr>
                                      <p:to>
                                        <p:strVal val="visible"/>
                                      </p:to>
                                    </p:set>
                                    <p:animEffect transition="in" filter="fade">
                                      <p:cBhvr>
                                        <p:cTn id="47" dur="1000"/>
                                        <p:tgtEl>
                                          <p:spTgt spid="34"/>
                                        </p:tgtEl>
                                      </p:cBhvr>
                                    </p:animEffect>
                                  </p:childTnLst>
                                </p:cTn>
                              </p:par>
                            </p:childTnLst>
                          </p:cTn>
                        </p:par>
                      </p:childTnLst>
                    </p:cTn>
                  </p:par>
                  <p:par>
                    <p:cTn id="48" fill="hold">
                      <p:stCondLst>
                        <p:cond delay="indefinite"/>
                      </p:stCondLst>
                      <p:childTnLst>
                        <p:par>
                          <p:cTn id="49" fill="hold">
                            <p:stCondLst>
                              <p:cond delay="0"/>
                            </p:stCondLst>
                            <p:childTnLst>
                              <p:par>
                                <p:cTn id="50" presetID="53" presetClass="entr" presetSubtype="16" fill="hold" grpId="0" nodeType="clickEffect">
                                  <p:stCondLst>
                                    <p:cond delay="0"/>
                                  </p:stCondLst>
                                  <p:childTnLst>
                                    <p:set>
                                      <p:cBhvr>
                                        <p:cTn id="51" dur="1" fill="hold">
                                          <p:stCondLst>
                                            <p:cond delay="0"/>
                                          </p:stCondLst>
                                        </p:cTn>
                                        <p:tgtEl>
                                          <p:spTgt spid="6"/>
                                        </p:tgtEl>
                                        <p:attrNameLst>
                                          <p:attrName>style.visibility</p:attrName>
                                        </p:attrNameLst>
                                      </p:cBhvr>
                                      <p:to>
                                        <p:strVal val="visible"/>
                                      </p:to>
                                    </p:set>
                                    <p:anim calcmode="lin" valueType="num">
                                      <p:cBhvr>
                                        <p:cTn id="52" dur="1500" fill="hold"/>
                                        <p:tgtEl>
                                          <p:spTgt spid="6"/>
                                        </p:tgtEl>
                                        <p:attrNameLst>
                                          <p:attrName>ppt_w</p:attrName>
                                        </p:attrNameLst>
                                      </p:cBhvr>
                                      <p:tavLst>
                                        <p:tav tm="0">
                                          <p:val>
                                            <p:fltVal val="0"/>
                                          </p:val>
                                        </p:tav>
                                        <p:tav tm="100000">
                                          <p:val>
                                            <p:strVal val="#ppt_w"/>
                                          </p:val>
                                        </p:tav>
                                      </p:tavLst>
                                    </p:anim>
                                    <p:anim calcmode="lin" valueType="num">
                                      <p:cBhvr>
                                        <p:cTn id="53" dur="1500" fill="hold"/>
                                        <p:tgtEl>
                                          <p:spTgt spid="6"/>
                                        </p:tgtEl>
                                        <p:attrNameLst>
                                          <p:attrName>ppt_h</p:attrName>
                                        </p:attrNameLst>
                                      </p:cBhvr>
                                      <p:tavLst>
                                        <p:tav tm="0">
                                          <p:val>
                                            <p:fltVal val="0"/>
                                          </p:val>
                                        </p:tav>
                                        <p:tav tm="100000">
                                          <p:val>
                                            <p:strVal val="#ppt_h"/>
                                          </p:val>
                                        </p:tav>
                                      </p:tavLst>
                                    </p:anim>
                                    <p:animEffect transition="in" filter="fade">
                                      <p:cBhvr>
                                        <p:cTn id="54" dur="1500"/>
                                        <p:tgtEl>
                                          <p:spTgt spid="6"/>
                                        </p:tgtEl>
                                      </p:cBhvr>
                                    </p:animEffect>
                                  </p:childTnLst>
                                </p:cTn>
                              </p:par>
                            </p:childTnLst>
                          </p:cTn>
                        </p:par>
                        <p:par>
                          <p:cTn id="55" fill="hold">
                            <p:stCondLst>
                              <p:cond delay="1500"/>
                            </p:stCondLst>
                            <p:childTnLst>
                              <p:par>
                                <p:cTn id="56" presetID="53" presetClass="entr" presetSubtype="16" fill="hold" grpId="0" nodeType="afterEffect">
                                  <p:stCondLst>
                                    <p:cond delay="0"/>
                                  </p:stCondLst>
                                  <p:childTnLst>
                                    <p:set>
                                      <p:cBhvr>
                                        <p:cTn id="57" dur="1" fill="hold">
                                          <p:stCondLst>
                                            <p:cond delay="0"/>
                                          </p:stCondLst>
                                        </p:cTn>
                                        <p:tgtEl>
                                          <p:spTgt spid="32"/>
                                        </p:tgtEl>
                                        <p:attrNameLst>
                                          <p:attrName>style.visibility</p:attrName>
                                        </p:attrNameLst>
                                      </p:cBhvr>
                                      <p:to>
                                        <p:strVal val="visible"/>
                                      </p:to>
                                    </p:set>
                                    <p:anim calcmode="lin" valueType="num">
                                      <p:cBhvr>
                                        <p:cTn id="58" dur="1500" fill="hold"/>
                                        <p:tgtEl>
                                          <p:spTgt spid="32"/>
                                        </p:tgtEl>
                                        <p:attrNameLst>
                                          <p:attrName>ppt_w</p:attrName>
                                        </p:attrNameLst>
                                      </p:cBhvr>
                                      <p:tavLst>
                                        <p:tav tm="0">
                                          <p:val>
                                            <p:fltVal val="0"/>
                                          </p:val>
                                        </p:tav>
                                        <p:tav tm="100000">
                                          <p:val>
                                            <p:strVal val="#ppt_w"/>
                                          </p:val>
                                        </p:tav>
                                      </p:tavLst>
                                    </p:anim>
                                    <p:anim calcmode="lin" valueType="num">
                                      <p:cBhvr>
                                        <p:cTn id="59" dur="1500" fill="hold"/>
                                        <p:tgtEl>
                                          <p:spTgt spid="32"/>
                                        </p:tgtEl>
                                        <p:attrNameLst>
                                          <p:attrName>ppt_h</p:attrName>
                                        </p:attrNameLst>
                                      </p:cBhvr>
                                      <p:tavLst>
                                        <p:tav tm="0">
                                          <p:val>
                                            <p:fltVal val="0"/>
                                          </p:val>
                                        </p:tav>
                                        <p:tav tm="100000">
                                          <p:val>
                                            <p:strVal val="#ppt_h"/>
                                          </p:val>
                                        </p:tav>
                                      </p:tavLst>
                                    </p:anim>
                                    <p:animEffect transition="in" filter="fade">
                                      <p:cBhvr>
                                        <p:cTn id="60" dur="1500"/>
                                        <p:tgtEl>
                                          <p:spTgt spid="32"/>
                                        </p:tgtEl>
                                      </p:cBhvr>
                                    </p:animEffect>
                                  </p:childTnLst>
                                </p:cTn>
                              </p:par>
                              <p:par>
                                <p:cTn id="61" presetID="53" presetClass="entr" presetSubtype="16" fill="hold" grpId="0" nodeType="withEffect">
                                  <p:stCondLst>
                                    <p:cond delay="0"/>
                                  </p:stCondLst>
                                  <p:childTnLst>
                                    <p:set>
                                      <p:cBhvr>
                                        <p:cTn id="62" dur="1" fill="hold">
                                          <p:stCondLst>
                                            <p:cond delay="0"/>
                                          </p:stCondLst>
                                        </p:cTn>
                                        <p:tgtEl>
                                          <p:spTgt spid="40"/>
                                        </p:tgtEl>
                                        <p:attrNameLst>
                                          <p:attrName>style.visibility</p:attrName>
                                        </p:attrNameLst>
                                      </p:cBhvr>
                                      <p:to>
                                        <p:strVal val="visible"/>
                                      </p:to>
                                    </p:set>
                                    <p:anim calcmode="lin" valueType="num">
                                      <p:cBhvr>
                                        <p:cTn id="63" dur="1500" fill="hold"/>
                                        <p:tgtEl>
                                          <p:spTgt spid="40"/>
                                        </p:tgtEl>
                                        <p:attrNameLst>
                                          <p:attrName>ppt_w</p:attrName>
                                        </p:attrNameLst>
                                      </p:cBhvr>
                                      <p:tavLst>
                                        <p:tav tm="0">
                                          <p:val>
                                            <p:fltVal val="0"/>
                                          </p:val>
                                        </p:tav>
                                        <p:tav tm="100000">
                                          <p:val>
                                            <p:strVal val="#ppt_w"/>
                                          </p:val>
                                        </p:tav>
                                      </p:tavLst>
                                    </p:anim>
                                    <p:anim calcmode="lin" valueType="num">
                                      <p:cBhvr>
                                        <p:cTn id="64" dur="1500" fill="hold"/>
                                        <p:tgtEl>
                                          <p:spTgt spid="40"/>
                                        </p:tgtEl>
                                        <p:attrNameLst>
                                          <p:attrName>ppt_h</p:attrName>
                                        </p:attrNameLst>
                                      </p:cBhvr>
                                      <p:tavLst>
                                        <p:tav tm="0">
                                          <p:val>
                                            <p:fltVal val="0"/>
                                          </p:val>
                                        </p:tav>
                                        <p:tav tm="100000">
                                          <p:val>
                                            <p:strVal val="#ppt_h"/>
                                          </p:val>
                                        </p:tav>
                                      </p:tavLst>
                                    </p:anim>
                                    <p:animEffect transition="in" filter="fade">
                                      <p:cBhvr>
                                        <p:cTn id="65" dur="1500"/>
                                        <p:tgtEl>
                                          <p:spTgt spid="40"/>
                                        </p:tgtEl>
                                      </p:cBhvr>
                                    </p:animEffect>
                                  </p:childTnLst>
                                </p:cTn>
                              </p:par>
                            </p:childTnLst>
                          </p:cTn>
                        </p:par>
                      </p:childTnLst>
                    </p:cTn>
                  </p:par>
                  <p:par>
                    <p:cTn id="66" fill="hold">
                      <p:stCondLst>
                        <p:cond delay="indefinite"/>
                      </p:stCondLst>
                      <p:childTnLst>
                        <p:par>
                          <p:cTn id="67" fill="hold">
                            <p:stCondLst>
                              <p:cond delay="0"/>
                            </p:stCondLst>
                            <p:childTnLst>
                              <p:par>
                                <p:cTn id="68" presetID="42" presetClass="path" presetSubtype="0" accel="50000" decel="50000" fill="hold" grpId="2" nodeType="clickEffect">
                                  <p:stCondLst>
                                    <p:cond delay="0"/>
                                  </p:stCondLst>
                                  <p:childTnLst>
                                    <p:animMotion origin="layout" path="M -4.44444E-6 -3.58025E-6 L 0.00261 0.4679 " pathEditMode="relative" rAng="0" ptsTypes="AA">
                                      <p:cBhvr>
                                        <p:cTn id="69" dur="3000" fill="hold"/>
                                        <p:tgtEl>
                                          <p:spTgt spid="6"/>
                                        </p:tgtEl>
                                        <p:attrNameLst>
                                          <p:attrName>ppt_x</p:attrName>
                                          <p:attrName>ppt_y</p:attrName>
                                        </p:attrNameLst>
                                      </p:cBhvr>
                                      <p:rCtr x="122" y="23395"/>
                                    </p:animMotion>
                                  </p:childTnLst>
                                </p:cTn>
                              </p:par>
                              <p:par>
                                <p:cTn id="70" presetID="42" presetClass="path" presetSubtype="0" accel="50000" decel="50000" fill="hold" grpId="2" nodeType="withEffect">
                                  <p:stCondLst>
                                    <p:cond delay="0"/>
                                  </p:stCondLst>
                                  <p:childTnLst>
                                    <p:animMotion origin="layout" path="M -2.5E-6 1.11022E-16 L 0.23594 -0.26019 " pathEditMode="relative" rAng="0" ptsTypes="AA">
                                      <p:cBhvr>
                                        <p:cTn id="71" dur="3000" fill="hold"/>
                                        <p:tgtEl>
                                          <p:spTgt spid="32"/>
                                        </p:tgtEl>
                                        <p:attrNameLst>
                                          <p:attrName>ppt_x</p:attrName>
                                          <p:attrName>ppt_y</p:attrName>
                                        </p:attrNameLst>
                                      </p:cBhvr>
                                      <p:rCtr x="11788" y="-13025"/>
                                    </p:animMotion>
                                  </p:childTnLst>
                                </p:cTn>
                              </p:par>
                              <p:par>
                                <p:cTn id="72" presetID="42" presetClass="path" presetSubtype="0" accel="50000" decel="50000" fill="hold" grpId="2" nodeType="withEffect">
                                  <p:stCondLst>
                                    <p:cond delay="0"/>
                                  </p:stCondLst>
                                  <p:childTnLst>
                                    <p:animMotion origin="layout" path="M -2.77778E-6 1.11022E-16 L -0.24027 -0.26019 " pathEditMode="relative" rAng="0" ptsTypes="AA">
                                      <p:cBhvr>
                                        <p:cTn id="73" dur="3000" fill="hold"/>
                                        <p:tgtEl>
                                          <p:spTgt spid="40"/>
                                        </p:tgtEl>
                                        <p:attrNameLst>
                                          <p:attrName>ppt_x</p:attrName>
                                          <p:attrName>ppt_y</p:attrName>
                                        </p:attrNameLst>
                                      </p:cBhvr>
                                      <p:rCtr x="-12014" y="-13025"/>
                                    </p:animMotion>
                                  </p:childTnLst>
                                </p:cTn>
                              </p:par>
                              <p:par>
                                <p:cTn id="74" presetID="10" presetClass="exit" presetSubtype="0" fill="hold" grpId="1" nodeType="withEffect">
                                  <p:stCondLst>
                                    <p:cond delay="0"/>
                                  </p:stCondLst>
                                  <p:childTnLst>
                                    <p:animEffect transition="out" filter="fade">
                                      <p:cBhvr>
                                        <p:cTn id="75" dur="3000"/>
                                        <p:tgtEl>
                                          <p:spTgt spid="6"/>
                                        </p:tgtEl>
                                      </p:cBhvr>
                                    </p:animEffect>
                                    <p:set>
                                      <p:cBhvr>
                                        <p:cTn id="76" dur="1" fill="hold">
                                          <p:stCondLst>
                                            <p:cond delay="2999"/>
                                          </p:stCondLst>
                                        </p:cTn>
                                        <p:tgtEl>
                                          <p:spTgt spid="6"/>
                                        </p:tgtEl>
                                        <p:attrNameLst>
                                          <p:attrName>style.visibility</p:attrName>
                                        </p:attrNameLst>
                                      </p:cBhvr>
                                      <p:to>
                                        <p:strVal val="hidden"/>
                                      </p:to>
                                    </p:set>
                                  </p:childTnLst>
                                </p:cTn>
                              </p:par>
                              <p:par>
                                <p:cTn id="77" presetID="10" presetClass="exit" presetSubtype="0" fill="hold" grpId="1" nodeType="withEffect">
                                  <p:stCondLst>
                                    <p:cond delay="0"/>
                                  </p:stCondLst>
                                  <p:childTnLst>
                                    <p:animEffect transition="out" filter="fade">
                                      <p:cBhvr>
                                        <p:cTn id="78" dur="3000"/>
                                        <p:tgtEl>
                                          <p:spTgt spid="32"/>
                                        </p:tgtEl>
                                      </p:cBhvr>
                                    </p:animEffect>
                                    <p:set>
                                      <p:cBhvr>
                                        <p:cTn id="79" dur="1" fill="hold">
                                          <p:stCondLst>
                                            <p:cond delay="2999"/>
                                          </p:stCondLst>
                                        </p:cTn>
                                        <p:tgtEl>
                                          <p:spTgt spid="32"/>
                                        </p:tgtEl>
                                        <p:attrNameLst>
                                          <p:attrName>style.visibility</p:attrName>
                                        </p:attrNameLst>
                                      </p:cBhvr>
                                      <p:to>
                                        <p:strVal val="hidden"/>
                                      </p:to>
                                    </p:set>
                                  </p:childTnLst>
                                </p:cTn>
                              </p:par>
                              <p:par>
                                <p:cTn id="80" presetID="10" presetClass="exit" presetSubtype="0" fill="hold" grpId="1" nodeType="withEffect">
                                  <p:stCondLst>
                                    <p:cond delay="0"/>
                                  </p:stCondLst>
                                  <p:childTnLst>
                                    <p:animEffect transition="out" filter="fade">
                                      <p:cBhvr>
                                        <p:cTn id="81" dur="3000"/>
                                        <p:tgtEl>
                                          <p:spTgt spid="40"/>
                                        </p:tgtEl>
                                      </p:cBhvr>
                                    </p:animEffect>
                                    <p:set>
                                      <p:cBhvr>
                                        <p:cTn id="82" dur="1" fill="hold">
                                          <p:stCondLst>
                                            <p:cond delay="2999"/>
                                          </p:stCondLst>
                                        </p:cTn>
                                        <p:tgtEl>
                                          <p:spTgt spid="40"/>
                                        </p:tgtEl>
                                        <p:attrNameLst>
                                          <p:attrName>style.visibility</p:attrName>
                                        </p:attrNameLst>
                                      </p:cBhvr>
                                      <p:to>
                                        <p:strVal val="hidden"/>
                                      </p:to>
                                    </p:set>
                                  </p:childTnLst>
                                </p:cTn>
                              </p:par>
                            </p:childTnLst>
                          </p:cTn>
                        </p:par>
                        <p:par>
                          <p:cTn id="83" fill="hold">
                            <p:stCondLst>
                              <p:cond delay="3000"/>
                            </p:stCondLst>
                            <p:childTnLst>
                              <p:par>
                                <p:cTn id="84" presetID="53" presetClass="entr" presetSubtype="16" fill="hold" grpId="0" nodeType="afterEffect">
                                  <p:stCondLst>
                                    <p:cond delay="0"/>
                                  </p:stCondLst>
                                  <p:childTnLst>
                                    <p:set>
                                      <p:cBhvr>
                                        <p:cTn id="85" dur="1" fill="hold">
                                          <p:stCondLst>
                                            <p:cond delay="0"/>
                                          </p:stCondLst>
                                        </p:cTn>
                                        <p:tgtEl>
                                          <p:spTgt spid="44"/>
                                        </p:tgtEl>
                                        <p:attrNameLst>
                                          <p:attrName>style.visibility</p:attrName>
                                        </p:attrNameLst>
                                      </p:cBhvr>
                                      <p:to>
                                        <p:strVal val="visible"/>
                                      </p:to>
                                    </p:set>
                                    <p:anim calcmode="lin" valueType="num">
                                      <p:cBhvr>
                                        <p:cTn id="86" dur="1500" fill="hold"/>
                                        <p:tgtEl>
                                          <p:spTgt spid="44"/>
                                        </p:tgtEl>
                                        <p:attrNameLst>
                                          <p:attrName>ppt_w</p:attrName>
                                        </p:attrNameLst>
                                      </p:cBhvr>
                                      <p:tavLst>
                                        <p:tav tm="0">
                                          <p:val>
                                            <p:fltVal val="0"/>
                                          </p:val>
                                        </p:tav>
                                        <p:tav tm="100000">
                                          <p:val>
                                            <p:strVal val="#ppt_w"/>
                                          </p:val>
                                        </p:tav>
                                      </p:tavLst>
                                    </p:anim>
                                    <p:anim calcmode="lin" valueType="num">
                                      <p:cBhvr>
                                        <p:cTn id="87" dur="1500" fill="hold"/>
                                        <p:tgtEl>
                                          <p:spTgt spid="44"/>
                                        </p:tgtEl>
                                        <p:attrNameLst>
                                          <p:attrName>ppt_h</p:attrName>
                                        </p:attrNameLst>
                                      </p:cBhvr>
                                      <p:tavLst>
                                        <p:tav tm="0">
                                          <p:val>
                                            <p:fltVal val="0"/>
                                          </p:val>
                                        </p:tav>
                                        <p:tav tm="100000">
                                          <p:val>
                                            <p:strVal val="#ppt_h"/>
                                          </p:val>
                                        </p:tav>
                                      </p:tavLst>
                                    </p:anim>
                                    <p:animEffect transition="in" filter="fade">
                                      <p:cBhvr>
                                        <p:cTn id="88" dur="1500"/>
                                        <p:tgtEl>
                                          <p:spTgt spid="44"/>
                                        </p:tgtEl>
                                      </p:cBhvr>
                                    </p:animEffect>
                                  </p:childTnLst>
                                </p:cTn>
                              </p:par>
                            </p:childTnLst>
                          </p:cTn>
                        </p:par>
                      </p:childTnLst>
                    </p:cTn>
                  </p:par>
                  <p:par>
                    <p:cTn id="89" fill="hold">
                      <p:stCondLst>
                        <p:cond delay="indefinite"/>
                      </p:stCondLst>
                      <p:childTnLst>
                        <p:par>
                          <p:cTn id="90" fill="hold">
                            <p:stCondLst>
                              <p:cond delay="0"/>
                            </p:stCondLst>
                            <p:childTnLst>
                              <p:par>
                                <p:cTn id="91" presetID="10" presetClass="exit" presetSubtype="0" fill="hold" grpId="1" nodeType="clickEffect">
                                  <p:stCondLst>
                                    <p:cond delay="0"/>
                                  </p:stCondLst>
                                  <p:childTnLst>
                                    <p:animEffect transition="out" filter="fade">
                                      <p:cBhvr>
                                        <p:cTn id="92" dur="1500"/>
                                        <p:tgtEl>
                                          <p:spTgt spid="44"/>
                                        </p:tgtEl>
                                      </p:cBhvr>
                                    </p:animEffect>
                                    <p:set>
                                      <p:cBhvr>
                                        <p:cTn id="93" dur="1" fill="hold">
                                          <p:stCondLst>
                                            <p:cond delay="1499"/>
                                          </p:stCondLst>
                                        </p:cTn>
                                        <p:tgtEl>
                                          <p:spTgt spid="44"/>
                                        </p:tgtEl>
                                        <p:attrNameLst>
                                          <p:attrName>style.visibility</p:attrName>
                                        </p:attrNameLst>
                                      </p:cBhvr>
                                      <p:to>
                                        <p:strVal val="hidden"/>
                                      </p:to>
                                    </p:set>
                                  </p:childTnLst>
                                </p:cTn>
                              </p:par>
                            </p:childTnLst>
                          </p:cTn>
                        </p:par>
                        <p:par>
                          <p:cTn id="94" fill="hold">
                            <p:stCondLst>
                              <p:cond delay="1500"/>
                            </p:stCondLst>
                            <p:childTnLst>
                              <p:par>
                                <p:cTn id="95" presetID="10" presetClass="entr" presetSubtype="0" fill="hold" grpId="0" nodeType="afterEffect">
                                  <p:stCondLst>
                                    <p:cond delay="0"/>
                                  </p:stCondLst>
                                  <p:childTnLst>
                                    <p:set>
                                      <p:cBhvr>
                                        <p:cTn id="96" dur="1" fill="hold">
                                          <p:stCondLst>
                                            <p:cond delay="0"/>
                                          </p:stCondLst>
                                        </p:cTn>
                                        <p:tgtEl>
                                          <p:spTgt spid="41"/>
                                        </p:tgtEl>
                                        <p:attrNameLst>
                                          <p:attrName>style.visibility</p:attrName>
                                        </p:attrNameLst>
                                      </p:cBhvr>
                                      <p:to>
                                        <p:strVal val="visible"/>
                                      </p:to>
                                    </p:set>
                                    <p:animEffect transition="in" filter="fade">
                                      <p:cBhvr>
                                        <p:cTn id="97" dur="1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98" fill="hold" display="0">
                  <p:stCondLst>
                    <p:cond delay="indefinite"/>
                  </p:stCondLst>
                  <p:endCondLst>
                    <p:cond evt="onStopAudio" delay="0">
                      <p:tgtEl>
                        <p:sldTgt/>
                      </p:tgtEl>
                    </p:cond>
                  </p:endCondLst>
                </p:cTn>
                <p:tgtEl>
                  <p:spTgt spid="7"/>
                </p:tgtEl>
              </p:cMediaNode>
            </p:audio>
          </p:childTnLst>
        </p:cTn>
      </p:par>
    </p:tnLst>
    <p:bldLst>
      <p:bldP spid="5" grpId="0"/>
      <p:bldP spid="33" grpId="0"/>
      <p:bldP spid="34" grpId="0"/>
      <p:bldP spid="41" grpId="0"/>
      <p:bldP spid="44" grpId="0"/>
      <p:bldP spid="44" grpId="1"/>
      <p:bldP spid="4" grpId="0"/>
      <p:bldP spid="4" grpId="1"/>
      <p:bldP spid="36" grpId="0"/>
      <p:bldP spid="36" grpId="1"/>
      <p:bldP spid="42" grpId="0"/>
      <p:bldP spid="42" grpId="1"/>
      <p:bldP spid="6" grpId="0" animBg="1"/>
      <p:bldP spid="6" grpId="1" animBg="1"/>
      <p:bldP spid="6" grpId="2" animBg="1"/>
      <p:bldP spid="32" grpId="0" animBg="1"/>
      <p:bldP spid="32" grpId="1" animBg="1"/>
      <p:bldP spid="32" grpId="2" animBg="1"/>
      <p:bldP spid="40" grpId="0" animBg="1"/>
      <p:bldP spid="40" grpId="1" animBg="1"/>
      <p:bldP spid="40" grpId="2"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6127FFED-F28E-44D3-AEDE-BAAAB8DA9AA3}"/>
              </a:ext>
            </a:extLst>
          </p:cNvPr>
          <p:cNvGrpSpPr/>
          <p:nvPr/>
        </p:nvGrpSpPr>
        <p:grpSpPr>
          <a:xfrm>
            <a:off x="3506452" y="276225"/>
            <a:ext cx="3255609" cy="3212624"/>
            <a:chOff x="3598762" y="1215832"/>
            <a:chExt cx="3640238" cy="4789567"/>
          </a:xfrm>
        </p:grpSpPr>
        <p:sp>
          <p:nvSpPr>
            <p:cNvPr id="36" name="Oval 35">
              <a:extLst>
                <a:ext uri="{FF2B5EF4-FFF2-40B4-BE49-F238E27FC236}">
                  <a16:creationId xmlns:a16="http://schemas.microsoft.com/office/drawing/2014/main" id="{9BCCF6A3-4823-4EE0-9076-C7549D3C8EF6}"/>
                </a:ext>
              </a:extLst>
            </p:cNvPr>
            <p:cNvSpPr/>
            <p:nvPr/>
          </p:nvSpPr>
          <p:spPr bwMode="auto">
            <a:xfrm>
              <a:off x="3598762" y="1215832"/>
              <a:ext cx="3640238" cy="4789567"/>
            </a:xfrm>
            <a:prstGeom prst="ellipse">
              <a:avLst/>
            </a:prstGeom>
            <a:solidFill>
              <a:srgbClr val="00B050">
                <a:alpha val="30000"/>
              </a:srgbClr>
            </a:solidFill>
            <a:ln w="762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37" name="Rectangle 36">
              <a:extLst>
                <a:ext uri="{FF2B5EF4-FFF2-40B4-BE49-F238E27FC236}">
                  <a16:creationId xmlns:a16="http://schemas.microsoft.com/office/drawing/2014/main" id="{F73430FC-3120-40B5-8E43-D842ADA57FD4}"/>
                </a:ext>
              </a:extLst>
            </p:cNvPr>
            <p:cNvSpPr/>
            <p:nvPr/>
          </p:nvSpPr>
          <p:spPr>
            <a:xfrm>
              <a:off x="4319968" y="1894785"/>
              <a:ext cx="2197825" cy="1055358"/>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Environmental</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Security</a:t>
              </a:r>
            </a:p>
          </p:txBody>
        </p:sp>
      </p:grpSp>
      <p:grpSp>
        <p:nvGrpSpPr>
          <p:cNvPr id="41" name="Group 40">
            <a:extLst>
              <a:ext uri="{FF2B5EF4-FFF2-40B4-BE49-F238E27FC236}">
                <a16:creationId xmlns:a16="http://schemas.microsoft.com/office/drawing/2014/main" id="{8024D7F4-C486-45A9-955C-2FF51671B19D}"/>
              </a:ext>
            </a:extLst>
          </p:cNvPr>
          <p:cNvGrpSpPr/>
          <p:nvPr/>
        </p:nvGrpSpPr>
        <p:grpSpPr>
          <a:xfrm>
            <a:off x="4337607" y="1568926"/>
            <a:ext cx="3434793" cy="3212624"/>
            <a:chOff x="4495800" y="2884825"/>
            <a:chExt cx="3840591" cy="4789567"/>
          </a:xfrm>
        </p:grpSpPr>
        <p:sp>
          <p:nvSpPr>
            <p:cNvPr id="42" name="Oval 41">
              <a:extLst>
                <a:ext uri="{FF2B5EF4-FFF2-40B4-BE49-F238E27FC236}">
                  <a16:creationId xmlns:a16="http://schemas.microsoft.com/office/drawing/2014/main" id="{6E4C1B57-1138-41BD-8E2B-039D7FD778DB}"/>
                </a:ext>
              </a:extLst>
            </p:cNvPr>
            <p:cNvSpPr/>
            <p:nvPr/>
          </p:nvSpPr>
          <p:spPr bwMode="auto">
            <a:xfrm>
              <a:off x="4495800" y="2884825"/>
              <a:ext cx="3640238" cy="4789567"/>
            </a:xfrm>
            <a:prstGeom prst="ellipse">
              <a:avLst/>
            </a:prstGeom>
            <a:solidFill>
              <a:srgbClr val="FFFF00">
                <a:alpha val="25000"/>
              </a:srgbClr>
            </a:solidFill>
            <a:ln w="762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43" name="Rectangle 42">
              <a:extLst>
                <a:ext uri="{FF2B5EF4-FFF2-40B4-BE49-F238E27FC236}">
                  <a16:creationId xmlns:a16="http://schemas.microsoft.com/office/drawing/2014/main" id="{A1B92B89-EBB8-4D95-A913-DEF4A95D0919}"/>
                </a:ext>
              </a:extLst>
            </p:cNvPr>
            <p:cNvSpPr/>
            <p:nvPr/>
          </p:nvSpPr>
          <p:spPr>
            <a:xfrm>
              <a:off x="6998911" y="5023346"/>
              <a:ext cx="1337480" cy="1055358"/>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Energy</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Security</a:t>
              </a:r>
            </a:p>
          </p:txBody>
        </p:sp>
      </p:grpSp>
      <p:grpSp>
        <p:nvGrpSpPr>
          <p:cNvPr id="25" name="Group 24">
            <a:extLst>
              <a:ext uri="{FF2B5EF4-FFF2-40B4-BE49-F238E27FC236}">
                <a16:creationId xmlns:a16="http://schemas.microsoft.com/office/drawing/2014/main" id="{D43BFF3F-9199-4D54-87FF-7C6C9697406D}"/>
              </a:ext>
            </a:extLst>
          </p:cNvPr>
          <p:cNvGrpSpPr/>
          <p:nvPr/>
        </p:nvGrpSpPr>
        <p:grpSpPr>
          <a:xfrm>
            <a:off x="2493896" y="1581150"/>
            <a:ext cx="3433414" cy="3212624"/>
            <a:chOff x="2468188" y="2884825"/>
            <a:chExt cx="3839050" cy="4789567"/>
          </a:xfrm>
        </p:grpSpPr>
        <p:sp>
          <p:nvSpPr>
            <p:cNvPr id="26" name="Oval 25">
              <a:extLst>
                <a:ext uri="{FF2B5EF4-FFF2-40B4-BE49-F238E27FC236}">
                  <a16:creationId xmlns:a16="http://schemas.microsoft.com/office/drawing/2014/main" id="{C6C5DE9A-9959-4F8D-856C-BDEDB78C6045}"/>
                </a:ext>
              </a:extLst>
            </p:cNvPr>
            <p:cNvSpPr/>
            <p:nvPr/>
          </p:nvSpPr>
          <p:spPr bwMode="auto">
            <a:xfrm>
              <a:off x="2667000" y="2884825"/>
              <a:ext cx="3640238" cy="4789567"/>
            </a:xfrm>
            <a:prstGeom prst="ellipse">
              <a:avLst/>
            </a:prstGeom>
            <a:solidFill>
              <a:srgbClr val="FF0000">
                <a:alpha val="25000"/>
              </a:srgbClr>
            </a:solidFill>
            <a:ln w="762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27" name="Rectangle 26">
              <a:extLst>
                <a:ext uri="{FF2B5EF4-FFF2-40B4-BE49-F238E27FC236}">
                  <a16:creationId xmlns:a16="http://schemas.microsoft.com/office/drawing/2014/main" id="{7105B7C4-0866-478D-BDE9-CEE5FC2B3FAE}"/>
                </a:ext>
              </a:extLst>
            </p:cNvPr>
            <p:cNvSpPr/>
            <p:nvPr/>
          </p:nvSpPr>
          <p:spPr>
            <a:xfrm>
              <a:off x="2468188" y="5542463"/>
              <a:ext cx="1577660" cy="1055358"/>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Economic</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Security</a:t>
              </a:r>
            </a:p>
          </p:txBody>
        </p:sp>
      </p:grpSp>
      <p:sp>
        <p:nvSpPr>
          <p:cNvPr id="6" name="Freeform: Shape 5">
            <a:extLst>
              <a:ext uri="{FF2B5EF4-FFF2-40B4-BE49-F238E27FC236}">
                <a16:creationId xmlns:a16="http://schemas.microsoft.com/office/drawing/2014/main" id="{A66E5470-B354-4B38-8D53-7B8D4DE183BF}"/>
              </a:ext>
            </a:extLst>
          </p:cNvPr>
          <p:cNvSpPr/>
          <p:nvPr/>
        </p:nvSpPr>
        <p:spPr bwMode="auto">
          <a:xfrm>
            <a:off x="4030234" y="3861994"/>
            <a:ext cx="2417816" cy="419329"/>
          </a:xfrm>
          <a:custGeom>
            <a:avLst/>
            <a:gdLst>
              <a:gd name="connsiteX0" fmla="*/ 2807937 w 2807937"/>
              <a:gd name="connsiteY0" fmla="*/ 56644 h 663758"/>
              <a:gd name="connsiteX1" fmla="*/ 1416106 w 2807937"/>
              <a:gd name="connsiteY1" fmla="*/ 663547 h 663758"/>
              <a:gd name="connsiteX2" fmla="*/ 0 w 2807937"/>
              <a:gd name="connsiteY2" fmla="*/ 0 h 663758"/>
              <a:gd name="connsiteX0" fmla="*/ 2807937 w 2807937"/>
              <a:gd name="connsiteY0" fmla="*/ 56644 h 531932"/>
              <a:gd name="connsiteX1" fmla="*/ 1405238 w 2807937"/>
              <a:gd name="connsiteY1" fmla="*/ 531572 h 531932"/>
              <a:gd name="connsiteX2" fmla="*/ 0 w 2807937"/>
              <a:gd name="connsiteY2" fmla="*/ 0 h 531932"/>
              <a:gd name="connsiteX0" fmla="*/ 2807937 w 2807937"/>
              <a:gd name="connsiteY0" fmla="*/ 56644 h 419329"/>
              <a:gd name="connsiteX1" fmla="*/ 1437839 w 2807937"/>
              <a:gd name="connsiteY1" fmla="*/ 418450 h 419329"/>
              <a:gd name="connsiteX2" fmla="*/ 0 w 2807937"/>
              <a:gd name="connsiteY2" fmla="*/ 0 h 419329"/>
            </a:gdLst>
            <a:ahLst/>
            <a:cxnLst>
              <a:cxn ang="0">
                <a:pos x="connsiteX0" y="connsiteY0"/>
              </a:cxn>
              <a:cxn ang="0">
                <a:pos x="connsiteX1" y="connsiteY1"/>
              </a:cxn>
              <a:cxn ang="0">
                <a:pos x="connsiteX2" y="connsiteY2"/>
              </a:cxn>
            </a:cxnLst>
            <a:rect l="l" t="t" r="r" b="b"/>
            <a:pathLst>
              <a:path w="2807937" h="419329">
                <a:moveTo>
                  <a:pt x="2807937" y="56644"/>
                </a:moveTo>
                <a:cubicBezTo>
                  <a:pt x="2346016" y="364816"/>
                  <a:pt x="1905828" y="427891"/>
                  <a:pt x="1437839" y="418450"/>
                </a:cubicBezTo>
                <a:cubicBezTo>
                  <a:pt x="969850" y="409009"/>
                  <a:pt x="474058" y="327053"/>
                  <a:pt x="0" y="0"/>
                </a:cubicBezTo>
              </a:path>
            </a:pathLst>
          </a:custGeom>
          <a:noFill/>
          <a:ln w="231775" cap="flat" cmpd="sng" algn="ctr">
            <a:solidFill>
              <a:schemeClr val="tx1"/>
            </a:solidFill>
            <a:prstDash val="solid"/>
            <a:round/>
            <a:headEnd type="none" w="med" len="med"/>
            <a:tailEnd type="triangl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9" name="Freeform: Shape 28">
            <a:extLst>
              <a:ext uri="{FF2B5EF4-FFF2-40B4-BE49-F238E27FC236}">
                <a16:creationId xmlns:a16="http://schemas.microsoft.com/office/drawing/2014/main" id="{9AEEDF6F-B907-4AF5-9445-76AED2145155}"/>
              </a:ext>
            </a:extLst>
          </p:cNvPr>
          <p:cNvSpPr/>
          <p:nvPr/>
        </p:nvSpPr>
        <p:spPr bwMode="auto">
          <a:xfrm rot="7121205">
            <a:off x="2911788" y="2238479"/>
            <a:ext cx="1810642" cy="195896"/>
          </a:xfrm>
          <a:custGeom>
            <a:avLst/>
            <a:gdLst>
              <a:gd name="connsiteX0" fmla="*/ 2807937 w 2807937"/>
              <a:gd name="connsiteY0" fmla="*/ 56644 h 663758"/>
              <a:gd name="connsiteX1" fmla="*/ 1416106 w 2807937"/>
              <a:gd name="connsiteY1" fmla="*/ 663547 h 663758"/>
              <a:gd name="connsiteX2" fmla="*/ 0 w 2807937"/>
              <a:gd name="connsiteY2" fmla="*/ 0 h 663758"/>
            </a:gdLst>
            <a:ahLst/>
            <a:cxnLst>
              <a:cxn ang="0">
                <a:pos x="connsiteX0" y="connsiteY0"/>
              </a:cxn>
              <a:cxn ang="0">
                <a:pos x="connsiteX1" y="connsiteY1"/>
              </a:cxn>
              <a:cxn ang="0">
                <a:pos x="connsiteX2" y="connsiteY2"/>
              </a:cxn>
            </a:cxnLst>
            <a:rect l="l" t="t" r="r" b="b"/>
            <a:pathLst>
              <a:path w="2807937" h="663758">
                <a:moveTo>
                  <a:pt x="2807937" y="56644"/>
                </a:moveTo>
                <a:cubicBezTo>
                  <a:pt x="2346016" y="364816"/>
                  <a:pt x="1884095" y="672988"/>
                  <a:pt x="1416106" y="663547"/>
                </a:cubicBezTo>
                <a:cubicBezTo>
                  <a:pt x="948117" y="654106"/>
                  <a:pt x="474058" y="327053"/>
                  <a:pt x="0" y="0"/>
                </a:cubicBezTo>
              </a:path>
            </a:pathLst>
          </a:custGeom>
          <a:noFill/>
          <a:ln w="266700" cap="flat" cmpd="sng" algn="ctr">
            <a:solidFill>
              <a:schemeClr val="tx1"/>
            </a:solidFill>
            <a:prstDash val="solid"/>
            <a:round/>
            <a:headEnd type="none" w="med" len="med"/>
            <a:tailEnd type="triangl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4" name="Rectangle 13">
            <a:extLst>
              <a:ext uri="{FF2B5EF4-FFF2-40B4-BE49-F238E27FC236}">
                <a16:creationId xmlns:a16="http://schemas.microsoft.com/office/drawing/2014/main" id="{E9D609F3-4599-44EC-BFDB-7DC848C2E1D2}"/>
              </a:ext>
            </a:extLst>
          </p:cNvPr>
          <p:cNvSpPr/>
          <p:nvPr/>
        </p:nvSpPr>
        <p:spPr>
          <a:xfrm>
            <a:off x="-204089" y="709039"/>
            <a:ext cx="3578643" cy="1446550"/>
          </a:xfrm>
          <a:prstGeom prst="rect">
            <a:avLst/>
          </a:prstGeom>
          <a:noFill/>
          <a:ln w="9525" cap="flat" cmpd="sng" algn="ctr">
            <a:noFill/>
            <a:prstDash val="solid"/>
            <a:miter lim="800000"/>
            <a:headEnd/>
            <a:tailEnd/>
          </a:ln>
          <a:effectLst/>
        </p:spPr>
        <p:txBody>
          <a:bodyPr wrap="square">
            <a:spAutoFit/>
          </a:bodyPr>
          <a:lstStyle/>
          <a:p>
            <a:pPr marL="0" marR="0" lvl="0" indent="0" algn="ctr" defTabSz="914400" rtl="0" eaLnBrk="1" fontAlgn="base" latinLnBrk="0" hangingPunct="1">
              <a:lnSpc>
                <a:spcPct val="100000"/>
              </a:lnSpc>
              <a:spcBef>
                <a:spcPts val="0"/>
              </a:spcBef>
              <a:spcAft>
                <a:spcPts val="0"/>
              </a:spcAft>
              <a:buClr>
                <a:srgbClr val="FFCC66"/>
              </a:buClr>
              <a:buSzPct val="65000"/>
              <a:buFontTx/>
              <a:buNone/>
              <a:tabLst/>
              <a:defRPr/>
            </a:pPr>
            <a:r>
              <a:rPr kumimoji="0" lang="en-US" sz="4400" b="1" i="0" u="none" strike="noStrike" kern="1200" cap="small"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Global Security </a:t>
            </a:r>
            <a:endParaRPr kumimoji="0" lang="en-US" sz="3200" b="1" i="1" u="none" strike="noStrike" kern="1200" cap="small"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sp>
        <p:nvSpPr>
          <p:cNvPr id="15" name="Rectangle 2">
            <a:extLst>
              <a:ext uri="{FF2B5EF4-FFF2-40B4-BE49-F238E27FC236}">
                <a16:creationId xmlns:a16="http://schemas.microsoft.com/office/drawing/2014/main" id="{D8EAF29D-B43E-422F-BABE-18950BEF4E38}"/>
              </a:ext>
            </a:extLst>
          </p:cNvPr>
          <p:cNvSpPr txBox="1">
            <a:spLocks noChangeArrowheads="1"/>
          </p:cNvSpPr>
          <p:nvPr/>
        </p:nvSpPr>
        <p:spPr>
          <a:xfrm>
            <a:off x="4030057" y="2343150"/>
            <a:ext cx="2268127" cy="830997"/>
          </a:xfrm>
          <a:prstGeom prst="rect">
            <a:avLst/>
          </a:prstGeom>
          <a:noFill/>
          <a:ln w="9525">
            <a:noFill/>
            <a:miter lim="800000"/>
            <a:headEnd/>
            <a:tailEnd/>
          </a:ln>
          <a:effectLst>
            <a:outerShdw dist="35921" dir="2700000" algn="ctr" rotWithShape="0">
              <a:schemeClr val="bg2"/>
            </a:outerShdw>
          </a:effectLst>
        </p:spPr>
        <p:txBody>
          <a:bodyPr vert="horz" wrap="square" lIns="91440" tIns="45720" rIns="91440" bIns="45720" numCol="1" anchor="t" anchorCtr="0" compatLnSpc="1">
            <a:prstTxWarp prst="textNoShape">
              <a:avLst/>
            </a:prstTxWarp>
            <a:spAutoFit/>
          </a:bodyPr>
          <a:lstStyle>
            <a:defPPr>
              <a:defRPr lang="en-US"/>
            </a:defPPr>
            <a:lvl1pPr algn="ctr" eaLnBrk="0" hangingPunct="0">
              <a:defRPr sz="3200" b="1">
                <a:solidFill>
                  <a:schemeClr val="bg1">
                    <a:lumMod val="20000"/>
                    <a:lumOff val="80000"/>
                  </a:schemeClr>
                </a:solidFill>
                <a:effectLst>
                  <a:outerShdw blurRad="38100" dist="38100" dir="2700000" algn="tl">
                    <a:srgbClr val="000000">
                      <a:alpha val="43137"/>
                    </a:srgbClr>
                  </a:outerShdw>
                </a:effectLst>
                <a:latin typeface="+mj-lt"/>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12"/>
                </a:solidFill>
                <a:effectLst>
                  <a:outerShdw blurRad="38100" dist="38100" dir="2700000" algn="tl">
                    <a:srgbClr val="000000">
                      <a:alpha val="43137"/>
                    </a:srgbClr>
                  </a:outerShdw>
                </a:effectLst>
                <a:uLnTx/>
                <a:uFillTx/>
                <a:latin typeface="Arial"/>
                <a:ea typeface="+mj-ea"/>
                <a:cs typeface="+mj-cs"/>
              </a:rPr>
              <a:t>Radical Middle</a:t>
            </a:r>
          </a:p>
        </p:txBody>
      </p:sp>
      <p:sp>
        <p:nvSpPr>
          <p:cNvPr id="16" name="Rectangle 15">
            <a:extLst>
              <a:ext uri="{FF2B5EF4-FFF2-40B4-BE49-F238E27FC236}">
                <a16:creationId xmlns:a16="http://schemas.microsoft.com/office/drawing/2014/main" id="{C959C7C7-36E4-4369-A6C5-21CC04D772A9}"/>
              </a:ext>
            </a:extLst>
          </p:cNvPr>
          <p:cNvSpPr/>
          <p:nvPr/>
        </p:nvSpPr>
        <p:spPr>
          <a:xfrm>
            <a:off x="1219200" y="1171367"/>
            <a:ext cx="6705600" cy="2800767"/>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chemeClr val="accent2">
                    <a:lumMod val="20000"/>
                    <a:lumOff val="80000"/>
                  </a:schemeClr>
                </a:solidFill>
                <a:effectLst>
                  <a:outerShdw blurRad="38100" dist="38100" dir="2700000" algn="tl">
                    <a:srgbClr val="000000">
                      <a:alpha val="43137"/>
                    </a:srgbClr>
                  </a:outerShdw>
                </a:effectLst>
              </a:rPr>
              <a:t>Energy Security </a:t>
            </a:r>
            <a:r>
              <a:rPr lang="en-US" sz="4400" b="1" dirty="0">
                <a:solidFill>
                  <a:srgbClr val="CCFFCC"/>
                </a:solidFill>
                <a:effectLst>
                  <a:outerShdw blurRad="38100" dist="38100" dir="2700000" algn="tl">
                    <a:srgbClr val="000000">
                      <a:alpha val="43137"/>
                    </a:srgbClr>
                  </a:outerShdw>
                </a:effectLst>
              </a:rPr>
              <a:t>allows </a:t>
            </a:r>
            <a:r>
              <a:rPr lang="en-US" sz="4400" b="1" dirty="0">
                <a:solidFill>
                  <a:schemeClr val="accent2">
                    <a:lumMod val="20000"/>
                    <a:lumOff val="80000"/>
                  </a:schemeClr>
                </a:solidFill>
                <a:effectLst>
                  <a:outerShdw blurRad="38100" dist="38100" dir="2700000" algn="tl">
                    <a:srgbClr val="000000">
                      <a:alpha val="43137"/>
                    </a:srgbClr>
                  </a:outerShdw>
                </a:effectLst>
              </a:rPr>
              <a:t>Economic Security</a:t>
            </a:r>
            <a:r>
              <a:rPr lang="en-US" sz="4400" b="1" dirty="0">
                <a:solidFill>
                  <a:srgbClr val="CCFFCC"/>
                </a:solidFill>
                <a:effectLst>
                  <a:outerShdw blurRad="38100" dist="38100" dir="2700000" algn="tl">
                    <a:srgbClr val="000000">
                      <a:alpha val="43137"/>
                    </a:srgbClr>
                  </a:outerShdw>
                </a:effectLst>
              </a:rPr>
              <a:t>, which underpins </a:t>
            </a:r>
            <a:r>
              <a:rPr lang="en-US" sz="4400" b="1" dirty="0">
                <a:solidFill>
                  <a:schemeClr val="accent2">
                    <a:lumMod val="20000"/>
                    <a:lumOff val="80000"/>
                  </a:schemeClr>
                </a:solidFill>
                <a:effectLst>
                  <a:outerShdw blurRad="38100" dist="38100" dir="2700000" algn="tl">
                    <a:srgbClr val="000000">
                      <a:alpha val="43137"/>
                    </a:srgbClr>
                  </a:outerShdw>
                </a:effectLst>
              </a:rPr>
              <a:t>Environmental Security</a:t>
            </a:r>
          </a:p>
        </p:txBody>
      </p:sp>
      <p:pic>
        <p:nvPicPr>
          <p:cNvPr id="2" name="Audio 1">
            <a:hlinkClick r:id="" action="ppaction://media"/>
            <a:extLst>
              <a:ext uri="{FF2B5EF4-FFF2-40B4-BE49-F238E27FC236}">
                <a16:creationId xmlns:a16="http://schemas.microsoft.com/office/drawing/2014/main" id="{299ADBDC-F9DB-46C9-864A-F296149E1E3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3758313389"/>
      </p:ext>
    </p:extLst>
  </p:cSld>
  <p:clrMapOvr>
    <a:masterClrMapping/>
  </p:clrMapOvr>
  <mc:AlternateContent xmlns:mc="http://schemas.openxmlformats.org/markup-compatibility/2006" xmlns:p14="http://schemas.microsoft.com/office/powerpoint/2010/main">
    <mc:Choice Requires="p14">
      <p:transition spd="med" p14:dur="700" advTm="31592">
        <p:fade/>
      </p:transition>
    </mc:Choice>
    <mc:Fallback xmlns="">
      <p:transition spd="med" advTm="315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par>
                                <p:cTn id="7" presetID="10" presetClass="entr" presetSubtype="0" fill="hold" nodeType="withEffect">
                                  <p:stCondLst>
                                    <p:cond delay="0"/>
                                  </p:stCondLst>
                                  <p:childTnLst>
                                    <p:set>
                                      <p:cBhvr>
                                        <p:cTn id="8" dur="1" fill="hold">
                                          <p:stCondLst>
                                            <p:cond delay="0"/>
                                          </p:stCondLst>
                                        </p:cTn>
                                        <p:tgtEl>
                                          <p:spTgt spid="41"/>
                                        </p:tgtEl>
                                        <p:attrNameLst>
                                          <p:attrName>style.visibility</p:attrName>
                                        </p:attrNameLst>
                                      </p:cBhvr>
                                      <p:to>
                                        <p:strVal val="visible"/>
                                      </p:to>
                                    </p:set>
                                    <p:animEffect transition="in" filter="fade">
                                      <p:cBhvr>
                                        <p:cTn id="9" dur="1000"/>
                                        <p:tgtEl>
                                          <p:spTgt spid="41"/>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2"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right)">
                                      <p:cBhvr>
                                        <p:cTn id="14" dur="1500"/>
                                        <p:tgtEl>
                                          <p:spTgt spid="6"/>
                                        </p:tgtEl>
                                      </p:cBhvr>
                                    </p:animEffect>
                                  </p:childTnLst>
                                </p:cTn>
                              </p:par>
                            </p:childTnLst>
                          </p:cTn>
                        </p:par>
                        <p:par>
                          <p:cTn id="15" fill="hold">
                            <p:stCondLst>
                              <p:cond delay="1500"/>
                            </p:stCondLst>
                            <p:childTnLst>
                              <p:par>
                                <p:cTn id="16" presetID="53" presetClass="entr" presetSubtype="16" fill="hold" nodeType="afterEffect">
                                  <p:stCondLst>
                                    <p:cond delay="0"/>
                                  </p:stCondLst>
                                  <p:childTnLst>
                                    <p:set>
                                      <p:cBhvr>
                                        <p:cTn id="17" dur="1" fill="hold">
                                          <p:stCondLst>
                                            <p:cond delay="0"/>
                                          </p:stCondLst>
                                        </p:cTn>
                                        <p:tgtEl>
                                          <p:spTgt spid="25"/>
                                        </p:tgtEl>
                                        <p:attrNameLst>
                                          <p:attrName>style.visibility</p:attrName>
                                        </p:attrNameLst>
                                      </p:cBhvr>
                                      <p:to>
                                        <p:strVal val="visible"/>
                                      </p:to>
                                    </p:set>
                                    <p:anim calcmode="lin" valueType="num">
                                      <p:cBhvr>
                                        <p:cTn id="18" dur="1000" fill="hold"/>
                                        <p:tgtEl>
                                          <p:spTgt spid="25"/>
                                        </p:tgtEl>
                                        <p:attrNameLst>
                                          <p:attrName>ppt_w</p:attrName>
                                        </p:attrNameLst>
                                      </p:cBhvr>
                                      <p:tavLst>
                                        <p:tav tm="0">
                                          <p:val>
                                            <p:fltVal val="0"/>
                                          </p:val>
                                        </p:tav>
                                        <p:tav tm="100000">
                                          <p:val>
                                            <p:strVal val="#ppt_w"/>
                                          </p:val>
                                        </p:tav>
                                      </p:tavLst>
                                    </p:anim>
                                    <p:anim calcmode="lin" valueType="num">
                                      <p:cBhvr>
                                        <p:cTn id="19" dur="1000" fill="hold"/>
                                        <p:tgtEl>
                                          <p:spTgt spid="25"/>
                                        </p:tgtEl>
                                        <p:attrNameLst>
                                          <p:attrName>ppt_h</p:attrName>
                                        </p:attrNameLst>
                                      </p:cBhvr>
                                      <p:tavLst>
                                        <p:tav tm="0">
                                          <p:val>
                                            <p:fltVal val="0"/>
                                          </p:val>
                                        </p:tav>
                                        <p:tav tm="100000">
                                          <p:val>
                                            <p:strVal val="#ppt_h"/>
                                          </p:val>
                                        </p:tav>
                                      </p:tavLst>
                                    </p:anim>
                                    <p:animEffect transition="in" filter="fade">
                                      <p:cBhvr>
                                        <p:cTn id="20" dur="1000"/>
                                        <p:tgtEl>
                                          <p:spTgt spid="25"/>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29"/>
                                        </p:tgtEl>
                                        <p:attrNameLst>
                                          <p:attrName>style.visibility</p:attrName>
                                        </p:attrNameLst>
                                      </p:cBhvr>
                                      <p:to>
                                        <p:strVal val="visible"/>
                                      </p:to>
                                    </p:set>
                                    <p:animEffect transition="in" filter="wipe(down)">
                                      <p:cBhvr>
                                        <p:cTn id="25" dur="1500"/>
                                        <p:tgtEl>
                                          <p:spTgt spid="29"/>
                                        </p:tgtEl>
                                      </p:cBhvr>
                                    </p:animEffect>
                                  </p:childTnLst>
                                </p:cTn>
                              </p:par>
                            </p:childTnLst>
                          </p:cTn>
                        </p:par>
                        <p:par>
                          <p:cTn id="26" fill="hold">
                            <p:stCondLst>
                              <p:cond delay="1500"/>
                            </p:stCondLst>
                            <p:childTnLst>
                              <p:par>
                                <p:cTn id="27" presetID="53" presetClass="entr" presetSubtype="16" fill="hold" nodeType="afterEffect">
                                  <p:stCondLst>
                                    <p:cond delay="0"/>
                                  </p:stCondLst>
                                  <p:childTnLst>
                                    <p:set>
                                      <p:cBhvr>
                                        <p:cTn id="28" dur="1" fill="hold">
                                          <p:stCondLst>
                                            <p:cond delay="0"/>
                                          </p:stCondLst>
                                        </p:cTn>
                                        <p:tgtEl>
                                          <p:spTgt spid="35"/>
                                        </p:tgtEl>
                                        <p:attrNameLst>
                                          <p:attrName>style.visibility</p:attrName>
                                        </p:attrNameLst>
                                      </p:cBhvr>
                                      <p:to>
                                        <p:strVal val="visible"/>
                                      </p:to>
                                    </p:set>
                                    <p:anim calcmode="lin" valueType="num">
                                      <p:cBhvr>
                                        <p:cTn id="29" dur="1000" fill="hold"/>
                                        <p:tgtEl>
                                          <p:spTgt spid="35"/>
                                        </p:tgtEl>
                                        <p:attrNameLst>
                                          <p:attrName>ppt_w</p:attrName>
                                        </p:attrNameLst>
                                      </p:cBhvr>
                                      <p:tavLst>
                                        <p:tav tm="0">
                                          <p:val>
                                            <p:fltVal val="0"/>
                                          </p:val>
                                        </p:tav>
                                        <p:tav tm="100000">
                                          <p:val>
                                            <p:strVal val="#ppt_w"/>
                                          </p:val>
                                        </p:tav>
                                      </p:tavLst>
                                    </p:anim>
                                    <p:anim calcmode="lin" valueType="num">
                                      <p:cBhvr>
                                        <p:cTn id="30" dur="1000" fill="hold"/>
                                        <p:tgtEl>
                                          <p:spTgt spid="35"/>
                                        </p:tgtEl>
                                        <p:attrNameLst>
                                          <p:attrName>ppt_h</p:attrName>
                                        </p:attrNameLst>
                                      </p:cBhvr>
                                      <p:tavLst>
                                        <p:tav tm="0">
                                          <p:val>
                                            <p:fltVal val="0"/>
                                          </p:val>
                                        </p:tav>
                                        <p:tav tm="100000">
                                          <p:val>
                                            <p:strVal val="#ppt_h"/>
                                          </p:val>
                                        </p:tav>
                                      </p:tavLst>
                                    </p:anim>
                                    <p:animEffect transition="in" filter="fade">
                                      <p:cBhvr>
                                        <p:cTn id="31" dur="1000"/>
                                        <p:tgtEl>
                                          <p:spTgt spid="35"/>
                                        </p:tgtEl>
                                      </p:cBhvr>
                                    </p:animEffect>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grpId="0" nodeType="clickEffect">
                                  <p:stCondLst>
                                    <p:cond delay="0"/>
                                  </p:stCondLst>
                                  <p:childTnLst>
                                    <p:set>
                                      <p:cBhvr>
                                        <p:cTn id="35" dur="1" fill="hold">
                                          <p:stCondLst>
                                            <p:cond delay="0"/>
                                          </p:stCondLst>
                                        </p:cTn>
                                        <p:tgtEl>
                                          <p:spTgt spid="15"/>
                                        </p:tgtEl>
                                        <p:attrNameLst>
                                          <p:attrName>style.visibility</p:attrName>
                                        </p:attrNameLst>
                                      </p:cBhvr>
                                      <p:to>
                                        <p:strVal val="visible"/>
                                      </p:to>
                                    </p:set>
                                    <p:anim calcmode="lin" valueType="num">
                                      <p:cBhvr>
                                        <p:cTn id="36" dur="1000" fill="hold"/>
                                        <p:tgtEl>
                                          <p:spTgt spid="15"/>
                                        </p:tgtEl>
                                        <p:attrNameLst>
                                          <p:attrName>ppt_w</p:attrName>
                                        </p:attrNameLst>
                                      </p:cBhvr>
                                      <p:tavLst>
                                        <p:tav tm="0">
                                          <p:val>
                                            <p:fltVal val="0"/>
                                          </p:val>
                                        </p:tav>
                                        <p:tav tm="100000">
                                          <p:val>
                                            <p:strVal val="#ppt_w"/>
                                          </p:val>
                                        </p:tav>
                                      </p:tavLst>
                                    </p:anim>
                                    <p:anim calcmode="lin" valueType="num">
                                      <p:cBhvr>
                                        <p:cTn id="37" dur="1000" fill="hold"/>
                                        <p:tgtEl>
                                          <p:spTgt spid="15"/>
                                        </p:tgtEl>
                                        <p:attrNameLst>
                                          <p:attrName>ppt_h</p:attrName>
                                        </p:attrNameLst>
                                      </p:cBhvr>
                                      <p:tavLst>
                                        <p:tav tm="0">
                                          <p:val>
                                            <p:fltVal val="0"/>
                                          </p:val>
                                        </p:tav>
                                        <p:tav tm="100000">
                                          <p:val>
                                            <p:strVal val="#ppt_h"/>
                                          </p:val>
                                        </p:tav>
                                      </p:tavLst>
                                    </p:anim>
                                    <p:animEffect transition="in" filter="fade">
                                      <p:cBhvr>
                                        <p:cTn id="38" dur="1000"/>
                                        <p:tgtEl>
                                          <p:spTgt spid="15"/>
                                        </p:tgtEl>
                                      </p:cBhvr>
                                    </p:animEffect>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p:cTn id="43" dur="1000" fill="hold"/>
                                        <p:tgtEl>
                                          <p:spTgt spid="16"/>
                                        </p:tgtEl>
                                        <p:attrNameLst>
                                          <p:attrName>ppt_w</p:attrName>
                                        </p:attrNameLst>
                                      </p:cBhvr>
                                      <p:tavLst>
                                        <p:tav tm="0">
                                          <p:val>
                                            <p:fltVal val="0"/>
                                          </p:val>
                                        </p:tav>
                                        <p:tav tm="100000">
                                          <p:val>
                                            <p:strVal val="#ppt_w"/>
                                          </p:val>
                                        </p:tav>
                                      </p:tavLst>
                                    </p:anim>
                                    <p:anim calcmode="lin" valueType="num">
                                      <p:cBhvr>
                                        <p:cTn id="44" dur="1000" fill="hold"/>
                                        <p:tgtEl>
                                          <p:spTgt spid="16"/>
                                        </p:tgtEl>
                                        <p:attrNameLst>
                                          <p:attrName>ppt_h</p:attrName>
                                        </p:attrNameLst>
                                      </p:cBhvr>
                                      <p:tavLst>
                                        <p:tav tm="0">
                                          <p:val>
                                            <p:fltVal val="0"/>
                                          </p:val>
                                        </p:tav>
                                        <p:tav tm="100000">
                                          <p:val>
                                            <p:strVal val="#ppt_h"/>
                                          </p:val>
                                        </p:tav>
                                      </p:tavLst>
                                    </p:anim>
                                    <p:animEffect transition="in" filter="fade">
                                      <p:cBhvr>
                                        <p:cTn id="45"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6" fill="hold" display="0">
                  <p:stCondLst>
                    <p:cond delay="indefinite"/>
                  </p:stCondLst>
                  <p:endCondLst>
                    <p:cond evt="onStopAudio" delay="0">
                      <p:tgtEl>
                        <p:sldTgt/>
                      </p:tgtEl>
                    </p:cond>
                  </p:endCondLst>
                </p:cTn>
                <p:tgtEl>
                  <p:spTgt spid="2"/>
                </p:tgtEl>
              </p:cMediaNode>
            </p:audio>
          </p:childTnLst>
        </p:cTn>
      </p:par>
    </p:tnLst>
    <p:bldLst>
      <p:bldP spid="6" grpId="0" animBg="1"/>
      <p:bldP spid="29" grpId="0" animBg="1"/>
      <p:bldP spid="15" grpId="0"/>
      <p:bldP spid="1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680B253-094C-44F3-AFB7-C1C55C3A90F3}"/>
              </a:ext>
            </a:extLst>
          </p:cNvPr>
          <p:cNvSpPr/>
          <p:nvPr/>
        </p:nvSpPr>
        <p:spPr bwMode="auto">
          <a:xfrm>
            <a:off x="76200" y="1047750"/>
            <a:ext cx="8991600" cy="3962400"/>
          </a:xfrm>
          <a:prstGeom prst="rect">
            <a:avLst/>
          </a:prstGeom>
          <a:solidFill>
            <a:schemeClr val="tx1"/>
          </a:solidFill>
          <a:ln w="57150" cap="flat" cmpd="sng" algn="ctr">
            <a:noFill/>
            <a:prstDash val="solid"/>
            <a:round/>
            <a:headEnd type="none" w="med" len="med"/>
            <a:tailEnd type="none" w="med" len="med"/>
          </a:ln>
          <a:effectLst/>
          <a:scene3d>
            <a:camera prst="orthographicFront"/>
            <a:lightRig rig="threePt" dir="t"/>
          </a:scene3d>
          <a:sp3d>
            <a:bevelT/>
          </a:sp3d>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43" name="Picture 42">
            <a:extLst>
              <a:ext uri="{FF2B5EF4-FFF2-40B4-BE49-F238E27FC236}">
                <a16:creationId xmlns:a16="http://schemas.microsoft.com/office/drawing/2014/main" id="{05525D55-7590-4711-9138-5E2EDDF9C140}"/>
              </a:ext>
            </a:extLst>
          </p:cNvPr>
          <p:cNvPicPr>
            <a:picLocks noChangeAspect="1"/>
          </p:cNvPicPr>
          <p:nvPr/>
        </p:nvPicPr>
        <p:blipFill>
          <a:blip r:embed="rId6"/>
          <a:stretch>
            <a:fillRect/>
          </a:stretch>
        </p:blipFill>
        <p:spPr>
          <a:xfrm>
            <a:off x="2296176" y="843595"/>
            <a:ext cx="4551648" cy="4246681"/>
          </a:xfrm>
          <a:prstGeom prst="rect">
            <a:avLst/>
          </a:prstGeom>
        </p:spPr>
      </p:pic>
      <p:sp>
        <p:nvSpPr>
          <p:cNvPr id="7" name="Rectangle 6"/>
          <p:cNvSpPr/>
          <p:nvPr/>
        </p:nvSpPr>
        <p:spPr>
          <a:xfrm>
            <a:off x="288733" y="128885"/>
            <a:ext cx="8566535" cy="707886"/>
          </a:xfrm>
          <a:prstGeom prst="rect">
            <a:avLst/>
          </a:prstGeom>
          <a:noFill/>
          <a:ln w="9525" cap="flat" cmpd="sng" algn="ctr">
            <a:noFill/>
            <a:prstDash val="solid"/>
            <a:miter lim="800000"/>
            <a:headEnd/>
            <a:tailEnd/>
          </a:ln>
          <a:effectLst/>
        </p:spPr>
        <p:txBody>
          <a:bodyPr wrap="square">
            <a:spAutoFit/>
          </a:bodyPr>
          <a:lstStyle/>
          <a:p>
            <a:pPr marL="0" marR="0" lvl="0" indent="0" algn="ctr" defTabSz="914400" rtl="0" eaLnBrk="1" fontAlgn="base" latinLnBrk="0" hangingPunct="1">
              <a:lnSpc>
                <a:spcPct val="100000"/>
              </a:lnSpc>
              <a:spcBef>
                <a:spcPts val="0"/>
              </a:spcBef>
              <a:spcAft>
                <a:spcPts val="0"/>
              </a:spcAft>
              <a:buClr>
                <a:srgbClr val="FFCC66"/>
              </a:buClr>
              <a:buSzPct val="65000"/>
              <a:buFontTx/>
              <a:buNone/>
              <a:tabLst/>
              <a:defRPr/>
            </a:pPr>
            <a:r>
              <a:rPr kumimoji="0" lang="en-US" sz="4000" b="1" i="0" u="none" strike="noStrike" kern="1200" cap="small" spc="0" normalizeH="0" baseline="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Energy Fundamentals</a:t>
            </a:r>
            <a:r>
              <a:rPr kumimoji="0" lang="en-US" sz="1100" b="0" i="0" u="none" strike="noStrike" kern="1200" cap="none" spc="0" normalizeH="0" baseline="0" noProof="0" dirty="0">
                <a:ln>
                  <a:noFill/>
                </a:ln>
                <a:solidFill>
                  <a:srgbClr val="737300">
                    <a:lumMod val="20000"/>
                    <a:lumOff val="80000"/>
                  </a:srgbClr>
                </a:solidFill>
                <a:effectLst/>
                <a:uLnTx/>
                <a:uFillTx/>
                <a:latin typeface="Arial"/>
                <a:ea typeface="+mn-ea"/>
                <a:cs typeface="+mn-cs"/>
              </a:rPr>
              <a:t> </a:t>
            </a:r>
            <a:endParaRPr kumimoji="0" lang="en-US" sz="2400" b="1" i="1" u="none" strike="noStrike" kern="1200" cap="small" spc="0" normalizeH="0" baseline="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78EB4BAA-F111-4D16-B798-09377CF9DD34}"/>
              </a:ext>
            </a:extLst>
          </p:cNvPr>
          <p:cNvPicPr>
            <a:picLocks noChangeAspect="1"/>
          </p:cNvPicPr>
          <p:nvPr/>
        </p:nvPicPr>
        <p:blipFill>
          <a:blip r:embed="rId7"/>
          <a:stretch>
            <a:fillRect/>
          </a:stretch>
        </p:blipFill>
        <p:spPr>
          <a:xfrm>
            <a:off x="5595727" y="1096672"/>
            <a:ext cx="1354270" cy="1017878"/>
          </a:xfrm>
          <a:prstGeom prst="rect">
            <a:avLst/>
          </a:prstGeom>
        </p:spPr>
      </p:pic>
      <p:pic>
        <p:nvPicPr>
          <p:cNvPr id="8" name="Picture 7">
            <a:extLst>
              <a:ext uri="{FF2B5EF4-FFF2-40B4-BE49-F238E27FC236}">
                <a16:creationId xmlns:a16="http://schemas.microsoft.com/office/drawing/2014/main" id="{7A24E847-A357-4E38-8B0F-6EAC12F304FE}"/>
              </a:ext>
            </a:extLst>
          </p:cNvPr>
          <p:cNvPicPr>
            <a:picLocks noChangeAspect="1"/>
          </p:cNvPicPr>
          <p:nvPr/>
        </p:nvPicPr>
        <p:blipFill>
          <a:blip r:embed="rId8"/>
          <a:stretch>
            <a:fillRect/>
          </a:stretch>
        </p:blipFill>
        <p:spPr>
          <a:xfrm>
            <a:off x="7647838" y="3162537"/>
            <a:ext cx="1122483" cy="1406054"/>
          </a:xfrm>
          <a:prstGeom prst="rect">
            <a:avLst/>
          </a:prstGeom>
        </p:spPr>
      </p:pic>
      <p:pic>
        <p:nvPicPr>
          <p:cNvPr id="15" name="Picture 14">
            <a:extLst>
              <a:ext uri="{FF2B5EF4-FFF2-40B4-BE49-F238E27FC236}">
                <a16:creationId xmlns:a16="http://schemas.microsoft.com/office/drawing/2014/main" id="{A9775E30-2ED4-4029-B659-127E207EBEC0}"/>
              </a:ext>
            </a:extLst>
          </p:cNvPr>
          <p:cNvPicPr>
            <a:picLocks noChangeAspect="1"/>
          </p:cNvPicPr>
          <p:nvPr/>
        </p:nvPicPr>
        <p:blipFill>
          <a:blip r:embed="rId9"/>
          <a:stretch>
            <a:fillRect/>
          </a:stretch>
        </p:blipFill>
        <p:spPr>
          <a:xfrm flipH="1">
            <a:off x="304800" y="3781175"/>
            <a:ext cx="1865922" cy="950732"/>
          </a:xfrm>
          <a:prstGeom prst="rect">
            <a:avLst/>
          </a:prstGeom>
        </p:spPr>
      </p:pic>
      <p:pic>
        <p:nvPicPr>
          <p:cNvPr id="16" name="Picture 15">
            <a:extLst>
              <a:ext uri="{FF2B5EF4-FFF2-40B4-BE49-F238E27FC236}">
                <a16:creationId xmlns:a16="http://schemas.microsoft.com/office/drawing/2014/main" id="{62D63B98-58EE-45B8-8D33-43720B94DC40}"/>
              </a:ext>
            </a:extLst>
          </p:cNvPr>
          <p:cNvPicPr>
            <a:picLocks noChangeAspect="1"/>
          </p:cNvPicPr>
          <p:nvPr/>
        </p:nvPicPr>
        <p:blipFill>
          <a:blip r:embed="rId10"/>
          <a:stretch>
            <a:fillRect/>
          </a:stretch>
        </p:blipFill>
        <p:spPr>
          <a:xfrm flipH="1">
            <a:off x="3776790" y="2397403"/>
            <a:ext cx="1935524" cy="1027478"/>
          </a:xfrm>
          <a:prstGeom prst="rect">
            <a:avLst/>
          </a:prstGeom>
        </p:spPr>
      </p:pic>
      <p:pic>
        <p:nvPicPr>
          <p:cNvPr id="17" name="Picture 16">
            <a:extLst>
              <a:ext uri="{FF2B5EF4-FFF2-40B4-BE49-F238E27FC236}">
                <a16:creationId xmlns:a16="http://schemas.microsoft.com/office/drawing/2014/main" id="{B19143E2-AED3-4B5D-9D0E-77772E452388}"/>
              </a:ext>
            </a:extLst>
          </p:cNvPr>
          <p:cNvPicPr>
            <a:picLocks noChangeAspect="1"/>
          </p:cNvPicPr>
          <p:nvPr/>
        </p:nvPicPr>
        <p:blipFill>
          <a:blip r:embed="rId11"/>
          <a:stretch>
            <a:fillRect/>
          </a:stretch>
        </p:blipFill>
        <p:spPr>
          <a:xfrm>
            <a:off x="4165384" y="1304972"/>
            <a:ext cx="951135" cy="1266778"/>
          </a:xfrm>
          <a:prstGeom prst="rect">
            <a:avLst/>
          </a:prstGeom>
        </p:spPr>
      </p:pic>
      <p:pic>
        <p:nvPicPr>
          <p:cNvPr id="19" name="Picture 18">
            <a:extLst>
              <a:ext uri="{FF2B5EF4-FFF2-40B4-BE49-F238E27FC236}">
                <a16:creationId xmlns:a16="http://schemas.microsoft.com/office/drawing/2014/main" id="{E01B996D-1B0B-49D3-86F8-4C9F492F5858}"/>
              </a:ext>
            </a:extLst>
          </p:cNvPr>
          <p:cNvPicPr>
            <a:picLocks noChangeAspect="1"/>
          </p:cNvPicPr>
          <p:nvPr/>
        </p:nvPicPr>
        <p:blipFill>
          <a:blip r:embed="rId12"/>
          <a:stretch>
            <a:fillRect/>
          </a:stretch>
        </p:blipFill>
        <p:spPr>
          <a:xfrm>
            <a:off x="5610029" y="3822177"/>
            <a:ext cx="1843626" cy="919548"/>
          </a:xfrm>
          <a:prstGeom prst="rect">
            <a:avLst/>
          </a:prstGeom>
        </p:spPr>
      </p:pic>
      <p:pic>
        <p:nvPicPr>
          <p:cNvPr id="20" name="Picture 19">
            <a:extLst>
              <a:ext uri="{FF2B5EF4-FFF2-40B4-BE49-F238E27FC236}">
                <a16:creationId xmlns:a16="http://schemas.microsoft.com/office/drawing/2014/main" id="{6888B391-9854-4B34-8829-DE6D1E5A2F6A}"/>
              </a:ext>
            </a:extLst>
          </p:cNvPr>
          <p:cNvPicPr>
            <a:picLocks noChangeAspect="1"/>
          </p:cNvPicPr>
          <p:nvPr/>
        </p:nvPicPr>
        <p:blipFill>
          <a:blip r:embed="rId13"/>
          <a:stretch>
            <a:fillRect/>
          </a:stretch>
        </p:blipFill>
        <p:spPr>
          <a:xfrm>
            <a:off x="1752600" y="1353742"/>
            <a:ext cx="788474" cy="1317110"/>
          </a:xfrm>
          <a:prstGeom prst="rect">
            <a:avLst/>
          </a:prstGeom>
        </p:spPr>
      </p:pic>
      <p:pic>
        <p:nvPicPr>
          <p:cNvPr id="21" name="Picture 20">
            <a:extLst>
              <a:ext uri="{FF2B5EF4-FFF2-40B4-BE49-F238E27FC236}">
                <a16:creationId xmlns:a16="http://schemas.microsoft.com/office/drawing/2014/main" id="{6C95CD23-5D76-4977-B59B-64A892030F26}"/>
              </a:ext>
            </a:extLst>
          </p:cNvPr>
          <p:cNvPicPr>
            <a:picLocks noChangeAspect="1"/>
          </p:cNvPicPr>
          <p:nvPr/>
        </p:nvPicPr>
        <p:blipFill>
          <a:blip r:embed="rId14"/>
          <a:stretch>
            <a:fillRect/>
          </a:stretch>
        </p:blipFill>
        <p:spPr>
          <a:xfrm>
            <a:off x="2895600" y="2419350"/>
            <a:ext cx="642800" cy="1353538"/>
          </a:xfrm>
          <a:prstGeom prst="rect">
            <a:avLst/>
          </a:prstGeom>
        </p:spPr>
      </p:pic>
      <p:pic>
        <p:nvPicPr>
          <p:cNvPr id="22" name="Picture 21">
            <a:extLst>
              <a:ext uri="{FF2B5EF4-FFF2-40B4-BE49-F238E27FC236}">
                <a16:creationId xmlns:a16="http://schemas.microsoft.com/office/drawing/2014/main" id="{6E053C97-C508-4239-B0EE-435BB8B4FA51}"/>
              </a:ext>
            </a:extLst>
          </p:cNvPr>
          <p:cNvPicPr>
            <a:picLocks noChangeAspect="1"/>
          </p:cNvPicPr>
          <p:nvPr/>
        </p:nvPicPr>
        <p:blipFill>
          <a:blip r:embed="rId15"/>
          <a:stretch>
            <a:fillRect/>
          </a:stretch>
        </p:blipFill>
        <p:spPr>
          <a:xfrm flipH="1">
            <a:off x="5712314" y="2525807"/>
            <a:ext cx="1416557" cy="799829"/>
          </a:xfrm>
          <a:prstGeom prst="rect">
            <a:avLst/>
          </a:prstGeom>
        </p:spPr>
      </p:pic>
      <p:pic>
        <p:nvPicPr>
          <p:cNvPr id="26" name="Picture 25">
            <a:extLst>
              <a:ext uri="{FF2B5EF4-FFF2-40B4-BE49-F238E27FC236}">
                <a16:creationId xmlns:a16="http://schemas.microsoft.com/office/drawing/2014/main" id="{2686D618-1023-4AE0-83FB-10A84C204165}"/>
              </a:ext>
            </a:extLst>
          </p:cNvPr>
          <p:cNvPicPr>
            <a:picLocks noChangeAspect="1"/>
          </p:cNvPicPr>
          <p:nvPr/>
        </p:nvPicPr>
        <p:blipFill>
          <a:blip r:embed="rId16"/>
          <a:stretch>
            <a:fillRect/>
          </a:stretch>
        </p:blipFill>
        <p:spPr>
          <a:xfrm>
            <a:off x="7407926" y="1703100"/>
            <a:ext cx="1518471" cy="1017878"/>
          </a:xfrm>
          <a:prstGeom prst="rect">
            <a:avLst/>
          </a:prstGeom>
        </p:spPr>
      </p:pic>
      <p:pic>
        <p:nvPicPr>
          <p:cNvPr id="27" name="Picture 26">
            <a:extLst>
              <a:ext uri="{FF2B5EF4-FFF2-40B4-BE49-F238E27FC236}">
                <a16:creationId xmlns:a16="http://schemas.microsoft.com/office/drawing/2014/main" id="{3DBFCE38-6B00-47EE-84F0-F21CE2B08D6D}"/>
              </a:ext>
            </a:extLst>
          </p:cNvPr>
          <p:cNvPicPr>
            <a:picLocks noChangeAspect="1"/>
          </p:cNvPicPr>
          <p:nvPr/>
        </p:nvPicPr>
        <p:blipFill>
          <a:blip r:embed="rId17"/>
          <a:stretch>
            <a:fillRect/>
          </a:stretch>
        </p:blipFill>
        <p:spPr>
          <a:xfrm>
            <a:off x="2667000" y="1276350"/>
            <a:ext cx="1163070" cy="874350"/>
          </a:xfrm>
          <a:prstGeom prst="rect">
            <a:avLst/>
          </a:prstGeom>
        </p:spPr>
      </p:pic>
      <p:pic>
        <p:nvPicPr>
          <p:cNvPr id="28" name="Picture 27">
            <a:extLst>
              <a:ext uri="{FF2B5EF4-FFF2-40B4-BE49-F238E27FC236}">
                <a16:creationId xmlns:a16="http://schemas.microsoft.com/office/drawing/2014/main" id="{81BE429B-121E-45A0-8664-661750FAEB12}"/>
              </a:ext>
            </a:extLst>
          </p:cNvPr>
          <p:cNvPicPr>
            <a:picLocks noChangeAspect="1"/>
          </p:cNvPicPr>
          <p:nvPr/>
        </p:nvPicPr>
        <p:blipFill>
          <a:blip r:embed="rId18"/>
          <a:stretch>
            <a:fillRect/>
          </a:stretch>
        </p:blipFill>
        <p:spPr>
          <a:xfrm>
            <a:off x="4191000" y="3752529"/>
            <a:ext cx="1035444" cy="1058844"/>
          </a:xfrm>
          <a:prstGeom prst="rect">
            <a:avLst/>
          </a:prstGeom>
        </p:spPr>
      </p:pic>
      <p:pic>
        <p:nvPicPr>
          <p:cNvPr id="29" name="Picture 28">
            <a:extLst>
              <a:ext uri="{FF2B5EF4-FFF2-40B4-BE49-F238E27FC236}">
                <a16:creationId xmlns:a16="http://schemas.microsoft.com/office/drawing/2014/main" id="{96476414-D9F1-4BEE-B348-D1D332C24E47}"/>
              </a:ext>
            </a:extLst>
          </p:cNvPr>
          <p:cNvPicPr>
            <a:picLocks noChangeAspect="1"/>
          </p:cNvPicPr>
          <p:nvPr/>
        </p:nvPicPr>
        <p:blipFill>
          <a:blip r:embed="rId19"/>
          <a:stretch>
            <a:fillRect/>
          </a:stretch>
        </p:blipFill>
        <p:spPr>
          <a:xfrm>
            <a:off x="457200" y="2583430"/>
            <a:ext cx="1007396" cy="941915"/>
          </a:xfrm>
          <a:prstGeom prst="rect">
            <a:avLst/>
          </a:prstGeom>
        </p:spPr>
      </p:pic>
      <p:pic>
        <p:nvPicPr>
          <p:cNvPr id="31" name="Picture 30">
            <a:extLst>
              <a:ext uri="{FF2B5EF4-FFF2-40B4-BE49-F238E27FC236}">
                <a16:creationId xmlns:a16="http://schemas.microsoft.com/office/drawing/2014/main" id="{7B8EACD0-29BD-436C-A763-7DD21AB8E57D}"/>
              </a:ext>
            </a:extLst>
          </p:cNvPr>
          <p:cNvPicPr>
            <a:picLocks noChangeAspect="1"/>
          </p:cNvPicPr>
          <p:nvPr/>
        </p:nvPicPr>
        <p:blipFill>
          <a:blip r:embed="rId20"/>
          <a:stretch>
            <a:fillRect/>
          </a:stretch>
        </p:blipFill>
        <p:spPr>
          <a:xfrm>
            <a:off x="1600200" y="2674818"/>
            <a:ext cx="1119544" cy="1039932"/>
          </a:xfrm>
          <a:prstGeom prst="rect">
            <a:avLst/>
          </a:prstGeom>
        </p:spPr>
      </p:pic>
      <p:pic>
        <p:nvPicPr>
          <p:cNvPr id="42" name="Picture 41">
            <a:extLst>
              <a:ext uri="{FF2B5EF4-FFF2-40B4-BE49-F238E27FC236}">
                <a16:creationId xmlns:a16="http://schemas.microsoft.com/office/drawing/2014/main" id="{BB09A061-9150-48DC-AE6A-C22FE790BC7C}"/>
              </a:ext>
            </a:extLst>
          </p:cNvPr>
          <p:cNvPicPr>
            <a:picLocks noChangeAspect="1"/>
          </p:cNvPicPr>
          <p:nvPr/>
        </p:nvPicPr>
        <p:blipFill>
          <a:blip r:embed="rId21"/>
          <a:stretch>
            <a:fillRect/>
          </a:stretch>
        </p:blipFill>
        <p:spPr>
          <a:xfrm>
            <a:off x="2438400" y="3898677"/>
            <a:ext cx="1264736" cy="882493"/>
          </a:xfrm>
          <a:prstGeom prst="rect">
            <a:avLst/>
          </a:prstGeom>
        </p:spPr>
      </p:pic>
      <p:sp>
        <p:nvSpPr>
          <p:cNvPr id="5" name="Rectangle 4">
            <a:extLst>
              <a:ext uri="{FF2B5EF4-FFF2-40B4-BE49-F238E27FC236}">
                <a16:creationId xmlns:a16="http://schemas.microsoft.com/office/drawing/2014/main" id="{D61CCF5C-E7D2-46AD-B5EB-11C52FD869EB}"/>
              </a:ext>
            </a:extLst>
          </p:cNvPr>
          <p:cNvSpPr/>
          <p:nvPr/>
        </p:nvSpPr>
        <p:spPr bwMode="auto">
          <a:xfrm>
            <a:off x="76201" y="1047750"/>
            <a:ext cx="3700590" cy="3962400"/>
          </a:xfrm>
          <a:prstGeom prst="rect">
            <a:avLst/>
          </a:prstGeom>
          <a:solidFill>
            <a:schemeClr val="accent4">
              <a:alpha val="50000"/>
            </a:schemeClr>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
        <p:nvSpPr>
          <p:cNvPr id="44" name="Rectangle 43">
            <a:extLst>
              <a:ext uri="{FF2B5EF4-FFF2-40B4-BE49-F238E27FC236}">
                <a16:creationId xmlns:a16="http://schemas.microsoft.com/office/drawing/2014/main" id="{2484BB41-3AA9-4B6B-96B7-720325C74794}"/>
              </a:ext>
            </a:extLst>
          </p:cNvPr>
          <p:cNvSpPr/>
          <p:nvPr/>
        </p:nvSpPr>
        <p:spPr bwMode="auto">
          <a:xfrm>
            <a:off x="7369588" y="1059684"/>
            <a:ext cx="1694805" cy="3962400"/>
          </a:xfrm>
          <a:prstGeom prst="rect">
            <a:avLst/>
          </a:prstGeom>
          <a:solidFill>
            <a:srgbClr val="00CC66">
              <a:alpha val="15000"/>
            </a:srgbClr>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
        <p:nvSpPr>
          <p:cNvPr id="3" name="TextBox 2">
            <a:extLst>
              <a:ext uri="{FF2B5EF4-FFF2-40B4-BE49-F238E27FC236}">
                <a16:creationId xmlns:a16="http://schemas.microsoft.com/office/drawing/2014/main" id="{C02CDB4F-4C84-4733-A499-8C6C2EFEC35F}"/>
              </a:ext>
            </a:extLst>
          </p:cNvPr>
          <p:cNvSpPr txBox="1"/>
          <p:nvPr/>
        </p:nvSpPr>
        <p:spPr>
          <a:xfrm>
            <a:off x="457200" y="1003254"/>
            <a:ext cx="1105174" cy="338554"/>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DADADA">
                    <a:lumMod val="10000"/>
                  </a:srgbClr>
                </a:solidFill>
                <a:effectLst/>
                <a:uLnTx/>
                <a:uFillTx/>
                <a:latin typeface="Arial" charset="0"/>
                <a:ea typeface="+mn-ea"/>
                <a:cs typeface="+mn-cs"/>
              </a:rPr>
              <a:t>~1000 AD</a:t>
            </a:r>
          </a:p>
        </p:txBody>
      </p:sp>
      <p:sp>
        <p:nvSpPr>
          <p:cNvPr id="47" name="TextBox 46">
            <a:extLst>
              <a:ext uri="{FF2B5EF4-FFF2-40B4-BE49-F238E27FC236}">
                <a16:creationId xmlns:a16="http://schemas.microsoft.com/office/drawing/2014/main" id="{6060F8A7-7FD5-4097-ADB1-7DF402A38A56}"/>
              </a:ext>
            </a:extLst>
          </p:cNvPr>
          <p:cNvSpPr txBox="1"/>
          <p:nvPr/>
        </p:nvSpPr>
        <p:spPr>
          <a:xfrm>
            <a:off x="7505426" y="1003254"/>
            <a:ext cx="1105174" cy="338554"/>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DADADA">
                    <a:lumMod val="10000"/>
                  </a:srgbClr>
                </a:solidFill>
                <a:effectLst/>
                <a:uLnTx/>
                <a:uFillTx/>
                <a:latin typeface="Arial" charset="0"/>
                <a:ea typeface="+mn-ea"/>
                <a:cs typeface="+mn-cs"/>
              </a:rPr>
              <a:t>~2000 AD</a:t>
            </a:r>
          </a:p>
        </p:txBody>
      </p:sp>
      <p:grpSp>
        <p:nvGrpSpPr>
          <p:cNvPr id="49" name="Group 48">
            <a:extLst>
              <a:ext uri="{FF2B5EF4-FFF2-40B4-BE49-F238E27FC236}">
                <a16:creationId xmlns:a16="http://schemas.microsoft.com/office/drawing/2014/main" id="{9871F025-5DFC-4043-AC93-078CFF94A4DC}"/>
              </a:ext>
            </a:extLst>
          </p:cNvPr>
          <p:cNvGrpSpPr/>
          <p:nvPr/>
        </p:nvGrpSpPr>
        <p:grpSpPr>
          <a:xfrm>
            <a:off x="76201" y="1047750"/>
            <a:ext cx="8991599" cy="3962400"/>
            <a:chOff x="289868" y="-607409"/>
            <a:chExt cx="8991599" cy="3962400"/>
          </a:xfrm>
        </p:grpSpPr>
        <p:graphicFrame>
          <p:nvGraphicFramePr>
            <p:cNvPr id="60" name="Chart 59">
              <a:extLst>
                <a:ext uri="{FF2B5EF4-FFF2-40B4-BE49-F238E27FC236}">
                  <a16:creationId xmlns:a16="http://schemas.microsoft.com/office/drawing/2014/main" id="{413CD18C-4BA4-4E1A-A4B7-8CA63F687BB7}"/>
                </a:ext>
              </a:extLst>
            </p:cNvPr>
            <p:cNvGraphicFramePr>
              <a:graphicFrameLocks/>
            </p:cNvGraphicFramePr>
            <p:nvPr/>
          </p:nvGraphicFramePr>
          <p:xfrm>
            <a:off x="289868" y="-607409"/>
            <a:ext cx="8991599" cy="3962400"/>
          </p:xfrm>
          <a:graphic>
            <a:graphicData uri="http://schemas.openxmlformats.org/drawingml/2006/chart">
              <c:chart xmlns:c="http://schemas.openxmlformats.org/drawingml/2006/chart" xmlns:r="http://schemas.openxmlformats.org/officeDocument/2006/relationships" r:id="rId22"/>
            </a:graphicData>
          </a:graphic>
        </p:graphicFrame>
        <p:sp>
          <p:nvSpPr>
            <p:cNvPr id="61" name="Rectangle 60">
              <a:extLst>
                <a:ext uri="{FF2B5EF4-FFF2-40B4-BE49-F238E27FC236}">
                  <a16:creationId xmlns:a16="http://schemas.microsoft.com/office/drawing/2014/main" id="{1B594412-114C-49D5-A3A1-FF9D35C2BEE1}"/>
                </a:ext>
              </a:extLst>
            </p:cNvPr>
            <p:cNvSpPr/>
            <p:nvPr/>
          </p:nvSpPr>
          <p:spPr>
            <a:xfrm>
              <a:off x="5886922" y="3114535"/>
              <a:ext cx="3331786" cy="230832"/>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900" b="1" i="0" u="none" strike="noStrike" kern="1200" cap="none" spc="0" normalizeH="0" baseline="0" noProof="0" dirty="0">
                  <a:ln>
                    <a:noFill/>
                  </a:ln>
                  <a:solidFill>
                    <a:srgbClr val="DADADA">
                      <a:lumMod val="10000"/>
                    </a:srgbClr>
                  </a:solidFill>
                  <a:effectLst/>
                  <a:uLnTx/>
                  <a:uFillTx/>
                  <a:latin typeface="Arial" charset="0"/>
                  <a:ea typeface="+mn-ea"/>
                  <a:cs typeface="+mn-cs"/>
                </a:rPr>
                <a:t>https://en.wikipedia.org/wiki/Surface_power_density</a:t>
              </a:r>
            </a:p>
          </p:txBody>
        </p:sp>
      </p:grpSp>
      <p:sp>
        <p:nvSpPr>
          <p:cNvPr id="62" name="TextBox 61">
            <a:extLst>
              <a:ext uri="{FF2B5EF4-FFF2-40B4-BE49-F238E27FC236}">
                <a16:creationId xmlns:a16="http://schemas.microsoft.com/office/drawing/2014/main" id="{F646F1BF-C29F-4396-9458-EB04816F7BD1}"/>
              </a:ext>
            </a:extLst>
          </p:cNvPr>
          <p:cNvSpPr txBox="1"/>
          <p:nvPr/>
        </p:nvSpPr>
        <p:spPr>
          <a:xfrm>
            <a:off x="2102554" y="2100756"/>
            <a:ext cx="2063385"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DADADA">
                    <a:lumMod val="10000"/>
                  </a:srgbClr>
                </a:solidFill>
                <a:effectLst/>
                <a:uLnTx/>
                <a:uFillTx/>
                <a:latin typeface="Arial"/>
                <a:ea typeface="+mn-ea"/>
                <a:cs typeface="+mn-cs"/>
              </a:rPr>
              <a:t>Renewable</a:t>
            </a:r>
          </a:p>
        </p:txBody>
      </p:sp>
      <p:sp>
        <p:nvSpPr>
          <p:cNvPr id="64" name="TextBox 63">
            <a:extLst>
              <a:ext uri="{FF2B5EF4-FFF2-40B4-BE49-F238E27FC236}">
                <a16:creationId xmlns:a16="http://schemas.microsoft.com/office/drawing/2014/main" id="{D4AC1844-2FD0-43ED-BEA7-62E7346C9CAC}"/>
              </a:ext>
            </a:extLst>
          </p:cNvPr>
          <p:cNvSpPr txBox="1"/>
          <p:nvPr/>
        </p:nvSpPr>
        <p:spPr>
          <a:xfrm>
            <a:off x="5717053" y="2114960"/>
            <a:ext cx="1003801"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DADADA">
                    <a:lumMod val="10000"/>
                  </a:srgbClr>
                </a:solidFill>
                <a:effectLst/>
                <a:uLnTx/>
                <a:uFillTx/>
                <a:latin typeface="Arial"/>
                <a:ea typeface="+mn-ea"/>
                <a:cs typeface="+mn-cs"/>
              </a:rPr>
              <a:t>Dirty</a:t>
            </a:r>
          </a:p>
        </p:txBody>
      </p:sp>
      <p:sp>
        <p:nvSpPr>
          <p:cNvPr id="65" name="TextBox 64">
            <a:extLst>
              <a:ext uri="{FF2B5EF4-FFF2-40B4-BE49-F238E27FC236}">
                <a16:creationId xmlns:a16="http://schemas.microsoft.com/office/drawing/2014/main" id="{05A2CECB-F58A-47D9-B205-8535C7C5B67E}"/>
              </a:ext>
            </a:extLst>
          </p:cNvPr>
          <p:cNvSpPr txBox="1"/>
          <p:nvPr/>
        </p:nvSpPr>
        <p:spPr>
          <a:xfrm>
            <a:off x="5427711" y="2114960"/>
            <a:ext cx="1582484"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DADADA">
                    <a:lumMod val="10000"/>
                  </a:srgbClr>
                </a:solidFill>
                <a:effectLst/>
                <a:uLnTx/>
                <a:uFillTx/>
                <a:latin typeface="Arial"/>
                <a:ea typeface="+mn-ea"/>
                <a:cs typeface="+mn-cs"/>
              </a:rPr>
              <a:t>Thermal</a:t>
            </a:r>
          </a:p>
        </p:txBody>
      </p:sp>
      <p:sp>
        <p:nvSpPr>
          <p:cNvPr id="66" name="TextBox 65">
            <a:extLst>
              <a:ext uri="{FF2B5EF4-FFF2-40B4-BE49-F238E27FC236}">
                <a16:creationId xmlns:a16="http://schemas.microsoft.com/office/drawing/2014/main" id="{F8E18C17-6112-4B15-AA5A-182D6E9C68A3}"/>
              </a:ext>
            </a:extLst>
          </p:cNvPr>
          <p:cNvSpPr txBox="1"/>
          <p:nvPr/>
        </p:nvSpPr>
        <p:spPr>
          <a:xfrm>
            <a:off x="2552196" y="2100756"/>
            <a:ext cx="1164101"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DADADA">
                    <a:lumMod val="10000"/>
                  </a:srgbClr>
                </a:solidFill>
                <a:effectLst/>
                <a:uLnTx/>
                <a:uFillTx/>
                <a:latin typeface="Arial"/>
                <a:ea typeface="+mn-ea"/>
                <a:cs typeface="+mn-cs"/>
              </a:rPr>
              <a:t>Clean</a:t>
            </a:r>
          </a:p>
        </p:txBody>
      </p:sp>
      <p:sp>
        <p:nvSpPr>
          <p:cNvPr id="67" name="TextBox 66">
            <a:extLst>
              <a:ext uri="{FF2B5EF4-FFF2-40B4-BE49-F238E27FC236}">
                <a16:creationId xmlns:a16="http://schemas.microsoft.com/office/drawing/2014/main" id="{153B3102-EFB5-4E8D-AAF6-8F2462E42E09}"/>
              </a:ext>
            </a:extLst>
          </p:cNvPr>
          <p:cNvSpPr txBox="1"/>
          <p:nvPr/>
        </p:nvSpPr>
        <p:spPr>
          <a:xfrm>
            <a:off x="5437329" y="2114960"/>
            <a:ext cx="1563248"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DADADA">
                    <a:lumMod val="10000"/>
                  </a:srgbClr>
                </a:solidFill>
                <a:effectLst/>
                <a:uLnTx/>
                <a:uFillTx/>
                <a:latin typeface="Arial"/>
                <a:ea typeface="+mn-ea"/>
                <a:cs typeface="+mn-cs"/>
              </a:rPr>
              <a:t>Reliable</a:t>
            </a:r>
          </a:p>
        </p:txBody>
      </p:sp>
      <p:sp>
        <p:nvSpPr>
          <p:cNvPr id="68" name="TextBox 67">
            <a:extLst>
              <a:ext uri="{FF2B5EF4-FFF2-40B4-BE49-F238E27FC236}">
                <a16:creationId xmlns:a16="http://schemas.microsoft.com/office/drawing/2014/main" id="{6BB58C4D-F98C-476B-9974-B92EFEC37D0C}"/>
              </a:ext>
            </a:extLst>
          </p:cNvPr>
          <p:cNvSpPr txBox="1"/>
          <p:nvPr/>
        </p:nvSpPr>
        <p:spPr>
          <a:xfrm>
            <a:off x="2052860" y="2100756"/>
            <a:ext cx="2162772"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DADADA">
                    <a:lumMod val="10000"/>
                  </a:srgbClr>
                </a:solidFill>
                <a:effectLst/>
                <a:uLnTx/>
                <a:uFillTx/>
                <a:latin typeface="Arial"/>
                <a:ea typeface="+mn-ea"/>
                <a:cs typeface="+mn-cs"/>
              </a:rPr>
              <a:t>Intermittent</a:t>
            </a:r>
          </a:p>
        </p:txBody>
      </p:sp>
      <p:sp>
        <p:nvSpPr>
          <p:cNvPr id="69" name="TextBox 68">
            <a:extLst>
              <a:ext uri="{FF2B5EF4-FFF2-40B4-BE49-F238E27FC236}">
                <a16:creationId xmlns:a16="http://schemas.microsoft.com/office/drawing/2014/main" id="{C1E35154-2FC6-4D5D-8EEC-6BE4D4E90913}"/>
              </a:ext>
            </a:extLst>
          </p:cNvPr>
          <p:cNvSpPr txBox="1"/>
          <p:nvPr/>
        </p:nvSpPr>
        <p:spPr>
          <a:xfrm>
            <a:off x="5256991" y="2114960"/>
            <a:ext cx="1923925"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DADADA">
                    <a:lumMod val="10000"/>
                  </a:srgbClr>
                </a:solidFill>
                <a:effectLst/>
                <a:uLnTx/>
                <a:uFillTx/>
                <a:latin typeface="Arial"/>
                <a:ea typeface="+mn-ea"/>
                <a:cs typeface="+mn-cs"/>
              </a:rPr>
              <a:t>Molecules</a:t>
            </a:r>
          </a:p>
        </p:txBody>
      </p:sp>
      <p:sp>
        <p:nvSpPr>
          <p:cNvPr id="70" name="TextBox 69">
            <a:extLst>
              <a:ext uri="{FF2B5EF4-FFF2-40B4-BE49-F238E27FC236}">
                <a16:creationId xmlns:a16="http://schemas.microsoft.com/office/drawing/2014/main" id="{5698D062-7052-474D-A581-FE54B0F25735}"/>
              </a:ext>
            </a:extLst>
          </p:cNvPr>
          <p:cNvSpPr txBox="1"/>
          <p:nvPr/>
        </p:nvSpPr>
        <p:spPr>
          <a:xfrm>
            <a:off x="2222779" y="2100756"/>
            <a:ext cx="1822935"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DADADA">
                    <a:lumMod val="10000"/>
                  </a:srgbClr>
                </a:solidFill>
                <a:effectLst/>
                <a:uLnTx/>
                <a:uFillTx/>
                <a:latin typeface="Arial"/>
                <a:ea typeface="+mn-ea"/>
                <a:cs typeface="+mn-cs"/>
              </a:rPr>
              <a:t>Electrons</a:t>
            </a:r>
          </a:p>
        </p:txBody>
      </p:sp>
      <p:sp>
        <p:nvSpPr>
          <p:cNvPr id="71" name="TextBox 70">
            <a:extLst>
              <a:ext uri="{FF2B5EF4-FFF2-40B4-BE49-F238E27FC236}">
                <a16:creationId xmlns:a16="http://schemas.microsoft.com/office/drawing/2014/main" id="{A2B41F82-79C8-4E44-B9E9-902F1CCBDC1D}"/>
              </a:ext>
            </a:extLst>
          </p:cNvPr>
          <p:cNvSpPr txBox="1"/>
          <p:nvPr/>
        </p:nvSpPr>
        <p:spPr>
          <a:xfrm>
            <a:off x="4636733" y="1885950"/>
            <a:ext cx="3048056" cy="707886"/>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DADADA">
                    <a:lumMod val="10000"/>
                  </a:srgbClr>
                </a:solidFill>
                <a:effectLst/>
                <a:uLnTx/>
                <a:uFillTx/>
                <a:latin typeface="Arial"/>
                <a:ea typeface="+mn-ea"/>
                <a:cs typeface="+mn-cs"/>
              </a:rPr>
              <a:t>Ammonia, Cement, Steel, Plastics</a:t>
            </a:r>
          </a:p>
        </p:txBody>
      </p:sp>
      <p:sp>
        <p:nvSpPr>
          <p:cNvPr id="72" name="TextBox 71">
            <a:extLst>
              <a:ext uri="{FF2B5EF4-FFF2-40B4-BE49-F238E27FC236}">
                <a16:creationId xmlns:a16="http://schemas.microsoft.com/office/drawing/2014/main" id="{9CAB42B8-E033-423F-8675-811EBB68D423}"/>
              </a:ext>
            </a:extLst>
          </p:cNvPr>
          <p:cNvSpPr txBox="1"/>
          <p:nvPr/>
        </p:nvSpPr>
        <p:spPr>
          <a:xfrm>
            <a:off x="5737892" y="2114960"/>
            <a:ext cx="962123"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DADADA">
                    <a:lumMod val="10000"/>
                  </a:srgbClr>
                </a:solidFill>
                <a:effectLst/>
                <a:uLnTx/>
                <a:uFillTx/>
                <a:latin typeface="Arial"/>
                <a:ea typeface="+mn-ea"/>
                <a:cs typeface="+mn-cs"/>
              </a:rPr>
              <a:t>Firm</a:t>
            </a:r>
          </a:p>
        </p:txBody>
      </p:sp>
      <p:sp>
        <p:nvSpPr>
          <p:cNvPr id="73" name="TextBox 72">
            <a:extLst>
              <a:ext uri="{FF2B5EF4-FFF2-40B4-BE49-F238E27FC236}">
                <a16:creationId xmlns:a16="http://schemas.microsoft.com/office/drawing/2014/main" id="{0E9F4F98-A870-41C4-ACA2-0BE22FF7F1CC}"/>
              </a:ext>
            </a:extLst>
          </p:cNvPr>
          <p:cNvSpPr txBox="1"/>
          <p:nvPr/>
        </p:nvSpPr>
        <p:spPr>
          <a:xfrm>
            <a:off x="1356388" y="2100756"/>
            <a:ext cx="3555717"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DADADA">
                    <a:lumMod val="10000"/>
                  </a:srgbClr>
                </a:solidFill>
                <a:effectLst/>
                <a:uLnTx/>
                <a:uFillTx/>
                <a:latin typeface="Arial"/>
                <a:ea typeface="+mn-ea"/>
                <a:cs typeface="+mn-cs"/>
              </a:rPr>
              <a:t>Weather Dependent</a:t>
            </a:r>
          </a:p>
        </p:txBody>
      </p:sp>
      <p:sp>
        <p:nvSpPr>
          <p:cNvPr id="74" name="Rectangle 73">
            <a:extLst>
              <a:ext uri="{FF2B5EF4-FFF2-40B4-BE49-F238E27FC236}">
                <a16:creationId xmlns:a16="http://schemas.microsoft.com/office/drawing/2014/main" id="{ED5F7601-BD7C-48D0-992C-1A80DA8861C4}"/>
              </a:ext>
            </a:extLst>
          </p:cNvPr>
          <p:cNvSpPr/>
          <p:nvPr/>
        </p:nvSpPr>
        <p:spPr>
          <a:xfrm>
            <a:off x="962025" y="2266950"/>
            <a:ext cx="7219950" cy="1446550"/>
          </a:xfrm>
          <a:prstGeom prst="rect">
            <a:avLst/>
          </a:prstGeom>
          <a:solidFill>
            <a:srgbClr val="0070C0">
              <a:alpha val="80000"/>
            </a:srgbClr>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Dense energy drives modern societies</a:t>
            </a:r>
          </a:p>
        </p:txBody>
      </p:sp>
      <p:sp>
        <p:nvSpPr>
          <p:cNvPr id="75" name="Rectangle 74">
            <a:extLst>
              <a:ext uri="{FF2B5EF4-FFF2-40B4-BE49-F238E27FC236}">
                <a16:creationId xmlns:a16="http://schemas.microsoft.com/office/drawing/2014/main" id="{C7DCF989-42E2-452D-8FB3-A7640284BE5A}"/>
              </a:ext>
            </a:extLst>
          </p:cNvPr>
          <p:cNvSpPr/>
          <p:nvPr/>
        </p:nvSpPr>
        <p:spPr>
          <a:xfrm>
            <a:off x="808787" y="2266950"/>
            <a:ext cx="7526426" cy="1446550"/>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The developed world needs electricity </a:t>
            </a:r>
            <a:r>
              <a:rPr kumimoji="0" lang="en-US" sz="4400" b="1" i="1"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and</a:t>
            </a:r>
            <a:r>
              <a:rPr kumimoji="0" lang="en-US" sz="44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 fuels</a:t>
            </a:r>
          </a:p>
        </p:txBody>
      </p:sp>
      <p:pic>
        <p:nvPicPr>
          <p:cNvPr id="2" name="Audio 1">
            <a:hlinkClick r:id="" action="ppaction://media"/>
            <a:extLst>
              <a:ext uri="{FF2B5EF4-FFF2-40B4-BE49-F238E27FC236}">
                <a16:creationId xmlns:a16="http://schemas.microsoft.com/office/drawing/2014/main" id="{5EA70607-7498-4B74-9FFA-9DA8C117CEF9}"/>
              </a:ext>
            </a:extLst>
          </p:cNvPr>
          <p:cNvPicPr>
            <a:picLocks noChangeAspect="1"/>
          </p:cNvPicPr>
          <p:nvPr>
            <a:audioFile r:link="rId3"/>
            <p:extLst>
              <p:ext uri="{DAA4B4D4-6D71-4841-9C94-3DE7FCFB9230}">
                <p14:media xmlns:p14="http://schemas.microsoft.com/office/powerpoint/2010/main" r:embed="rId2"/>
              </p:ext>
            </p:extLst>
          </p:nvPr>
        </p:nvPicPr>
        <p:blipFill>
          <a:blip r:embed="rId23"/>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3544133845"/>
      </p:ext>
    </p:extLst>
  </p:cSld>
  <p:clrMapOvr>
    <a:masterClrMapping/>
  </p:clrMapOvr>
  <mc:AlternateContent xmlns:mc="http://schemas.openxmlformats.org/markup-compatibility/2006" xmlns:p14="http://schemas.microsoft.com/office/powerpoint/2010/main">
    <mc:Choice Requires="p14">
      <p:transition spd="med" p14:dur="700" advTm="148169">
        <p:fade/>
      </p:transition>
    </mc:Choice>
    <mc:Fallback xmlns="">
      <p:transition spd="med" advTm="14816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 -3.20988E-6 L -0.38333 -0.21389 " pathEditMode="relative" rAng="0" ptsTypes="AA">
                                      <p:cBhvr>
                                        <p:cTn id="10" dur="2000" fill="hold"/>
                                        <p:tgtEl>
                                          <p:spTgt spid="43"/>
                                        </p:tgtEl>
                                        <p:attrNameLst>
                                          <p:attrName>ppt_x</p:attrName>
                                          <p:attrName>ppt_y</p:attrName>
                                        </p:attrNameLst>
                                      </p:cBhvr>
                                      <p:rCtr x="-19167" y="-10710"/>
                                    </p:animMotion>
                                  </p:childTnLst>
                                </p:cTn>
                              </p:par>
                              <p:par>
                                <p:cTn id="11" presetID="6" presetClass="emph" presetSubtype="0" fill="hold" nodeType="withEffect">
                                  <p:stCondLst>
                                    <p:cond delay="0"/>
                                  </p:stCondLst>
                                  <p:childTnLst>
                                    <p:animScale>
                                      <p:cBhvr>
                                        <p:cTn id="12" dur="2000" fill="hold"/>
                                        <p:tgtEl>
                                          <p:spTgt spid="43"/>
                                        </p:tgtEl>
                                      </p:cBhvr>
                                      <p:by x="20000" y="20000"/>
                                    </p:animScale>
                                  </p:childTnLst>
                                </p:cTn>
                              </p:par>
                              <p:par>
                                <p:cTn id="13" presetID="22" presetClass="entr" presetSubtype="8" fill="hold" grpId="0" nodeType="with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wipe(left)">
                                      <p:cBhvr>
                                        <p:cTn id="15" dur="1000"/>
                                        <p:tgtEl>
                                          <p:spTgt spid="2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9"/>
                                        </p:tgtEl>
                                        <p:attrNameLst>
                                          <p:attrName>style.visibility</p:attrName>
                                        </p:attrNameLst>
                                      </p:cBhvr>
                                      <p:to>
                                        <p:strVal val="visible"/>
                                      </p:to>
                                    </p:set>
                                    <p:animEffect transition="in" filter="fade">
                                      <p:cBhvr>
                                        <p:cTn id="20" dur="750"/>
                                        <p:tgtEl>
                                          <p:spTgt spid="2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750"/>
                                        <p:tgtEl>
                                          <p:spTgt spid="15"/>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20"/>
                                        </p:tgtEl>
                                        <p:attrNameLst>
                                          <p:attrName>style.visibility</p:attrName>
                                        </p:attrNameLst>
                                      </p:cBhvr>
                                      <p:to>
                                        <p:strVal val="visible"/>
                                      </p:to>
                                    </p:set>
                                    <p:animEffect transition="in" filter="fade">
                                      <p:cBhvr>
                                        <p:cTn id="30" dur="750"/>
                                        <p:tgtEl>
                                          <p:spTgt spid="2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1"/>
                                        </p:tgtEl>
                                        <p:attrNameLst>
                                          <p:attrName>style.visibility</p:attrName>
                                        </p:attrNameLst>
                                      </p:cBhvr>
                                      <p:to>
                                        <p:strVal val="visible"/>
                                      </p:to>
                                    </p:set>
                                    <p:animEffect transition="in" filter="fade">
                                      <p:cBhvr>
                                        <p:cTn id="35" dur="750"/>
                                        <p:tgtEl>
                                          <p:spTgt spid="31"/>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42"/>
                                        </p:tgtEl>
                                        <p:attrNameLst>
                                          <p:attrName>style.visibility</p:attrName>
                                        </p:attrNameLst>
                                      </p:cBhvr>
                                      <p:to>
                                        <p:strVal val="visible"/>
                                      </p:to>
                                    </p:set>
                                    <p:animEffect transition="in" filter="fade">
                                      <p:cBhvr>
                                        <p:cTn id="40" dur="750"/>
                                        <p:tgtEl>
                                          <p:spTgt spid="42"/>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27"/>
                                        </p:tgtEl>
                                        <p:attrNameLst>
                                          <p:attrName>style.visibility</p:attrName>
                                        </p:attrNameLst>
                                      </p:cBhvr>
                                      <p:to>
                                        <p:strVal val="visible"/>
                                      </p:to>
                                    </p:set>
                                    <p:animEffect transition="in" filter="fade">
                                      <p:cBhvr>
                                        <p:cTn id="45" dur="750"/>
                                        <p:tgtEl>
                                          <p:spTgt spid="27"/>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21"/>
                                        </p:tgtEl>
                                        <p:attrNameLst>
                                          <p:attrName>style.visibility</p:attrName>
                                        </p:attrNameLst>
                                      </p:cBhvr>
                                      <p:to>
                                        <p:strVal val="visible"/>
                                      </p:to>
                                    </p:set>
                                    <p:animEffect transition="in" filter="fade">
                                      <p:cBhvr>
                                        <p:cTn id="50" dur="750"/>
                                        <p:tgtEl>
                                          <p:spTgt spid="21"/>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8" fill="hold" grpId="0" nodeType="clickEffect">
                                  <p:stCondLst>
                                    <p:cond delay="0"/>
                                  </p:stCondLst>
                                  <p:childTnLst>
                                    <p:set>
                                      <p:cBhvr>
                                        <p:cTn id="54" dur="1" fill="hold">
                                          <p:stCondLst>
                                            <p:cond delay="0"/>
                                          </p:stCondLst>
                                        </p:cTn>
                                        <p:tgtEl>
                                          <p:spTgt spid="5"/>
                                        </p:tgtEl>
                                        <p:attrNameLst>
                                          <p:attrName>style.visibility</p:attrName>
                                        </p:attrNameLst>
                                      </p:cBhvr>
                                      <p:to>
                                        <p:strVal val="visible"/>
                                      </p:to>
                                    </p:set>
                                    <p:animEffect transition="in" filter="wipe(left)">
                                      <p:cBhvr>
                                        <p:cTn id="55" dur="1500"/>
                                        <p:tgtEl>
                                          <p:spTgt spid="5"/>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16"/>
                                        </p:tgtEl>
                                        <p:attrNameLst>
                                          <p:attrName>style.visibility</p:attrName>
                                        </p:attrNameLst>
                                      </p:cBhvr>
                                      <p:to>
                                        <p:strVal val="visible"/>
                                      </p:to>
                                    </p:set>
                                    <p:animEffect transition="in" filter="fade">
                                      <p:cBhvr>
                                        <p:cTn id="60" dur="750"/>
                                        <p:tgtEl>
                                          <p:spTgt spid="16"/>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7"/>
                                        </p:tgtEl>
                                        <p:attrNameLst>
                                          <p:attrName>style.visibility</p:attrName>
                                        </p:attrNameLst>
                                      </p:cBhvr>
                                      <p:to>
                                        <p:strVal val="visible"/>
                                      </p:to>
                                    </p:set>
                                    <p:animEffect transition="in" filter="fade">
                                      <p:cBhvr>
                                        <p:cTn id="65" dur="750"/>
                                        <p:tgtEl>
                                          <p:spTgt spid="17"/>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28"/>
                                        </p:tgtEl>
                                        <p:attrNameLst>
                                          <p:attrName>style.visibility</p:attrName>
                                        </p:attrNameLst>
                                      </p:cBhvr>
                                      <p:to>
                                        <p:strVal val="visible"/>
                                      </p:to>
                                    </p:set>
                                    <p:animEffect transition="in" filter="fade">
                                      <p:cBhvr>
                                        <p:cTn id="70" dur="750"/>
                                        <p:tgtEl>
                                          <p:spTgt spid="28"/>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6"/>
                                        </p:tgtEl>
                                        <p:attrNameLst>
                                          <p:attrName>style.visibility</p:attrName>
                                        </p:attrNameLst>
                                      </p:cBhvr>
                                      <p:to>
                                        <p:strVal val="visible"/>
                                      </p:to>
                                    </p:set>
                                    <p:animEffect transition="in" filter="fade">
                                      <p:cBhvr>
                                        <p:cTn id="75" dur="750"/>
                                        <p:tgtEl>
                                          <p:spTgt spid="6"/>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nodeType="clickEffect">
                                  <p:stCondLst>
                                    <p:cond delay="0"/>
                                  </p:stCondLst>
                                  <p:childTnLst>
                                    <p:set>
                                      <p:cBhvr>
                                        <p:cTn id="79" dur="1" fill="hold">
                                          <p:stCondLst>
                                            <p:cond delay="0"/>
                                          </p:stCondLst>
                                        </p:cTn>
                                        <p:tgtEl>
                                          <p:spTgt spid="22"/>
                                        </p:tgtEl>
                                        <p:attrNameLst>
                                          <p:attrName>style.visibility</p:attrName>
                                        </p:attrNameLst>
                                      </p:cBhvr>
                                      <p:to>
                                        <p:strVal val="visible"/>
                                      </p:to>
                                    </p:set>
                                    <p:animEffect transition="in" filter="fade">
                                      <p:cBhvr>
                                        <p:cTn id="80" dur="750"/>
                                        <p:tgtEl>
                                          <p:spTgt spid="22"/>
                                        </p:tgtEl>
                                      </p:cBhvr>
                                    </p:animEffect>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nodeType="clickEffect">
                                  <p:stCondLst>
                                    <p:cond delay="0"/>
                                  </p:stCondLst>
                                  <p:childTnLst>
                                    <p:set>
                                      <p:cBhvr>
                                        <p:cTn id="84" dur="1" fill="hold">
                                          <p:stCondLst>
                                            <p:cond delay="0"/>
                                          </p:stCondLst>
                                        </p:cTn>
                                        <p:tgtEl>
                                          <p:spTgt spid="19"/>
                                        </p:tgtEl>
                                        <p:attrNameLst>
                                          <p:attrName>style.visibility</p:attrName>
                                        </p:attrNameLst>
                                      </p:cBhvr>
                                      <p:to>
                                        <p:strVal val="visible"/>
                                      </p:to>
                                    </p:set>
                                    <p:animEffect transition="in" filter="fade">
                                      <p:cBhvr>
                                        <p:cTn id="85" dur="750"/>
                                        <p:tgtEl>
                                          <p:spTgt spid="19"/>
                                        </p:tgtEl>
                                      </p:cBhvr>
                                    </p:animEffect>
                                  </p:childTnLst>
                                </p:cTn>
                              </p:par>
                            </p:childTnLst>
                          </p:cTn>
                        </p:par>
                      </p:childTnLst>
                    </p:cTn>
                  </p:par>
                  <p:par>
                    <p:cTn id="86" fill="hold">
                      <p:stCondLst>
                        <p:cond delay="indefinite"/>
                      </p:stCondLst>
                      <p:childTnLst>
                        <p:par>
                          <p:cTn id="87" fill="hold">
                            <p:stCondLst>
                              <p:cond delay="0"/>
                            </p:stCondLst>
                            <p:childTnLst>
                              <p:par>
                                <p:cTn id="88" presetID="10" presetClass="entr" presetSubtype="0" fill="hold" nodeType="clickEffect">
                                  <p:stCondLst>
                                    <p:cond delay="0"/>
                                  </p:stCondLst>
                                  <p:childTnLst>
                                    <p:set>
                                      <p:cBhvr>
                                        <p:cTn id="89" dur="1" fill="hold">
                                          <p:stCondLst>
                                            <p:cond delay="0"/>
                                          </p:stCondLst>
                                        </p:cTn>
                                        <p:tgtEl>
                                          <p:spTgt spid="8"/>
                                        </p:tgtEl>
                                        <p:attrNameLst>
                                          <p:attrName>style.visibility</p:attrName>
                                        </p:attrNameLst>
                                      </p:cBhvr>
                                      <p:to>
                                        <p:strVal val="visible"/>
                                      </p:to>
                                    </p:set>
                                    <p:animEffect transition="in" filter="fade">
                                      <p:cBhvr>
                                        <p:cTn id="90" dur="750"/>
                                        <p:tgtEl>
                                          <p:spTgt spid="8"/>
                                        </p:tgtEl>
                                      </p:cBhvr>
                                    </p:animEffect>
                                  </p:childTnLst>
                                </p:cTn>
                              </p:par>
                            </p:childTnLst>
                          </p:cTn>
                        </p:par>
                      </p:childTnLst>
                    </p:cTn>
                  </p:par>
                  <p:par>
                    <p:cTn id="91" fill="hold">
                      <p:stCondLst>
                        <p:cond delay="indefinite"/>
                      </p:stCondLst>
                      <p:childTnLst>
                        <p:par>
                          <p:cTn id="92" fill="hold">
                            <p:stCondLst>
                              <p:cond delay="0"/>
                            </p:stCondLst>
                            <p:childTnLst>
                              <p:par>
                                <p:cTn id="93" presetID="10" presetClass="entr" presetSubtype="0" fill="hold" nodeType="clickEffect">
                                  <p:stCondLst>
                                    <p:cond delay="0"/>
                                  </p:stCondLst>
                                  <p:childTnLst>
                                    <p:set>
                                      <p:cBhvr>
                                        <p:cTn id="94" dur="1" fill="hold">
                                          <p:stCondLst>
                                            <p:cond delay="0"/>
                                          </p:stCondLst>
                                        </p:cTn>
                                        <p:tgtEl>
                                          <p:spTgt spid="26"/>
                                        </p:tgtEl>
                                        <p:attrNameLst>
                                          <p:attrName>style.visibility</p:attrName>
                                        </p:attrNameLst>
                                      </p:cBhvr>
                                      <p:to>
                                        <p:strVal val="visible"/>
                                      </p:to>
                                    </p:set>
                                    <p:animEffect transition="in" filter="fade">
                                      <p:cBhvr>
                                        <p:cTn id="95" dur="750"/>
                                        <p:tgtEl>
                                          <p:spTgt spid="26"/>
                                        </p:tgtEl>
                                      </p:cBhvr>
                                    </p:animEffect>
                                  </p:childTnLst>
                                </p:cTn>
                              </p:par>
                            </p:childTnLst>
                          </p:cTn>
                        </p:par>
                      </p:childTnLst>
                    </p:cTn>
                  </p:par>
                  <p:par>
                    <p:cTn id="96" fill="hold">
                      <p:stCondLst>
                        <p:cond delay="indefinite"/>
                      </p:stCondLst>
                      <p:childTnLst>
                        <p:par>
                          <p:cTn id="97" fill="hold">
                            <p:stCondLst>
                              <p:cond delay="0"/>
                            </p:stCondLst>
                            <p:childTnLst>
                              <p:par>
                                <p:cTn id="98" presetID="22" presetClass="entr" presetSubtype="8" fill="hold" grpId="0" nodeType="clickEffect">
                                  <p:stCondLst>
                                    <p:cond delay="0"/>
                                  </p:stCondLst>
                                  <p:childTnLst>
                                    <p:set>
                                      <p:cBhvr>
                                        <p:cTn id="99" dur="1" fill="hold">
                                          <p:stCondLst>
                                            <p:cond delay="0"/>
                                          </p:stCondLst>
                                        </p:cTn>
                                        <p:tgtEl>
                                          <p:spTgt spid="44"/>
                                        </p:tgtEl>
                                        <p:attrNameLst>
                                          <p:attrName>style.visibility</p:attrName>
                                        </p:attrNameLst>
                                      </p:cBhvr>
                                      <p:to>
                                        <p:strVal val="visible"/>
                                      </p:to>
                                    </p:set>
                                    <p:animEffect transition="in" filter="wipe(left)">
                                      <p:cBhvr>
                                        <p:cTn id="100" dur="1500"/>
                                        <p:tgtEl>
                                          <p:spTgt spid="44"/>
                                        </p:tgtEl>
                                      </p:cBhvr>
                                    </p:animEffect>
                                  </p:childTnLst>
                                </p:cTn>
                              </p:par>
                            </p:childTnLst>
                          </p:cTn>
                        </p:par>
                      </p:childTnLst>
                    </p:cTn>
                  </p:par>
                  <p:par>
                    <p:cTn id="101" fill="hold">
                      <p:stCondLst>
                        <p:cond delay="indefinite"/>
                      </p:stCondLst>
                      <p:childTnLst>
                        <p:par>
                          <p:cTn id="102" fill="hold">
                            <p:stCondLst>
                              <p:cond delay="0"/>
                            </p:stCondLst>
                            <p:childTnLst>
                              <p:par>
                                <p:cTn id="103" presetID="22" presetClass="entr" presetSubtype="8" fill="hold" nodeType="clickEffect">
                                  <p:stCondLst>
                                    <p:cond delay="0"/>
                                  </p:stCondLst>
                                  <p:childTnLst>
                                    <p:set>
                                      <p:cBhvr>
                                        <p:cTn id="104" dur="1" fill="hold">
                                          <p:stCondLst>
                                            <p:cond delay="0"/>
                                          </p:stCondLst>
                                        </p:cTn>
                                        <p:tgtEl>
                                          <p:spTgt spid="49"/>
                                        </p:tgtEl>
                                        <p:attrNameLst>
                                          <p:attrName>style.visibility</p:attrName>
                                        </p:attrNameLst>
                                      </p:cBhvr>
                                      <p:to>
                                        <p:strVal val="visible"/>
                                      </p:to>
                                    </p:set>
                                    <p:animEffect transition="in" filter="wipe(left)">
                                      <p:cBhvr>
                                        <p:cTn id="105" dur="4000"/>
                                        <p:tgtEl>
                                          <p:spTgt spid="49"/>
                                        </p:tgtEl>
                                      </p:cBhvr>
                                    </p:animEffect>
                                  </p:childTnLst>
                                </p:cTn>
                              </p:par>
                            </p:childTnLst>
                          </p:cTn>
                        </p:par>
                      </p:childTnLst>
                    </p:cTn>
                  </p:par>
                  <p:par>
                    <p:cTn id="106" fill="hold">
                      <p:stCondLst>
                        <p:cond delay="indefinite"/>
                      </p:stCondLst>
                      <p:childTnLst>
                        <p:par>
                          <p:cTn id="107" fill="hold">
                            <p:stCondLst>
                              <p:cond delay="0"/>
                            </p:stCondLst>
                            <p:childTnLst>
                              <p:par>
                                <p:cTn id="108" presetID="53" presetClass="entr" presetSubtype="16" fill="hold" grpId="0" nodeType="clickEffect">
                                  <p:stCondLst>
                                    <p:cond delay="0"/>
                                  </p:stCondLst>
                                  <p:childTnLst>
                                    <p:set>
                                      <p:cBhvr>
                                        <p:cTn id="109" dur="1" fill="hold">
                                          <p:stCondLst>
                                            <p:cond delay="0"/>
                                          </p:stCondLst>
                                        </p:cTn>
                                        <p:tgtEl>
                                          <p:spTgt spid="74"/>
                                        </p:tgtEl>
                                        <p:attrNameLst>
                                          <p:attrName>style.visibility</p:attrName>
                                        </p:attrNameLst>
                                      </p:cBhvr>
                                      <p:to>
                                        <p:strVal val="visible"/>
                                      </p:to>
                                    </p:set>
                                    <p:anim calcmode="lin" valueType="num">
                                      <p:cBhvr>
                                        <p:cTn id="110" dur="1000" fill="hold"/>
                                        <p:tgtEl>
                                          <p:spTgt spid="74"/>
                                        </p:tgtEl>
                                        <p:attrNameLst>
                                          <p:attrName>ppt_w</p:attrName>
                                        </p:attrNameLst>
                                      </p:cBhvr>
                                      <p:tavLst>
                                        <p:tav tm="0">
                                          <p:val>
                                            <p:fltVal val="0"/>
                                          </p:val>
                                        </p:tav>
                                        <p:tav tm="100000">
                                          <p:val>
                                            <p:strVal val="#ppt_w"/>
                                          </p:val>
                                        </p:tav>
                                      </p:tavLst>
                                    </p:anim>
                                    <p:anim calcmode="lin" valueType="num">
                                      <p:cBhvr>
                                        <p:cTn id="111" dur="1000" fill="hold"/>
                                        <p:tgtEl>
                                          <p:spTgt spid="74"/>
                                        </p:tgtEl>
                                        <p:attrNameLst>
                                          <p:attrName>ppt_h</p:attrName>
                                        </p:attrNameLst>
                                      </p:cBhvr>
                                      <p:tavLst>
                                        <p:tav tm="0">
                                          <p:val>
                                            <p:fltVal val="0"/>
                                          </p:val>
                                        </p:tav>
                                        <p:tav tm="100000">
                                          <p:val>
                                            <p:strVal val="#ppt_h"/>
                                          </p:val>
                                        </p:tav>
                                      </p:tavLst>
                                    </p:anim>
                                    <p:animEffect transition="in" filter="fade">
                                      <p:cBhvr>
                                        <p:cTn id="112" dur="1000"/>
                                        <p:tgtEl>
                                          <p:spTgt spid="74"/>
                                        </p:tgtEl>
                                      </p:cBhvr>
                                    </p:animEffect>
                                  </p:childTnLst>
                                </p:cTn>
                              </p:par>
                            </p:childTnLst>
                          </p:cTn>
                        </p:par>
                      </p:childTnLst>
                    </p:cTn>
                  </p:par>
                  <p:par>
                    <p:cTn id="113" fill="hold">
                      <p:stCondLst>
                        <p:cond delay="indefinite"/>
                      </p:stCondLst>
                      <p:childTnLst>
                        <p:par>
                          <p:cTn id="114" fill="hold">
                            <p:stCondLst>
                              <p:cond delay="0"/>
                            </p:stCondLst>
                            <p:childTnLst>
                              <p:par>
                                <p:cTn id="115" presetID="10" presetClass="exit" presetSubtype="0" fill="hold" grpId="1" nodeType="clickEffect">
                                  <p:stCondLst>
                                    <p:cond delay="0"/>
                                  </p:stCondLst>
                                  <p:childTnLst>
                                    <p:animEffect transition="out" filter="fade">
                                      <p:cBhvr>
                                        <p:cTn id="116" dur="500"/>
                                        <p:tgtEl>
                                          <p:spTgt spid="74"/>
                                        </p:tgtEl>
                                      </p:cBhvr>
                                    </p:animEffect>
                                    <p:set>
                                      <p:cBhvr>
                                        <p:cTn id="117" dur="1" fill="hold">
                                          <p:stCondLst>
                                            <p:cond delay="499"/>
                                          </p:stCondLst>
                                        </p:cTn>
                                        <p:tgtEl>
                                          <p:spTgt spid="74"/>
                                        </p:tgtEl>
                                        <p:attrNameLst>
                                          <p:attrName>style.visibility</p:attrName>
                                        </p:attrNameLst>
                                      </p:cBhvr>
                                      <p:to>
                                        <p:strVal val="hidden"/>
                                      </p:to>
                                    </p:set>
                                  </p:childTnLst>
                                </p:cTn>
                              </p:par>
                            </p:childTnLst>
                          </p:cTn>
                        </p:par>
                        <p:par>
                          <p:cTn id="118" fill="hold">
                            <p:stCondLst>
                              <p:cond delay="500"/>
                            </p:stCondLst>
                            <p:childTnLst>
                              <p:par>
                                <p:cTn id="119" presetID="22" presetClass="entr" presetSubtype="8" fill="hold" grpId="0" nodeType="afterEffect">
                                  <p:stCondLst>
                                    <p:cond delay="0"/>
                                  </p:stCondLst>
                                  <p:childTnLst>
                                    <p:set>
                                      <p:cBhvr>
                                        <p:cTn id="120" dur="1" fill="hold">
                                          <p:stCondLst>
                                            <p:cond delay="0"/>
                                          </p:stCondLst>
                                        </p:cTn>
                                        <p:tgtEl>
                                          <p:spTgt spid="62"/>
                                        </p:tgtEl>
                                        <p:attrNameLst>
                                          <p:attrName>style.visibility</p:attrName>
                                        </p:attrNameLst>
                                      </p:cBhvr>
                                      <p:to>
                                        <p:strVal val="visible"/>
                                      </p:to>
                                    </p:set>
                                    <p:animEffect transition="in" filter="wipe(left)">
                                      <p:cBhvr>
                                        <p:cTn id="121" dur="1500"/>
                                        <p:tgtEl>
                                          <p:spTgt spid="62"/>
                                        </p:tgtEl>
                                      </p:cBhvr>
                                    </p:animEffect>
                                  </p:childTnLst>
                                </p:cTn>
                              </p:par>
                              <p:par>
                                <p:cTn id="122" presetID="22" presetClass="entr" presetSubtype="8" fill="hold" grpId="0" nodeType="withEffect">
                                  <p:stCondLst>
                                    <p:cond delay="0"/>
                                  </p:stCondLst>
                                  <p:childTnLst>
                                    <p:set>
                                      <p:cBhvr>
                                        <p:cTn id="123" dur="1" fill="hold">
                                          <p:stCondLst>
                                            <p:cond delay="0"/>
                                          </p:stCondLst>
                                        </p:cTn>
                                        <p:tgtEl>
                                          <p:spTgt spid="65"/>
                                        </p:tgtEl>
                                        <p:attrNameLst>
                                          <p:attrName>style.visibility</p:attrName>
                                        </p:attrNameLst>
                                      </p:cBhvr>
                                      <p:to>
                                        <p:strVal val="visible"/>
                                      </p:to>
                                    </p:set>
                                    <p:animEffect transition="in" filter="wipe(left)">
                                      <p:cBhvr>
                                        <p:cTn id="124" dur="1500"/>
                                        <p:tgtEl>
                                          <p:spTgt spid="65"/>
                                        </p:tgtEl>
                                      </p:cBhvr>
                                    </p:animEffect>
                                  </p:childTnLst>
                                </p:cTn>
                              </p:par>
                            </p:childTnLst>
                          </p:cTn>
                        </p:par>
                      </p:childTnLst>
                    </p:cTn>
                  </p:par>
                  <p:par>
                    <p:cTn id="125" fill="hold">
                      <p:stCondLst>
                        <p:cond delay="indefinite"/>
                      </p:stCondLst>
                      <p:childTnLst>
                        <p:par>
                          <p:cTn id="126" fill="hold">
                            <p:stCondLst>
                              <p:cond delay="0"/>
                            </p:stCondLst>
                            <p:childTnLst>
                              <p:par>
                                <p:cTn id="127" presetID="10" presetClass="exit" presetSubtype="0" fill="hold" grpId="1" nodeType="clickEffect">
                                  <p:stCondLst>
                                    <p:cond delay="0"/>
                                  </p:stCondLst>
                                  <p:childTnLst>
                                    <p:animEffect transition="out" filter="fade">
                                      <p:cBhvr>
                                        <p:cTn id="128" dur="500"/>
                                        <p:tgtEl>
                                          <p:spTgt spid="65"/>
                                        </p:tgtEl>
                                      </p:cBhvr>
                                    </p:animEffect>
                                    <p:set>
                                      <p:cBhvr>
                                        <p:cTn id="129" dur="1" fill="hold">
                                          <p:stCondLst>
                                            <p:cond delay="499"/>
                                          </p:stCondLst>
                                        </p:cTn>
                                        <p:tgtEl>
                                          <p:spTgt spid="65"/>
                                        </p:tgtEl>
                                        <p:attrNameLst>
                                          <p:attrName>style.visibility</p:attrName>
                                        </p:attrNameLst>
                                      </p:cBhvr>
                                      <p:to>
                                        <p:strVal val="hidden"/>
                                      </p:to>
                                    </p:set>
                                  </p:childTnLst>
                                </p:cTn>
                              </p:par>
                              <p:par>
                                <p:cTn id="130" presetID="10" presetClass="exit" presetSubtype="0" fill="hold" grpId="1" nodeType="withEffect">
                                  <p:stCondLst>
                                    <p:cond delay="0"/>
                                  </p:stCondLst>
                                  <p:childTnLst>
                                    <p:animEffect transition="out" filter="fade">
                                      <p:cBhvr>
                                        <p:cTn id="131" dur="500"/>
                                        <p:tgtEl>
                                          <p:spTgt spid="62"/>
                                        </p:tgtEl>
                                      </p:cBhvr>
                                    </p:animEffect>
                                    <p:set>
                                      <p:cBhvr>
                                        <p:cTn id="132" dur="1" fill="hold">
                                          <p:stCondLst>
                                            <p:cond delay="499"/>
                                          </p:stCondLst>
                                        </p:cTn>
                                        <p:tgtEl>
                                          <p:spTgt spid="62"/>
                                        </p:tgtEl>
                                        <p:attrNameLst>
                                          <p:attrName>style.visibility</p:attrName>
                                        </p:attrNameLst>
                                      </p:cBhvr>
                                      <p:to>
                                        <p:strVal val="hidden"/>
                                      </p:to>
                                    </p:set>
                                  </p:childTnLst>
                                </p:cTn>
                              </p:par>
                              <p:par>
                                <p:cTn id="133" presetID="22" presetClass="entr" presetSubtype="8" fill="hold" grpId="0" nodeType="withEffect">
                                  <p:stCondLst>
                                    <p:cond delay="0"/>
                                  </p:stCondLst>
                                  <p:childTnLst>
                                    <p:set>
                                      <p:cBhvr>
                                        <p:cTn id="134" dur="1" fill="hold">
                                          <p:stCondLst>
                                            <p:cond delay="0"/>
                                          </p:stCondLst>
                                        </p:cTn>
                                        <p:tgtEl>
                                          <p:spTgt spid="64"/>
                                        </p:tgtEl>
                                        <p:attrNameLst>
                                          <p:attrName>style.visibility</p:attrName>
                                        </p:attrNameLst>
                                      </p:cBhvr>
                                      <p:to>
                                        <p:strVal val="visible"/>
                                      </p:to>
                                    </p:set>
                                    <p:animEffect transition="in" filter="wipe(left)">
                                      <p:cBhvr>
                                        <p:cTn id="135" dur="1500"/>
                                        <p:tgtEl>
                                          <p:spTgt spid="64"/>
                                        </p:tgtEl>
                                      </p:cBhvr>
                                    </p:animEffect>
                                  </p:childTnLst>
                                </p:cTn>
                              </p:par>
                              <p:par>
                                <p:cTn id="136" presetID="22" presetClass="entr" presetSubtype="8" fill="hold" grpId="0" nodeType="withEffect">
                                  <p:stCondLst>
                                    <p:cond delay="0"/>
                                  </p:stCondLst>
                                  <p:childTnLst>
                                    <p:set>
                                      <p:cBhvr>
                                        <p:cTn id="137" dur="1" fill="hold">
                                          <p:stCondLst>
                                            <p:cond delay="0"/>
                                          </p:stCondLst>
                                        </p:cTn>
                                        <p:tgtEl>
                                          <p:spTgt spid="66"/>
                                        </p:tgtEl>
                                        <p:attrNameLst>
                                          <p:attrName>style.visibility</p:attrName>
                                        </p:attrNameLst>
                                      </p:cBhvr>
                                      <p:to>
                                        <p:strVal val="visible"/>
                                      </p:to>
                                    </p:set>
                                    <p:animEffect transition="in" filter="wipe(left)">
                                      <p:cBhvr>
                                        <p:cTn id="138" dur="1500"/>
                                        <p:tgtEl>
                                          <p:spTgt spid="66"/>
                                        </p:tgtEl>
                                      </p:cBhvr>
                                    </p:animEffect>
                                  </p:childTnLst>
                                </p:cTn>
                              </p:par>
                            </p:childTnLst>
                          </p:cTn>
                        </p:par>
                      </p:childTnLst>
                    </p:cTn>
                  </p:par>
                  <p:par>
                    <p:cTn id="139" fill="hold">
                      <p:stCondLst>
                        <p:cond delay="indefinite"/>
                      </p:stCondLst>
                      <p:childTnLst>
                        <p:par>
                          <p:cTn id="140" fill="hold">
                            <p:stCondLst>
                              <p:cond delay="0"/>
                            </p:stCondLst>
                            <p:childTnLst>
                              <p:par>
                                <p:cTn id="141" presetID="10" presetClass="exit" presetSubtype="0" fill="hold" grpId="1" nodeType="clickEffect">
                                  <p:stCondLst>
                                    <p:cond delay="0"/>
                                  </p:stCondLst>
                                  <p:childTnLst>
                                    <p:animEffect transition="out" filter="fade">
                                      <p:cBhvr>
                                        <p:cTn id="142" dur="500"/>
                                        <p:tgtEl>
                                          <p:spTgt spid="64"/>
                                        </p:tgtEl>
                                      </p:cBhvr>
                                    </p:animEffect>
                                    <p:set>
                                      <p:cBhvr>
                                        <p:cTn id="143" dur="1" fill="hold">
                                          <p:stCondLst>
                                            <p:cond delay="499"/>
                                          </p:stCondLst>
                                        </p:cTn>
                                        <p:tgtEl>
                                          <p:spTgt spid="64"/>
                                        </p:tgtEl>
                                        <p:attrNameLst>
                                          <p:attrName>style.visibility</p:attrName>
                                        </p:attrNameLst>
                                      </p:cBhvr>
                                      <p:to>
                                        <p:strVal val="hidden"/>
                                      </p:to>
                                    </p:set>
                                  </p:childTnLst>
                                </p:cTn>
                              </p:par>
                              <p:par>
                                <p:cTn id="144" presetID="10" presetClass="exit" presetSubtype="0" fill="hold" grpId="1" nodeType="withEffect">
                                  <p:stCondLst>
                                    <p:cond delay="0"/>
                                  </p:stCondLst>
                                  <p:childTnLst>
                                    <p:animEffect transition="out" filter="fade">
                                      <p:cBhvr>
                                        <p:cTn id="145" dur="500"/>
                                        <p:tgtEl>
                                          <p:spTgt spid="66"/>
                                        </p:tgtEl>
                                      </p:cBhvr>
                                    </p:animEffect>
                                    <p:set>
                                      <p:cBhvr>
                                        <p:cTn id="146" dur="1" fill="hold">
                                          <p:stCondLst>
                                            <p:cond delay="499"/>
                                          </p:stCondLst>
                                        </p:cTn>
                                        <p:tgtEl>
                                          <p:spTgt spid="66"/>
                                        </p:tgtEl>
                                        <p:attrNameLst>
                                          <p:attrName>style.visibility</p:attrName>
                                        </p:attrNameLst>
                                      </p:cBhvr>
                                      <p:to>
                                        <p:strVal val="hidden"/>
                                      </p:to>
                                    </p:set>
                                  </p:childTnLst>
                                </p:cTn>
                              </p:par>
                            </p:childTnLst>
                          </p:cTn>
                        </p:par>
                        <p:par>
                          <p:cTn id="147" fill="hold">
                            <p:stCondLst>
                              <p:cond delay="500"/>
                            </p:stCondLst>
                            <p:childTnLst>
                              <p:par>
                                <p:cTn id="148" presetID="22" presetClass="entr" presetSubtype="8" fill="hold" grpId="0" nodeType="afterEffect">
                                  <p:stCondLst>
                                    <p:cond delay="0"/>
                                  </p:stCondLst>
                                  <p:childTnLst>
                                    <p:set>
                                      <p:cBhvr>
                                        <p:cTn id="149" dur="1" fill="hold">
                                          <p:stCondLst>
                                            <p:cond delay="0"/>
                                          </p:stCondLst>
                                        </p:cTn>
                                        <p:tgtEl>
                                          <p:spTgt spid="67"/>
                                        </p:tgtEl>
                                        <p:attrNameLst>
                                          <p:attrName>style.visibility</p:attrName>
                                        </p:attrNameLst>
                                      </p:cBhvr>
                                      <p:to>
                                        <p:strVal val="visible"/>
                                      </p:to>
                                    </p:set>
                                    <p:animEffect transition="in" filter="wipe(left)">
                                      <p:cBhvr>
                                        <p:cTn id="150" dur="1500"/>
                                        <p:tgtEl>
                                          <p:spTgt spid="67"/>
                                        </p:tgtEl>
                                      </p:cBhvr>
                                    </p:animEffect>
                                  </p:childTnLst>
                                </p:cTn>
                              </p:par>
                              <p:par>
                                <p:cTn id="151" presetID="22" presetClass="entr" presetSubtype="8" fill="hold" grpId="0" nodeType="withEffect">
                                  <p:stCondLst>
                                    <p:cond delay="0"/>
                                  </p:stCondLst>
                                  <p:childTnLst>
                                    <p:set>
                                      <p:cBhvr>
                                        <p:cTn id="152" dur="1" fill="hold">
                                          <p:stCondLst>
                                            <p:cond delay="0"/>
                                          </p:stCondLst>
                                        </p:cTn>
                                        <p:tgtEl>
                                          <p:spTgt spid="68"/>
                                        </p:tgtEl>
                                        <p:attrNameLst>
                                          <p:attrName>style.visibility</p:attrName>
                                        </p:attrNameLst>
                                      </p:cBhvr>
                                      <p:to>
                                        <p:strVal val="visible"/>
                                      </p:to>
                                    </p:set>
                                    <p:animEffect transition="in" filter="wipe(left)">
                                      <p:cBhvr>
                                        <p:cTn id="153" dur="1500"/>
                                        <p:tgtEl>
                                          <p:spTgt spid="68"/>
                                        </p:tgtEl>
                                      </p:cBhvr>
                                    </p:animEffect>
                                  </p:childTnLst>
                                </p:cTn>
                              </p:par>
                            </p:childTnLst>
                          </p:cTn>
                        </p:par>
                      </p:childTnLst>
                    </p:cTn>
                  </p:par>
                  <p:par>
                    <p:cTn id="154" fill="hold">
                      <p:stCondLst>
                        <p:cond delay="indefinite"/>
                      </p:stCondLst>
                      <p:childTnLst>
                        <p:par>
                          <p:cTn id="155" fill="hold">
                            <p:stCondLst>
                              <p:cond delay="0"/>
                            </p:stCondLst>
                            <p:childTnLst>
                              <p:par>
                                <p:cTn id="156" presetID="10" presetClass="exit" presetSubtype="0" fill="hold" grpId="1" nodeType="clickEffect">
                                  <p:stCondLst>
                                    <p:cond delay="0"/>
                                  </p:stCondLst>
                                  <p:childTnLst>
                                    <p:animEffect transition="out" filter="fade">
                                      <p:cBhvr>
                                        <p:cTn id="157" dur="500"/>
                                        <p:tgtEl>
                                          <p:spTgt spid="67"/>
                                        </p:tgtEl>
                                      </p:cBhvr>
                                    </p:animEffect>
                                    <p:set>
                                      <p:cBhvr>
                                        <p:cTn id="158" dur="1" fill="hold">
                                          <p:stCondLst>
                                            <p:cond delay="499"/>
                                          </p:stCondLst>
                                        </p:cTn>
                                        <p:tgtEl>
                                          <p:spTgt spid="67"/>
                                        </p:tgtEl>
                                        <p:attrNameLst>
                                          <p:attrName>style.visibility</p:attrName>
                                        </p:attrNameLst>
                                      </p:cBhvr>
                                      <p:to>
                                        <p:strVal val="hidden"/>
                                      </p:to>
                                    </p:set>
                                  </p:childTnLst>
                                </p:cTn>
                              </p:par>
                              <p:par>
                                <p:cTn id="159" presetID="10" presetClass="exit" presetSubtype="0" fill="hold" grpId="1" nodeType="withEffect">
                                  <p:stCondLst>
                                    <p:cond delay="0"/>
                                  </p:stCondLst>
                                  <p:childTnLst>
                                    <p:animEffect transition="out" filter="fade">
                                      <p:cBhvr>
                                        <p:cTn id="160" dur="500"/>
                                        <p:tgtEl>
                                          <p:spTgt spid="68"/>
                                        </p:tgtEl>
                                      </p:cBhvr>
                                    </p:animEffect>
                                    <p:set>
                                      <p:cBhvr>
                                        <p:cTn id="161" dur="1" fill="hold">
                                          <p:stCondLst>
                                            <p:cond delay="499"/>
                                          </p:stCondLst>
                                        </p:cTn>
                                        <p:tgtEl>
                                          <p:spTgt spid="68"/>
                                        </p:tgtEl>
                                        <p:attrNameLst>
                                          <p:attrName>style.visibility</p:attrName>
                                        </p:attrNameLst>
                                      </p:cBhvr>
                                      <p:to>
                                        <p:strVal val="hidden"/>
                                      </p:to>
                                    </p:set>
                                  </p:childTnLst>
                                </p:cTn>
                              </p:par>
                              <p:par>
                                <p:cTn id="162" presetID="22" presetClass="entr" presetSubtype="8" fill="hold" grpId="0" nodeType="withEffect">
                                  <p:stCondLst>
                                    <p:cond delay="0"/>
                                  </p:stCondLst>
                                  <p:childTnLst>
                                    <p:set>
                                      <p:cBhvr>
                                        <p:cTn id="163" dur="1" fill="hold">
                                          <p:stCondLst>
                                            <p:cond delay="0"/>
                                          </p:stCondLst>
                                        </p:cTn>
                                        <p:tgtEl>
                                          <p:spTgt spid="73"/>
                                        </p:tgtEl>
                                        <p:attrNameLst>
                                          <p:attrName>style.visibility</p:attrName>
                                        </p:attrNameLst>
                                      </p:cBhvr>
                                      <p:to>
                                        <p:strVal val="visible"/>
                                      </p:to>
                                    </p:set>
                                    <p:animEffect transition="in" filter="wipe(left)">
                                      <p:cBhvr>
                                        <p:cTn id="164" dur="1500"/>
                                        <p:tgtEl>
                                          <p:spTgt spid="73"/>
                                        </p:tgtEl>
                                      </p:cBhvr>
                                    </p:animEffect>
                                  </p:childTnLst>
                                </p:cTn>
                              </p:par>
                              <p:par>
                                <p:cTn id="165" presetID="22" presetClass="entr" presetSubtype="8" fill="hold" grpId="0" nodeType="withEffect">
                                  <p:stCondLst>
                                    <p:cond delay="0"/>
                                  </p:stCondLst>
                                  <p:childTnLst>
                                    <p:set>
                                      <p:cBhvr>
                                        <p:cTn id="166" dur="1" fill="hold">
                                          <p:stCondLst>
                                            <p:cond delay="0"/>
                                          </p:stCondLst>
                                        </p:cTn>
                                        <p:tgtEl>
                                          <p:spTgt spid="72"/>
                                        </p:tgtEl>
                                        <p:attrNameLst>
                                          <p:attrName>style.visibility</p:attrName>
                                        </p:attrNameLst>
                                      </p:cBhvr>
                                      <p:to>
                                        <p:strVal val="visible"/>
                                      </p:to>
                                    </p:set>
                                    <p:animEffect transition="in" filter="wipe(left)">
                                      <p:cBhvr>
                                        <p:cTn id="167" dur="1500"/>
                                        <p:tgtEl>
                                          <p:spTgt spid="72"/>
                                        </p:tgtEl>
                                      </p:cBhvr>
                                    </p:animEffect>
                                  </p:childTnLst>
                                </p:cTn>
                              </p:par>
                            </p:childTnLst>
                          </p:cTn>
                        </p:par>
                      </p:childTnLst>
                    </p:cTn>
                  </p:par>
                  <p:par>
                    <p:cTn id="168" fill="hold">
                      <p:stCondLst>
                        <p:cond delay="indefinite"/>
                      </p:stCondLst>
                      <p:childTnLst>
                        <p:par>
                          <p:cTn id="169" fill="hold">
                            <p:stCondLst>
                              <p:cond delay="0"/>
                            </p:stCondLst>
                            <p:childTnLst>
                              <p:par>
                                <p:cTn id="170" presetID="10" presetClass="exit" presetSubtype="0" fill="hold" grpId="1" nodeType="clickEffect">
                                  <p:stCondLst>
                                    <p:cond delay="0"/>
                                  </p:stCondLst>
                                  <p:childTnLst>
                                    <p:animEffect transition="out" filter="fade">
                                      <p:cBhvr>
                                        <p:cTn id="171" dur="500"/>
                                        <p:tgtEl>
                                          <p:spTgt spid="72"/>
                                        </p:tgtEl>
                                      </p:cBhvr>
                                    </p:animEffect>
                                    <p:set>
                                      <p:cBhvr>
                                        <p:cTn id="172" dur="1" fill="hold">
                                          <p:stCondLst>
                                            <p:cond delay="499"/>
                                          </p:stCondLst>
                                        </p:cTn>
                                        <p:tgtEl>
                                          <p:spTgt spid="72"/>
                                        </p:tgtEl>
                                        <p:attrNameLst>
                                          <p:attrName>style.visibility</p:attrName>
                                        </p:attrNameLst>
                                      </p:cBhvr>
                                      <p:to>
                                        <p:strVal val="hidden"/>
                                      </p:to>
                                    </p:set>
                                  </p:childTnLst>
                                </p:cTn>
                              </p:par>
                              <p:par>
                                <p:cTn id="173" presetID="10" presetClass="exit" presetSubtype="0" fill="hold" grpId="1" nodeType="withEffect">
                                  <p:stCondLst>
                                    <p:cond delay="0"/>
                                  </p:stCondLst>
                                  <p:childTnLst>
                                    <p:animEffect transition="out" filter="fade">
                                      <p:cBhvr>
                                        <p:cTn id="174" dur="500"/>
                                        <p:tgtEl>
                                          <p:spTgt spid="73"/>
                                        </p:tgtEl>
                                      </p:cBhvr>
                                    </p:animEffect>
                                    <p:set>
                                      <p:cBhvr>
                                        <p:cTn id="175" dur="1" fill="hold">
                                          <p:stCondLst>
                                            <p:cond delay="499"/>
                                          </p:stCondLst>
                                        </p:cTn>
                                        <p:tgtEl>
                                          <p:spTgt spid="73"/>
                                        </p:tgtEl>
                                        <p:attrNameLst>
                                          <p:attrName>style.visibility</p:attrName>
                                        </p:attrNameLst>
                                      </p:cBhvr>
                                      <p:to>
                                        <p:strVal val="hidden"/>
                                      </p:to>
                                    </p:set>
                                  </p:childTnLst>
                                </p:cTn>
                              </p:par>
                            </p:childTnLst>
                          </p:cTn>
                        </p:par>
                        <p:par>
                          <p:cTn id="176" fill="hold">
                            <p:stCondLst>
                              <p:cond delay="500"/>
                            </p:stCondLst>
                            <p:childTnLst>
                              <p:par>
                                <p:cTn id="177" presetID="22" presetClass="entr" presetSubtype="8" fill="hold" grpId="0" nodeType="afterEffect">
                                  <p:stCondLst>
                                    <p:cond delay="0"/>
                                  </p:stCondLst>
                                  <p:childTnLst>
                                    <p:set>
                                      <p:cBhvr>
                                        <p:cTn id="178" dur="1" fill="hold">
                                          <p:stCondLst>
                                            <p:cond delay="0"/>
                                          </p:stCondLst>
                                        </p:cTn>
                                        <p:tgtEl>
                                          <p:spTgt spid="69"/>
                                        </p:tgtEl>
                                        <p:attrNameLst>
                                          <p:attrName>style.visibility</p:attrName>
                                        </p:attrNameLst>
                                      </p:cBhvr>
                                      <p:to>
                                        <p:strVal val="visible"/>
                                      </p:to>
                                    </p:set>
                                    <p:animEffect transition="in" filter="wipe(left)">
                                      <p:cBhvr>
                                        <p:cTn id="179" dur="1500"/>
                                        <p:tgtEl>
                                          <p:spTgt spid="69"/>
                                        </p:tgtEl>
                                      </p:cBhvr>
                                    </p:animEffect>
                                  </p:childTnLst>
                                </p:cTn>
                              </p:par>
                              <p:par>
                                <p:cTn id="180" presetID="22" presetClass="entr" presetSubtype="8" fill="hold" grpId="0" nodeType="withEffect">
                                  <p:stCondLst>
                                    <p:cond delay="0"/>
                                  </p:stCondLst>
                                  <p:childTnLst>
                                    <p:set>
                                      <p:cBhvr>
                                        <p:cTn id="181" dur="1" fill="hold">
                                          <p:stCondLst>
                                            <p:cond delay="0"/>
                                          </p:stCondLst>
                                        </p:cTn>
                                        <p:tgtEl>
                                          <p:spTgt spid="70"/>
                                        </p:tgtEl>
                                        <p:attrNameLst>
                                          <p:attrName>style.visibility</p:attrName>
                                        </p:attrNameLst>
                                      </p:cBhvr>
                                      <p:to>
                                        <p:strVal val="visible"/>
                                      </p:to>
                                    </p:set>
                                    <p:animEffect transition="in" filter="wipe(left)">
                                      <p:cBhvr>
                                        <p:cTn id="182" dur="1500"/>
                                        <p:tgtEl>
                                          <p:spTgt spid="70"/>
                                        </p:tgtEl>
                                      </p:cBhvr>
                                    </p:animEffect>
                                  </p:childTnLst>
                                </p:cTn>
                              </p:par>
                            </p:childTnLst>
                          </p:cTn>
                        </p:par>
                      </p:childTnLst>
                    </p:cTn>
                  </p:par>
                  <p:par>
                    <p:cTn id="183" fill="hold">
                      <p:stCondLst>
                        <p:cond delay="indefinite"/>
                      </p:stCondLst>
                      <p:childTnLst>
                        <p:par>
                          <p:cTn id="184" fill="hold">
                            <p:stCondLst>
                              <p:cond delay="0"/>
                            </p:stCondLst>
                            <p:childTnLst>
                              <p:par>
                                <p:cTn id="185" presetID="10" presetClass="entr" presetSubtype="0" fill="hold" grpId="0" nodeType="clickEffect">
                                  <p:stCondLst>
                                    <p:cond delay="0"/>
                                  </p:stCondLst>
                                  <p:childTnLst>
                                    <p:set>
                                      <p:cBhvr>
                                        <p:cTn id="186" dur="1" fill="hold">
                                          <p:stCondLst>
                                            <p:cond delay="0"/>
                                          </p:stCondLst>
                                        </p:cTn>
                                        <p:tgtEl>
                                          <p:spTgt spid="71"/>
                                        </p:tgtEl>
                                        <p:attrNameLst>
                                          <p:attrName>style.visibility</p:attrName>
                                        </p:attrNameLst>
                                      </p:cBhvr>
                                      <p:to>
                                        <p:strVal val="visible"/>
                                      </p:to>
                                    </p:set>
                                    <p:animEffect transition="in" filter="fade">
                                      <p:cBhvr>
                                        <p:cTn id="187" dur="1000"/>
                                        <p:tgtEl>
                                          <p:spTgt spid="71"/>
                                        </p:tgtEl>
                                      </p:cBhvr>
                                    </p:animEffect>
                                  </p:childTnLst>
                                </p:cTn>
                              </p:par>
                              <p:par>
                                <p:cTn id="188" presetID="10" presetClass="exit" presetSubtype="0" fill="hold" grpId="1" nodeType="withEffect">
                                  <p:stCondLst>
                                    <p:cond delay="0"/>
                                  </p:stCondLst>
                                  <p:childTnLst>
                                    <p:animEffect transition="out" filter="fade">
                                      <p:cBhvr>
                                        <p:cTn id="189" dur="500"/>
                                        <p:tgtEl>
                                          <p:spTgt spid="69"/>
                                        </p:tgtEl>
                                      </p:cBhvr>
                                    </p:animEffect>
                                    <p:set>
                                      <p:cBhvr>
                                        <p:cTn id="190" dur="1" fill="hold">
                                          <p:stCondLst>
                                            <p:cond delay="499"/>
                                          </p:stCondLst>
                                        </p:cTn>
                                        <p:tgtEl>
                                          <p:spTgt spid="69"/>
                                        </p:tgtEl>
                                        <p:attrNameLst>
                                          <p:attrName>style.visibility</p:attrName>
                                        </p:attrNameLst>
                                      </p:cBhvr>
                                      <p:to>
                                        <p:strVal val="hidden"/>
                                      </p:to>
                                    </p:set>
                                  </p:childTnLst>
                                </p:cTn>
                              </p:par>
                            </p:childTnLst>
                          </p:cTn>
                        </p:par>
                      </p:childTnLst>
                    </p:cTn>
                  </p:par>
                  <p:par>
                    <p:cTn id="191" fill="hold">
                      <p:stCondLst>
                        <p:cond delay="indefinite"/>
                      </p:stCondLst>
                      <p:childTnLst>
                        <p:par>
                          <p:cTn id="192" fill="hold">
                            <p:stCondLst>
                              <p:cond delay="0"/>
                            </p:stCondLst>
                            <p:childTnLst>
                              <p:par>
                                <p:cTn id="193" presetID="10" presetClass="exit" presetSubtype="0" fill="hold" grpId="1" nodeType="clickEffect">
                                  <p:stCondLst>
                                    <p:cond delay="0"/>
                                  </p:stCondLst>
                                  <p:childTnLst>
                                    <p:animEffect transition="out" filter="fade">
                                      <p:cBhvr>
                                        <p:cTn id="194" dur="500"/>
                                        <p:tgtEl>
                                          <p:spTgt spid="71"/>
                                        </p:tgtEl>
                                      </p:cBhvr>
                                    </p:animEffect>
                                    <p:set>
                                      <p:cBhvr>
                                        <p:cTn id="195" dur="1" fill="hold">
                                          <p:stCondLst>
                                            <p:cond delay="499"/>
                                          </p:stCondLst>
                                        </p:cTn>
                                        <p:tgtEl>
                                          <p:spTgt spid="71"/>
                                        </p:tgtEl>
                                        <p:attrNameLst>
                                          <p:attrName>style.visibility</p:attrName>
                                        </p:attrNameLst>
                                      </p:cBhvr>
                                      <p:to>
                                        <p:strVal val="hidden"/>
                                      </p:to>
                                    </p:set>
                                  </p:childTnLst>
                                </p:cTn>
                              </p:par>
                              <p:par>
                                <p:cTn id="196" presetID="10" presetClass="exit" presetSubtype="0" fill="hold" grpId="1" nodeType="withEffect">
                                  <p:stCondLst>
                                    <p:cond delay="0"/>
                                  </p:stCondLst>
                                  <p:childTnLst>
                                    <p:animEffect transition="out" filter="fade">
                                      <p:cBhvr>
                                        <p:cTn id="197" dur="500"/>
                                        <p:tgtEl>
                                          <p:spTgt spid="70"/>
                                        </p:tgtEl>
                                      </p:cBhvr>
                                    </p:animEffect>
                                    <p:set>
                                      <p:cBhvr>
                                        <p:cTn id="198" dur="1" fill="hold">
                                          <p:stCondLst>
                                            <p:cond delay="499"/>
                                          </p:stCondLst>
                                        </p:cTn>
                                        <p:tgtEl>
                                          <p:spTgt spid="70"/>
                                        </p:tgtEl>
                                        <p:attrNameLst>
                                          <p:attrName>style.visibility</p:attrName>
                                        </p:attrNameLst>
                                      </p:cBhvr>
                                      <p:to>
                                        <p:strVal val="hidden"/>
                                      </p:to>
                                    </p:set>
                                  </p:childTnLst>
                                </p:cTn>
                              </p:par>
                              <p:par>
                                <p:cTn id="199" presetID="53" presetClass="entr" presetSubtype="16" fill="hold" grpId="0" nodeType="withEffect">
                                  <p:stCondLst>
                                    <p:cond delay="0"/>
                                  </p:stCondLst>
                                  <p:childTnLst>
                                    <p:set>
                                      <p:cBhvr>
                                        <p:cTn id="200" dur="1" fill="hold">
                                          <p:stCondLst>
                                            <p:cond delay="0"/>
                                          </p:stCondLst>
                                        </p:cTn>
                                        <p:tgtEl>
                                          <p:spTgt spid="75"/>
                                        </p:tgtEl>
                                        <p:attrNameLst>
                                          <p:attrName>style.visibility</p:attrName>
                                        </p:attrNameLst>
                                      </p:cBhvr>
                                      <p:to>
                                        <p:strVal val="visible"/>
                                      </p:to>
                                    </p:set>
                                    <p:anim calcmode="lin" valueType="num">
                                      <p:cBhvr>
                                        <p:cTn id="201" dur="1000" fill="hold"/>
                                        <p:tgtEl>
                                          <p:spTgt spid="75"/>
                                        </p:tgtEl>
                                        <p:attrNameLst>
                                          <p:attrName>ppt_w</p:attrName>
                                        </p:attrNameLst>
                                      </p:cBhvr>
                                      <p:tavLst>
                                        <p:tav tm="0">
                                          <p:val>
                                            <p:fltVal val="0"/>
                                          </p:val>
                                        </p:tav>
                                        <p:tav tm="100000">
                                          <p:val>
                                            <p:strVal val="#ppt_w"/>
                                          </p:val>
                                        </p:tav>
                                      </p:tavLst>
                                    </p:anim>
                                    <p:anim calcmode="lin" valueType="num">
                                      <p:cBhvr>
                                        <p:cTn id="202" dur="1000" fill="hold"/>
                                        <p:tgtEl>
                                          <p:spTgt spid="75"/>
                                        </p:tgtEl>
                                        <p:attrNameLst>
                                          <p:attrName>ppt_h</p:attrName>
                                        </p:attrNameLst>
                                      </p:cBhvr>
                                      <p:tavLst>
                                        <p:tav tm="0">
                                          <p:val>
                                            <p:fltVal val="0"/>
                                          </p:val>
                                        </p:tav>
                                        <p:tav tm="100000">
                                          <p:val>
                                            <p:strVal val="#ppt_h"/>
                                          </p:val>
                                        </p:tav>
                                      </p:tavLst>
                                    </p:anim>
                                    <p:animEffect transition="in" filter="fade">
                                      <p:cBhvr>
                                        <p:cTn id="203" dur="1000"/>
                                        <p:tgtEl>
                                          <p:spTgt spid="7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04" fill="hold" display="0">
                  <p:stCondLst>
                    <p:cond delay="indefinite"/>
                  </p:stCondLst>
                  <p:endCondLst>
                    <p:cond evt="onStopAudio" delay="0">
                      <p:tgtEl>
                        <p:sldTgt/>
                      </p:tgtEl>
                    </p:cond>
                  </p:endCondLst>
                </p:cTn>
                <p:tgtEl>
                  <p:spTgt spid="2"/>
                </p:tgtEl>
              </p:cMediaNode>
            </p:audio>
          </p:childTnLst>
        </p:cTn>
      </p:par>
    </p:tnLst>
    <p:bldLst>
      <p:bldP spid="23" grpId="0" animBg="1"/>
      <p:bldP spid="5" grpId="0" animBg="1"/>
      <p:bldP spid="44" grpId="0" animBg="1"/>
      <p:bldP spid="62" grpId="0"/>
      <p:bldP spid="62" grpId="1"/>
      <p:bldP spid="64" grpId="0"/>
      <p:bldP spid="64" grpId="1"/>
      <p:bldP spid="65" grpId="0"/>
      <p:bldP spid="65" grpId="1"/>
      <p:bldP spid="66" grpId="0"/>
      <p:bldP spid="66" grpId="1"/>
      <p:bldP spid="67" grpId="0"/>
      <p:bldP spid="67" grpId="1"/>
      <p:bldP spid="68" grpId="0"/>
      <p:bldP spid="68" grpId="1"/>
      <p:bldP spid="69" grpId="0"/>
      <p:bldP spid="69" grpId="1"/>
      <p:bldP spid="70" grpId="0"/>
      <p:bldP spid="70" grpId="1"/>
      <p:bldP spid="71" grpId="0"/>
      <p:bldP spid="71" grpId="1"/>
      <p:bldP spid="72" grpId="0"/>
      <p:bldP spid="72" grpId="1"/>
      <p:bldP spid="73" grpId="0"/>
      <p:bldP spid="73" grpId="1"/>
      <p:bldP spid="74" grpId="0" animBg="1"/>
      <p:bldP spid="74" grpId="1" animBg="1"/>
      <p:bldP spid="7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71AC81F-1116-45D3-ADDB-69C9B4E090B7}"/>
              </a:ext>
            </a:extLst>
          </p:cNvPr>
          <p:cNvSpPr/>
          <p:nvPr/>
        </p:nvSpPr>
        <p:spPr bwMode="auto">
          <a:xfrm>
            <a:off x="-38100" y="-47625"/>
            <a:ext cx="9220200" cy="5238750"/>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6172" name="Picture 28" descr="Free Backpack Clipart Image - 10110, Free Cartoon School Backpack ... -  ClipArt Best - ClipArt Best">
            <a:extLst>
              <a:ext uri="{FF2B5EF4-FFF2-40B4-BE49-F238E27FC236}">
                <a16:creationId xmlns:a16="http://schemas.microsoft.com/office/drawing/2014/main" id="{933A527F-0DE8-4FE7-AD2F-75B58F25BFF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4815" y="1789470"/>
            <a:ext cx="1268821" cy="1202041"/>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House Home Design - Free image on Pixabay">
            <a:extLst>
              <a:ext uri="{FF2B5EF4-FFF2-40B4-BE49-F238E27FC236}">
                <a16:creationId xmlns:a16="http://schemas.microsoft.com/office/drawing/2014/main" id="{AC668BEF-732D-4818-A3DD-F1CFE04E447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85871" y="97075"/>
            <a:ext cx="1872382" cy="1437989"/>
          </a:xfrm>
          <a:prstGeom prst="rect">
            <a:avLst/>
          </a:prstGeom>
          <a:noFill/>
          <a:extLst>
            <a:ext uri="{909E8E84-426E-40DD-AFC4-6F175D3DCCD1}">
              <a14:hiddenFill xmlns:a14="http://schemas.microsoft.com/office/drawing/2010/main">
                <a:solidFill>
                  <a:srgbClr val="FFFFFF"/>
                </a:solidFill>
              </a14:hiddenFill>
            </a:ext>
          </a:extLst>
        </p:spPr>
      </p:pic>
      <p:pic>
        <p:nvPicPr>
          <p:cNvPr id="6156" name="Picture 12" descr="Free Water Cartoon Transparent, Download Free Water Cartoon Transparent png  images, Free ClipArts on Clipart Library">
            <a:extLst>
              <a:ext uri="{FF2B5EF4-FFF2-40B4-BE49-F238E27FC236}">
                <a16:creationId xmlns:a16="http://schemas.microsoft.com/office/drawing/2014/main" id="{D2B30043-2AAC-4C6F-8257-440AE9CAF0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46598" y="1674660"/>
            <a:ext cx="1363312" cy="1936424"/>
          </a:xfrm>
          <a:prstGeom prst="rect">
            <a:avLst/>
          </a:prstGeom>
          <a:noFill/>
          <a:extLst>
            <a:ext uri="{909E8E84-426E-40DD-AFC4-6F175D3DCCD1}">
              <a14:hiddenFill xmlns:a14="http://schemas.microsoft.com/office/drawing/2010/main">
                <a:solidFill>
                  <a:srgbClr val="FFFFFF"/>
                </a:solidFill>
              </a14:hiddenFill>
            </a:ext>
          </a:extLst>
        </p:spPr>
      </p:pic>
      <p:pic>
        <p:nvPicPr>
          <p:cNvPr id="6178" name="Picture 34" descr="Free clipart cell phone cartoon - ClipArt Best - ClipArt Best">
            <a:extLst>
              <a:ext uri="{FF2B5EF4-FFF2-40B4-BE49-F238E27FC236}">
                <a16:creationId xmlns:a16="http://schemas.microsoft.com/office/drawing/2014/main" id="{480A0CD4-F1CC-44D3-ADF2-00B6FB4A9C7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248533" y="102815"/>
            <a:ext cx="1533731" cy="1075990"/>
          </a:xfrm>
          <a:prstGeom prst="rect">
            <a:avLst/>
          </a:prstGeom>
          <a:noFill/>
          <a:extLst>
            <a:ext uri="{909E8E84-426E-40DD-AFC4-6F175D3DCCD1}">
              <a14:hiddenFill xmlns:a14="http://schemas.microsoft.com/office/drawing/2010/main">
                <a:solidFill>
                  <a:srgbClr val="FFFFFF"/>
                </a:solidFill>
              </a14:hiddenFill>
            </a:ext>
          </a:extLst>
        </p:spPr>
      </p:pic>
      <p:pic>
        <p:nvPicPr>
          <p:cNvPr id="6190" name="Picture 46" descr="Emojipedia Video Games Game Controllers Image - vetor cartoon png download  - 512*512 - Free Transparent Emoji png Download. - Clip Art Library">
            <a:extLst>
              <a:ext uri="{FF2B5EF4-FFF2-40B4-BE49-F238E27FC236}">
                <a16:creationId xmlns:a16="http://schemas.microsoft.com/office/drawing/2014/main" id="{F331DC79-63ED-43CA-A902-C572B3A0408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803175" y="97075"/>
            <a:ext cx="1252491" cy="1252491"/>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Cartoon car clipart - Cliparting.com">
            <a:extLst>
              <a:ext uri="{FF2B5EF4-FFF2-40B4-BE49-F238E27FC236}">
                <a16:creationId xmlns:a16="http://schemas.microsoft.com/office/drawing/2014/main" id="{D72D766A-B699-4EA4-BA08-226DD4229DA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699793" y="3946127"/>
            <a:ext cx="1397152" cy="1397152"/>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Vector Illustration Of Cartoon Clothes Set Royalty Free Cliparts, Vectors,  And Stock Illustration. Image 71871275.">
            <a:extLst>
              <a:ext uri="{FF2B5EF4-FFF2-40B4-BE49-F238E27FC236}">
                <a16:creationId xmlns:a16="http://schemas.microsoft.com/office/drawing/2014/main" id="{087241A5-0901-4431-AD00-20E510A1BB4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332989" y="1919148"/>
            <a:ext cx="1508438" cy="1508438"/>
          </a:xfrm>
          <a:prstGeom prst="rect">
            <a:avLst/>
          </a:prstGeom>
          <a:noFill/>
          <a:extLst>
            <a:ext uri="{909E8E84-426E-40DD-AFC4-6F175D3DCCD1}">
              <a14:hiddenFill xmlns:a14="http://schemas.microsoft.com/office/drawing/2010/main">
                <a:solidFill>
                  <a:srgbClr val="FFFFFF"/>
                </a:solidFill>
              </a14:hiddenFill>
            </a:ext>
          </a:extLst>
        </p:spPr>
      </p:pic>
      <p:pic>
        <p:nvPicPr>
          <p:cNvPr id="6162" name="Picture 18" descr="Free Cartoon Bicycle Cliparts, Download Free Cartoon Bicycle Cliparts png  images, Free ClipArts on Clipart Library">
            <a:extLst>
              <a:ext uri="{FF2B5EF4-FFF2-40B4-BE49-F238E27FC236}">
                <a16:creationId xmlns:a16="http://schemas.microsoft.com/office/drawing/2014/main" id="{D6B7A49F-D79A-4F64-B6CB-21C2FD8DA35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021891" y="-35958"/>
            <a:ext cx="1579367" cy="1579367"/>
          </a:xfrm>
          <a:prstGeom prst="rect">
            <a:avLst/>
          </a:prstGeom>
          <a:noFill/>
          <a:extLst>
            <a:ext uri="{909E8E84-426E-40DD-AFC4-6F175D3DCCD1}">
              <a14:hiddenFill xmlns:a14="http://schemas.microsoft.com/office/drawing/2010/main">
                <a:solidFill>
                  <a:srgbClr val="FFFFFF"/>
                </a:solidFill>
              </a14:hiddenFill>
            </a:ext>
          </a:extLst>
        </p:spPr>
      </p:pic>
      <p:pic>
        <p:nvPicPr>
          <p:cNvPr id="6164" name="Picture 20" descr="Free Cartoon Coffee Cliparts, Download Free Cartoon Coffee Cliparts png  images, Free ClipArts on Clipart Library">
            <a:extLst>
              <a:ext uri="{FF2B5EF4-FFF2-40B4-BE49-F238E27FC236}">
                <a16:creationId xmlns:a16="http://schemas.microsoft.com/office/drawing/2014/main" id="{E09CC75E-B2BE-4B29-A764-E59A91E840F0}"/>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7678977" y="1342126"/>
            <a:ext cx="1238575" cy="1252491"/>
          </a:xfrm>
          <a:prstGeom prst="rect">
            <a:avLst/>
          </a:prstGeom>
          <a:noFill/>
          <a:extLst>
            <a:ext uri="{909E8E84-426E-40DD-AFC4-6F175D3DCCD1}">
              <a14:hiddenFill xmlns:a14="http://schemas.microsoft.com/office/drawing/2010/main">
                <a:solidFill>
                  <a:srgbClr val="FFFFFF"/>
                </a:solidFill>
              </a14:hiddenFill>
            </a:ext>
          </a:extLst>
        </p:spPr>
      </p:pic>
      <p:pic>
        <p:nvPicPr>
          <p:cNvPr id="6184" name="Picture 40" descr="104 Cartoon Of Flat Screen Tv Illustrations &amp; Clip Art - iStock">
            <a:extLst>
              <a:ext uri="{FF2B5EF4-FFF2-40B4-BE49-F238E27FC236}">
                <a16:creationId xmlns:a16="http://schemas.microsoft.com/office/drawing/2014/main" id="{01C3F95B-3E61-4EAA-8401-79E828011B3B}"/>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4837859" y="3995290"/>
            <a:ext cx="1418694" cy="1167198"/>
          </a:xfrm>
          <a:prstGeom prst="rect">
            <a:avLst/>
          </a:prstGeom>
          <a:noFill/>
          <a:extLst>
            <a:ext uri="{909E8E84-426E-40DD-AFC4-6F175D3DCCD1}">
              <a14:hiddenFill xmlns:a14="http://schemas.microsoft.com/office/drawing/2010/main">
                <a:solidFill>
                  <a:srgbClr val="FFFFFF"/>
                </a:solidFill>
              </a14:hiddenFill>
            </a:ext>
          </a:extLst>
        </p:spPr>
      </p:pic>
      <p:pic>
        <p:nvPicPr>
          <p:cNvPr id="6206" name="Picture 62" descr="Free Light Bulb Picture Cartoon, Download Free Light Bulb Picture Cartoon  png images, Free ClipArts on Clipart Library">
            <a:extLst>
              <a:ext uri="{FF2B5EF4-FFF2-40B4-BE49-F238E27FC236}">
                <a16:creationId xmlns:a16="http://schemas.microsoft.com/office/drawing/2014/main" id="{DFA79607-99A3-4B31-B4A1-C2B6D3772BF3}"/>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7816898" y="2887040"/>
            <a:ext cx="1081093" cy="1081093"/>
          </a:xfrm>
          <a:prstGeom prst="rect">
            <a:avLst/>
          </a:prstGeom>
          <a:noFill/>
          <a:extLst>
            <a:ext uri="{909E8E84-426E-40DD-AFC4-6F175D3DCCD1}">
              <a14:hiddenFill xmlns:a14="http://schemas.microsoft.com/office/drawing/2010/main">
                <a:solidFill>
                  <a:srgbClr val="FFFFFF"/>
                </a:solidFill>
              </a14:hiddenFill>
            </a:ext>
          </a:extLst>
        </p:spPr>
      </p:pic>
      <p:pic>
        <p:nvPicPr>
          <p:cNvPr id="6210" name="Picture 66" descr="1,614 Heater cartoon Vector Images, Heater cartoon Illustrations |  Depositphotos">
            <a:extLst>
              <a:ext uri="{FF2B5EF4-FFF2-40B4-BE49-F238E27FC236}">
                <a16:creationId xmlns:a16="http://schemas.microsoft.com/office/drawing/2014/main" id="{BD0B8CA7-FBB8-4A0C-AF27-F81A645CACDC}"/>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418927" y="3792539"/>
            <a:ext cx="1132559" cy="1132559"/>
          </a:xfrm>
          <a:prstGeom prst="rect">
            <a:avLst/>
          </a:prstGeom>
          <a:noFill/>
          <a:extLst>
            <a:ext uri="{909E8E84-426E-40DD-AFC4-6F175D3DCCD1}">
              <a14:hiddenFill xmlns:a14="http://schemas.microsoft.com/office/drawing/2010/main">
                <a:solidFill>
                  <a:srgbClr val="FFFFFF"/>
                </a:solidFill>
              </a14:hiddenFill>
            </a:ext>
          </a:extLst>
        </p:spPr>
      </p:pic>
      <p:pic>
        <p:nvPicPr>
          <p:cNvPr id="6194" name="Picture 50" descr="Free Cartoon Pictures Of Dogs And Cats, Download Free Cartoon Pictures Of  Dogs And Cats png images, Free ClipArts on Clipart Library">
            <a:extLst>
              <a:ext uri="{FF2B5EF4-FFF2-40B4-BE49-F238E27FC236}">
                <a16:creationId xmlns:a16="http://schemas.microsoft.com/office/drawing/2014/main" id="{2B846C61-E26B-476E-B186-488F174464D1}"/>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2163968" y="3629471"/>
            <a:ext cx="2220359" cy="1374138"/>
          </a:xfrm>
          <a:prstGeom prst="rect">
            <a:avLst/>
          </a:prstGeom>
          <a:noFill/>
          <a:extLst>
            <a:ext uri="{909E8E84-426E-40DD-AFC4-6F175D3DCCD1}">
              <a14:hiddenFill xmlns:a14="http://schemas.microsoft.com/office/drawing/2010/main">
                <a:solidFill>
                  <a:srgbClr val="FFFFFF"/>
                </a:solidFill>
              </a14:hiddenFill>
            </a:ext>
          </a:extLst>
        </p:spPr>
      </p:pic>
      <p:pic>
        <p:nvPicPr>
          <p:cNvPr id="6166" name="Picture 22" descr="Free Toothpaste Cliparts, Download Free Toothpaste Cliparts png images, Free  ClipArts on Clipart Library">
            <a:extLst>
              <a:ext uri="{FF2B5EF4-FFF2-40B4-BE49-F238E27FC236}">
                <a16:creationId xmlns:a16="http://schemas.microsoft.com/office/drawing/2014/main" id="{AAC85CEB-EE2A-4005-BDAB-7F201D853FDB}"/>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5934059" y="1411307"/>
            <a:ext cx="1823789" cy="911895"/>
          </a:xfrm>
          <a:prstGeom prst="rect">
            <a:avLst/>
          </a:prstGeom>
          <a:noFill/>
          <a:extLst>
            <a:ext uri="{909E8E84-426E-40DD-AFC4-6F175D3DCCD1}">
              <a14:hiddenFill xmlns:a14="http://schemas.microsoft.com/office/drawing/2010/main">
                <a:solidFill>
                  <a:srgbClr val="FFFFFF"/>
                </a:solidFill>
              </a14:hiddenFill>
            </a:ext>
          </a:extLst>
        </p:spPr>
      </p:pic>
      <p:pic>
        <p:nvPicPr>
          <p:cNvPr id="6226" name="Picture 82" descr="383 Cartoon Of Landfill Illustrations &amp;amp; Clip Art - iStock">
            <a:extLst>
              <a:ext uri="{FF2B5EF4-FFF2-40B4-BE49-F238E27FC236}">
                <a16:creationId xmlns:a16="http://schemas.microsoft.com/office/drawing/2014/main" id="{C5CC8A62-24CB-4525-B3C2-777557977FC8}"/>
              </a:ext>
            </a:extLst>
          </p:cNvPr>
          <p:cNvPicPr>
            <a:picLocks noChangeAspect="1" noChangeArrowheads="1"/>
          </p:cNvPicPr>
          <p:nvPr/>
        </p:nvPicPr>
        <p:blipFill>
          <a:blip r:embed="rId20" cstate="print">
            <a:extLst>
              <a:ext uri="{28A0092B-C50C-407E-A947-70E740481C1C}">
                <a14:useLocalDpi xmlns:a14="http://schemas.microsoft.com/office/drawing/2010/main" val="0"/>
              </a:ext>
            </a:extLst>
          </a:blip>
          <a:srcRect/>
          <a:stretch>
            <a:fillRect/>
          </a:stretch>
        </p:blipFill>
        <p:spPr bwMode="auto">
          <a:xfrm>
            <a:off x="6131755" y="2303931"/>
            <a:ext cx="1568038" cy="1568038"/>
          </a:xfrm>
          <a:prstGeom prst="rect">
            <a:avLst/>
          </a:prstGeom>
          <a:noFill/>
          <a:extLst>
            <a:ext uri="{909E8E84-426E-40DD-AFC4-6F175D3DCCD1}">
              <a14:hiddenFill xmlns:a14="http://schemas.microsoft.com/office/drawing/2010/main">
                <a:solidFill>
                  <a:srgbClr val="FFFFFF"/>
                </a:solidFill>
              </a14:hiddenFill>
            </a:ext>
          </a:extLst>
        </p:spPr>
      </p:pic>
      <p:pic>
        <p:nvPicPr>
          <p:cNvPr id="6176" name="Picture 32" descr="Skateboard clipart black and white free clipartix - Cliparting.com">
            <a:extLst>
              <a:ext uri="{FF2B5EF4-FFF2-40B4-BE49-F238E27FC236}">
                <a16:creationId xmlns:a16="http://schemas.microsoft.com/office/drawing/2014/main" id="{38E876B5-5876-4635-8A53-F86414A0CD7F}"/>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4819637" y="3105650"/>
            <a:ext cx="1291015" cy="968261"/>
          </a:xfrm>
          <a:prstGeom prst="rect">
            <a:avLst/>
          </a:prstGeom>
          <a:noFill/>
          <a:extLst>
            <a:ext uri="{909E8E84-426E-40DD-AFC4-6F175D3DCCD1}">
              <a14:hiddenFill xmlns:a14="http://schemas.microsoft.com/office/drawing/2010/main">
                <a:solidFill>
                  <a:srgbClr val="FFFFFF"/>
                </a:solidFill>
              </a14:hiddenFill>
            </a:ext>
          </a:extLst>
        </p:spPr>
      </p:pic>
      <p:pic>
        <p:nvPicPr>
          <p:cNvPr id="6198" name="Picture 54" descr="Free Lettuce Clipart Pictures - Clipartix">
            <a:extLst>
              <a:ext uri="{FF2B5EF4-FFF2-40B4-BE49-F238E27FC236}">
                <a16:creationId xmlns:a16="http://schemas.microsoft.com/office/drawing/2014/main" id="{BF0E9B6E-BEEB-49A8-B7A0-C176F705BB30}"/>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4691958" y="2208445"/>
            <a:ext cx="1418694" cy="1068328"/>
          </a:xfrm>
          <a:prstGeom prst="rect">
            <a:avLst/>
          </a:prstGeom>
          <a:noFill/>
          <a:extLst>
            <a:ext uri="{909E8E84-426E-40DD-AFC4-6F175D3DCCD1}">
              <a14:hiddenFill xmlns:a14="http://schemas.microsoft.com/office/drawing/2010/main">
                <a:solidFill>
                  <a:srgbClr val="FFFFFF"/>
                </a:solidFill>
              </a14:hiddenFill>
            </a:ext>
          </a:extLst>
        </p:spPr>
      </p:pic>
      <p:pic>
        <p:nvPicPr>
          <p:cNvPr id="6228" name="Picture 84" descr="Free Cartoon Glasses Png, Download Free Cartoon Glasses Png png images, Free  ClipArts on Clipart Library">
            <a:extLst>
              <a:ext uri="{FF2B5EF4-FFF2-40B4-BE49-F238E27FC236}">
                <a16:creationId xmlns:a16="http://schemas.microsoft.com/office/drawing/2014/main" id="{C235EF81-51D0-4311-B742-33553FE6A055}"/>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4295165" y="1275927"/>
            <a:ext cx="1616062" cy="6000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ree Cartoon Stethoscope, Download Free Cartoon Stethoscope png images, Free  ClipArts on Clipart Library">
            <a:extLst>
              <a:ext uri="{FF2B5EF4-FFF2-40B4-BE49-F238E27FC236}">
                <a16:creationId xmlns:a16="http://schemas.microsoft.com/office/drawing/2014/main" id="{319E8407-0542-4853-9E2A-E181DFC7B10F}"/>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rot="5400000">
            <a:off x="596554" y="3858271"/>
            <a:ext cx="997742" cy="1472343"/>
          </a:xfrm>
          <a:prstGeom prst="rect">
            <a:avLst/>
          </a:prstGeom>
          <a:noFill/>
          <a:extLst>
            <a:ext uri="{909E8E84-426E-40DD-AFC4-6F175D3DCCD1}">
              <a14:hiddenFill xmlns:a14="http://schemas.microsoft.com/office/drawing/2010/main">
                <a:solidFill>
                  <a:srgbClr val="FFFFFF"/>
                </a:solidFill>
              </a14:hiddenFill>
            </a:ext>
          </a:extLst>
        </p:spPr>
      </p:pic>
      <p:pic>
        <p:nvPicPr>
          <p:cNvPr id="6186" name="Picture 42" descr="Free Cartoon Airplane Pictures, Download Free Cartoon Airplane Pictures png  images, Free ClipArts on Clipart Library">
            <a:extLst>
              <a:ext uri="{FF2B5EF4-FFF2-40B4-BE49-F238E27FC236}">
                <a16:creationId xmlns:a16="http://schemas.microsoft.com/office/drawing/2014/main" id="{F6D170B5-26AA-4957-A3A6-DE08FBE161DC}"/>
              </a:ext>
            </a:extLst>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205373" y="3057465"/>
            <a:ext cx="1799828" cy="940295"/>
          </a:xfrm>
          <a:prstGeom prst="rect">
            <a:avLst/>
          </a:prstGeom>
          <a:noFill/>
          <a:extLst>
            <a:ext uri="{909E8E84-426E-40DD-AFC4-6F175D3DCCD1}">
              <a14:hiddenFill xmlns:a14="http://schemas.microsoft.com/office/drawing/2010/main">
                <a:solidFill>
                  <a:srgbClr val="FFFFFF"/>
                </a:solidFill>
              </a14:hiddenFill>
            </a:ext>
          </a:extLst>
        </p:spPr>
      </p:pic>
      <p:pic>
        <p:nvPicPr>
          <p:cNvPr id="6168" name="Picture 24" descr="Free Cartoon Makeup Cliparts, Download Free Cartoon Makeup Cliparts png  images, Free ClipArts on Clipart Library">
            <a:extLst>
              <a:ext uri="{FF2B5EF4-FFF2-40B4-BE49-F238E27FC236}">
                <a16:creationId xmlns:a16="http://schemas.microsoft.com/office/drawing/2014/main" id="{53C48828-98FD-4641-83BC-D035DC045651}"/>
              </a:ext>
            </a:extLst>
          </p:cNvPr>
          <p:cNvPicPr>
            <a:picLocks noChangeAspect="1" noChangeArrowheads="1"/>
          </p:cNvPicPr>
          <p:nvPr/>
        </p:nvPicPr>
        <p:blipFill>
          <a:blip r:embed="rId26">
            <a:extLst>
              <a:ext uri="{28A0092B-C50C-407E-A947-70E740481C1C}">
                <a14:useLocalDpi xmlns:a14="http://schemas.microsoft.com/office/drawing/2010/main" val="0"/>
              </a:ext>
            </a:extLst>
          </a:blip>
          <a:srcRect/>
          <a:stretch>
            <a:fillRect/>
          </a:stretch>
        </p:blipFill>
        <p:spPr bwMode="auto">
          <a:xfrm>
            <a:off x="2343996" y="123573"/>
            <a:ext cx="1556228" cy="140060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BE8DA76F-712D-473C-9285-8256AC5382F3}"/>
              </a:ext>
            </a:extLst>
          </p:cNvPr>
          <p:cNvPicPr>
            <a:picLocks noChangeAspect="1"/>
          </p:cNvPicPr>
          <p:nvPr/>
        </p:nvPicPr>
        <p:blipFill>
          <a:blip r:embed="rId27" cstate="print">
            <a:extLst>
              <a:ext uri="{28A0092B-C50C-407E-A947-70E740481C1C}">
                <a14:useLocalDpi xmlns:a14="http://schemas.microsoft.com/office/drawing/2010/main" val="0"/>
              </a:ext>
            </a:extLst>
          </a:blip>
          <a:stretch>
            <a:fillRect/>
          </a:stretch>
        </p:blipFill>
        <p:spPr>
          <a:xfrm>
            <a:off x="3940916" y="1898502"/>
            <a:ext cx="679767" cy="1712581"/>
          </a:xfrm>
          <a:prstGeom prst="rect">
            <a:avLst/>
          </a:prstGeom>
        </p:spPr>
      </p:pic>
      <p:sp>
        <p:nvSpPr>
          <p:cNvPr id="25" name="TextBox 24">
            <a:extLst>
              <a:ext uri="{FF2B5EF4-FFF2-40B4-BE49-F238E27FC236}">
                <a16:creationId xmlns:a16="http://schemas.microsoft.com/office/drawing/2014/main" id="{CEFA8CE5-1AA2-4BA7-BCDD-714340D36A66}"/>
              </a:ext>
            </a:extLst>
          </p:cNvPr>
          <p:cNvSpPr txBox="1"/>
          <p:nvPr/>
        </p:nvSpPr>
        <p:spPr>
          <a:xfrm>
            <a:off x="685801" y="1850335"/>
            <a:ext cx="7772399" cy="1754326"/>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defPPr>
              <a:defRPr lang="en-US"/>
            </a:defPPr>
            <a:lvl1pPr algn="ctr">
              <a:defRPr sz="2800" b="1">
                <a:solidFill>
                  <a:srgbClr val="FFFF00"/>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54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Everything in our lives depends on Energy!</a:t>
            </a:r>
          </a:p>
        </p:txBody>
      </p:sp>
      <p:sp>
        <p:nvSpPr>
          <p:cNvPr id="27" name="TextBox 66">
            <a:extLst>
              <a:ext uri="{FF2B5EF4-FFF2-40B4-BE49-F238E27FC236}">
                <a16:creationId xmlns:a16="http://schemas.microsoft.com/office/drawing/2014/main" id="{D55F738F-D302-40C0-A240-18F71196ADC2}"/>
              </a:ext>
            </a:extLst>
          </p:cNvPr>
          <p:cNvSpPr txBox="1">
            <a:spLocks noChangeArrowheads="1"/>
          </p:cNvSpPr>
          <p:nvPr/>
        </p:nvSpPr>
        <p:spPr bwMode="auto">
          <a:xfrm>
            <a:off x="6898935" y="4919763"/>
            <a:ext cx="2183616"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800" b="1" i="0" u="none" strike="noStrike" kern="1200" cap="none" spc="0" normalizeH="0" baseline="0" noProof="0" dirty="0">
                <a:ln>
                  <a:noFill/>
                </a:ln>
                <a:solidFill>
                  <a:srgbClr val="DADADA">
                    <a:lumMod val="10000"/>
                  </a:srgbClr>
                </a:solidFill>
                <a:effectLst/>
                <a:uLnTx/>
                <a:uFillTx/>
                <a:latin typeface="Arial"/>
                <a:ea typeface="+mn-ea"/>
                <a:cs typeface="+mn-cs"/>
              </a:rPr>
              <a:t>Source: </a:t>
            </a:r>
            <a:r>
              <a:rPr kumimoji="0" lang="en-US" sz="800" b="1" i="0" u="none" strike="noStrike" kern="1200" cap="none" spc="0" normalizeH="0" baseline="0" noProof="0" dirty="0">
                <a:ln>
                  <a:noFill/>
                </a:ln>
                <a:solidFill>
                  <a:srgbClr val="DADADA">
                    <a:lumMod val="10000"/>
                  </a:srgbClr>
                </a:solidFill>
                <a:effectLst/>
                <a:uLnTx/>
                <a:uFillTx/>
                <a:latin typeface="Arial"/>
                <a:ea typeface="+mn-ea"/>
                <a:cs typeface="+mn-cs"/>
              </a:rPr>
              <a:t>Tinker TEDx, 2022</a:t>
            </a:r>
          </a:p>
        </p:txBody>
      </p:sp>
      <p:sp>
        <p:nvSpPr>
          <p:cNvPr id="29" name="Rectangle 28">
            <a:extLst>
              <a:ext uri="{FF2B5EF4-FFF2-40B4-BE49-F238E27FC236}">
                <a16:creationId xmlns:a16="http://schemas.microsoft.com/office/drawing/2014/main" id="{91FD2A65-0CDB-486E-A452-03424C2EACBE}"/>
              </a:ext>
            </a:extLst>
          </p:cNvPr>
          <p:cNvSpPr/>
          <p:nvPr/>
        </p:nvSpPr>
        <p:spPr>
          <a:xfrm>
            <a:off x="685801" y="1942668"/>
            <a:ext cx="7772399" cy="1569660"/>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Many people cannot meet basic energy needs</a:t>
            </a:r>
          </a:p>
        </p:txBody>
      </p:sp>
      <p:pic>
        <p:nvPicPr>
          <p:cNvPr id="2" name="Audio 1">
            <a:hlinkClick r:id="" action="ppaction://media"/>
            <a:extLst>
              <a:ext uri="{FF2B5EF4-FFF2-40B4-BE49-F238E27FC236}">
                <a16:creationId xmlns:a16="http://schemas.microsoft.com/office/drawing/2014/main" id="{305AF5EC-F858-4F84-BA0F-5310691E19B7}"/>
              </a:ext>
            </a:extLst>
          </p:cNvPr>
          <p:cNvPicPr>
            <a:picLocks noChangeAspect="1"/>
          </p:cNvPicPr>
          <p:nvPr>
            <a:audioFile r:link="rId3"/>
            <p:extLst>
              <p:ext uri="{DAA4B4D4-6D71-4841-9C94-3DE7FCFB9230}">
                <p14:media xmlns:p14="http://schemas.microsoft.com/office/powerpoint/2010/main" r:embed="rId2"/>
              </p:ext>
            </p:extLst>
          </p:nvPr>
        </p:nvPicPr>
        <p:blipFill>
          <a:blip r:embed="rId28"/>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175156796"/>
      </p:ext>
    </p:extLst>
  </p:cSld>
  <p:clrMapOvr>
    <a:masterClrMapping/>
  </p:clrMapOvr>
  <mc:AlternateContent xmlns:mc="http://schemas.openxmlformats.org/markup-compatibility/2006" xmlns:p14="http://schemas.microsoft.com/office/powerpoint/2010/main">
    <mc:Choice Requires="p14">
      <p:transition spd="med" p14:dur="700" advTm="47795">
        <p:fade/>
      </p:transition>
    </mc:Choice>
    <mc:Fallback xmlns="">
      <p:transition spd="med" advTm="4779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grpId="0" nodeType="clickEffect">
                                  <p:stCondLst>
                                    <p:cond delay="0"/>
                                  </p:stCondLst>
                                  <p:childTnLst>
                                    <p:animEffect transition="out" filter="fade">
                                      <p:cBhvr>
                                        <p:cTn id="10" dur="1000"/>
                                        <p:tgtEl>
                                          <p:spTgt spid="25"/>
                                        </p:tgtEl>
                                      </p:cBhvr>
                                    </p:animEffect>
                                    <p:set>
                                      <p:cBhvr>
                                        <p:cTn id="11" dur="1" fill="hold">
                                          <p:stCondLst>
                                            <p:cond delay="999"/>
                                          </p:stCondLst>
                                        </p:cTn>
                                        <p:tgtEl>
                                          <p:spTgt spid="25"/>
                                        </p:tgtEl>
                                        <p:attrNameLst>
                                          <p:attrName>style.visibility</p:attrName>
                                        </p:attrNameLst>
                                      </p:cBhvr>
                                      <p:to>
                                        <p:strVal val="hidden"/>
                                      </p:to>
                                    </p:set>
                                  </p:childTnLst>
                                </p:cTn>
                              </p:par>
                              <p:par>
                                <p:cTn id="12" presetID="10" presetClass="entr" presetSubtype="0" fill="hold" grpId="0"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6146"/>
                                        </p:tgtEl>
                                        <p:attrNameLst>
                                          <p:attrName>style.visibility</p:attrName>
                                        </p:attrNameLst>
                                      </p:cBhvr>
                                      <p:to>
                                        <p:strVal val="visible"/>
                                      </p:to>
                                    </p:set>
                                    <p:animEffect transition="in" filter="fade">
                                      <p:cBhvr>
                                        <p:cTn id="19" dur="500"/>
                                        <p:tgtEl>
                                          <p:spTgt spid="6146"/>
                                        </p:tgtEl>
                                      </p:cBhvr>
                                    </p:animEffect>
                                  </p:childTnLst>
                                </p:cTn>
                              </p:par>
                            </p:childTnLst>
                          </p:cTn>
                        </p:par>
                        <p:par>
                          <p:cTn id="20" fill="hold">
                            <p:stCondLst>
                              <p:cond delay="500"/>
                            </p:stCondLst>
                            <p:childTnLst>
                              <p:par>
                                <p:cTn id="21" presetID="10" presetClass="entr" presetSubtype="0" fill="hold" nodeType="afterEffect">
                                  <p:stCondLst>
                                    <p:cond delay="0"/>
                                  </p:stCondLst>
                                  <p:childTnLst>
                                    <p:set>
                                      <p:cBhvr>
                                        <p:cTn id="22" dur="1" fill="hold">
                                          <p:stCondLst>
                                            <p:cond delay="0"/>
                                          </p:stCondLst>
                                        </p:cTn>
                                        <p:tgtEl>
                                          <p:spTgt spid="6178"/>
                                        </p:tgtEl>
                                        <p:attrNameLst>
                                          <p:attrName>style.visibility</p:attrName>
                                        </p:attrNameLst>
                                      </p:cBhvr>
                                      <p:to>
                                        <p:strVal val="visible"/>
                                      </p:to>
                                    </p:set>
                                    <p:animEffect transition="in" filter="fade">
                                      <p:cBhvr>
                                        <p:cTn id="23" dur="1000"/>
                                        <p:tgtEl>
                                          <p:spTgt spid="617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6194"/>
                                        </p:tgtEl>
                                        <p:attrNameLst>
                                          <p:attrName>style.visibility</p:attrName>
                                        </p:attrNameLst>
                                      </p:cBhvr>
                                      <p:to>
                                        <p:strVal val="visible"/>
                                      </p:to>
                                    </p:set>
                                    <p:animEffect transition="in" filter="fade">
                                      <p:cBhvr>
                                        <p:cTn id="28" dur="500"/>
                                        <p:tgtEl>
                                          <p:spTgt spid="6194"/>
                                        </p:tgtEl>
                                      </p:cBhvr>
                                    </p:animEffect>
                                  </p:childTnLst>
                                </p:cTn>
                              </p:par>
                            </p:childTnLst>
                          </p:cTn>
                        </p:par>
                        <p:par>
                          <p:cTn id="29" fill="hold">
                            <p:stCondLst>
                              <p:cond delay="500"/>
                            </p:stCondLst>
                            <p:childTnLst>
                              <p:par>
                                <p:cTn id="30" presetID="10" presetClass="entr" presetSubtype="0" fill="hold" nodeType="afterEffect">
                                  <p:stCondLst>
                                    <p:cond delay="0"/>
                                  </p:stCondLst>
                                  <p:childTnLst>
                                    <p:set>
                                      <p:cBhvr>
                                        <p:cTn id="31" dur="1" fill="hold">
                                          <p:stCondLst>
                                            <p:cond delay="0"/>
                                          </p:stCondLst>
                                        </p:cTn>
                                        <p:tgtEl>
                                          <p:spTgt spid="6186"/>
                                        </p:tgtEl>
                                        <p:attrNameLst>
                                          <p:attrName>style.visibility</p:attrName>
                                        </p:attrNameLst>
                                      </p:cBhvr>
                                      <p:to>
                                        <p:strVal val="visible"/>
                                      </p:to>
                                    </p:set>
                                    <p:animEffect transition="in" filter="fade">
                                      <p:cBhvr>
                                        <p:cTn id="32" dur="1000"/>
                                        <p:tgtEl>
                                          <p:spTgt spid="618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210"/>
                                        </p:tgtEl>
                                        <p:attrNameLst>
                                          <p:attrName>style.visibility</p:attrName>
                                        </p:attrNameLst>
                                      </p:cBhvr>
                                      <p:to>
                                        <p:strVal val="visible"/>
                                      </p:to>
                                    </p:set>
                                    <p:animEffect transition="in" filter="fade">
                                      <p:cBhvr>
                                        <p:cTn id="37" dur="500"/>
                                        <p:tgtEl>
                                          <p:spTgt spid="6210"/>
                                        </p:tgtEl>
                                      </p:cBhvr>
                                    </p:animEffect>
                                  </p:childTnLst>
                                </p:cTn>
                              </p:par>
                            </p:childTnLst>
                          </p:cTn>
                        </p:par>
                        <p:par>
                          <p:cTn id="38" fill="hold">
                            <p:stCondLst>
                              <p:cond delay="500"/>
                            </p:stCondLst>
                            <p:childTnLst>
                              <p:par>
                                <p:cTn id="39" presetID="10" presetClass="entr" presetSubtype="0" fill="hold" nodeType="afterEffect">
                                  <p:stCondLst>
                                    <p:cond delay="0"/>
                                  </p:stCondLst>
                                  <p:childTnLst>
                                    <p:set>
                                      <p:cBhvr>
                                        <p:cTn id="40" dur="1" fill="hold">
                                          <p:stCondLst>
                                            <p:cond delay="0"/>
                                          </p:stCondLst>
                                        </p:cTn>
                                        <p:tgtEl>
                                          <p:spTgt spid="6150"/>
                                        </p:tgtEl>
                                        <p:attrNameLst>
                                          <p:attrName>style.visibility</p:attrName>
                                        </p:attrNameLst>
                                      </p:cBhvr>
                                      <p:to>
                                        <p:strVal val="visible"/>
                                      </p:to>
                                    </p:set>
                                    <p:animEffect transition="in" filter="fade">
                                      <p:cBhvr>
                                        <p:cTn id="41" dur="1000"/>
                                        <p:tgtEl>
                                          <p:spTgt spid="6150"/>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6156"/>
                                        </p:tgtEl>
                                        <p:attrNameLst>
                                          <p:attrName>style.visibility</p:attrName>
                                        </p:attrNameLst>
                                      </p:cBhvr>
                                      <p:to>
                                        <p:strVal val="visible"/>
                                      </p:to>
                                    </p:set>
                                    <p:animEffect transition="in" filter="fade">
                                      <p:cBhvr>
                                        <p:cTn id="46" dur="500"/>
                                        <p:tgtEl>
                                          <p:spTgt spid="6156"/>
                                        </p:tgtEl>
                                      </p:cBhvr>
                                    </p:animEffect>
                                  </p:childTnLst>
                                </p:cTn>
                              </p:par>
                            </p:childTnLst>
                          </p:cTn>
                        </p:par>
                        <p:par>
                          <p:cTn id="47" fill="hold">
                            <p:stCondLst>
                              <p:cond delay="500"/>
                            </p:stCondLst>
                            <p:childTnLst>
                              <p:par>
                                <p:cTn id="48" presetID="10" presetClass="entr" presetSubtype="0" fill="hold" nodeType="afterEffect">
                                  <p:stCondLst>
                                    <p:cond delay="0"/>
                                  </p:stCondLst>
                                  <p:childTnLst>
                                    <p:set>
                                      <p:cBhvr>
                                        <p:cTn id="49" dur="1" fill="hold">
                                          <p:stCondLst>
                                            <p:cond delay="0"/>
                                          </p:stCondLst>
                                        </p:cTn>
                                        <p:tgtEl>
                                          <p:spTgt spid="3"/>
                                        </p:tgtEl>
                                        <p:attrNameLst>
                                          <p:attrName>style.visibility</p:attrName>
                                        </p:attrNameLst>
                                      </p:cBhvr>
                                      <p:to>
                                        <p:strVal val="visible"/>
                                      </p:to>
                                    </p:set>
                                    <p:animEffect transition="in" filter="fade">
                                      <p:cBhvr>
                                        <p:cTn id="50" dur="1500"/>
                                        <p:tgtEl>
                                          <p:spTgt spid="3"/>
                                        </p:tgtEl>
                                      </p:cBhvr>
                                    </p:animEffect>
                                  </p:childTnLst>
                                </p:cTn>
                              </p:par>
                            </p:childTnLst>
                          </p:cTn>
                        </p:par>
                        <p:par>
                          <p:cTn id="51" fill="hold">
                            <p:stCondLst>
                              <p:cond delay="2000"/>
                            </p:stCondLst>
                            <p:childTnLst>
                              <p:par>
                                <p:cTn id="52" presetID="10" presetClass="entr" presetSubtype="0" fill="hold" nodeType="afterEffect">
                                  <p:stCondLst>
                                    <p:cond delay="0"/>
                                  </p:stCondLst>
                                  <p:childTnLst>
                                    <p:set>
                                      <p:cBhvr>
                                        <p:cTn id="53" dur="1" fill="hold">
                                          <p:stCondLst>
                                            <p:cond delay="0"/>
                                          </p:stCondLst>
                                        </p:cTn>
                                        <p:tgtEl>
                                          <p:spTgt spid="6168"/>
                                        </p:tgtEl>
                                        <p:attrNameLst>
                                          <p:attrName>style.visibility</p:attrName>
                                        </p:attrNameLst>
                                      </p:cBhvr>
                                      <p:to>
                                        <p:strVal val="visible"/>
                                      </p:to>
                                    </p:set>
                                    <p:animEffect transition="in" filter="fade">
                                      <p:cBhvr>
                                        <p:cTn id="54" dur="1000"/>
                                        <p:tgtEl>
                                          <p:spTgt spid="6168"/>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6172"/>
                                        </p:tgtEl>
                                        <p:attrNameLst>
                                          <p:attrName>style.visibility</p:attrName>
                                        </p:attrNameLst>
                                      </p:cBhvr>
                                      <p:to>
                                        <p:strVal val="visible"/>
                                      </p:to>
                                    </p:set>
                                    <p:animEffect transition="in" filter="fade">
                                      <p:cBhvr>
                                        <p:cTn id="59" dur="500"/>
                                        <p:tgtEl>
                                          <p:spTgt spid="6172"/>
                                        </p:tgtEl>
                                      </p:cBhvr>
                                    </p:animEffect>
                                  </p:childTnLst>
                                </p:cTn>
                              </p:par>
                            </p:childTnLst>
                          </p:cTn>
                        </p:par>
                        <p:par>
                          <p:cTn id="60" fill="hold">
                            <p:stCondLst>
                              <p:cond delay="500"/>
                            </p:stCondLst>
                            <p:childTnLst>
                              <p:par>
                                <p:cTn id="61" presetID="10" presetClass="entr" presetSubtype="0" fill="hold" nodeType="afterEffect">
                                  <p:stCondLst>
                                    <p:cond delay="0"/>
                                  </p:stCondLst>
                                  <p:childTnLst>
                                    <p:set>
                                      <p:cBhvr>
                                        <p:cTn id="62" dur="1" fill="hold">
                                          <p:stCondLst>
                                            <p:cond delay="0"/>
                                          </p:stCondLst>
                                        </p:cTn>
                                        <p:tgtEl>
                                          <p:spTgt spid="6164"/>
                                        </p:tgtEl>
                                        <p:attrNameLst>
                                          <p:attrName>style.visibility</p:attrName>
                                        </p:attrNameLst>
                                      </p:cBhvr>
                                      <p:to>
                                        <p:strVal val="visible"/>
                                      </p:to>
                                    </p:set>
                                    <p:animEffect transition="in" filter="fade">
                                      <p:cBhvr>
                                        <p:cTn id="63" dur="1000"/>
                                        <p:tgtEl>
                                          <p:spTgt spid="6164"/>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nodeType="clickEffect">
                                  <p:stCondLst>
                                    <p:cond delay="0"/>
                                  </p:stCondLst>
                                  <p:childTnLst>
                                    <p:set>
                                      <p:cBhvr>
                                        <p:cTn id="67" dur="1" fill="hold">
                                          <p:stCondLst>
                                            <p:cond delay="0"/>
                                          </p:stCondLst>
                                        </p:cTn>
                                        <p:tgtEl>
                                          <p:spTgt spid="6190"/>
                                        </p:tgtEl>
                                        <p:attrNameLst>
                                          <p:attrName>style.visibility</p:attrName>
                                        </p:attrNameLst>
                                      </p:cBhvr>
                                      <p:to>
                                        <p:strVal val="visible"/>
                                      </p:to>
                                    </p:set>
                                    <p:animEffect transition="in" filter="fade">
                                      <p:cBhvr>
                                        <p:cTn id="68" dur="500"/>
                                        <p:tgtEl>
                                          <p:spTgt spid="6190"/>
                                        </p:tgtEl>
                                      </p:cBhvr>
                                    </p:animEffect>
                                  </p:childTnLst>
                                </p:cTn>
                              </p:par>
                            </p:childTnLst>
                          </p:cTn>
                        </p:par>
                        <p:par>
                          <p:cTn id="69" fill="hold">
                            <p:stCondLst>
                              <p:cond delay="500"/>
                            </p:stCondLst>
                            <p:childTnLst>
                              <p:par>
                                <p:cTn id="70" presetID="10" presetClass="entr" presetSubtype="0" fill="hold" nodeType="afterEffect">
                                  <p:stCondLst>
                                    <p:cond delay="0"/>
                                  </p:stCondLst>
                                  <p:childTnLst>
                                    <p:set>
                                      <p:cBhvr>
                                        <p:cTn id="71" dur="1" fill="hold">
                                          <p:stCondLst>
                                            <p:cond delay="0"/>
                                          </p:stCondLst>
                                        </p:cTn>
                                        <p:tgtEl>
                                          <p:spTgt spid="6184"/>
                                        </p:tgtEl>
                                        <p:attrNameLst>
                                          <p:attrName>style.visibility</p:attrName>
                                        </p:attrNameLst>
                                      </p:cBhvr>
                                      <p:to>
                                        <p:strVal val="visible"/>
                                      </p:to>
                                    </p:set>
                                    <p:animEffect transition="in" filter="fade">
                                      <p:cBhvr>
                                        <p:cTn id="72" dur="1000"/>
                                        <p:tgtEl>
                                          <p:spTgt spid="6184"/>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6166"/>
                                        </p:tgtEl>
                                        <p:attrNameLst>
                                          <p:attrName>style.visibility</p:attrName>
                                        </p:attrNameLst>
                                      </p:cBhvr>
                                      <p:to>
                                        <p:strVal val="visible"/>
                                      </p:to>
                                    </p:set>
                                    <p:animEffect transition="in" filter="fade">
                                      <p:cBhvr>
                                        <p:cTn id="77" dur="500"/>
                                        <p:tgtEl>
                                          <p:spTgt spid="6166"/>
                                        </p:tgtEl>
                                      </p:cBhvr>
                                    </p:animEffect>
                                  </p:childTnLst>
                                </p:cTn>
                              </p:par>
                            </p:childTnLst>
                          </p:cTn>
                        </p:par>
                        <p:par>
                          <p:cTn id="78" fill="hold">
                            <p:stCondLst>
                              <p:cond delay="500"/>
                            </p:stCondLst>
                            <p:childTnLst>
                              <p:par>
                                <p:cTn id="79" presetID="10" presetClass="entr" presetSubtype="0" fill="hold" nodeType="afterEffect">
                                  <p:stCondLst>
                                    <p:cond delay="0"/>
                                  </p:stCondLst>
                                  <p:childTnLst>
                                    <p:set>
                                      <p:cBhvr>
                                        <p:cTn id="80" dur="1" fill="hold">
                                          <p:stCondLst>
                                            <p:cond delay="0"/>
                                          </p:stCondLst>
                                        </p:cTn>
                                        <p:tgtEl>
                                          <p:spTgt spid="6226"/>
                                        </p:tgtEl>
                                        <p:attrNameLst>
                                          <p:attrName>style.visibility</p:attrName>
                                        </p:attrNameLst>
                                      </p:cBhvr>
                                      <p:to>
                                        <p:strVal val="visible"/>
                                      </p:to>
                                    </p:set>
                                    <p:animEffect transition="in" filter="fade">
                                      <p:cBhvr>
                                        <p:cTn id="81" dur="1000"/>
                                        <p:tgtEl>
                                          <p:spTgt spid="6226"/>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6206"/>
                                        </p:tgtEl>
                                        <p:attrNameLst>
                                          <p:attrName>style.visibility</p:attrName>
                                        </p:attrNameLst>
                                      </p:cBhvr>
                                      <p:to>
                                        <p:strVal val="visible"/>
                                      </p:to>
                                    </p:set>
                                    <p:animEffect transition="in" filter="fade">
                                      <p:cBhvr>
                                        <p:cTn id="86" dur="500"/>
                                        <p:tgtEl>
                                          <p:spTgt spid="6206"/>
                                        </p:tgtEl>
                                      </p:cBhvr>
                                    </p:animEffect>
                                  </p:childTnLst>
                                </p:cTn>
                              </p:par>
                            </p:childTnLst>
                          </p:cTn>
                        </p:par>
                        <p:par>
                          <p:cTn id="87" fill="hold">
                            <p:stCondLst>
                              <p:cond delay="500"/>
                            </p:stCondLst>
                            <p:childTnLst>
                              <p:par>
                                <p:cTn id="88" presetID="10" presetClass="entr" presetSubtype="0" fill="hold" nodeType="afterEffect">
                                  <p:stCondLst>
                                    <p:cond delay="0"/>
                                  </p:stCondLst>
                                  <p:childTnLst>
                                    <p:set>
                                      <p:cBhvr>
                                        <p:cTn id="89" dur="1" fill="hold">
                                          <p:stCondLst>
                                            <p:cond delay="0"/>
                                          </p:stCondLst>
                                        </p:cTn>
                                        <p:tgtEl>
                                          <p:spTgt spid="6228"/>
                                        </p:tgtEl>
                                        <p:attrNameLst>
                                          <p:attrName>style.visibility</p:attrName>
                                        </p:attrNameLst>
                                      </p:cBhvr>
                                      <p:to>
                                        <p:strVal val="visible"/>
                                      </p:to>
                                    </p:set>
                                    <p:animEffect transition="in" filter="fade">
                                      <p:cBhvr>
                                        <p:cTn id="90" dur="1000"/>
                                        <p:tgtEl>
                                          <p:spTgt spid="6228"/>
                                        </p:tgtEl>
                                      </p:cBhvr>
                                    </p:animEffect>
                                  </p:childTnLst>
                                </p:cTn>
                              </p:par>
                            </p:childTnLst>
                          </p:cTn>
                        </p:par>
                      </p:childTnLst>
                    </p:cTn>
                  </p:par>
                  <p:par>
                    <p:cTn id="91" fill="hold">
                      <p:stCondLst>
                        <p:cond delay="indefinite"/>
                      </p:stCondLst>
                      <p:childTnLst>
                        <p:par>
                          <p:cTn id="92" fill="hold">
                            <p:stCondLst>
                              <p:cond delay="0"/>
                            </p:stCondLst>
                            <p:childTnLst>
                              <p:par>
                                <p:cTn id="93" presetID="10" presetClass="entr" presetSubtype="0" fill="hold" nodeType="clickEffect">
                                  <p:stCondLst>
                                    <p:cond delay="0"/>
                                  </p:stCondLst>
                                  <p:childTnLst>
                                    <p:set>
                                      <p:cBhvr>
                                        <p:cTn id="94" dur="1" fill="hold">
                                          <p:stCondLst>
                                            <p:cond delay="0"/>
                                          </p:stCondLst>
                                        </p:cTn>
                                        <p:tgtEl>
                                          <p:spTgt spid="1026"/>
                                        </p:tgtEl>
                                        <p:attrNameLst>
                                          <p:attrName>style.visibility</p:attrName>
                                        </p:attrNameLst>
                                      </p:cBhvr>
                                      <p:to>
                                        <p:strVal val="visible"/>
                                      </p:to>
                                    </p:set>
                                    <p:animEffect transition="in" filter="fade">
                                      <p:cBhvr>
                                        <p:cTn id="95" dur="500"/>
                                        <p:tgtEl>
                                          <p:spTgt spid="1026"/>
                                        </p:tgtEl>
                                      </p:cBhvr>
                                    </p:animEffect>
                                  </p:childTnLst>
                                </p:cTn>
                              </p:par>
                            </p:childTnLst>
                          </p:cTn>
                        </p:par>
                        <p:par>
                          <p:cTn id="96" fill="hold">
                            <p:stCondLst>
                              <p:cond delay="500"/>
                            </p:stCondLst>
                            <p:childTnLst>
                              <p:par>
                                <p:cTn id="97" presetID="10" presetClass="entr" presetSubtype="0" fill="hold" nodeType="afterEffect">
                                  <p:stCondLst>
                                    <p:cond delay="0"/>
                                  </p:stCondLst>
                                  <p:childTnLst>
                                    <p:set>
                                      <p:cBhvr>
                                        <p:cTn id="98" dur="1" fill="hold">
                                          <p:stCondLst>
                                            <p:cond delay="0"/>
                                          </p:stCondLst>
                                        </p:cTn>
                                        <p:tgtEl>
                                          <p:spTgt spid="6152"/>
                                        </p:tgtEl>
                                        <p:attrNameLst>
                                          <p:attrName>style.visibility</p:attrName>
                                        </p:attrNameLst>
                                      </p:cBhvr>
                                      <p:to>
                                        <p:strVal val="visible"/>
                                      </p:to>
                                    </p:set>
                                    <p:animEffect transition="in" filter="fade">
                                      <p:cBhvr>
                                        <p:cTn id="99" dur="1000"/>
                                        <p:tgtEl>
                                          <p:spTgt spid="6152"/>
                                        </p:tgtEl>
                                      </p:cBhvr>
                                    </p:animEffect>
                                  </p:childTnLst>
                                </p:cTn>
                              </p:par>
                            </p:childTnLst>
                          </p:cTn>
                        </p:par>
                      </p:childTnLst>
                    </p:cTn>
                  </p:par>
                  <p:par>
                    <p:cTn id="100" fill="hold">
                      <p:stCondLst>
                        <p:cond delay="indefinite"/>
                      </p:stCondLst>
                      <p:childTnLst>
                        <p:par>
                          <p:cTn id="101" fill="hold">
                            <p:stCondLst>
                              <p:cond delay="0"/>
                            </p:stCondLst>
                            <p:childTnLst>
                              <p:par>
                                <p:cTn id="102" presetID="10" presetClass="entr" presetSubtype="0" fill="hold" nodeType="clickEffect">
                                  <p:stCondLst>
                                    <p:cond delay="0"/>
                                  </p:stCondLst>
                                  <p:childTnLst>
                                    <p:set>
                                      <p:cBhvr>
                                        <p:cTn id="103" dur="1" fill="hold">
                                          <p:stCondLst>
                                            <p:cond delay="0"/>
                                          </p:stCondLst>
                                        </p:cTn>
                                        <p:tgtEl>
                                          <p:spTgt spid="6162"/>
                                        </p:tgtEl>
                                        <p:attrNameLst>
                                          <p:attrName>style.visibility</p:attrName>
                                        </p:attrNameLst>
                                      </p:cBhvr>
                                      <p:to>
                                        <p:strVal val="visible"/>
                                      </p:to>
                                    </p:set>
                                    <p:animEffect transition="in" filter="fade">
                                      <p:cBhvr>
                                        <p:cTn id="104" dur="500"/>
                                        <p:tgtEl>
                                          <p:spTgt spid="6162"/>
                                        </p:tgtEl>
                                      </p:cBhvr>
                                    </p:animEffect>
                                  </p:childTnLst>
                                </p:cTn>
                              </p:par>
                            </p:childTnLst>
                          </p:cTn>
                        </p:par>
                        <p:par>
                          <p:cTn id="105" fill="hold">
                            <p:stCondLst>
                              <p:cond delay="500"/>
                            </p:stCondLst>
                            <p:childTnLst>
                              <p:par>
                                <p:cTn id="106" presetID="10" presetClass="entr" presetSubtype="0" fill="hold" nodeType="afterEffect">
                                  <p:stCondLst>
                                    <p:cond delay="0"/>
                                  </p:stCondLst>
                                  <p:childTnLst>
                                    <p:set>
                                      <p:cBhvr>
                                        <p:cTn id="107" dur="1" fill="hold">
                                          <p:stCondLst>
                                            <p:cond delay="0"/>
                                          </p:stCondLst>
                                        </p:cTn>
                                        <p:tgtEl>
                                          <p:spTgt spid="6176"/>
                                        </p:tgtEl>
                                        <p:attrNameLst>
                                          <p:attrName>style.visibility</p:attrName>
                                        </p:attrNameLst>
                                      </p:cBhvr>
                                      <p:to>
                                        <p:strVal val="visible"/>
                                      </p:to>
                                    </p:set>
                                    <p:animEffect transition="in" filter="fade">
                                      <p:cBhvr>
                                        <p:cTn id="108" dur="1000"/>
                                        <p:tgtEl>
                                          <p:spTgt spid="6176"/>
                                        </p:tgtEl>
                                      </p:cBhvr>
                                    </p:animEffect>
                                  </p:childTnLst>
                                </p:cTn>
                              </p:par>
                            </p:childTnLst>
                          </p:cTn>
                        </p:par>
                        <p:par>
                          <p:cTn id="109" fill="hold">
                            <p:stCondLst>
                              <p:cond delay="1500"/>
                            </p:stCondLst>
                            <p:childTnLst>
                              <p:par>
                                <p:cTn id="110" presetID="10" presetClass="entr" presetSubtype="0" fill="hold" nodeType="afterEffect">
                                  <p:stCondLst>
                                    <p:cond delay="0"/>
                                  </p:stCondLst>
                                  <p:childTnLst>
                                    <p:set>
                                      <p:cBhvr>
                                        <p:cTn id="111" dur="1" fill="hold">
                                          <p:stCondLst>
                                            <p:cond delay="0"/>
                                          </p:stCondLst>
                                        </p:cTn>
                                        <p:tgtEl>
                                          <p:spTgt spid="6198"/>
                                        </p:tgtEl>
                                        <p:attrNameLst>
                                          <p:attrName>style.visibility</p:attrName>
                                        </p:attrNameLst>
                                      </p:cBhvr>
                                      <p:to>
                                        <p:strVal val="visible"/>
                                      </p:to>
                                    </p:set>
                                    <p:animEffect transition="in" filter="fade">
                                      <p:cBhvr>
                                        <p:cTn id="112" dur="1000"/>
                                        <p:tgtEl>
                                          <p:spTgt spid="6198"/>
                                        </p:tgtEl>
                                      </p:cBhvr>
                                    </p:animEffect>
                                  </p:childTnLst>
                                </p:cTn>
                              </p:par>
                            </p:childTnLst>
                          </p:cTn>
                        </p:par>
                      </p:childTnLst>
                    </p:cTn>
                  </p:par>
                  <p:par>
                    <p:cTn id="113" fill="hold">
                      <p:stCondLst>
                        <p:cond delay="indefinite"/>
                      </p:stCondLst>
                      <p:childTnLst>
                        <p:par>
                          <p:cTn id="114" fill="hold">
                            <p:stCondLst>
                              <p:cond delay="0"/>
                            </p:stCondLst>
                            <p:childTnLst>
                              <p:par>
                                <p:cTn id="115" presetID="10" presetClass="exit" presetSubtype="0" fill="hold" nodeType="clickEffect">
                                  <p:stCondLst>
                                    <p:cond delay="0"/>
                                  </p:stCondLst>
                                  <p:childTnLst>
                                    <p:animEffect transition="out" filter="fade">
                                      <p:cBhvr>
                                        <p:cTn id="116" dur="1500"/>
                                        <p:tgtEl>
                                          <p:spTgt spid="6178"/>
                                        </p:tgtEl>
                                      </p:cBhvr>
                                    </p:animEffect>
                                    <p:set>
                                      <p:cBhvr>
                                        <p:cTn id="117" dur="1" fill="hold">
                                          <p:stCondLst>
                                            <p:cond delay="1499"/>
                                          </p:stCondLst>
                                        </p:cTn>
                                        <p:tgtEl>
                                          <p:spTgt spid="6178"/>
                                        </p:tgtEl>
                                        <p:attrNameLst>
                                          <p:attrName>style.visibility</p:attrName>
                                        </p:attrNameLst>
                                      </p:cBhvr>
                                      <p:to>
                                        <p:strVal val="hidden"/>
                                      </p:to>
                                    </p:set>
                                  </p:childTnLst>
                                </p:cTn>
                              </p:par>
                              <p:par>
                                <p:cTn id="118" presetID="10" presetClass="exit" presetSubtype="0" fill="hold" nodeType="withEffect">
                                  <p:stCondLst>
                                    <p:cond delay="0"/>
                                  </p:stCondLst>
                                  <p:childTnLst>
                                    <p:animEffect transition="out" filter="fade">
                                      <p:cBhvr>
                                        <p:cTn id="119" dur="1500"/>
                                        <p:tgtEl>
                                          <p:spTgt spid="6194"/>
                                        </p:tgtEl>
                                      </p:cBhvr>
                                    </p:animEffect>
                                    <p:set>
                                      <p:cBhvr>
                                        <p:cTn id="120" dur="1" fill="hold">
                                          <p:stCondLst>
                                            <p:cond delay="1499"/>
                                          </p:stCondLst>
                                        </p:cTn>
                                        <p:tgtEl>
                                          <p:spTgt spid="6194"/>
                                        </p:tgtEl>
                                        <p:attrNameLst>
                                          <p:attrName>style.visibility</p:attrName>
                                        </p:attrNameLst>
                                      </p:cBhvr>
                                      <p:to>
                                        <p:strVal val="hidden"/>
                                      </p:to>
                                    </p:set>
                                  </p:childTnLst>
                                </p:cTn>
                              </p:par>
                              <p:par>
                                <p:cTn id="121" presetID="10" presetClass="exit" presetSubtype="0" fill="hold" nodeType="withEffect">
                                  <p:stCondLst>
                                    <p:cond delay="0"/>
                                  </p:stCondLst>
                                  <p:childTnLst>
                                    <p:animEffect transition="out" filter="fade">
                                      <p:cBhvr>
                                        <p:cTn id="122" dur="1500"/>
                                        <p:tgtEl>
                                          <p:spTgt spid="6186"/>
                                        </p:tgtEl>
                                      </p:cBhvr>
                                    </p:animEffect>
                                    <p:set>
                                      <p:cBhvr>
                                        <p:cTn id="123" dur="1" fill="hold">
                                          <p:stCondLst>
                                            <p:cond delay="1499"/>
                                          </p:stCondLst>
                                        </p:cTn>
                                        <p:tgtEl>
                                          <p:spTgt spid="6186"/>
                                        </p:tgtEl>
                                        <p:attrNameLst>
                                          <p:attrName>style.visibility</p:attrName>
                                        </p:attrNameLst>
                                      </p:cBhvr>
                                      <p:to>
                                        <p:strVal val="hidden"/>
                                      </p:to>
                                    </p:set>
                                  </p:childTnLst>
                                </p:cTn>
                              </p:par>
                              <p:par>
                                <p:cTn id="124" presetID="10" presetClass="exit" presetSubtype="0" fill="hold" nodeType="withEffect">
                                  <p:stCondLst>
                                    <p:cond delay="0"/>
                                  </p:stCondLst>
                                  <p:childTnLst>
                                    <p:animEffect transition="out" filter="fade">
                                      <p:cBhvr>
                                        <p:cTn id="125" dur="1500"/>
                                        <p:tgtEl>
                                          <p:spTgt spid="6150"/>
                                        </p:tgtEl>
                                      </p:cBhvr>
                                    </p:animEffect>
                                    <p:set>
                                      <p:cBhvr>
                                        <p:cTn id="126" dur="1" fill="hold">
                                          <p:stCondLst>
                                            <p:cond delay="1499"/>
                                          </p:stCondLst>
                                        </p:cTn>
                                        <p:tgtEl>
                                          <p:spTgt spid="6150"/>
                                        </p:tgtEl>
                                        <p:attrNameLst>
                                          <p:attrName>style.visibility</p:attrName>
                                        </p:attrNameLst>
                                      </p:cBhvr>
                                      <p:to>
                                        <p:strVal val="hidden"/>
                                      </p:to>
                                    </p:set>
                                  </p:childTnLst>
                                </p:cTn>
                              </p:par>
                              <p:par>
                                <p:cTn id="127" presetID="10" presetClass="exit" presetSubtype="0" fill="hold" nodeType="withEffect">
                                  <p:stCondLst>
                                    <p:cond delay="0"/>
                                  </p:stCondLst>
                                  <p:childTnLst>
                                    <p:animEffect transition="out" filter="fade">
                                      <p:cBhvr>
                                        <p:cTn id="128" dur="1500"/>
                                        <p:tgtEl>
                                          <p:spTgt spid="6172"/>
                                        </p:tgtEl>
                                      </p:cBhvr>
                                    </p:animEffect>
                                    <p:set>
                                      <p:cBhvr>
                                        <p:cTn id="129" dur="1" fill="hold">
                                          <p:stCondLst>
                                            <p:cond delay="1499"/>
                                          </p:stCondLst>
                                        </p:cTn>
                                        <p:tgtEl>
                                          <p:spTgt spid="6172"/>
                                        </p:tgtEl>
                                        <p:attrNameLst>
                                          <p:attrName>style.visibility</p:attrName>
                                        </p:attrNameLst>
                                      </p:cBhvr>
                                      <p:to>
                                        <p:strVal val="hidden"/>
                                      </p:to>
                                    </p:set>
                                  </p:childTnLst>
                                </p:cTn>
                              </p:par>
                              <p:par>
                                <p:cTn id="130" presetID="10" presetClass="exit" presetSubtype="0" fill="hold" nodeType="withEffect">
                                  <p:stCondLst>
                                    <p:cond delay="0"/>
                                  </p:stCondLst>
                                  <p:childTnLst>
                                    <p:animEffect transition="out" filter="fade">
                                      <p:cBhvr>
                                        <p:cTn id="131" dur="1500"/>
                                        <p:tgtEl>
                                          <p:spTgt spid="6164"/>
                                        </p:tgtEl>
                                      </p:cBhvr>
                                    </p:animEffect>
                                    <p:set>
                                      <p:cBhvr>
                                        <p:cTn id="132" dur="1" fill="hold">
                                          <p:stCondLst>
                                            <p:cond delay="1499"/>
                                          </p:stCondLst>
                                        </p:cTn>
                                        <p:tgtEl>
                                          <p:spTgt spid="6164"/>
                                        </p:tgtEl>
                                        <p:attrNameLst>
                                          <p:attrName>style.visibility</p:attrName>
                                        </p:attrNameLst>
                                      </p:cBhvr>
                                      <p:to>
                                        <p:strVal val="hidden"/>
                                      </p:to>
                                    </p:set>
                                  </p:childTnLst>
                                </p:cTn>
                              </p:par>
                              <p:par>
                                <p:cTn id="133" presetID="10" presetClass="exit" presetSubtype="0" fill="hold" nodeType="withEffect">
                                  <p:stCondLst>
                                    <p:cond delay="0"/>
                                  </p:stCondLst>
                                  <p:childTnLst>
                                    <p:animEffect transition="out" filter="fade">
                                      <p:cBhvr>
                                        <p:cTn id="134" dur="1500"/>
                                        <p:tgtEl>
                                          <p:spTgt spid="6190"/>
                                        </p:tgtEl>
                                      </p:cBhvr>
                                    </p:animEffect>
                                    <p:set>
                                      <p:cBhvr>
                                        <p:cTn id="135" dur="1" fill="hold">
                                          <p:stCondLst>
                                            <p:cond delay="1499"/>
                                          </p:stCondLst>
                                        </p:cTn>
                                        <p:tgtEl>
                                          <p:spTgt spid="6190"/>
                                        </p:tgtEl>
                                        <p:attrNameLst>
                                          <p:attrName>style.visibility</p:attrName>
                                        </p:attrNameLst>
                                      </p:cBhvr>
                                      <p:to>
                                        <p:strVal val="hidden"/>
                                      </p:to>
                                    </p:set>
                                  </p:childTnLst>
                                </p:cTn>
                              </p:par>
                              <p:par>
                                <p:cTn id="136" presetID="10" presetClass="exit" presetSubtype="0" fill="hold" nodeType="withEffect">
                                  <p:stCondLst>
                                    <p:cond delay="0"/>
                                  </p:stCondLst>
                                  <p:childTnLst>
                                    <p:animEffect transition="out" filter="fade">
                                      <p:cBhvr>
                                        <p:cTn id="137" dur="1500"/>
                                        <p:tgtEl>
                                          <p:spTgt spid="6184"/>
                                        </p:tgtEl>
                                      </p:cBhvr>
                                    </p:animEffect>
                                    <p:set>
                                      <p:cBhvr>
                                        <p:cTn id="138" dur="1" fill="hold">
                                          <p:stCondLst>
                                            <p:cond delay="1499"/>
                                          </p:stCondLst>
                                        </p:cTn>
                                        <p:tgtEl>
                                          <p:spTgt spid="6184"/>
                                        </p:tgtEl>
                                        <p:attrNameLst>
                                          <p:attrName>style.visibility</p:attrName>
                                        </p:attrNameLst>
                                      </p:cBhvr>
                                      <p:to>
                                        <p:strVal val="hidden"/>
                                      </p:to>
                                    </p:set>
                                  </p:childTnLst>
                                </p:cTn>
                              </p:par>
                              <p:par>
                                <p:cTn id="139" presetID="10" presetClass="exit" presetSubtype="0" fill="hold" nodeType="withEffect">
                                  <p:stCondLst>
                                    <p:cond delay="0"/>
                                  </p:stCondLst>
                                  <p:childTnLst>
                                    <p:animEffect transition="out" filter="fade">
                                      <p:cBhvr>
                                        <p:cTn id="140" dur="1500"/>
                                        <p:tgtEl>
                                          <p:spTgt spid="6168"/>
                                        </p:tgtEl>
                                      </p:cBhvr>
                                    </p:animEffect>
                                    <p:set>
                                      <p:cBhvr>
                                        <p:cTn id="141" dur="1" fill="hold">
                                          <p:stCondLst>
                                            <p:cond delay="1499"/>
                                          </p:stCondLst>
                                        </p:cTn>
                                        <p:tgtEl>
                                          <p:spTgt spid="6168"/>
                                        </p:tgtEl>
                                        <p:attrNameLst>
                                          <p:attrName>style.visibility</p:attrName>
                                        </p:attrNameLst>
                                      </p:cBhvr>
                                      <p:to>
                                        <p:strVal val="hidden"/>
                                      </p:to>
                                    </p:set>
                                  </p:childTnLst>
                                </p:cTn>
                              </p:par>
                              <p:par>
                                <p:cTn id="142" presetID="10" presetClass="exit" presetSubtype="0" fill="hold" nodeType="withEffect">
                                  <p:stCondLst>
                                    <p:cond delay="0"/>
                                  </p:stCondLst>
                                  <p:childTnLst>
                                    <p:animEffect transition="out" filter="fade">
                                      <p:cBhvr>
                                        <p:cTn id="143" dur="1500"/>
                                        <p:tgtEl>
                                          <p:spTgt spid="6166"/>
                                        </p:tgtEl>
                                      </p:cBhvr>
                                    </p:animEffect>
                                    <p:set>
                                      <p:cBhvr>
                                        <p:cTn id="144" dur="1" fill="hold">
                                          <p:stCondLst>
                                            <p:cond delay="1499"/>
                                          </p:stCondLst>
                                        </p:cTn>
                                        <p:tgtEl>
                                          <p:spTgt spid="6166"/>
                                        </p:tgtEl>
                                        <p:attrNameLst>
                                          <p:attrName>style.visibility</p:attrName>
                                        </p:attrNameLst>
                                      </p:cBhvr>
                                      <p:to>
                                        <p:strVal val="hidden"/>
                                      </p:to>
                                    </p:set>
                                  </p:childTnLst>
                                </p:cTn>
                              </p:par>
                              <p:par>
                                <p:cTn id="145" presetID="10" presetClass="exit" presetSubtype="0" fill="hold" nodeType="withEffect">
                                  <p:stCondLst>
                                    <p:cond delay="0"/>
                                  </p:stCondLst>
                                  <p:childTnLst>
                                    <p:animEffect transition="out" filter="fade">
                                      <p:cBhvr>
                                        <p:cTn id="146" dur="1500"/>
                                        <p:tgtEl>
                                          <p:spTgt spid="6226"/>
                                        </p:tgtEl>
                                      </p:cBhvr>
                                    </p:animEffect>
                                    <p:set>
                                      <p:cBhvr>
                                        <p:cTn id="147" dur="1" fill="hold">
                                          <p:stCondLst>
                                            <p:cond delay="1499"/>
                                          </p:stCondLst>
                                        </p:cTn>
                                        <p:tgtEl>
                                          <p:spTgt spid="6226"/>
                                        </p:tgtEl>
                                        <p:attrNameLst>
                                          <p:attrName>style.visibility</p:attrName>
                                        </p:attrNameLst>
                                      </p:cBhvr>
                                      <p:to>
                                        <p:strVal val="hidden"/>
                                      </p:to>
                                    </p:set>
                                  </p:childTnLst>
                                </p:cTn>
                              </p:par>
                              <p:par>
                                <p:cTn id="148" presetID="10" presetClass="exit" presetSubtype="0" fill="hold" nodeType="withEffect">
                                  <p:stCondLst>
                                    <p:cond delay="0"/>
                                  </p:stCondLst>
                                  <p:childTnLst>
                                    <p:animEffect transition="out" filter="fade">
                                      <p:cBhvr>
                                        <p:cTn id="149" dur="1500"/>
                                        <p:tgtEl>
                                          <p:spTgt spid="6228"/>
                                        </p:tgtEl>
                                      </p:cBhvr>
                                    </p:animEffect>
                                    <p:set>
                                      <p:cBhvr>
                                        <p:cTn id="150" dur="1" fill="hold">
                                          <p:stCondLst>
                                            <p:cond delay="1499"/>
                                          </p:stCondLst>
                                        </p:cTn>
                                        <p:tgtEl>
                                          <p:spTgt spid="6228"/>
                                        </p:tgtEl>
                                        <p:attrNameLst>
                                          <p:attrName>style.visibility</p:attrName>
                                        </p:attrNameLst>
                                      </p:cBhvr>
                                      <p:to>
                                        <p:strVal val="hidden"/>
                                      </p:to>
                                    </p:set>
                                  </p:childTnLst>
                                </p:cTn>
                              </p:par>
                              <p:par>
                                <p:cTn id="151" presetID="10" presetClass="exit" presetSubtype="0" fill="hold" nodeType="withEffect">
                                  <p:stCondLst>
                                    <p:cond delay="0"/>
                                  </p:stCondLst>
                                  <p:childTnLst>
                                    <p:animEffect transition="out" filter="fade">
                                      <p:cBhvr>
                                        <p:cTn id="152" dur="1500"/>
                                        <p:tgtEl>
                                          <p:spTgt spid="6162"/>
                                        </p:tgtEl>
                                      </p:cBhvr>
                                    </p:animEffect>
                                    <p:set>
                                      <p:cBhvr>
                                        <p:cTn id="153" dur="1" fill="hold">
                                          <p:stCondLst>
                                            <p:cond delay="1499"/>
                                          </p:stCondLst>
                                        </p:cTn>
                                        <p:tgtEl>
                                          <p:spTgt spid="6162"/>
                                        </p:tgtEl>
                                        <p:attrNameLst>
                                          <p:attrName>style.visibility</p:attrName>
                                        </p:attrNameLst>
                                      </p:cBhvr>
                                      <p:to>
                                        <p:strVal val="hidden"/>
                                      </p:to>
                                    </p:set>
                                  </p:childTnLst>
                                </p:cTn>
                              </p:par>
                              <p:par>
                                <p:cTn id="154" presetID="10" presetClass="exit" presetSubtype="0" fill="hold" nodeType="withEffect">
                                  <p:stCondLst>
                                    <p:cond delay="0"/>
                                  </p:stCondLst>
                                  <p:childTnLst>
                                    <p:animEffect transition="out" filter="fade">
                                      <p:cBhvr>
                                        <p:cTn id="155" dur="1500"/>
                                        <p:tgtEl>
                                          <p:spTgt spid="6176"/>
                                        </p:tgtEl>
                                      </p:cBhvr>
                                    </p:animEffect>
                                    <p:set>
                                      <p:cBhvr>
                                        <p:cTn id="156" dur="1" fill="hold">
                                          <p:stCondLst>
                                            <p:cond delay="1499"/>
                                          </p:stCondLst>
                                        </p:cTn>
                                        <p:tgtEl>
                                          <p:spTgt spid="6176"/>
                                        </p:tgtEl>
                                        <p:attrNameLst>
                                          <p:attrName>style.visibility</p:attrName>
                                        </p:attrNameLst>
                                      </p:cBhvr>
                                      <p:to>
                                        <p:strVal val="hidden"/>
                                      </p:to>
                                    </p:set>
                                  </p:childTnLst>
                                </p:cTn>
                              </p:par>
                              <p:par>
                                <p:cTn id="157" presetID="10" presetClass="exit" presetSubtype="0" fill="hold" nodeType="withEffect">
                                  <p:stCondLst>
                                    <p:cond delay="0"/>
                                  </p:stCondLst>
                                  <p:childTnLst>
                                    <p:animEffect transition="out" filter="fade">
                                      <p:cBhvr>
                                        <p:cTn id="158" dur="1500"/>
                                        <p:tgtEl>
                                          <p:spTgt spid="6210"/>
                                        </p:tgtEl>
                                      </p:cBhvr>
                                    </p:animEffect>
                                    <p:set>
                                      <p:cBhvr>
                                        <p:cTn id="159" dur="1" fill="hold">
                                          <p:stCondLst>
                                            <p:cond delay="1499"/>
                                          </p:stCondLst>
                                        </p:cTn>
                                        <p:tgtEl>
                                          <p:spTgt spid="6210"/>
                                        </p:tgtEl>
                                        <p:attrNameLst>
                                          <p:attrName>style.visibility</p:attrName>
                                        </p:attrNameLst>
                                      </p:cBhvr>
                                      <p:to>
                                        <p:strVal val="hidden"/>
                                      </p:to>
                                    </p:set>
                                  </p:childTnLst>
                                </p:cTn>
                              </p:par>
                              <p:par>
                                <p:cTn id="160" presetID="10" presetClass="exit" presetSubtype="0" fill="hold" nodeType="withEffect">
                                  <p:stCondLst>
                                    <p:cond delay="0"/>
                                  </p:stCondLst>
                                  <p:childTnLst>
                                    <p:animEffect transition="out" filter="fade">
                                      <p:cBhvr>
                                        <p:cTn id="161" dur="1500"/>
                                        <p:tgtEl>
                                          <p:spTgt spid="1026"/>
                                        </p:tgtEl>
                                      </p:cBhvr>
                                    </p:animEffect>
                                    <p:set>
                                      <p:cBhvr>
                                        <p:cTn id="162" dur="1" fill="hold">
                                          <p:stCondLst>
                                            <p:cond delay="1499"/>
                                          </p:stCondLst>
                                        </p:cTn>
                                        <p:tgtEl>
                                          <p:spTgt spid="1026"/>
                                        </p:tgtEl>
                                        <p:attrNameLst>
                                          <p:attrName>style.visibility</p:attrName>
                                        </p:attrNameLst>
                                      </p:cBhvr>
                                      <p:to>
                                        <p:strVal val="hidden"/>
                                      </p:to>
                                    </p:set>
                                  </p:childTnLst>
                                </p:cTn>
                              </p:par>
                              <p:par>
                                <p:cTn id="163" presetID="10" presetClass="exit" presetSubtype="0" fill="hold" nodeType="withEffect">
                                  <p:stCondLst>
                                    <p:cond delay="0"/>
                                  </p:stCondLst>
                                  <p:childTnLst>
                                    <p:animEffect transition="out" filter="fade">
                                      <p:cBhvr>
                                        <p:cTn id="164" dur="1500"/>
                                        <p:tgtEl>
                                          <p:spTgt spid="6152"/>
                                        </p:tgtEl>
                                      </p:cBhvr>
                                    </p:animEffect>
                                    <p:set>
                                      <p:cBhvr>
                                        <p:cTn id="165" dur="1" fill="hold">
                                          <p:stCondLst>
                                            <p:cond delay="1499"/>
                                          </p:stCondLst>
                                        </p:cTn>
                                        <p:tgtEl>
                                          <p:spTgt spid="6152"/>
                                        </p:tgtEl>
                                        <p:attrNameLst>
                                          <p:attrName>style.visibility</p:attrName>
                                        </p:attrNameLst>
                                      </p:cBhvr>
                                      <p:to>
                                        <p:strVal val="hidden"/>
                                      </p:to>
                                    </p:set>
                                  </p:childTnLst>
                                </p:cTn>
                              </p:par>
                              <p:par>
                                <p:cTn id="166" presetID="10" presetClass="exit" presetSubtype="0" fill="hold" nodeType="withEffect">
                                  <p:stCondLst>
                                    <p:cond delay="0"/>
                                  </p:stCondLst>
                                  <p:childTnLst>
                                    <p:animEffect transition="out" filter="fade">
                                      <p:cBhvr>
                                        <p:cTn id="167" dur="1500"/>
                                        <p:tgtEl>
                                          <p:spTgt spid="3"/>
                                        </p:tgtEl>
                                      </p:cBhvr>
                                    </p:animEffect>
                                    <p:set>
                                      <p:cBhvr>
                                        <p:cTn id="168" dur="1" fill="hold">
                                          <p:stCondLst>
                                            <p:cond delay="1499"/>
                                          </p:stCondLst>
                                        </p:cTn>
                                        <p:tgtEl>
                                          <p:spTgt spid="3"/>
                                        </p:tgtEl>
                                        <p:attrNameLst>
                                          <p:attrName>style.visibility</p:attrName>
                                        </p:attrNameLst>
                                      </p:cBhvr>
                                      <p:to>
                                        <p:strVal val="hidden"/>
                                      </p:to>
                                    </p:set>
                                  </p:childTnLst>
                                </p:cTn>
                              </p:par>
                              <p:par>
                                <p:cTn id="169" presetID="42" presetClass="path" presetSubtype="0" accel="50000" decel="50000" fill="hold" nodeType="withEffect">
                                  <p:stCondLst>
                                    <p:cond delay="0"/>
                                  </p:stCondLst>
                                  <p:childTnLst>
                                    <p:animMotion origin="layout" path="M -1.38889E-6 1.11111E-6 L 0.17014 -0.31019 " pathEditMode="relative" rAng="0" ptsTypes="AA">
                                      <p:cBhvr>
                                        <p:cTn id="170" dur="2000" fill="hold"/>
                                        <p:tgtEl>
                                          <p:spTgt spid="6156"/>
                                        </p:tgtEl>
                                        <p:attrNameLst>
                                          <p:attrName>ppt_x</p:attrName>
                                          <p:attrName>ppt_y</p:attrName>
                                        </p:attrNameLst>
                                      </p:cBhvr>
                                      <p:rCtr x="8507" y="-15525"/>
                                    </p:animMotion>
                                  </p:childTnLst>
                                </p:cTn>
                              </p:par>
                              <p:par>
                                <p:cTn id="171" presetID="42" presetClass="path" presetSubtype="0" accel="50000" decel="50000" fill="hold" nodeType="withEffect">
                                  <p:stCondLst>
                                    <p:cond delay="0"/>
                                  </p:stCondLst>
                                  <p:childTnLst>
                                    <p:animMotion origin="layout" path="M 1.11111E-6 1.97531E-6 L -0.07222 -0.46667 " pathEditMode="relative" rAng="0" ptsTypes="AA">
                                      <p:cBhvr>
                                        <p:cTn id="172" dur="2000" fill="hold"/>
                                        <p:tgtEl>
                                          <p:spTgt spid="6206"/>
                                        </p:tgtEl>
                                        <p:attrNameLst>
                                          <p:attrName>ppt_x</p:attrName>
                                          <p:attrName>ppt_y</p:attrName>
                                        </p:attrNameLst>
                                      </p:cBhvr>
                                      <p:rCtr x="-3611" y="-23333"/>
                                    </p:animMotion>
                                  </p:childTnLst>
                                </p:cTn>
                              </p:par>
                              <p:par>
                                <p:cTn id="173" presetID="42" presetClass="path" presetSubtype="0" accel="50000" decel="50000" fill="hold" nodeType="withEffect">
                                  <p:stCondLst>
                                    <p:cond delay="0"/>
                                  </p:stCondLst>
                                  <p:childTnLst>
                                    <p:animMotion origin="layout" path="M 5E-6 -4.69136E-6 L 0.00313 -0.34413 " pathEditMode="relative" rAng="0" ptsTypes="AA">
                                      <p:cBhvr>
                                        <p:cTn id="174" dur="2000" fill="hold"/>
                                        <p:tgtEl>
                                          <p:spTgt spid="6198"/>
                                        </p:tgtEl>
                                        <p:attrNameLst>
                                          <p:attrName>ppt_x</p:attrName>
                                          <p:attrName>ppt_y</p:attrName>
                                        </p:attrNameLst>
                                      </p:cBhvr>
                                      <p:rCtr x="156" y="-17222"/>
                                    </p:animMotion>
                                  </p:childTnLst>
                                </p:cTn>
                              </p:par>
                              <p:par>
                                <p:cTn id="175" presetID="53" presetClass="entr" presetSubtype="16" fill="hold" grpId="0" nodeType="withEffect">
                                  <p:stCondLst>
                                    <p:cond delay="0"/>
                                  </p:stCondLst>
                                  <p:childTnLst>
                                    <p:set>
                                      <p:cBhvr>
                                        <p:cTn id="176" dur="1" fill="hold">
                                          <p:stCondLst>
                                            <p:cond delay="0"/>
                                          </p:stCondLst>
                                        </p:cTn>
                                        <p:tgtEl>
                                          <p:spTgt spid="29"/>
                                        </p:tgtEl>
                                        <p:attrNameLst>
                                          <p:attrName>style.visibility</p:attrName>
                                        </p:attrNameLst>
                                      </p:cBhvr>
                                      <p:to>
                                        <p:strVal val="visible"/>
                                      </p:to>
                                    </p:set>
                                    <p:anim calcmode="lin" valueType="num">
                                      <p:cBhvr>
                                        <p:cTn id="177" dur="2000" fill="hold"/>
                                        <p:tgtEl>
                                          <p:spTgt spid="29"/>
                                        </p:tgtEl>
                                        <p:attrNameLst>
                                          <p:attrName>ppt_w</p:attrName>
                                        </p:attrNameLst>
                                      </p:cBhvr>
                                      <p:tavLst>
                                        <p:tav tm="0">
                                          <p:val>
                                            <p:fltVal val="0"/>
                                          </p:val>
                                        </p:tav>
                                        <p:tav tm="100000">
                                          <p:val>
                                            <p:strVal val="#ppt_w"/>
                                          </p:val>
                                        </p:tav>
                                      </p:tavLst>
                                    </p:anim>
                                    <p:anim calcmode="lin" valueType="num">
                                      <p:cBhvr>
                                        <p:cTn id="178" dur="2000" fill="hold"/>
                                        <p:tgtEl>
                                          <p:spTgt spid="29"/>
                                        </p:tgtEl>
                                        <p:attrNameLst>
                                          <p:attrName>ppt_h</p:attrName>
                                        </p:attrNameLst>
                                      </p:cBhvr>
                                      <p:tavLst>
                                        <p:tav tm="0">
                                          <p:val>
                                            <p:fltVal val="0"/>
                                          </p:val>
                                        </p:tav>
                                        <p:tav tm="100000">
                                          <p:val>
                                            <p:strVal val="#ppt_h"/>
                                          </p:val>
                                        </p:tav>
                                      </p:tavLst>
                                    </p:anim>
                                    <p:animEffect transition="in" filter="fade">
                                      <p:cBhvr>
                                        <p:cTn id="179" dur="20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0" fill="hold" display="0">
                  <p:stCondLst>
                    <p:cond delay="indefinite"/>
                  </p:stCondLst>
                  <p:endCondLst>
                    <p:cond evt="onStopAudio" delay="0">
                      <p:tgtEl>
                        <p:sldTgt/>
                      </p:tgtEl>
                    </p:cond>
                  </p:endCondLst>
                </p:cTn>
                <p:tgtEl>
                  <p:spTgt spid="2"/>
                </p:tgtEl>
              </p:cMediaNode>
            </p:audio>
          </p:childTnLst>
        </p:cTn>
      </p:par>
    </p:tnLst>
    <p:bldLst>
      <p:bldP spid="7" grpId="0" animBg="1"/>
      <p:bldP spid="25" grpId="0" animBg="1"/>
      <p:bldP spid="2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32"/>
          <p:cNvSpPr/>
          <p:nvPr/>
        </p:nvSpPr>
        <p:spPr bwMode="auto">
          <a:xfrm>
            <a:off x="1225980" y="1200150"/>
            <a:ext cx="6692040" cy="3383280"/>
          </a:xfrm>
          <a:prstGeom prst="rect">
            <a:avLst/>
          </a:prstGeom>
          <a:solidFill>
            <a:schemeClr val="tx1">
              <a:lumMod val="65000"/>
              <a:alpha val="69804"/>
            </a:schemeClr>
          </a:solidFill>
          <a:ln w="127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3" name="Rectangle 111"/>
          <p:cNvSpPr>
            <a:spLocks noChangeArrowheads="1"/>
          </p:cNvSpPr>
          <p:nvPr/>
        </p:nvSpPr>
        <p:spPr bwMode="auto">
          <a:xfrm>
            <a:off x="56550" y="218343"/>
            <a:ext cx="9030901" cy="430697"/>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FF12"/>
                </a:solidFill>
                <a:effectLst>
                  <a:outerShdw blurRad="38100" dist="38100" dir="2700000" algn="tl">
                    <a:srgbClr val="000000"/>
                  </a:outerShdw>
                </a:effectLst>
                <a:uLnTx/>
                <a:uFillTx/>
                <a:latin typeface="Arial" pitchFamily="34" charset="0"/>
                <a:ea typeface="+mn-ea"/>
                <a:cs typeface="+mn-cs"/>
              </a:rPr>
              <a:t>Annual Energy Consumption</a:t>
            </a:r>
            <a:endParaRPr kumimoji="0" lang="en-US" sz="3200" b="1" i="0" u="none" strike="noStrike" kern="1200" cap="none" spc="0" normalizeH="0" baseline="-25000" noProof="0" dirty="0">
              <a:ln>
                <a:noFill/>
              </a:ln>
              <a:solidFill>
                <a:srgbClr val="FFFF12"/>
              </a:solidFill>
              <a:effectLst>
                <a:outerShdw blurRad="38100" dist="38100" dir="2700000" algn="tl">
                  <a:srgbClr val="000000"/>
                </a:outerShdw>
              </a:effectLst>
              <a:uLnTx/>
              <a:uFillTx/>
              <a:latin typeface="Arial" pitchFamily="34" charset="0"/>
              <a:ea typeface="+mn-ea"/>
              <a:cs typeface="+mn-cs"/>
            </a:endParaRPr>
          </a:p>
        </p:txBody>
      </p:sp>
      <p:sp>
        <p:nvSpPr>
          <p:cNvPr id="14" name="Text Box 112"/>
          <p:cNvSpPr txBox="1">
            <a:spLocks noChangeArrowheads="1"/>
          </p:cNvSpPr>
          <p:nvPr/>
        </p:nvSpPr>
        <p:spPr bwMode="auto">
          <a:xfrm>
            <a:off x="8624044" y="4968601"/>
            <a:ext cx="562975" cy="200055"/>
          </a:xfrm>
          <a:prstGeom prst="rect">
            <a:avLst/>
          </a:prstGeom>
          <a:noFill/>
          <a:ln w="57150" algn="ctr">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700" b="0" i="0" u="none" strike="noStrike" kern="1200" cap="none" spc="0" normalizeH="0" baseline="0" noProof="0" dirty="0">
                <a:ln>
                  <a:noFill/>
                </a:ln>
                <a:solidFill>
                  <a:srgbClr val="000000"/>
                </a:solidFill>
                <a:effectLst/>
                <a:uLnTx/>
                <a:uFillTx/>
                <a:latin typeface="Arial" charset="0"/>
                <a:ea typeface="+mn-ea"/>
                <a:cs typeface="+mn-cs"/>
              </a:rPr>
              <a:t>QAe7204</a:t>
            </a:r>
          </a:p>
        </p:txBody>
      </p:sp>
      <p:sp>
        <p:nvSpPr>
          <p:cNvPr id="15" name="Text Box 186"/>
          <p:cNvSpPr txBox="1">
            <a:spLocks noChangeArrowheads="1"/>
          </p:cNvSpPr>
          <p:nvPr/>
        </p:nvSpPr>
        <p:spPr bwMode="auto">
          <a:xfrm>
            <a:off x="0" y="4887775"/>
            <a:ext cx="1277914" cy="253916"/>
          </a:xfrm>
          <a:prstGeom prst="rect">
            <a:avLst/>
          </a:prstGeom>
          <a:noFill/>
          <a:ln w="57150" algn="ctr">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Source: IEA, 2010</a:t>
            </a:r>
          </a:p>
        </p:txBody>
      </p:sp>
      <p:sp>
        <p:nvSpPr>
          <p:cNvPr id="65" name="TextBox 64"/>
          <p:cNvSpPr txBox="1"/>
          <p:nvPr/>
        </p:nvSpPr>
        <p:spPr>
          <a:xfrm>
            <a:off x="1854644" y="1773299"/>
            <a:ext cx="2103335" cy="954107"/>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ts val="1200"/>
              </a:spcAft>
              <a:buClrTx/>
              <a:buSzTx/>
              <a:buFontTx/>
              <a:buNone/>
              <a:tabLst/>
              <a:defRPr/>
            </a:pPr>
            <a:r>
              <a:rPr kumimoji="0" lang="en-US" sz="2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Per Capita kWh/year</a:t>
            </a:r>
          </a:p>
        </p:txBody>
      </p:sp>
      <p:grpSp>
        <p:nvGrpSpPr>
          <p:cNvPr id="10" name="Group 9"/>
          <p:cNvGrpSpPr/>
          <p:nvPr/>
        </p:nvGrpSpPr>
        <p:grpSpPr>
          <a:xfrm>
            <a:off x="1295400" y="3844840"/>
            <a:ext cx="914194" cy="1025063"/>
            <a:chOff x="1295400" y="3844840"/>
            <a:chExt cx="914194" cy="1025063"/>
          </a:xfrm>
        </p:grpSpPr>
        <p:sp>
          <p:nvSpPr>
            <p:cNvPr id="40" name="TextBox 39"/>
            <p:cNvSpPr txBox="1"/>
            <p:nvPr/>
          </p:nvSpPr>
          <p:spPr>
            <a:xfrm>
              <a:off x="1295400" y="4577515"/>
              <a:ext cx="914194" cy="292388"/>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ts val="120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Ethiopia</a:t>
              </a:r>
            </a:p>
          </p:txBody>
        </p:sp>
        <p:grpSp>
          <p:nvGrpSpPr>
            <p:cNvPr id="2" name="Group 1"/>
            <p:cNvGrpSpPr/>
            <p:nvPr/>
          </p:nvGrpSpPr>
          <p:grpSpPr>
            <a:xfrm>
              <a:off x="1518954" y="3844840"/>
              <a:ext cx="457200" cy="728689"/>
              <a:chOff x="1518954" y="3844840"/>
              <a:chExt cx="457200" cy="728689"/>
            </a:xfrm>
          </p:grpSpPr>
          <p:sp>
            <p:nvSpPr>
              <p:cNvPr id="70" name="Rectangle 69"/>
              <p:cNvSpPr/>
              <p:nvPr/>
            </p:nvSpPr>
            <p:spPr bwMode="auto">
              <a:xfrm>
                <a:off x="1518954" y="4204167"/>
                <a:ext cx="457200" cy="369362"/>
              </a:xfrm>
              <a:prstGeom prst="rect">
                <a:avLst/>
              </a:prstGeom>
              <a:solidFill>
                <a:srgbClr val="FFFF12"/>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93" name="Picture 92"/>
              <p:cNvPicPr>
                <a:picLocks noChangeAspect="1"/>
              </p:cNvPicPr>
              <p:nvPr/>
            </p:nvPicPr>
            <p:blipFill>
              <a:blip r:embed="rId6"/>
              <a:stretch>
                <a:fillRect/>
              </a:stretch>
            </p:blipFill>
            <p:spPr>
              <a:xfrm>
                <a:off x="1638843" y="4115115"/>
                <a:ext cx="182704" cy="437835"/>
              </a:xfrm>
              <a:prstGeom prst="rect">
                <a:avLst/>
              </a:prstGeom>
            </p:spPr>
          </p:pic>
          <p:sp>
            <p:nvSpPr>
              <p:cNvPr id="100" name="TextBox 99"/>
              <p:cNvSpPr txBox="1"/>
              <p:nvPr/>
            </p:nvSpPr>
            <p:spPr>
              <a:xfrm>
                <a:off x="1518954" y="3844840"/>
                <a:ext cx="457200" cy="292388"/>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ts val="120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52</a:t>
                </a:r>
              </a:p>
            </p:txBody>
          </p:sp>
        </p:grpSp>
      </p:grpSp>
      <p:grpSp>
        <p:nvGrpSpPr>
          <p:cNvPr id="11" name="Group 10"/>
          <p:cNvGrpSpPr/>
          <p:nvPr/>
        </p:nvGrpSpPr>
        <p:grpSpPr>
          <a:xfrm>
            <a:off x="2209800" y="3803362"/>
            <a:ext cx="905367" cy="1066541"/>
            <a:chOff x="2209800" y="3803362"/>
            <a:chExt cx="905367" cy="1066541"/>
          </a:xfrm>
        </p:grpSpPr>
        <p:sp>
          <p:nvSpPr>
            <p:cNvPr id="43" name="TextBox 42"/>
            <p:cNvSpPr txBox="1"/>
            <p:nvPr/>
          </p:nvSpPr>
          <p:spPr>
            <a:xfrm>
              <a:off x="2209800" y="4577515"/>
              <a:ext cx="905367" cy="292388"/>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ts val="120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Tanzania</a:t>
              </a:r>
            </a:p>
          </p:txBody>
        </p:sp>
        <p:grpSp>
          <p:nvGrpSpPr>
            <p:cNvPr id="3" name="Group 2"/>
            <p:cNvGrpSpPr/>
            <p:nvPr/>
          </p:nvGrpSpPr>
          <p:grpSpPr>
            <a:xfrm>
              <a:off x="2461983" y="3803362"/>
              <a:ext cx="457200" cy="774153"/>
              <a:chOff x="2461983" y="3803362"/>
              <a:chExt cx="457200" cy="774153"/>
            </a:xfrm>
          </p:grpSpPr>
          <p:sp>
            <p:nvSpPr>
              <p:cNvPr id="87" name="Rectangle 86"/>
              <p:cNvSpPr/>
              <p:nvPr/>
            </p:nvSpPr>
            <p:spPr bwMode="auto">
              <a:xfrm>
                <a:off x="2465472" y="4083739"/>
                <a:ext cx="453711" cy="493776"/>
              </a:xfrm>
              <a:prstGeom prst="rect">
                <a:avLst/>
              </a:prstGeom>
              <a:solidFill>
                <a:schemeClr val="bg2">
                  <a:lumMod val="60000"/>
                  <a:lumOff val="40000"/>
                </a:schemeClr>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95" name="Picture 94"/>
              <p:cNvPicPr>
                <a:picLocks noChangeAspect="1"/>
              </p:cNvPicPr>
              <p:nvPr/>
            </p:nvPicPr>
            <p:blipFill>
              <a:blip r:embed="rId6"/>
              <a:stretch>
                <a:fillRect/>
              </a:stretch>
            </p:blipFill>
            <p:spPr>
              <a:xfrm>
                <a:off x="2601837" y="4115115"/>
                <a:ext cx="182704" cy="437835"/>
              </a:xfrm>
              <a:prstGeom prst="rect">
                <a:avLst/>
              </a:prstGeom>
            </p:spPr>
          </p:pic>
          <p:sp>
            <p:nvSpPr>
              <p:cNvPr id="101" name="TextBox 100"/>
              <p:cNvSpPr txBox="1"/>
              <p:nvPr/>
            </p:nvSpPr>
            <p:spPr>
              <a:xfrm>
                <a:off x="2461983" y="3803362"/>
                <a:ext cx="457200" cy="292388"/>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ts val="120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78</a:t>
                </a:r>
              </a:p>
            </p:txBody>
          </p:sp>
        </p:grpSp>
      </p:grpSp>
      <p:grpSp>
        <p:nvGrpSpPr>
          <p:cNvPr id="12" name="Group 11"/>
          <p:cNvGrpSpPr/>
          <p:nvPr/>
        </p:nvGrpSpPr>
        <p:grpSpPr>
          <a:xfrm>
            <a:off x="3200400" y="3787911"/>
            <a:ext cx="844125" cy="1081992"/>
            <a:chOff x="3200400" y="3787911"/>
            <a:chExt cx="844125" cy="1081992"/>
          </a:xfrm>
        </p:grpSpPr>
        <p:sp>
          <p:nvSpPr>
            <p:cNvPr id="44" name="TextBox 43"/>
            <p:cNvSpPr txBox="1"/>
            <p:nvPr/>
          </p:nvSpPr>
          <p:spPr>
            <a:xfrm>
              <a:off x="3200400" y="4577515"/>
              <a:ext cx="844125" cy="292388"/>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ts val="120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Liberia</a:t>
              </a:r>
            </a:p>
          </p:txBody>
        </p:sp>
        <p:grpSp>
          <p:nvGrpSpPr>
            <p:cNvPr id="4" name="Group 3"/>
            <p:cNvGrpSpPr/>
            <p:nvPr/>
          </p:nvGrpSpPr>
          <p:grpSpPr>
            <a:xfrm>
              <a:off x="3411988" y="3787911"/>
              <a:ext cx="464048" cy="785618"/>
              <a:chOff x="3411988" y="3787911"/>
              <a:chExt cx="464048" cy="785618"/>
            </a:xfrm>
          </p:grpSpPr>
          <p:sp>
            <p:nvSpPr>
              <p:cNvPr id="88" name="Rectangle 87"/>
              <p:cNvSpPr/>
              <p:nvPr/>
            </p:nvSpPr>
            <p:spPr bwMode="auto">
              <a:xfrm>
                <a:off x="3411990" y="4067495"/>
                <a:ext cx="464046" cy="506034"/>
              </a:xfrm>
              <a:prstGeom prst="rect">
                <a:avLst/>
              </a:prstGeom>
              <a:solidFill>
                <a:schemeClr val="bg2">
                  <a:lumMod val="60000"/>
                  <a:lumOff val="40000"/>
                </a:schemeClr>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97" name="Picture 96"/>
              <p:cNvPicPr>
                <a:picLocks noChangeAspect="1"/>
              </p:cNvPicPr>
              <p:nvPr/>
            </p:nvPicPr>
            <p:blipFill>
              <a:blip r:embed="rId6"/>
              <a:stretch>
                <a:fillRect/>
              </a:stretch>
            </p:blipFill>
            <p:spPr>
              <a:xfrm>
                <a:off x="3549238" y="4118574"/>
                <a:ext cx="182704" cy="437835"/>
              </a:xfrm>
              <a:prstGeom prst="rect">
                <a:avLst/>
              </a:prstGeom>
            </p:spPr>
          </p:pic>
          <p:sp>
            <p:nvSpPr>
              <p:cNvPr id="102" name="TextBox 101"/>
              <p:cNvSpPr txBox="1"/>
              <p:nvPr/>
            </p:nvSpPr>
            <p:spPr>
              <a:xfrm>
                <a:off x="3411988" y="3787911"/>
                <a:ext cx="457200" cy="292388"/>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ts val="120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79</a:t>
                </a:r>
              </a:p>
            </p:txBody>
          </p:sp>
        </p:grpSp>
      </p:grpSp>
      <p:grpSp>
        <p:nvGrpSpPr>
          <p:cNvPr id="16" name="Group 15"/>
          <p:cNvGrpSpPr/>
          <p:nvPr/>
        </p:nvGrpSpPr>
        <p:grpSpPr>
          <a:xfrm>
            <a:off x="4160136" y="3410468"/>
            <a:ext cx="874746" cy="1459435"/>
            <a:chOff x="4160136" y="3410468"/>
            <a:chExt cx="874746" cy="1459435"/>
          </a:xfrm>
        </p:grpSpPr>
        <p:sp>
          <p:nvSpPr>
            <p:cNvPr id="45" name="TextBox 44"/>
            <p:cNvSpPr txBox="1"/>
            <p:nvPr/>
          </p:nvSpPr>
          <p:spPr>
            <a:xfrm>
              <a:off x="4160136" y="4577515"/>
              <a:ext cx="874746" cy="292388"/>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ts val="120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Nigeria</a:t>
              </a:r>
            </a:p>
          </p:txBody>
        </p:sp>
        <p:grpSp>
          <p:nvGrpSpPr>
            <p:cNvPr id="5" name="Group 4"/>
            <p:cNvGrpSpPr/>
            <p:nvPr/>
          </p:nvGrpSpPr>
          <p:grpSpPr>
            <a:xfrm>
              <a:off x="4267201" y="3410468"/>
              <a:ext cx="604586" cy="1163061"/>
              <a:chOff x="4267201" y="3410468"/>
              <a:chExt cx="604586" cy="1163061"/>
            </a:xfrm>
          </p:grpSpPr>
          <p:sp>
            <p:nvSpPr>
              <p:cNvPr id="89" name="Rectangle 88"/>
              <p:cNvSpPr/>
              <p:nvPr/>
            </p:nvSpPr>
            <p:spPr bwMode="auto">
              <a:xfrm>
                <a:off x="4358508" y="3704849"/>
                <a:ext cx="457200" cy="868680"/>
              </a:xfrm>
              <a:prstGeom prst="rect">
                <a:avLst/>
              </a:prstGeom>
              <a:solidFill>
                <a:schemeClr val="bg2">
                  <a:lumMod val="60000"/>
                  <a:lumOff val="40000"/>
                </a:schemeClr>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96" name="Picture 95"/>
              <p:cNvPicPr>
                <a:picLocks noChangeAspect="1"/>
              </p:cNvPicPr>
              <p:nvPr/>
            </p:nvPicPr>
            <p:blipFill>
              <a:blip r:embed="rId6"/>
              <a:stretch>
                <a:fillRect/>
              </a:stretch>
            </p:blipFill>
            <p:spPr>
              <a:xfrm>
                <a:off x="4495756" y="4118574"/>
                <a:ext cx="182704" cy="437835"/>
              </a:xfrm>
              <a:prstGeom prst="rect">
                <a:avLst/>
              </a:prstGeom>
            </p:spPr>
          </p:pic>
          <p:sp>
            <p:nvSpPr>
              <p:cNvPr id="103" name="TextBox 102"/>
              <p:cNvSpPr txBox="1"/>
              <p:nvPr/>
            </p:nvSpPr>
            <p:spPr>
              <a:xfrm>
                <a:off x="4267201" y="3410468"/>
                <a:ext cx="604586" cy="292388"/>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ts val="120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136</a:t>
                </a:r>
              </a:p>
            </p:txBody>
          </p:sp>
        </p:grpSp>
      </p:grpSp>
      <p:grpSp>
        <p:nvGrpSpPr>
          <p:cNvPr id="17" name="Group 16"/>
          <p:cNvGrpSpPr/>
          <p:nvPr/>
        </p:nvGrpSpPr>
        <p:grpSpPr>
          <a:xfrm>
            <a:off x="5172921" y="3280533"/>
            <a:ext cx="786802" cy="1589370"/>
            <a:chOff x="5172921" y="3280533"/>
            <a:chExt cx="786802" cy="1589370"/>
          </a:xfrm>
        </p:grpSpPr>
        <p:sp>
          <p:nvSpPr>
            <p:cNvPr id="46" name="TextBox 45"/>
            <p:cNvSpPr txBox="1"/>
            <p:nvPr/>
          </p:nvSpPr>
          <p:spPr>
            <a:xfrm>
              <a:off x="5172921" y="4577515"/>
              <a:ext cx="786802" cy="292388"/>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ts val="120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Kenya</a:t>
              </a:r>
            </a:p>
          </p:txBody>
        </p:sp>
        <p:grpSp>
          <p:nvGrpSpPr>
            <p:cNvPr id="6" name="Group 5"/>
            <p:cNvGrpSpPr/>
            <p:nvPr/>
          </p:nvGrpSpPr>
          <p:grpSpPr>
            <a:xfrm>
              <a:off x="5181600" y="3280533"/>
              <a:ext cx="685800" cy="1292996"/>
              <a:chOff x="5181600" y="3280533"/>
              <a:chExt cx="685800" cy="1292996"/>
            </a:xfrm>
          </p:grpSpPr>
          <p:sp>
            <p:nvSpPr>
              <p:cNvPr id="90" name="Rectangle 89"/>
              <p:cNvSpPr/>
              <p:nvPr/>
            </p:nvSpPr>
            <p:spPr bwMode="auto">
              <a:xfrm>
                <a:off x="5305026" y="3567689"/>
                <a:ext cx="457200" cy="1005840"/>
              </a:xfrm>
              <a:prstGeom prst="rect">
                <a:avLst/>
              </a:prstGeom>
              <a:solidFill>
                <a:srgbClr val="FFFF12"/>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98" name="Picture 97"/>
              <p:cNvPicPr>
                <a:picLocks noChangeAspect="1"/>
              </p:cNvPicPr>
              <p:nvPr/>
            </p:nvPicPr>
            <p:blipFill>
              <a:blip r:embed="rId6"/>
              <a:stretch>
                <a:fillRect/>
              </a:stretch>
            </p:blipFill>
            <p:spPr>
              <a:xfrm>
                <a:off x="5446215" y="4115115"/>
                <a:ext cx="182704" cy="437835"/>
              </a:xfrm>
              <a:prstGeom prst="rect">
                <a:avLst/>
              </a:prstGeom>
            </p:spPr>
          </p:pic>
          <p:sp>
            <p:nvSpPr>
              <p:cNvPr id="104" name="TextBox 103"/>
              <p:cNvSpPr txBox="1"/>
              <p:nvPr/>
            </p:nvSpPr>
            <p:spPr>
              <a:xfrm>
                <a:off x="5181600" y="3280533"/>
                <a:ext cx="685800" cy="292388"/>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ts val="120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156</a:t>
                </a:r>
              </a:p>
            </p:txBody>
          </p:sp>
        </p:grpSp>
      </p:grpSp>
      <p:grpSp>
        <p:nvGrpSpPr>
          <p:cNvPr id="18" name="Group 17"/>
          <p:cNvGrpSpPr/>
          <p:nvPr/>
        </p:nvGrpSpPr>
        <p:grpSpPr>
          <a:xfrm>
            <a:off x="6071614" y="2327910"/>
            <a:ext cx="836528" cy="2541993"/>
            <a:chOff x="6071614" y="2327910"/>
            <a:chExt cx="836528" cy="2541993"/>
          </a:xfrm>
        </p:grpSpPr>
        <p:sp>
          <p:nvSpPr>
            <p:cNvPr id="47" name="TextBox 46"/>
            <p:cNvSpPr txBox="1"/>
            <p:nvPr/>
          </p:nvSpPr>
          <p:spPr>
            <a:xfrm>
              <a:off x="6071614" y="4577515"/>
              <a:ext cx="836528" cy="292388"/>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ts val="120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Ghana</a:t>
              </a:r>
            </a:p>
          </p:txBody>
        </p:sp>
        <p:grpSp>
          <p:nvGrpSpPr>
            <p:cNvPr id="7" name="Group 6"/>
            <p:cNvGrpSpPr/>
            <p:nvPr/>
          </p:nvGrpSpPr>
          <p:grpSpPr>
            <a:xfrm>
              <a:off x="6172200" y="2327910"/>
              <a:ext cx="592623" cy="2245619"/>
              <a:chOff x="6172200" y="2327910"/>
              <a:chExt cx="592623" cy="2245619"/>
            </a:xfrm>
          </p:grpSpPr>
          <p:sp>
            <p:nvSpPr>
              <p:cNvPr id="91" name="Rectangle 90"/>
              <p:cNvSpPr/>
              <p:nvPr/>
            </p:nvSpPr>
            <p:spPr bwMode="auto">
              <a:xfrm>
                <a:off x="6251544" y="2607569"/>
                <a:ext cx="457200" cy="1965960"/>
              </a:xfrm>
              <a:prstGeom prst="rect">
                <a:avLst/>
              </a:prstGeom>
              <a:solidFill>
                <a:schemeClr val="bg2">
                  <a:lumMod val="60000"/>
                  <a:lumOff val="40000"/>
                </a:schemeClr>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99" name="Picture 98"/>
              <p:cNvPicPr>
                <a:picLocks noChangeAspect="1"/>
              </p:cNvPicPr>
              <p:nvPr/>
            </p:nvPicPr>
            <p:blipFill>
              <a:blip r:embed="rId6"/>
              <a:stretch>
                <a:fillRect/>
              </a:stretch>
            </p:blipFill>
            <p:spPr>
              <a:xfrm>
                <a:off x="6388792" y="4115115"/>
                <a:ext cx="182704" cy="437835"/>
              </a:xfrm>
              <a:prstGeom prst="rect">
                <a:avLst/>
              </a:prstGeom>
            </p:spPr>
          </p:pic>
          <p:sp>
            <p:nvSpPr>
              <p:cNvPr id="105" name="TextBox 104"/>
              <p:cNvSpPr txBox="1"/>
              <p:nvPr/>
            </p:nvSpPr>
            <p:spPr>
              <a:xfrm>
                <a:off x="6172200" y="2327910"/>
                <a:ext cx="592623" cy="292388"/>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ts val="120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300</a:t>
                </a:r>
              </a:p>
            </p:txBody>
          </p:sp>
        </p:grpSp>
      </p:grpSp>
      <p:grpSp>
        <p:nvGrpSpPr>
          <p:cNvPr id="19" name="Group 18"/>
          <p:cNvGrpSpPr/>
          <p:nvPr/>
        </p:nvGrpSpPr>
        <p:grpSpPr>
          <a:xfrm>
            <a:off x="6949632" y="1230630"/>
            <a:ext cx="1037808" cy="3657145"/>
            <a:chOff x="6949632" y="1230630"/>
            <a:chExt cx="1037808" cy="3657145"/>
          </a:xfrm>
        </p:grpSpPr>
        <p:sp>
          <p:nvSpPr>
            <p:cNvPr id="52" name="TextBox 51"/>
            <p:cNvSpPr txBox="1"/>
            <p:nvPr/>
          </p:nvSpPr>
          <p:spPr>
            <a:xfrm>
              <a:off x="6949632" y="4595387"/>
              <a:ext cx="1037808" cy="292388"/>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ts val="120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My Fridge</a:t>
              </a:r>
            </a:p>
          </p:txBody>
        </p:sp>
        <p:grpSp>
          <p:nvGrpSpPr>
            <p:cNvPr id="8" name="Group 7"/>
            <p:cNvGrpSpPr/>
            <p:nvPr/>
          </p:nvGrpSpPr>
          <p:grpSpPr>
            <a:xfrm>
              <a:off x="7086600" y="1230630"/>
              <a:ext cx="685800" cy="3342899"/>
              <a:chOff x="7086600" y="1230630"/>
              <a:chExt cx="685800" cy="3342899"/>
            </a:xfrm>
          </p:grpSpPr>
          <p:sp>
            <p:nvSpPr>
              <p:cNvPr id="92" name="Rectangle 91"/>
              <p:cNvSpPr/>
              <p:nvPr/>
            </p:nvSpPr>
            <p:spPr bwMode="auto">
              <a:xfrm>
                <a:off x="7198060" y="1510289"/>
                <a:ext cx="457200" cy="3063240"/>
              </a:xfrm>
              <a:prstGeom prst="rect">
                <a:avLst/>
              </a:prstGeom>
              <a:solidFill>
                <a:srgbClr val="00B0F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75" name="Picture 74"/>
              <p:cNvPicPr>
                <a:picLocks noChangeAspect="1"/>
              </p:cNvPicPr>
              <p:nvPr/>
            </p:nvPicPr>
            <p:blipFill>
              <a:blip r:embed="rId7"/>
              <a:stretch>
                <a:fillRect/>
              </a:stretch>
            </p:blipFill>
            <p:spPr>
              <a:xfrm>
                <a:off x="7276562" y="3965106"/>
                <a:ext cx="300196" cy="566067"/>
              </a:xfrm>
              <a:prstGeom prst="rect">
                <a:avLst/>
              </a:prstGeom>
            </p:spPr>
          </p:pic>
          <p:sp>
            <p:nvSpPr>
              <p:cNvPr id="106" name="TextBox 105"/>
              <p:cNvSpPr txBox="1"/>
              <p:nvPr/>
            </p:nvSpPr>
            <p:spPr>
              <a:xfrm>
                <a:off x="7086600" y="1230630"/>
                <a:ext cx="685800" cy="292388"/>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ts val="120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459</a:t>
                </a:r>
              </a:p>
            </p:txBody>
          </p:sp>
        </p:grpSp>
      </p:grpSp>
      <p:sp>
        <p:nvSpPr>
          <p:cNvPr id="50" name="TextBox 49">
            <a:extLst>
              <a:ext uri="{FF2B5EF4-FFF2-40B4-BE49-F238E27FC236}">
                <a16:creationId xmlns:a16="http://schemas.microsoft.com/office/drawing/2014/main" id="{368C2984-CA64-40BA-8A59-BF18594B0DF9}"/>
              </a:ext>
            </a:extLst>
          </p:cNvPr>
          <p:cNvSpPr txBox="1"/>
          <p:nvPr/>
        </p:nvSpPr>
        <p:spPr>
          <a:xfrm>
            <a:off x="2611367" y="1727359"/>
            <a:ext cx="3921266" cy="2215991"/>
          </a:xfrm>
          <a:prstGeom prst="rect">
            <a:avLst/>
          </a:prstGeom>
          <a:solidFill>
            <a:srgbClr val="0070C0">
              <a:alpha val="90000"/>
            </a:srgbClr>
          </a:solidFill>
          <a:effectLst>
            <a:outerShdw blurRad="50800" dist="38100" dir="2700000" algn="tl" rotWithShape="0">
              <a:prstClr val="black">
                <a:alpha val="40000"/>
              </a:prstClr>
            </a:outerShdw>
          </a:effectLst>
        </p:spPr>
        <p:txBody>
          <a:bodyPr wrap="none" rtlCol="0">
            <a:spAutoFit/>
          </a:bodyPr>
          <a:lstStyle/>
          <a:p>
            <a:r>
              <a:rPr lang="en-US" sz="13800" b="1" dirty="0">
                <a:effectLst>
                  <a:outerShdw blurRad="38100" dist="38100" dir="2700000" algn="tl">
                    <a:srgbClr val="000000">
                      <a:alpha val="43137"/>
                    </a:srgbClr>
                  </a:outerShdw>
                </a:effectLst>
              </a:rPr>
              <a:t>ESG</a:t>
            </a:r>
          </a:p>
        </p:txBody>
      </p:sp>
      <p:pic>
        <p:nvPicPr>
          <p:cNvPr id="9" name="Audio 8">
            <a:hlinkClick r:id="" action="ppaction://media"/>
            <a:extLst>
              <a:ext uri="{FF2B5EF4-FFF2-40B4-BE49-F238E27FC236}">
                <a16:creationId xmlns:a16="http://schemas.microsoft.com/office/drawing/2014/main" id="{F35C91C4-ED16-4CBD-8BD5-7174EC1538BE}"/>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3241357244"/>
      </p:ext>
    </p:extLst>
  </p:cSld>
  <p:clrMapOvr>
    <a:masterClrMapping/>
  </p:clrMapOvr>
  <mc:AlternateContent xmlns:mc="http://schemas.openxmlformats.org/markup-compatibility/2006" xmlns:p14="http://schemas.microsoft.com/office/powerpoint/2010/main">
    <mc:Choice Requires="p14">
      <p:transition spd="med" p14:dur="700" advTm="49031">
        <p:fade/>
      </p:transition>
    </mc:Choice>
    <mc:Fallback xmlns="">
      <p:transition spd="med" advTm="4903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5"/>
                                        </p:tgtEl>
                                        <p:attrNameLst>
                                          <p:attrName>style.visibility</p:attrName>
                                        </p:attrNameLst>
                                      </p:cBhvr>
                                      <p:to>
                                        <p:strVal val="visible"/>
                                      </p:to>
                                    </p:set>
                                    <p:animEffect transition="in" filter="fade">
                                      <p:cBhvr>
                                        <p:cTn id="11" dur="500"/>
                                        <p:tgtEl>
                                          <p:spTgt spid="65"/>
                                        </p:tgtEl>
                                      </p:cBhvr>
                                    </p:animEffect>
                                  </p:childTnLst>
                                </p:cTn>
                              </p:par>
                              <p:par>
                                <p:cTn id="12" presetID="22" presetClass="entr" presetSubtype="4" fill="hold"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ipe(down)">
                                      <p:cBhvr>
                                        <p:cTn id="14" dur="500"/>
                                        <p:tgtEl>
                                          <p:spTgt spid="10"/>
                                        </p:tgtEl>
                                      </p:cBhvr>
                                    </p:animEffect>
                                  </p:childTnLst>
                                </p:cTn>
                              </p:par>
                            </p:childTnLst>
                          </p:cTn>
                        </p:par>
                        <p:par>
                          <p:cTn id="15" fill="hold">
                            <p:stCondLst>
                              <p:cond delay="500"/>
                            </p:stCondLst>
                            <p:childTnLst>
                              <p:par>
                                <p:cTn id="16" presetID="22" presetClass="entr" presetSubtype="4" fill="hold" nodeType="after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wipe(down)">
                                      <p:cBhvr>
                                        <p:cTn id="18" dur="500"/>
                                        <p:tgtEl>
                                          <p:spTgt spid="11"/>
                                        </p:tgtEl>
                                      </p:cBhvr>
                                    </p:animEffect>
                                  </p:childTnLst>
                                </p:cTn>
                              </p:par>
                            </p:childTnLst>
                          </p:cTn>
                        </p:par>
                        <p:par>
                          <p:cTn id="19" fill="hold">
                            <p:stCondLst>
                              <p:cond delay="1000"/>
                            </p:stCondLst>
                            <p:childTnLst>
                              <p:par>
                                <p:cTn id="20" presetID="22" presetClass="entr" presetSubtype="4" fill="hold" nodeType="after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ipe(down)">
                                      <p:cBhvr>
                                        <p:cTn id="22" dur="500"/>
                                        <p:tgtEl>
                                          <p:spTgt spid="12"/>
                                        </p:tgtEl>
                                      </p:cBhvr>
                                    </p:animEffect>
                                  </p:childTnLst>
                                </p:cTn>
                              </p:par>
                            </p:childTnLst>
                          </p:cTn>
                        </p:par>
                        <p:par>
                          <p:cTn id="23" fill="hold">
                            <p:stCondLst>
                              <p:cond delay="1500"/>
                            </p:stCondLst>
                            <p:childTnLst>
                              <p:par>
                                <p:cTn id="24" presetID="22" presetClass="entr" presetSubtype="4" fill="hold" nodeType="after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wipe(down)">
                                      <p:cBhvr>
                                        <p:cTn id="26" dur="500"/>
                                        <p:tgtEl>
                                          <p:spTgt spid="16"/>
                                        </p:tgtEl>
                                      </p:cBhvr>
                                    </p:animEffect>
                                  </p:childTnLst>
                                </p:cTn>
                              </p:par>
                            </p:childTnLst>
                          </p:cTn>
                        </p:par>
                        <p:par>
                          <p:cTn id="27" fill="hold">
                            <p:stCondLst>
                              <p:cond delay="2000"/>
                            </p:stCondLst>
                            <p:childTnLst>
                              <p:par>
                                <p:cTn id="28" presetID="22" presetClass="entr" presetSubtype="4" fill="hold" nodeType="after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wipe(down)">
                                      <p:cBhvr>
                                        <p:cTn id="30" dur="500"/>
                                        <p:tgtEl>
                                          <p:spTgt spid="17"/>
                                        </p:tgtEl>
                                      </p:cBhvr>
                                    </p:animEffect>
                                  </p:childTnLst>
                                </p:cTn>
                              </p:par>
                            </p:childTnLst>
                          </p:cTn>
                        </p:par>
                        <p:par>
                          <p:cTn id="31" fill="hold">
                            <p:stCondLst>
                              <p:cond delay="2500"/>
                            </p:stCondLst>
                            <p:childTnLst>
                              <p:par>
                                <p:cTn id="32" presetID="22" presetClass="entr" presetSubtype="4" fill="hold" nodeType="after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wipe(down)">
                                      <p:cBhvr>
                                        <p:cTn id="34" dur="500"/>
                                        <p:tgtEl>
                                          <p:spTgt spid="18"/>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nodeType="clickEffect">
                                  <p:stCondLst>
                                    <p:cond delay="0"/>
                                  </p:stCondLst>
                                  <p:childTnLst>
                                    <p:set>
                                      <p:cBhvr>
                                        <p:cTn id="38" dur="1" fill="hold">
                                          <p:stCondLst>
                                            <p:cond delay="0"/>
                                          </p:stCondLst>
                                        </p:cTn>
                                        <p:tgtEl>
                                          <p:spTgt spid="19"/>
                                        </p:tgtEl>
                                        <p:attrNameLst>
                                          <p:attrName>style.visibility</p:attrName>
                                        </p:attrNameLst>
                                      </p:cBhvr>
                                      <p:to>
                                        <p:strVal val="visible"/>
                                      </p:to>
                                    </p:set>
                                    <p:animEffect transition="in" filter="wipe(down)">
                                      <p:cBhvr>
                                        <p:cTn id="39" dur="2000"/>
                                        <p:tgtEl>
                                          <p:spTgt spid="19"/>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0"/>
                                        </p:tgtEl>
                                        <p:attrNameLst>
                                          <p:attrName>style.visibility</p:attrName>
                                        </p:attrNameLst>
                                      </p:cBhvr>
                                      <p:to>
                                        <p:strVal val="visible"/>
                                      </p:to>
                                    </p:set>
                                    <p:animEffect transition="in" filter="fade">
                                      <p:cBhvr>
                                        <p:cTn id="44"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5" fill="hold" display="0">
                  <p:stCondLst>
                    <p:cond delay="indefinite"/>
                  </p:stCondLst>
                  <p:endCondLst>
                    <p:cond evt="onStopAudio" delay="0">
                      <p:tgtEl>
                        <p:sldTgt/>
                      </p:tgtEl>
                    </p:cond>
                  </p:endCondLst>
                </p:cTn>
                <p:tgtEl>
                  <p:spTgt spid="9"/>
                </p:tgtEl>
              </p:cMediaNode>
            </p:audio>
          </p:childTnLst>
        </p:cTn>
      </p:par>
    </p:tnLst>
    <p:bldLst>
      <p:bldP spid="65" grpId="0"/>
      <p:bldP spid="5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2418B8-74BF-4925-B81C-CDDFEFB5E13D}"/>
              </a:ext>
            </a:extLst>
          </p:cNvPr>
          <p:cNvPicPr>
            <a:picLocks noChangeAspect="1"/>
          </p:cNvPicPr>
          <p:nvPr/>
        </p:nvPicPr>
        <p:blipFill>
          <a:blip r:embed="rId6"/>
          <a:stretch>
            <a:fillRect/>
          </a:stretch>
        </p:blipFill>
        <p:spPr>
          <a:xfrm>
            <a:off x="-14785" y="-95250"/>
            <a:ext cx="9144000" cy="5658109"/>
          </a:xfrm>
          <a:prstGeom prst="rect">
            <a:avLst/>
          </a:prstGeom>
        </p:spPr>
      </p:pic>
      <p:pic>
        <p:nvPicPr>
          <p:cNvPr id="18" name="Picture 17">
            <a:extLst>
              <a:ext uri="{FF2B5EF4-FFF2-40B4-BE49-F238E27FC236}">
                <a16:creationId xmlns:a16="http://schemas.microsoft.com/office/drawing/2014/main" id="{E34F7162-DA55-414F-957C-7820D25E056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306350" y="285750"/>
            <a:ext cx="5628054" cy="3165780"/>
          </a:xfrm>
          <a:prstGeom prst="rect">
            <a:avLst/>
          </a:prstGeom>
          <a:noFill/>
          <a:effectLst>
            <a:outerShdw blurRad="127000" dist="38100" dir="2700000" sx="101000" sy="101000" algn="tl" rotWithShape="0">
              <a:prstClr val="black">
                <a:alpha val="40000"/>
              </a:prstClr>
            </a:outerShdw>
          </a:effectLst>
        </p:spPr>
      </p:pic>
      <p:pic>
        <p:nvPicPr>
          <p:cNvPr id="19" name="Picture 18">
            <a:extLst>
              <a:ext uri="{FF2B5EF4-FFF2-40B4-BE49-F238E27FC236}">
                <a16:creationId xmlns:a16="http://schemas.microsoft.com/office/drawing/2014/main" id="{8BC81182-BBE4-401E-9B8F-C9CCDADC221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13950" y="1403959"/>
            <a:ext cx="4633759" cy="3475319"/>
          </a:xfrm>
          <a:prstGeom prst="rect">
            <a:avLst/>
          </a:prstGeom>
          <a:noFill/>
          <a:effectLst>
            <a:outerShdw blurRad="127000" dist="38100" dir="2700000" sx="101000" sy="101000" algn="tl" rotWithShape="0">
              <a:prstClr val="black">
                <a:alpha val="40000"/>
              </a:prstClr>
            </a:outerShdw>
          </a:effectLst>
        </p:spPr>
      </p:pic>
      <p:pic>
        <p:nvPicPr>
          <p:cNvPr id="20" name="Picture 19">
            <a:extLst>
              <a:ext uri="{FF2B5EF4-FFF2-40B4-BE49-F238E27FC236}">
                <a16:creationId xmlns:a16="http://schemas.microsoft.com/office/drawing/2014/main" id="{ADB2ECD7-5693-4711-81C3-57DBC5C6A9C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05854" y="117306"/>
            <a:ext cx="5410200" cy="4057651"/>
          </a:xfrm>
          <a:prstGeom prst="rect">
            <a:avLst/>
          </a:prstGeom>
          <a:noFill/>
          <a:effectLst>
            <a:outerShdw blurRad="127000" dist="38100" dir="2700000" sx="101000" sy="101000" algn="tl" rotWithShape="0">
              <a:prstClr val="black">
                <a:alpha val="40000"/>
              </a:prstClr>
            </a:outerShdw>
          </a:effectLst>
        </p:spPr>
      </p:pic>
      <p:pic>
        <p:nvPicPr>
          <p:cNvPr id="21" name="Picture 20">
            <a:extLst>
              <a:ext uri="{FF2B5EF4-FFF2-40B4-BE49-F238E27FC236}">
                <a16:creationId xmlns:a16="http://schemas.microsoft.com/office/drawing/2014/main" id="{725D5A30-32E1-4652-8ADF-051705DF716C}"/>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99012" y="1604735"/>
            <a:ext cx="4648201" cy="3486151"/>
          </a:xfrm>
          <a:prstGeom prst="rect">
            <a:avLst/>
          </a:prstGeom>
          <a:noFill/>
          <a:effectLst>
            <a:outerShdw blurRad="127000" dist="38100" dir="2700000" sx="101000" sy="101000" algn="tl" rotWithShape="0">
              <a:prstClr val="black">
                <a:alpha val="40000"/>
              </a:prstClr>
            </a:outerShdw>
          </a:effectLst>
        </p:spPr>
      </p:pic>
      <p:pic>
        <p:nvPicPr>
          <p:cNvPr id="22" name="Picture 21">
            <a:extLst>
              <a:ext uri="{FF2B5EF4-FFF2-40B4-BE49-F238E27FC236}">
                <a16:creationId xmlns:a16="http://schemas.microsoft.com/office/drawing/2014/main" id="{AB368782-C541-435A-8B86-8CC57F70808F}"/>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04800" y="321193"/>
            <a:ext cx="5439142" cy="4079357"/>
          </a:xfrm>
          <a:prstGeom prst="rect">
            <a:avLst/>
          </a:prstGeom>
          <a:noFill/>
          <a:effectLst>
            <a:outerShdw blurRad="127000" dist="38100" dir="2700000" sx="101000" sy="101000" algn="tl" rotWithShape="0">
              <a:prstClr val="black">
                <a:alpha val="40000"/>
              </a:prstClr>
            </a:outerShdw>
          </a:effectLst>
        </p:spPr>
      </p:pic>
      <p:pic>
        <p:nvPicPr>
          <p:cNvPr id="23" name="Picture 22">
            <a:extLst>
              <a:ext uri="{FF2B5EF4-FFF2-40B4-BE49-F238E27FC236}">
                <a16:creationId xmlns:a16="http://schemas.microsoft.com/office/drawing/2014/main" id="{70E42406-DE12-4C47-9718-F366C93052AA}"/>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3580486" y="1109863"/>
            <a:ext cx="5439142" cy="4079357"/>
          </a:xfrm>
          <a:prstGeom prst="rect">
            <a:avLst/>
          </a:prstGeom>
          <a:noFill/>
          <a:effectLst>
            <a:outerShdw blurRad="127000" dist="38100" dir="2700000" sx="101000" sy="101000" algn="tl" rotWithShape="0">
              <a:prstClr val="black">
                <a:alpha val="40000"/>
              </a:prstClr>
            </a:outerShdw>
          </a:effectLst>
        </p:spPr>
      </p:pic>
      <p:pic>
        <p:nvPicPr>
          <p:cNvPr id="26" name="Picture 25">
            <a:extLst>
              <a:ext uri="{FF2B5EF4-FFF2-40B4-BE49-F238E27FC236}">
                <a16:creationId xmlns:a16="http://schemas.microsoft.com/office/drawing/2014/main" id="{A15E243D-37B4-42AA-AB25-B1150E3C45B4}"/>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3657600" y="133350"/>
            <a:ext cx="5322138" cy="3991604"/>
          </a:xfrm>
          <a:prstGeom prst="rect">
            <a:avLst/>
          </a:prstGeom>
          <a:noFill/>
          <a:effectLst>
            <a:outerShdw blurRad="127000" dist="38100" dir="2700000" sx="101000" sy="101000" algn="tl" rotWithShape="0">
              <a:prstClr val="black">
                <a:alpha val="40000"/>
              </a:prstClr>
            </a:outerShdw>
          </a:effectLst>
        </p:spPr>
      </p:pic>
      <p:pic>
        <p:nvPicPr>
          <p:cNvPr id="27" name="Picture 26">
            <a:extLst>
              <a:ext uri="{FF2B5EF4-FFF2-40B4-BE49-F238E27FC236}">
                <a16:creationId xmlns:a16="http://schemas.microsoft.com/office/drawing/2014/main" id="{9D26DBE2-5E55-4283-AE6B-4F05066B9E5C}"/>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296871" y="740038"/>
            <a:ext cx="5461000" cy="4095750"/>
          </a:xfrm>
          <a:prstGeom prst="rect">
            <a:avLst/>
          </a:prstGeom>
          <a:noFill/>
          <a:effectLst>
            <a:outerShdw blurRad="127000" dist="38100" dir="2700000" sx="101000" sy="101000" algn="tl" rotWithShape="0">
              <a:prstClr val="black">
                <a:alpha val="40000"/>
              </a:prstClr>
            </a:outerShdw>
          </a:effectLst>
        </p:spPr>
      </p:pic>
      <p:pic>
        <p:nvPicPr>
          <p:cNvPr id="31" name="Picture 30">
            <a:extLst>
              <a:ext uri="{FF2B5EF4-FFF2-40B4-BE49-F238E27FC236}">
                <a16:creationId xmlns:a16="http://schemas.microsoft.com/office/drawing/2014/main" id="{424B40D1-D8CC-4402-AC1A-4ED69A0EB063}"/>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457200" y="255098"/>
            <a:ext cx="5334000" cy="4000500"/>
          </a:xfrm>
          <a:prstGeom prst="rect">
            <a:avLst/>
          </a:prstGeom>
          <a:effectLst>
            <a:outerShdw blurRad="50800" dist="38100" dir="2700000" algn="tl" rotWithShape="0">
              <a:prstClr val="black">
                <a:alpha val="40000"/>
              </a:prstClr>
            </a:outerShdw>
          </a:effectLst>
        </p:spPr>
      </p:pic>
      <p:pic>
        <p:nvPicPr>
          <p:cNvPr id="32" name="Picture 31">
            <a:extLst>
              <a:ext uri="{FF2B5EF4-FFF2-40B4-BE49-F238E27FC236}">
                <a16:creationId xmlns:a16="http://schemas.microsoft.com/office/drawing/2014/main" id="{9043385D-CFFA-4834-9A37-E9A3DF9128CF}"/>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3581400" y="1123950"/>
            <a:ext cx="4979354" cy="3734516"/>
          </a:xfrm>
          <a:prstGeom prst="rect">
            <a:avLst/>
          </a:prstGeom>
          <a:effectLst>
            <a:outerShdw blurRad="50800" dist="38100" dir="2700000" algn="tl" rotWithShape="0">
              <a:prstClr val="black">
                <a:alpha val="40000"/>
              </a:prstClr>
            </a:outerShdw>
          </a:effectLst>
        </p:spPr>
      </p:pic>
      <p:pic>
        <p:nvPicPr>
          <p:cNvPr id="28" name="Picture 27">
            <a:extLst>
              <a:ext uri="{FF2B5EF4-FFF2-40B4-BE49-F238E27FC236}">
                <a16:creationId xmlns:a16="http://schemas.microsoft.com/office/drawing/2014/main" id="{7BB1AFB0-3763-4CD1-8A1F-DFADBAFF65D4}"/>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304799" y="285750"/>
            <a:ext cx="5791201" cy="3257551"/>
          </a:xfrm>
          <a:prstGeom prst="rect">
            <a:avLst/>
          </a:prstGeom>
          <a:noFill/>
          <a:effectLst>
            <a:outerShdw blurRad="127000" dist="38100" dir="2700000" sx="101000" sy="101000" algn="tl" rotWithShape="0">
              <a:prstClr val="black">
                <a:alpha val="40000"/>
              </a:prstClr>
            </a:outerShdw>
          </a:effectLst>
        </p:spPr>
      </p:pic>
      <p:pic>
        <p:nvPicPr>
          <p:cNvPr id="29" name="Picture 28">
            <a:extLst>
              <a:ext uri="{FF2B5EF4-FFF2-40B4-BE49-F238E27FC236}">
                <a16:creationId xmlns:a16="http://schemas.microsoft.com/office/drawing/2014/main" id="{60042960-29BB-47D9-99CE-2348D34B955C}"/>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71121" y="1215198"/>
            <a:ext cx="9001759" cy="2713105"/>
          </a:xfrm>
          <a:prstGeom prst="rect">
            <a:avLst/>
          </a:prstGeom>
        </p:spPr>
      </p:pic>
      <p:pic>
        <p:nvPicPr>
          <p:cNvPr id="30" name="Picture 29">
            <a:extLst>
              <a:ext uri="{FF2B5EF4-FFF2-40B4-BE49-F238E27FC236}">
                <a16:creationId xmlns:a16="http://schemas.microsoft.com/office/drawing/2014/main" id="{0F564BEB-E103-4ED4-AB9F-09B42BCB06C2}"/>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3580946" y="1504950"/>
            <a:ext cx="5201920" cy="3901440"/>
          </a:xfrm>
          <a:prstGeom prst="rect">
            <a:avLst/>
          </a:prstGeom>
          <a:noFill/>
          <a:effectLst>
            <a:outerShdw blurRad="127000" dist="38100" dir="2700000" sx="101000" sy="101000" algn="tl" rotWithShape="0">
              <a:prstClr val="black">
                <a:alpha val="40000"/>
              </a:prstClr>
            </a:outerShdw>
          </a:effectLst>
        </p:spPr>
      </p:pic>
      <p:sp>
        <p:nvSpPr>
          <p:cNvPr id="33" name="Text Box 28">
            <a:extLst>
              <a:ext uri="{FF2B5EF4-FFF2-40B4-BE49-F238E27FC236}">
                <a16:creationId xmlns:a16="http://schemas.microsoft.com/office/drawing/2014/main" id="{6487C44B-3A7B-4D7D-B4E7-C62A375A8FAF}"/>
              </a:ext>
            </a:extLst>
          </p:cNvPr>
          <p:cNvSpPr txBox="1">
            <a:spLocks noChangeArrowheads="1"/>
          </p:cNvSpPr>
          <p:nvPr/>
        </p:nvSpPr>
        <p:spPr bwMode="auto">
          <a:xfrm>
            <a:off x="76200" y="4857750"/>
            <a:ext cx="2534466"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50000"/>
              </a:spcBef>
              <a:spcAft>
                <a:spcPct val="0"/>
              </a:spcAft>
              <a:buClrTx/>
              <a:buSzTx/>
              <a:buFontTx/>
              <a:buNone/>
              <a:tabLst/>
              <a:defRPr/>
            </a:pPr>
            <a:r>
              <a:rPr kumimoji="0" lang="en-US" altLang="en-US" sz="1000" b="1" i="0" u="none" strike="noStrike" kern="1200" cap="none" spc="0" normalizeH="0" baseline="0" noProof="0" dirty="0">
                <a:ln>
                  <a:noFill/>
                </a:ln>
                <a:solidFill>
                  <a:srgbClr val="DADADA">
                    <a:lumMod val="10000"/>
                  </a:srgbClr>
                </a:solidFill>
                <a:effectLst/>
                <a:uLnTx/>
                <a:uFillTx/>
                <a:latin typeface="Arial" panose="020B0604020202020204" pitchFamily="34" charset="0"/>
                <a:ea typeface="+mn-ea"/>
                <a:cs typeface="+mn-cs"/>
              </a:rPr>
              <a:t>see </a:t>
            </a:r>
            <a:r>
              <a:rPr kumimoji="0" lang="en-US" altLang="en-US" sz="1000" b="1" i="1" u="none" strike="noStrike" kern="1200" cap="none" spc="0" normalizeH="0" baseline="0" noProof="0" dirty="0">
                <a:ln>
                  <a:noFill/>
                </a:ln>
                <a:solidFill>
                  <a:srgbClr val="DADADA">
                    <a:lumMod val="10000"/>
                  </a:srgbClr>
                </a:solidFill>
                <a:effectLst/>
                <a:uLnTx/>
                <a:uFillTx/>
                <a:latin typeface="Arial" panose="020B0604020202020204" pitchFamily="34" charset="0"/>
                <a:ea typeface="+mn-ea"/>
                <a:cs typeface="+mn-cs"/>
              </a:rPr>
              <a:t>Switch On</a:t>
            </a:r>
            <a:r>
              <a:rPr kumimoji="0" lang="en-US" altLang="en-US" sz="1000" b="1" i="0" u="none" strike="noStrike" kern="1200" cap="none" spc="0" normalizeH="0" baseline="0" noProof="0" dirty="0">
                <a:ln>
                  <a:noFill/>
                </a:ln>
                <a:solidFill>
                  <a:srgbClr val="DADADA">
                    <a:lumMod val="10000"/>
                  </a:srgbClr>
                </a:solidFill>
                <a:effectLst/>
                <a:uLnTx/>
                <a:uFillTx/>
                <a:latin typeface="Arial" panose="020B0604020202020204" pitchFamily="34" charset="0"/>
                <a:ea typeface="+mn-ea"/>
                <a:cs typeface="+mn-cs"/>
              </a:rPr>
              <a:t>, Lynch and Tinker, 2020</a:t>
            </a:r>
            <a:endParaRPr kumimoji="0" lang="en-US" altLang="en-US" sz="1000" b="1" i="0" u="none" strike="noStrike" kern="1200" cap="none" spc="0" normalizeH="0" baseline="30000" noProof="0" dirty="0">
              <a:ln>
                <a:noFill/>
              </a:ln>
              <a:solidFill>
                <a:srgbClr val="DADADA">
                  <a:lumMod val="10000"/>
                </a:srgbClr>
              </a:solidFill>
              <a:effectLst/>
              <a:uLnTx/>
              <a:uFillTx/>
              <a:latin typeface="Arial" panose="020B0604020202020204" pitchFamily="34" charset="0"/>
              <a:ea typeface="+mn-ea"/>
              <a:cs typeface="+mn-cs"/>
            </a:endParaRPr>
          </a:p>
        </p:txBody>
      </p:sp>
      <p:pic>
        <p:nvPicPr>
          <p:cNvPr id="3" name="Audio 2">
            <a:hlinkClick r:id="" action="ppaction://media"/>
            <a:extLst>
              <a:ext uri="{FF2B5EF4-FFF2-40B4-BE49-F238E27FC236}">
                <a16:creationId xmlns:a16="http://schemas.microsoft.com/office/drawing/2014/main" id="{DB3394B2-6BBC-40A2-B52F-4BA2DE073178}"/>
              </a:ext>
            </a:extLst>
          </p:cNvPr>
          <p:cNvPicPr>
            <a:picLocks noChangeAspect="1"/>
          </p:cNvPicPr>
          <p:nvPr>
            <a:audioFile r:link="rId3"/>
            <p:extLst>
              <p:ext uri="{DAA4B4D4-6D71-4841-9C94-3DE7FCFB9230}">
                <p14:media xmlns:p14="http://schemas.microsoft.com/office/powerpoint/2010/main" r:embed="rId2"/>
              </p:ext>
            </p:extLst>
          </p:nvPr>
        </p:nvPicPr>
        <p:blipFill>
          <a:blip r:embed="rId20"/>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1899539994"/>
      </p:ext>
    </p:extLst>
  </p:cSld>
  <p:clrMapOvr>
    <a:masterClrMapping/>
  </p:clrMapOvr>
  <mc:AlternateContent xmlns:mc="http://schemas.openxmlformats.org/markup-compatibility/2006" xmlns:p14="http://schemas.microsoft.com/office/powerpoint/2010/main">
    <mc:Choice Requires="p14">
      <p:transition spd="med" p14:dur="700" advTm="154708">
        <p:fade/>
      </p:transition>
    </mc:Choice>
    <mc:Fallback xmlns="">
      <p:transition spd="med" advTm="15470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1000"/>
                                        <p:tgtEl>
                                          <p:spTgt spid="18"/>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fade">
                                      <p:cBhvr>
                                        <p:cTn id="16" dur="1000"/>
                                        <p:tgtEl>
                                          <p:spTgt spid="19"/>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mph" presetSubtype="0" fill="hold" nodeType="clickEffect">
                                  <p:stCondLst>
                                    <p:cond delay="0"/>
                                  </p:stCondLst>
                                  <p:childTnLst>
                                    <p:animScale>
                                      <p:cBhvr>
                                        <p:cTn id="20" dur="2000" fill="hold"/>
                                        <p:tgtEl>
                                          <p:spTgt spid="19"/>
                                        </p:tgtEl>
                                      </p:cBhvr>
                                      <p:by x="8000" y="8000"/>
                                    </p:animScale>
                                  </p:childTnLst>
                                </p:cTn>
                              </p:par>
                              <p:par>
                                <p:cTn id="21" presetID="6" presetClass="emph" presetSubtype="0" fill="hold" nodeType="withEffect">
                                  <p:stCondLst>
                                    <p:cond delay="0"/>
                                  </p:stCondLst>
                                  <p:childTnLst>
                                    <p:animScale>
                                      <p:cBhvr>
                                        <p:cTn id="22" dur="2000" fill="hold"/>
                                        <p:tgtEl>
                                          <p:spTgt spid="18"/>
                                        </p:tgtEl>
                                      </p:cBhvr>
                                      <p:by x="8000" y="8000"/>
                                    </p:animScale>
                                  </p:childTnLst>
                                </p:cTn>
                              </p:par>
                              <p:par>
                                <p:cTn id="23" presetID="42" presetClass="path" presetSubtype="0" accel="50000" decel="50000" fill="hold" nodeType="withEffect">
                                  <p:stCondLst>
                                    <p:cond delay="0"/>
                                  </p:stCondLst>
                                  <p:childTnLst>
                                    <p:animMotion origin="layout" path="M 3.88889E-6 -2.46914E-6 L 0.33993 -0.14043 " pathEditMode="relative" rAng="0" ptsTypes="AA">
                                      <p:cBhvr>
                                        <p:cTn id="24" dur="2000" fill="hold"/>
                                        <p:tgtEl>
                                          <p:spTgt spid="19"/>
                                        </p:tgtEl>
                                        <p:attrNameLst>
                                          <p:attrName>ppt_x</p:attrName>
                                          <p:attrName>ppt_y</p:attrName>
                                        </p:attrNameLst>
                                      </p:cBhvr>
                                      <p:rCtr x="16997" y="-7037"/>
                                    </p:animMotion>
                                  </p:childTnLst>
                                </p:cTn>
                              </p:par>
                              <p:par>
                                <p:cTn id="25" presetID="42" presetClass="path" presetSubtype="0" accel="50000" decel="50000" fill="hold" nodeType="withEffect">
                                  <p:stCondLst>
                                    <p:cond delay="0"/>
                                  </p:stCondLst>
                                  <p:childTnLst>
                                    <p:animMotion origin="layout" path="M -8.33333E-7 -1.60494E-6 L -0.09427 0.1071 " pathEditMode="relative" rAng="0" ptsTypes="AA">
                                      <p:cBhvr>
                                        <p:cTn id="26" dur="2000" fill="hold"/>
                                        <p:tgtEl>
                                          <p:spTgt spid="18"/>
                                        </p:tgtEl>
                                        <p:attrNameLst>
                                          <p:attrName>ppt_x</p:attrName>
                                          <p:attrName>ppt_y</p:attrName>
                                        </p:attrNameLst>
                                      </p:cBhvr>
                                      <p:rCtr x="-4722" y="5340"/>
                                    </p:animMotion>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fade">
                                      <p:cBhvr>
                                        <p:cTn id="31" dur="1000"/>
                                        <p:tgtEl>
                                          <p:spTgt spid="20"/>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21"/>
                                        </p:tgtEl>
                                        <p:attrNameLst>
                                          <p:attrName>style.visibility</p:attrName>
                                        </p:attrNameLst>
                                      </p:cBhvr>
                                      <p:to>
                                        <p:strVal val="visible"/>
                                      </p:to>
                                    </p:set>
                                    <p:animEffect transition="in" filter="fade">
                                      <p:cBhvr>
                                        <p:cTn id="36" dur="1000"/>
                                        <p:tgtEl>
                                          <p:spTgt spid="21"/>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mph" presetSubtype="0" fill="hold" nodeType="clickEffect">
                                  <p:stCondLst>
                                    <p:cond delay="0"/>
                                  </p:stCondLst>
                                  <p:childTnLst>
                                    <p:animScale>
                                      <p:cBhvr>
                                        <p:cTn id="40" dur="2000" fill="hold"/>
                                        <p:tgtEl>
                                          <p:spTgt spid="21"/>
                                        </p:tgtEl>
                                      </p:cBhvr>
                                      <p:by x="8000" y="8000"/>
                                    </p:animScale>
                                  </p:childTnLst>
                                </p:cTn>
                              </p:par>
                              <p:par>
                                <p:cTn id="41" presetID="6" presetClass="emph" presetSubtype="0" fill="hold" nodeType="withEffect">
                                  <p:stCondLst>
                                    <p:cond delay="0"/>
                                  </p:stCondLst>
                                  <p:childTnLst>
                                    <p:animScale>
                                      <p:cBhvr>
                                        <p:cTn id="42" dur="2000" fill="hold"/>
                                        <p:tgtEl>
                                          <p:spTgt spid="20"/>
                                        </p:tgtEl>
                                      </p:cBhvr>
                                      <p:by x="8000" y="8000"/>
                                    </p:animScale>
                                  </p:childTnLst>
                                </p:cTn>
                              </p:par>
                              <p:par>
                                <p:cTn id="43" presetID="42" presetClass="path" presetSubtype="0" accel="50000" decel="50000" fill="hold" nodeType="withEffect">
                                  <p:stCondLst>
                                    <p:cond delay="0"/>
                                  </p:stCondLst>
                                  <p:childTnLst>
                                    <p:animMotion origin="layout" path="M -5.55556E-7 4.07407E-6 L 0.41632 -0.225 " pathEditMode="relative" rAng="0" ptsTypes="AA">
                                      <p:cBhvr>
                                        <p:cTn id="44" dur="2000" fill="hold"/>
                                        <p:tgtEl>
                                          <p:spTgt spid="21"/>
                                        </p:tgtEl>
                                        <p:attrNameLst>
                                          <p:attrName>ppt_x</p:attrName>
                                          <p:attrName>ppt_y</p:attrName>
                                        </p:attrNameLst>
                                      </p:cBhvr>
                                      <p:rCtr x="20816" y="-11265"/>
                                    </p:animMotion>
                                  </p:childTnLst>
                                </p:cTn>
                              </p:par>
                              <p:par>
                                <p:cTn id="45" presetID="42" presetClass="path" presetSubtype="0" accel="50000" decel="50000" fill="hold" nodeType="withEffect">
                                  <p:stCondLst>
                                    <p:cond delay="0"/>
                                  </p:stCondLst>
                                  <p:childTnLst>
                                    <p:animMotion origin="layout" path="M -4.16667E-6 -3.95062E-6 L 0.07657 -0.00617 " pathEditMode="relative" rAng="0" ptsTypes="AA">
                                      <p:cBhvr>
                                        <p:cTn id="46" dur="2000" fill="hold"/>
                                        <p:tgtEl>
                                          <p:spTgt spid="20"/>
                                        </p:tgtEl>
                                        <p:attrNameLst>
                                          <p:attrName>ppt_x</p:attrName>
                                          <p:attrName>ppt_y</p:attrName>
                                        </p:attrNameLst>
                                      </p:cBhvr>
                                      <p:rCtr x="3819" y="-309"/>
                                    </p:animMotion>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22"/>
                                        </p:tgtEl>
                                        <p:attrNameLst>
                                          <p:attrName>style.visibility</p:attrName>
                                        </p:attrNameLst>
                                      </p:cBhvr>
                                      <p:to>
                                        <p:strVal val="visible"/>
                                      </p:to>
                                    </p:set>
                                    <p:animEffect transition="in" filter="fade">
                                      <p:cBhvr>
                                        <p:cTn id="51" dur="1000"/>
                                        <p:tgtEl>
                                          <p:spTgt spid="22"/>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23"/>
                                        </p:tgtEl>
                                        <p:attrNameLst>
                                          <p:attrName>style.visibility</p:attrName>
                                        </p:attrNameLst>
                                      </p:cBhvr>
                                      <p:to>
                                        <p:strVal val="visible"/>
                                      </p:to>
                                    </p:set>
                                    <p:animEffect transition="in" filter="fade">
                                      <p:cBhvr>
                                        <p:cTn id="56" dur="1000"/>
                                        <p:tgtEl>
                                          <p:spTgt spid="23"/>
                                        </p:tgtEl>
                                      </p:cBhvr>
                                    </p:animEffect>
                                  </p:childTnLst>
                                </p:cTn>
                              </p:par>
                            </p:childTnLst>
                          </p:cTn>
                        </p:par>
                      </p:childTnLst>
                    </p:cTn>
                  </p:par>
                  <p:par>
                    <p:cTn id="57" fill="hold">
                      <p:stCondLst>
                        <p:cond delay="indefinite"/>
                      </p:stCondLst>
                      <p:childTnLst>
                        <p:par>
                          <p:cTn id="58" fill="hold">
                            <p:stCondLst>
                              <p:cond delay="0"/>
                            </p:stCondLst>
                            <p:childTnLst>
                              <p:par>
                                <p:cTn id="59" presetID="6" presetClass="emph" presetSubtype="0" fill="hold" nodeType="clickEffect">
                                  <p:stCondLst>
                                    <p:cond delay="0"/>
                                  </p:stCondLst>
                                  <p:childTnLst>
                                    <p:animScale>
                                      <p:cBhvr>
                                        <p:cTn id="60" dur="2000" fill="hold"/>
                                        <p:tgtEl>
                                          <p:spTgt spid="23"/>
                                        </p:tgtEl>
                                      </p:cBhvr>
                                      <p:by x="8000" y="8000"/>
                                    </p:animScale>
                                  </p:childTnLst>
                                </p:cTn>
                              </p:par>
                              <p:par>
                                <p:cTn id="61" presetID="6" presetClass="emph" presetSubtype="0" fill="hold" nodeType="withEffect">
                                  <p:stCondLst>
                                    <p:cond delay="0"/>
                                  </p:stCondLst>
                                  <p:childTnLst>
                                    <p:animScale>
                                      <p:cBhvr>
                                        <p:cTn id="62" dur="2000" fill="hold"/>
                                        <p:tgtEl>
                                          <p:spTgt spid="22"/>
                                        </p:tgtEl>
                                      </p:cBhvr>
                                      <p:by x="8000" y="8000"/>
                                    </p:animScale>
                                  </p:childTnLst>
                                </p:cTn>
                              </p:par>
                              <p:par>
                                <p:cTn id="63" presetID="42" presetClass="path" presetSubtype="0" accel="50000" decel="50000" fill="hold" nodeType="withEffect">
                                  <p:stCondLst>
                                    <p:cond delay="0"/>
                                  </p:stCondLst>
                                  <p:childTnLst>
                                    <p:animMotion origin="layout" path="M 1.11111E-6 4.32099E-6 L -0.06076 -0.00865 " pathEditMode="relative" rAng="0" ptsTypes="AA">
                                      <p:cBhvr>
                                        <p:cTn id="64" dur="2000" fill="hold"/>
                                        <p:tgtEl>
                                          <p:spTgt spid="23"/>
                                        </p:tgtEl>
                                        <p:attrNameLst>
                                          <p:attrName>ppt_x</p:attrName>
                                          <p:attrName>ppt_y</p:attrName>
                                        </p:attrNameLst>
                                      </p:cBhvr>
                                      <p:rCtr x="-3038" y="-432"/>
                                    </p:animMotion>
                                  </p:childTnLst>
                                </p:cTn>
                              </p:par>
                              <p:par>
                                <p:cTn id="65" presetID="42" presetClass="path" presetSubtype="0" accel="50000" decel="50000" fill="hold" nodeType="withEffect">
                                  <p:stCondLst>
                                    <p:cond delay="0"/>
                                  </p:stCondLst>
                                  <p:childTnLst>
                                    <p:animMotion origin="layout" path="M 8.33333E-7 -6.17284E-7 L 0.24427 0.14475 " pathEditMode="relative" rAng="0" ptsTypes="AA">
                                      <p:cBhvr>
                                        <p:cTn id="66" dur="2000" fill="hold"/>
                                        <p:tgtEl>
                                          <p:spTgt spid="22"/>
                                        </p:tgtEl>
                                        <p:attrNameLst>
                                          <p:attrName>ppt_x</p:attrName>
                                          <p:attrName>ppt_y</p:attrName>
                                        </p:attrNameLst>
                                      </p:cBhvr>
                                      <p:rCtr x="12205" y="7222"/>
                                    </p:animMotion>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nodeType="clickEffect">
                                  <p:stCondLst>
                                    <p:cond delay="0"/>
                                  </p:stCondLst>
                                  <p:childTnLst>
                                    <p:set>
                                      <p:cBhvr>
                                        <p:cTn id="70" dur="1" fill="hold">
                                          <p:stCondLst>
                                            <p:cond delay="0"/>
                                          </p:stCondLst>
                                        </p:cTn>
                                        <p:tgtEl>
                                          <p:spTgt spid="26"/>
                                        </p:tgtEl>
                                        <p:attrNameLst>
                                          <p:attrName>style.visibility</p:attrName>
                                        </p:attrNameLst>
                                      </p:cBhvr>
                                      <p:to>
                                        <p:strVal val="visible"/>
                                      </p:to>
                                    </p:set>
                                    <p:animEffect transition="in" filter="fade">
                                      <p:cBhvr>
                                        <p:cTn id="71" dur="1000"/>
                                        <p:tgtEl>
                                          <p:spTgt spid="26"/>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nodeType="clickEffect">
                                  <p:stCondLst>
                                    <p:cond delay="0"/>
                                  </p:stCondLst>
                                  <p:childTnLst>
                                    <p:set>
                                      <p:cBhvr>
                                        <p:cTn id="75" dur="1" fill="hold">
                                          <p:stCondLst>
                                            <p:cond delay="0"/>
                                          </p:stCondLst>
                                        </p:cTn>
                                        <p:tgtEl>
                                          <p:spTgt spid="27"/>
                                        </p:tgtEl>
                                        <p:attrNameLst>
                                          <p:attrName>style.visibility</p:attrName>
                                        </p:attrNameLst>
                                      </p:cBhvr>
                                      <p:to>
                                        <p:strVal val="visible"/>
                                      </p:to>
                                    </p:set>
                                    <p:animEffect transition="in" filter="fade">
                                      <p:cBhvr>
                                        <p:cTn id="76" dur="1000"/>
                                        <p:tgtEl>
                                          <p:spTgt spid="27"/>
                                        </p:tgtEl>
                                      </p:cBhvr>
                                    </p:animEffect>
                                  </p:childTnLst>
                                </p:cTn>
                              </p:par>
                            </p:childTnLst>
                          </p:cTn>
                        </p:par>
                      </p:childTnLst>
                    </p:cTn>
                  </p:par>
                  <p:par>
                    <p:cTn id="77" fill="hold">
                      <p:stCondLst>
                        <p:cond delay="indefinite"/>
                      </p:stCondLst>
                      <p:childTnLst>
                        <p:par>
                          <p:cTn id="78" fill="hold">
                            <p:stCondLst>
                              <p:cond delay="0"/>
                            </p:stCondLst>
                            <p:childTnLst>
                              <p:par>
                                <p:cTn id="79" presetID="6" presetClass="emph" presetSubtype="0" fill="hold" nodeType="clickEffect">
                                  <p:stCondLst>
                                    <p:cond delay="0"/>
                                  </p:stCondLst>
                                  <p:childTnLst>
                                    <p:animScale>
                                      <p:cBhvr>
                                        <p:cTn id="80" dur="2000" fill="hold"/>
                                        <p:tgtEl>
                                          <p:spTgt spid="27"/>
                                        </p:tgtEl>
                                      </p:cBhvr>
                                      <p:by x="8000" y="8000"/>
                                    </p:animScale>
                                  </p:childTnLst>
                                </p:cTn>
                              </p:par>
                              <p:par>
                                <p:cTn id="81" presetID="6" presetClass="emph" presetSubtype="0" fill="hold" nodeType="withEffect">
                                  <p:stCondLst>
                                    <p:cond delay="0"/>
                                  </p:stCondLst>
                                  <p:childTnLst>
                                    <p:animScale>
                                      <p:cBhvr>
                                        <p:cTn id="82" dur="2000" fill="hold"/>
                                        <p:tgtEl>
                                          <p:spTgt spid="26"/>
                                        </p:tgtEl>
                                      </p:cBhvr>
                                      <p:by x="8000" y="8000"/>
                                    </p:animScale>
                                  </p:childTnLst>
                                </p:cTn>
                              </p:par>
                              <p:par>
                                <p:cTn id="83" presetID="42" presetClass="path" presetSubtype="0" accel="50000" decel="50000" fill="hold" nodeType="withEffect">
                                  <p:stCondLst>
                                    <p:cond delay="0"/>
                                  </p:stCondLst>
                                  <p:childTnLst>
                                    <p:animMotion origin="layout" path="M -2.22222E-6 1.11111E-6 L 0.13403 0.08611 " pathEditMode="relative" rAng="0" ptsTypes="AA">
                                      <p:cBhvr>
                                        <p:cTn id="84" dur="2000" fill="hold"/>
                                        <p:tgtEl>
                                          <p:spTgt spid="26"/>
                                        </p:tgtEl>
                                        <p:attrNameLst>
                                          <p:attrName>ppt_x</p:attrName>
                                          <p:attrName>ppt_y</p:attrName>
                                        </p:attrNameLst>
                                      </p:cBhvr>
                                      <p:rCtr x="6701" y="4290"/>
                                    </p:animMotion>
                                  </p:childTnLst>
                                </p:cTn>
                              </p:par>
                              <p:par>
                                <p:cTn id="85" presetID="42" presetClass="path" presetSubtype="0" accel="50000" decel="50000" fill="hold" nodeType="withEffect">
                                  <p:stCondLst>
                                    <p:cond delay="0"/>
                                  </p:stCondLst>
                                  <p:childTnLst>
                                    <p:animMotion origin="layout" path="M 3.61111E-6 4.69136E-6 L 0.42725 -0.04198 " pathEditMode="relative" rAng="0" ptsTypes="AA">
                                      <p:cBhvr>
                                        <p:cTn id="86" dur="2000" fill="hold"/>
                                        <p:tgtEl>
                                          <p:spTgt spid="27"/>
                                        </p:tgtEl>
                                        <p:attrNameLst>
                                          <p:attrName>ppt_x</p:attrName>
                                          <p:attrName>ppt_y</p:attrName>
                                        </p:attrNameLst>
                                      </p:cBhvr>
                                      <p:rCtr x="21354" y="-2099"/>
                                    </p:animMotion>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nodeType="clickEffect">
                                  <p:stCondLst>
                                    <p:cond delay="0"/>
                                  </p:stCondLst>
                                  <p:childTnLst>
                                    <p:set>
                                      <p:cBhvr>
                                        <p:cTn id="90" dur="1" fill="hold">
                                          <p:stCondLst>
                                            <p:cond delay="0"/>
                                          </p:stCondLst>
                                        </p:cTn>
                                        <p:tgtEl>
                                          <p:spTgt spid="31"/>
                                        </p:tgtEl>
                                        <p:attrNameLst>
                                          <p:attrName>style.visibility</p:attrName>
                                        </p:attrNameLst>
                                      </p:cBhvr>
                                      <p:to>
                                        <p:strVal val="visible"/>
                                      </p:to>
                                    </p:set>
                                    <p:animEffect transition="in" filter="fade">
                                      <p:cBhvr>
                                        <p:cTn id="91" dur="1000"/>
                                        <p:tgtEl>
                                          <p:spTgt spid="31"/>
                                        </p:tgtEl>
                                      </p:cBhvr>
                                    </p:animEffect>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nodeType="clickEffect">
                                  <p:stCondLst>
                                    <p:cond delay="0"/>
                                  </p:stCondLst>
                                  <p:childTnLst>
                                    <p:set>
                                      <p:cBhvr>
                                        <p:cTn id="95" dur="1" fill="hold">
                                          <p:stCondLst>
                                            <p:cond delay="0"/>
                                          </p:stCondLst>
                                        </p:cTn>
                                        <p:tgtEl>
                                          <p:spTgt spid="32"/>
                                        </p:tgtEl>
                                        <p:attrNameLst>
                                          <p:attrName>style.visibility</p:attrName>
                                        </p:attrNameLst>
                                      </p:cBhvr>
                                      <p:to>
                                        <p:strVal val="visible"/>
                                      </p:to>
                                    </p:set>
                                    <p:animEffect transition="in" filter="fade">
                                      <p:cBhvr>
                                        <p:cTn id="96" dur="1000"/>
                                        <p:tgtEl>
                                          <p:spTgt spid="32"/>
                                        </p:tgtEl>
                                      </p:cBhvr>
                                    </p:animEffect>
                                  </p:childTnLst>
                                </p:cTn>
                              </p:par>
                            </p:childTnLst>
                          </p:cTn>
                        </p:par>
                      </p:childTnLst>
                    </p:cTn>
                  </p:par>
                  <p:par>
                    <p:cTn id="97" fill="hold">
                      <p:stCondLst>
                        <p:cond delay="indefinite"/>
                      </p:stCondLst>
                      <p:childTnLst>
                        <p:par>
                          <p:cTn id="98" fill="hold">
                            <p:stCondLst>
                              <p:cond delay="0"/>
                            </p:stCondLst>
                            <p:childTnLst>
                              <p:par>
                                <p:cTn id="99" presetID="6" presetClass="emph" presetSubtype="0" fill="hold" nodeType="clickEffect">
                                  <p:stCondLst>
                                    <p:cond delay="0"/>
                                  </p:stCondLst>
                                  <p:childTnLst>
                                    <p:animScale>
                                      <p:cBhvr>
                                        <p:cTn id="100" dur="2000" fill="hold"/>
                                        <p:tgtEl>
                                          <p:spTgt spid="31"/>
                                        </p:tgtEl>
                                      </p:cBhvr>
                                      <p:by x="8000" y="8000"/>
                                    </p:animScale>
                                  </p:childTnLst>
                                </p:cTn>
                              </p:par>
                              <p:par>
                                <p:cTn id="101" presetID="6" presetClass="emph" presetSubtype="0" fill="hold" nodeType="withEffect">
                                  <p:stCondLst>
                                    <p:cond delay="0"/>
                                  </p:stCondLst>
                                  <p:childTnLst>
                                    <p:animScale>
                                      <p:cBhvr>
                                        <p:cTn id="102" dur="2000" fill="hold"/>
                                        <p:tgtEl>
                                          <p:spTgt spid="32"/>
                                        </p:tgtEl>
                                      </p:cBhvr>
                                      <p:by x="8000" y="8000"/>
                                    </p:animScale>
                                  </p:childTnLst>
                                </p:cTn>
                              </p:par>
                              <p:par>
                                <p:cTn id="103" presetID="42" presetClass="path" presetSubtype="0" accel="50000" decel="50000" fill="hold" nodeType="withEffect">
                                  <p:stCondLst>
                                    <p:cond delay="0"/>
                                  </p:stCondLst>
                                  <p:childTnLst>
                                    <p:animMotion origin="layout" path="M 3.33333E-6 -2.46914E-7 L 0.34514 -0.06204 " pathEditMode="relative" rAng="0" ptsTypes="AA">
                                      <p:cBhvr>
                                        <p:cTn id="104" dur="2000" fill="hold"/>
                                        <p:tgtEl>
                                          <p:spTgt spid="31"/>
                                        </p:tgtEl>
                                        <p:attrNameLst>
                                          <p:attrName>ppt_x</p:attrName>
                                          <p:attrName>ppt_y</p:attrName>
                                        </p:attrNameLst>
                                      </p:cBhvr>
                                      <p:rCtr x="17257" y="-3117"/>
                                    </p:animMotion>
                                  </p:childTnLst>
                                </p:cTn>
                              </p:par>
                              <p:par>
                                <p:cTn id="105" presetID="42" presetClass="path" presetSubtype="0" accel="50000" decel="50000" fill="hold" nodeType="withEffect">
                                  <p:stCondLst>
                                    <p:cond delay="0"/>
                                  </p:stCondLst>
                                  <p:childTnLst>
                                    <p:animMotion origin="layout" path="M 1.11111E-6 -1.48148E-6 L 0.06371 -0.20679 " pathEditMode="relative" rAng="0" ptsTypes="AA">
                                      <p:cBhvr>
                                        <p:cTn id="106" dur="2000" fill="hold"/>
                                        <p:tgtEl>
                                          <p:spTgt spid="32"/>
                                        </p:tgtEl>
                                        <p:attrNameLst>
                                          <p:attrName>ppt_x</p:attrName>
                                          <p:attrName>ppt_y</p:attrName>
                                        </p:attrNameLst>
                                      </p:cBhvr>
                                      <p:rCtr x="3177" y="-10340"/>
                                    </p:animMotion>
                                  </p:childTnLst>
                                </p:cTn>
                              </p:par>
                            </p:childTnLst>
                          </p:cTn>
                        </p:par>
                      </p:childTnLst>
                    </p:cTn>
                  </p:par>
                  <p:par>
                    <p:cTn id="107" fill="hold">
                      <p:stCondLst>
                        <p:cond delay="indefinite"/>
                      </p:stCondLst>
                      <p:childTnLst>
                        <p:par>
                          <p:cTn id="108" fill="hold">
                            <p:stCondLst>
                              <p:cond delay="0"/>
                            </p:stCondLst>
                            <p:childTnLst>
                              <p:par>
                                <p:cTn id="109" presetID="22" presetClass="entr" presetSubtype="8" fill="hold" nodeType="clickEffect">
                                  <p:stCondLst>
                                    <p:cond delay="0"/>
                                  </p:stCondLst>
                                  <p:childTnLst>
                                    <p:set>
                                      <p:cBhvr>
                                        <p:cTn id="110" dur="1" fill="hold">
                                          <p:stCondLst>
                                            <p:cond delay="0"/>
                                          </p:stCondLst>
                                        </p:cTn>
                                        <p:tgtEl>
                                          <p:spTgt spid="29"/>
                                        </p:tgtEl>
                                        <p:attrNameLst>
                                          <p:attrName>style.visibility</p:attrName>
                                        </p:attrNameLst>
                                      </p:cBhvr>
                                      <p:to>
                                        <p:strVal val="visible"/>
                                      </p:to>
                                    </p:set>
                                    <p:animEffect transition="in" filter="wipe(left)">
                                      <p:cBhvr>
                                        <p:cTn id="111" dur="2500"/>
                                        <p:tgtEl>
                                          <p:spTgt spid="29"/>
                                        </p:tgtEl>
                                      </p:cBhvr>
                                    </p:animEffect>
                                  </p:childTnLst>
                                </p:cTn>
                              </p:par>
                            </p:childTnLst>
                          </p:cTn>
                        </p:par>
                      </p:childTnLst>
                    </p:cTn>
                  </p:par>
                  <p:par>
                    <p:cTn id="112" fill="hold">
                      <p:stCondLst>
                        <p:cond delay="indefinite"/>
                      </p:stCondLst>
                      <p:childTnLst>
                        <p:par>
                          <p:cTn id="113" fill="hold">
                            <p:stCondLst>
                              <p:cond delay="0"/>
                            </p:stCondLst>
                            <p:childTnLst>
                              <p:par>
                                <p:cTn id="114" presetID="6" presetClass="emph" presetSubtype="0" fill="hold" nodeType="clickEffect">
                                  <p:stCondLst>
                                    <p:cond delay="0"/>
                                  </p:stCondLst>
                                  <p:childTnLst>
                                    <p:animScale>
                                      <p:cBhvr>
                                        <p:cTn id="115" dur="2000" fill="hold"/>
                                        <p:tgtEl>
                                          <p:spTgt spid="29"/>
                                        </p:tgtEl>
                                      </p:cBhvr>
                                      <p:by x="250000" y="250000"/>
                                    </p:animScale>
                                  </p:childTnLst>
                                </p:cTn>
                              </p:par>
                            </p:childTnLst>
                          </p:cTn>
                        </p:par>
                      </p:childTnLst>
                    </p:cTn>
                  </p:par>
                  <p:par>
                    <p:cTn id="116" fill="hold">
                      <p:stCondLst>
                        <p:cond delay="indefinite"/>
                      </p:stCondLst>
                      <p:childTnLst>
                        <p:par>
                          <p:cTn id="117" fill="hold">
                            <p:stCondLst>
                              <p:cond delay="0"/>
                            </p:stCondLst>
                            <p:childTnLst>
                              <p:par>
                                <p:cTn id="118" presetID="10" presetClass="exit" presetSubtype="0" fill="hold" nodeType="clickEffect">
                                  <p:stCondLst>
                                    <p:cond delay="0"/>
                                  </p:stCondLst>
                                  <p:childTnLst>
                                    <p:animEffect transition="out" filter="fade">
                                      <p:cBhvr>
                                        <p:cTn id="119" dur="1000"/>
                                        <p:tgtEl>
                                          <p:spTgt spid="29"/>
                                        </p:tgtEl>
                                      </p:cBhvr>
                                    </p:animEffect>
                                    <p:set>
                                      <p:cBhvr>
                                        <p:cTn id="120" dur="1" fill="hold">
                                          <p:stCondLst>
                                            <p:cond delay="999"/>
                                          </p:stCondLst>
                                        </p:cTn>
                                        <p:tgtEl>
                                          <p:spTgt spid="29"/>
                                        </p:tgtEl>
                                        <p:attrNameLst>
                                          <p:attrName>style.visibility</p:attrName>
                                        </p:attrNameLst>
                                      </p:cBhvr>
                                      <p:to>
                                        <p:strVal val="hidden"/>
                                      </p:to>
                                    </p:set>
                                  </p:childTnLst>
                                </p:cTn>
                              </p:par>
                              <p:par>
                                <p:cTn id="121" presetID="10" presetClass="entr" presetSubtype="0" fill="hold" nodeType="withEffect">
                                  <p:stCondLst>
                                    <p:cond delay="0"/>
                                  </p:stCondLst>
                                  <p:childTnLst>
                                    <p:set>
                                      <p:cBhvr>
                                        <p:cTn id="122" dur="1" fill="hold">
                                          <p:stCondLst>
                                            <p:cond delay="0"/>
                                          </p:stCondLst>
                                        </p:cTn>
                                        <p:tgtEl>
                                          <p:spTgt spid="28"/>
                                        </p:tgtEl>
                                        <p:attrNameLst>
                                          <p:attrName>style.visibility</p:attrName>
                                        </p:attrNameLst>
                                      </p:cBhvr>
                                      <p:to>
                                        <p:strVal val="visible"/>
                                      </p:to>
                                    </p:set>
                                    <p:animEffect transition="in" filter="fade">
                                      <p:cBhvr>
                                        <p:cTn id="123" dur="1000"/>
                                        <p:tgtEl>
                                          <p:spTgt spid="28"/>
                                        </p:tgtEl>
                                      </p:cBhvr>
                                    </p:animEffect>
                                  </p:childTnLst>
                                </p:cTn>
                              </p:par>
                            </p:childTnLst>
                          </p:cTn>
                        </p:par>
                      </p:childTnLst>
                    </p:cTn>
                  </p:par>
                  <p:par>
                    <p:cTn id="124" fill="hold">
                      <p:stCondLst>
                        <p:cond delay="indefinite"/>
                      </p:stCondLst>
                      <p:childTnLst>
                        <p:par>
                          <p:cTn id="125" fill="hold">
                            <p:stCondLst>
                              <p:cond delay="0"/>
                            </p:stCondLst>
                            <p:childTnLst>
                              <p:par>
                                <p:cTn id="126" presetID="10" presetClass="entr" presetSubtype="0" fill="hold" nodeType="clickEffect">
                                  <p:stCondLst>
                                    <p:cond delay="0"/>
                                  </p:stCondLst>
                                  <p:childTnLst>
                                    <p:set>
                                      <p:cBhvr>
                                        <p:cTn id="127" dur="1" fill="hold">
                                          <p:stCondLst>
                                            <p:cond delay="0"/>
                                          </p:stCondLst>
                                        </p:cTn>
                                        <p:tgtEl>
                                          <p:spTgt spid="30"/>
                                        </p:tgtEl>
                                        <p:attrNameLst>
                                          <p:attrName>style.visibility</p:attrName>
                                        </p:attrNameLst>
                                      </p:cBhvr>
                                      <p:to>
                                        <p:strVal val="visible"/>
                                      </p:to>
                                    </p:set>
                                    <p:animEffect transition="in" filter="fade">
                                      <p:cBhvr>
                                        <p:cTn id="128" dur="1000"/>
                                        <p:tgtEl>
                                          <p:spTgt spid="30"/>
                                        </p:tgtEl>
                                      </p:cBhvr>
                                    </p:animEffect>
                                  </p:childTnLst>
                                </p:cTn>
                              </p:par>
                            </p:childTnLst>
                          </p:cTn>
                        </p:par>
                      </p:childTnLst>
                    </p:cTn>
                  </p:par>
                  <p:par>
                    <p:cTn id="129" fill="hold">
                      <p:stCondLst>
                        <p:cond delay="indefinite"/>
                      </p:stCondLst>
                      <p:childTnLst>
                        <p:par>
                          <p:cTn id="130" fill="hold">
                            <p:stCondLst>
                              <p:cond delay="0"/>
                            </p:stCondLst>
                            <p:childTnLst>
                              <p:par>
                                <p:cTn id="131" presetID="6" presetClass="emph" presetSubtype="0" fill="hold" nodeType="clickEffect">
                                  <p:stCondLst>
                                    <p:cond delay="0"/>
                                  </p:stCondLst>
                                  <p:childTnLst>
                                    <p:animScale>
                                      <p:cBhvr>
                                        <p:cTn id="132" dur="2000" fill="hold"/>
                                        <p:tgtEl>
                                          <p:spTgt spid="28"/>
                                        </p:tgtEl>
                                      </p:cBhvr>
                                      <p:by x="8000" y="8000"/>
                                    </p:animScale>
                                  </p:childTnLst>
                                </p:cTn>
                              </p:par>
                              <p:par>
                                <p:cTn id="133" presetID="6" presetClass="emph" presetSubtype="0" fill="hold" nodeType="withEffect">
                                  <p:stCondLst>
                                    <p:cond delay="0"/>
                                  </p:stCondLst>
                                  <p:childTnLst>
                                    <p:animScale>
                                      <p:cBhvr>
                                        <p:cTn id="134" dur="2000" fill="hold"/>
                                        <p:tgtEl>
                                          <p:spTgt spid="30"/>
                                        </p:tgtEl>
                                      </p:cBhvr>
                                      <p:by x="8000" y="8000"/>
                                    </p:animScale>
                                  </p:childTnLst>
                                </p:cTn>
                              </p:par>
                              <p:par>
                                <p:cTn id="135" presetID="42" presetClass="path" presetSubtype="0" accel="50000" decel="50000" fill="hold" nodeType="withEffect">
                                  <p:stCondLst>
                                    <p:cond delay="0"/>
                                  </p:stCondLst>
                                  <p:childTnLst>
                                    <p:animMotion origin="layout" path="M 0 -2.22222E-6 L -0.075 0.12778 " pathEditMode="relative" rAng="0" ptsTypes="AA">
                                      <p:cBhvr>
                                        <p:cTn id="136" dur="2000" fill="hold"/>
                                        <p:tgtEl>
                                          <p:spTgt spid="28"/>
                                        </p:tgtEl>
                                        <p:attrNameLst>
                                          <p:attrName>ppt_x</p:attrName>
                                          <p:attrName>ppt_y</p:attrName>
                                        </p:attrNameLst>
                                      </p:cBhvr>
                                      <p:rCtr x="-3750" y="6389"/>
                                    </p:animMotion>
                                  </p:childTnLst>
                                </p:cTn>
                              </p:par>
                              <p:par>
                                <p:cTn id="137" presetID="42" presetClass="path" presetSubtype="0" accel="50000" decel="50000" fill="hold" nodeType="withEffect">
                                  <p:stCondLst>
                                    <p:cond delay="0"/>
                                  </p:stCondLst>
                                  <p:childTnLst>
                                    <p:animMotion origin="layout" path="M -1.66667E-6 -3.58025E-6 L -0.34271 -0.17191 " pathEditMode="relative" rAng="0" ptsTypes="AA">
                                      <p:cBhvr>
                                        <p:cTn id="138" dur="2000" fill="hold"/>
                                        <p:tgtEl>
                                          <p:spTgt spid="30"/>
                                        </p:tgtEl>
                                        <p:attrNameLst>
                                          <p:attrName>ppt_x</p:attrName>
                                          <p:attrName>ppt_y</p:attrName>
                                        </p:attrNameLst>
                                      </p:cBhvr>
                                      <p:rCtr x="-17135" y="-8611"/>
                                    </p:animMotion>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9"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6"/>
          <a:stretch>
            <a:fillRect/>
          </a:stretch>
        </p:blipFill>
        <p:spPr>
          <a:xfrm>
            <a:off x="9413016" y="-1307016"/>
            <a:ext cx="6752033" cy="7924800"/>
          </a:xfrm>
          <a:prstGeom prst="rect">
            <a:avLst/>
          </a:prstGeom>
          <a:solidFill>
            <a:srgbClr val="FF0000"/>
          </a:solidFill>
        </p:spPr>
      </p:pic>
      <p:sp>
        <p:nvSpPr>
          <p:cNvPr id="13" name="Rectangle 111"/>
          <p:cNvSpPr>
            <a:spLocks noChangeArrowheads="1"/>
          </p:cNvSpPr>
          <p:nvPr/>
        </p:nvSpPr>
        <p:spPr bwMode="auto">
          <a:xfrm>
            <a:off x="641228" y="359224"/>
            <a:ext cx="7861544" cy="460908"/>
          </a:xfrm>
          <a:prstGeom prst="rect">
            <a:avLst/>
          </a:prstGeom>
          <a:noFill/>
          <a:ln w="9525">
            <a:noFill/>
            <a:miter lim="800000"/>
            <a:headEnd/>
            <a:tailEnd/>
          </a:ln>
          <a:effectLst/>
        </p:spPr>
        <p:txBody>
          <a:bodyPr anchor="b" anchorCtr="1"/>
          <a:lstStyle/>
          <a:p>
            <a:pPr lvl="0" algn="ctr">
              <a:lnSpc>
                <a:spcPts val="2500"/>
              </a:lnSpc>
              <a:defRPr/>
            </a:pPr>
            <a:r>
              <a:rPr lang="en-US" sz="3200" b="1" dirty="0">
                <a:solidFill>
                  <a:srgbClr val="737300">
                    <a:lumMod val="20000"/>
                    <a:lumOff val="80000"/>
                  </a:srgbClr>
                </a:solidFill>
                <a:effectLst>
                  <a:outerShdw blurRad="38100" dist="38100" dir="2700000" algn="tl">
                    <a:srgbClr val="000000"/>
                  </a:outerShdw>
                </a:effectLst>
                <a:latin typeface="Arial" pitchFamily="34" charset="0"/>
              </a:rPr>
              <a:t>Poverty &amp; Electrification</a:t>
            </a:r>
            <a:endParaRPr kumimoji="0" lang="en-US" sz="3200"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cxnSp>
        <p:nvCxnSpPr>
          <p:cNvPr id="6" name="Straight Connector 5"/>
          <p:cNvCxnSpPr/>
          <p:nvPr/>
        </p:nvCxnSpPr>
        <p:spPr bwMode="auto">
          <a:xfrm>
            <a:off x="-609600" y="4285462"/>
            <a:ext cx="914400" cy="914400"/>
          </a:xfrm>
          <a:prstGeom prst="line">
            <a:avLst/>
          </a:prstGeom>
          <a:noFill/>
          <a:ln w="57150" cap="flat" cmpd="sng" algn="ctr">
            <a:noFill/>
            <a:prstDash val="solid"/>
            <a:round/>
            <a:headEnd type="none" w="med" len="med"/>
            <a:tailEnd type="none" w="med" len="med"/>
          </a:ln>
          <a:effectLst/>
        </p:spPr>
      </p:cxnSp>
      <p:sp>
        <p:nvSpPr>
          <p:cNvPr id="18" name="Rectangle 17"/>
          <p:cNvSpPr/>
          <p:nvPr/>
        </p:nvSpPr>
        <p:spPr bwMode="auto">
          <a:xfrm>
            <a:off x="1549131" y="1015722"/>
            <a:ext cx="6487359" cy="3182730"/>
          </a:xfrm>
          <a:prstGeom prst="rect">
            <a:avLst/>
          </a:prstGeom>
          <a:solidFill>
            <a:schemeClr val="accent4">
              <a:lumMod val="75000"/>
              <a:alpha val="69804"/>
            </a:schemeClr>
          </a:solidFill>
          <a:ln w="127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64" name="Text Box 186"/>
          <p:cNvSpPr txBox="1">
            <a:spLocks noChangeArrowheads="1"/>
          </p:cNvSpPr>
          <p:nvPr/>
        </p:nvSpPr>
        <p:spPr bwMode="auto">
          <a:xfrm>
            <a:off x="7153067" y="4337022"/>
            <a:ext cx="1198174" cy="400110"/>
          </a:xfrm>
          <a:prstGeom prst="rect">
            <a:avLst/>
          </a:prstGeom>
          <a:noFill/>
          <a:ln w="57150" algn="ctr">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Low</a:t>
            </a:r>
          </a:p>
        </p:txBody>
      </p:sp>
      <p:sp>
        <p:nvSpPr>
          <p:cNvPr id="129" name="Text Box 186"/>
          <p:cNvSpPr txBox="1">
            <a:spLocks noChangeArrowheads="1"/>
          </p:cNvSpPr>
          <p:nvPr/>
        </p:nvSpPr>
        <p:spPr bwMode="auto">
          <a:xfrm>
            <a:off x="1335741" y="4327768"/>
            <a:ext cx="1097519" cy="400110"/>
          </a:xfrm>
          <a:prstGeom prst="rect">
            <a:avLst/>
          </a:prstGeom>
          <a:noFill/>
          <a:ln w="57150" algn="ctr">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High</a:t>
            </a:r>
          </a:p>
        </p:txBody>
      </p:sp>
      <p:sp>
        <p:nvSpPr>
          <p:cNvPr id="62" name="Text Box 186"/>
          <p:cNvSpPr txBox="1">
            <a:spLocks noChangeArrowheads="1"/>
          </p:cNvSpPr>
          <p:nvPr/>
        </p:nvSpPr>
        <p:spPr bwMode="auto">
          <a:xfrm>
            <a:off x="2875906" y="4415018"/>
            <a:ext cx="3966004" cy="461665"/>
          </a:xfrm>
          <a:prstGeom prst="rect">
            <a:avLst/>
          </a:prstGeom>
          <a:noFill/>
          <a:ln w="57150" algn="ctr">
            <a:noFill/>
            <a:miter lim="800000"/>
            <a:headEnd/>
            <a:tailEnd/>
          </a:ln>
        </p:spPr>
        <p:txBody>
          <a:bodyPr wrap="square">
            <a:spAutoFit/>
          </a:bodyPr>
          <a:lstStyle>
            <a:defPPr>
              <a:defRPr lang="en-US"/>
            </a:defPPr>
            <a:lvl1pPr marL="0" marR="0" lvl="0" indent="0" defTabSz="914400" eaLnBrk="1" latinLnBrk="0" hangingPunct="1">
              <a:lnSpc>
                <a:spcPct val="100000"/>
              </a:lnSpc>
              <a:buClrTx/>
              <a:buSzTx/>
              <a:buFontTx/>
              <a:buNone/>
              <a:tabLst/>
              <a:defRPr kumimoji="0" b="1" i="0" u="none" strike="noStrike" cap="none" spc="0" normalizeH="0" baseline="0">
                <a:ln>
                  <a:noFill/>
                </a:ln>
                <a:solidFill>
                  <a:srgbClr val="FFFF12"/>
                </a:solidFill>
                <a:effectLst>
                  <a:outerShdw blurRad="38100" dist="38100" dir="2700000" algn="tl">
                    <a:srgbClr val="000000">
                      <a:alpha val="43137"/>
                    </a:srgbClr>
                  </a:outerShdw>
                </a:effectLst>
                <a:uLnTx/>
                <a:uFillTx/>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Severe Economic Poverty</a:t>
            </a:r>
          </a:p>
        </p:txBody>
      </p:sp>
      <p:sp>
        <p:nvSpPr>
          <p:cNvPr id="64" name="Text Box 186"/>
          <p:cNvSpPr txBox="1">
            <a:spLocks noChangeArrowheads="1"/>
          </p:cNvSpPr>
          <p:nvPr/>
        </p:nvSpPr>
        <p:spPr bwMode="auto">
          <a:xfrm rot="16200000">
            <a:off x="-365862" y="2376255"/>
            <a:ext cx="2717390" cy="461665"/>
          </a:xfrm>
          <a:prstGeom prst="rect">
            <a:avLst/>
          </a:prstGeom>
          <a:noFill/>
          <a:ln w="57150" algn="ctr">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Electrification</a:t>
            </a:r>
          </a:p>
        </p:txBody>
      </p:sp>
      <p:sp>
        <p:nvSpPr>
          <p:cNvPr id="152" name="Text Box 186">
            <a:extLst>
              <a:ext uri="{FF2B5EF4-FFF2-40B4-BE49-F238E27FC236}">
                <a16:creationId xmlns:a16="http://schemas.microsoft.com/office/drawing/2014/main" id="{61D356AE-7C95-415E-A39F-0FC7C3998293}"/>
              </a:ext>
            </a:extLst>
          </p:cNvPr>
          <p:cNvSpPr txBox="1">
            <a:spLocks noChangeArrowheads="1"/>
          </p:cNvSpPr>
          <p:nvPr/>
        </p:nvSpPr>
        <p:spPr bwMode="auto">
          <a:xfrm rot="16200000">
            <a:off x="920842" y="983102"/>
            <a:ext cx="1055963" cy="696020"/>
          </a:xfrm>
          <a:prstGeom prst="rect">
            <a:avLst/>
          </a:prstGeom>
          <a:noFill/>
          <a:ln w="57150" algn="ctr">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High</a:t>
            </a:r>
          </a:p>
        </p:txBody>
      </p:sp>
      <p:sp>
        <p:nvSpPr>
          <p:cNvPr id="155" name="Text Box 186">
            <a:extLst>
              <a:ext uri="{FF2B5EF4-FFF2-40B4-BE49-F238E27FC236}">
                <a16:creationId xmlns:a16="http://schemas.microsoft.com/office/drawing/2014/main" id="{842EB64A-11E9-4CB1-BC7D-A99E46016A95}"/>
              </a:ext>
            </a:extLst>
          </p:cNvPr>
          <p:cNvSpPr txBox="1">
            <a:spLocks noChangeArrowheads="1"/>
          </p:cNvSpPr>
          <p:nvPr/>
        </p:nvSpPr>
        <p:spPr bwMode="auto">
          <a:xfrm rot="16200000">
            <a:off x="908764" y="3595109"/>
            <a:ext cx="1055963" cy="696020"/>
          </a:xfrm>
          <a:prstGeom prst="rect">
            <a:avLst/>
          </a:prstGeom>
          <a:noFill/>
          <a:ln w="57150" algn="ctr">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Low</a:t>
            </a:r>
          </a:p>
        </p:txBody>
      </p:sp>
      <p:grpSp>
        <p:nvGrpSpPr>
          <p:cNvPr id="28" name="Group 27">
            <a:extLst>
              <a:ext uri="{FF2B5EF4-FFF2-40B4-BE49-F238E27FC236}">
                <a16:creationId xmlns:a16="http://schemas.microsoft.com/office/drawing/2014/main" id="{3B886747-1A43-4547-A3FF-2231155C03C8}"/>
              </a:ext>
            </a:extLst>
          </p:cNvPr>
          <p:cNvGrpSpPr/>
          <p:nvPr/>
        </p:nvGrpSpPr>
        <p:grpSpPr>
          <a:xfrm>
            <a:off x="1625623" y="2491397"/>
            <a:ext cx="1664572" cy="1560385"/>
            <a:chOff x="5745042" y="916651"/>
            <a:chExt cx="1664572" cy="1560385"/>
          </a:xfrm>
        </p:grpSpPr>
        <p:sp>
          <p:nvSpPr>
            <p:cNvPr id="95" name="Oval 94"/>
            <p:cNvSpPr/>
            <p:nvPr/>
          </p:nvSpPr>
          <p:spPr bwMode="auto">
            <a:xfrm>
              <a:off x="5880212" y="916651"/>
              <a:ext cx="1529402" cy="1560385"/>
            </a:xfrm>
            <a:prstGeom prst="ellipse">
              <a:avLst/>
            </a:prstGeom>
            <a:solidFill>
              <a:srgbClr val="00B0F0"/>
            </a:solidFill>
            <a:ln w="9525"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2" name="Rectangle 21">
              <a:extLst>
                <a:ext uri="{FF2B5EF4-FFF2-40B4-BE49-F238E27FC236}">
                  <a16:creationId xmlns:a16="http://schemas.microsoft.com/office/drawing/2014/main" id="{4997864D-8D9F-4BDD-AC27-E8F8B76A4CB5}"/>
                </a:ext>
              </a:extLst>
            </p:cNvPr>
            <p:cNvSpPr/>
            <p:nvPr/>
          </p:nvSpPr>
          <p:spPr>
            <a:xfrm>
              <a:off x="5745042" y="1121559"/>
              <a:ext cx="1204176" cy="658835"/>
            </a:xfrm>
            <a:prstGeom prst="rect">
              <a:avLst/>
            </a:prstGeom>
          </p:spPr>
          <p:txBody>
            <a:bodyPr wrap="none">
              <a:spAutoFit/>
            </a:body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Africa</a:t>
              </a:r>
            </a:p>
          </p:txBody>
        </p:sp>
      </p:grpSp>
      <p:grpSp>
        <p:nvGrpSpPr>
          <p:cNvPr id="27" name="Group 26">
            <a:extLst>
              <a:ext uri="{FF2B5EF4-FFF2-40B4-BE49-F238E27FC236}">
                <a16:creationId xmlns:a16="http://schemas.microsoft.com/office/drawing/2014/main" id="{5EE60B03-4537-4421-9B61-E681953AAE3A}"/>
              </a:ext>
            </a:extLst>
          </p:cNvPr>
          <p:cNvGrpSpPr/>
          <p:nvPr/>
        </p:nvGrpSpPr>
        <p:grpSpPr>
          <a:xfrm>
            <a:off x="3519844" y="1161691"/>
            <a:ext cx="2804756" cy="2820118"/>
            <a:chOff x="2941788" y="1339432"/>
            <a:chExt cx="2804756" cy="2820118"/>
          </a:xfrm>
        </p:grpSpPr>
        <p:sp>
          <p:nvSpPr>
            <p:cNvPr id="124" name="Oval 123"/>
            <p:cNvSpPr/>
            <p:nvPr/>
          </p:nvSpPr>
          <p:spPr bwMode="auto">
            <a:xfrm>
              <a:off x="2941788" y="1339432"/>
              <a:ext cx="2804756" cy="2820118"/>
            </a:xfrm>
            <a:prstGeom prst="ellipse">
              <a:avLst/>
            </a:prstGeom>
            <a:solidFill>
              <a:schemeClr val="bg1">
                <a:lumMod val="60000"/>
                <a:lumOff val="40000"/>
              </a:schemeClr>
            </a:solidFill>
            <a:ln w="9525" cap="flat" cmpd="sng" algn="ctr">
              <a:solidFill>
                <a:schemeClr val="accent5">
                  <a:lumMod val="5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62" name="Rectangle 161">
              <a:extLst>
                <a:ext uri="{FF2B5EF4-FFF2-40B4-BE49-F238E27FC236}">
                  <a16:creationId xmlns:a16="http://schemas.microsoft.com/office/drawing/2014/main" id="{3BD857D8-BC05-4870-8C20-A0E5397249E6}"/>
                </a:ext>
              </a:extLst>
            </p:cNvPr>
            <p:cNvSpPr/>
            <p:nvPr/>
          </p:nvSpPr>
          <p:spPr>
            <a:xfrm>
              <a:off x="3620427" y="2010048"/>
              <a:ext cx="944489" cy="658835"/>
            </a:xfrm>
            <a:prstGeom prst="rect">
              <a:avLst/>
            </a:prstGeom>
          </p:spPr>
          <p:txBody>
            <a:bodyPr wrap="none">
              <a:spAutoFit/>
            </a:body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Asia</a:t>
              </a:r>
            </a:p>
          </p:txBody>
        </p:sp>
      </p:grpSp>
      <p:grpSp>
        <p:nvGrpSpPr>
          <p:cNvPr id="29" name="Group 28">
            <a:extLst>
              <a:ext uri="{FF2B5EF4-FFF2-40B4-BE49-F238E27FC236}">
                <a16:creationId xmlns:a16="http://schemas.microsoft.com/office/drawing/2014/main" id="{3EBB8310-27CF-4EB7-8041-7A5B3001DB58}"/>
              </a:ext>
            </a:extLst>
          </p:cNvPr>
          <p:cNvGrpSpPr/>
          <p:nvPr/>
        </p:nvGrpSpPr>
        <p:grpSpPr>
          <a:xfrm>
            <a:off x="6160644" y="1055139"/>
            <a:ext cx="1517912" cy="1325204"/>
            <a:chOff x="1270864" y="2838813"/>
            <a:chExt cx="1517912" cy="1325204"/>
          </a:xfrm>
        </p:grpSpPr>
        <p:sp>
          <p:nvSpPr>
            <p:cNvPr id="102" name="Oval 101"/>
            <p:cNvSpPr/>
            <p:nvPr/>
          </p:nvSpPr>
          <p:spPr bwMode="auto">
            <a:xfrm>
              <a:off x="1691774" y="3034403"/>
              <a:ext cx="1097002" cy="1129614"/>
            </a:xfrm>
            <a:prstGeom prst="ellipse">
              <a:avLst/>
            </a:prstGeom>
            <a:solidFill>
              <a:srgbClr val="FF5050"/>
            </a:solidFill>
            <a:ln w="9525" cap="flat" cmpd="sng" algn="ctr">
              <a:solidFill>
                <a:srgbClr val="A4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63" name="Rectangle 162">
              <a:extLst>
                <a:ext uri="{FF2B5EF4-FFF2-40B4-BE49-F238E27FC236}">
                  <a16:creationId xmlns:a16="http://schemas.microsoft.com/office/drawing/2014/main" id="{715F4106-958B-4AE2-9859-C88E7A4AB993}"/>
                </a:ext>
              </a:extLst>
            </p:cNvPr>
            <p:cNvSpPr/>
            <p:nvPr/>
          </p:nvSpPr>
          <p:spPr>
            <a:xfrm>
              <a:off x="1270864" y="2838813"/>
              <a:ext cx="1196161" cy="707886"/>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charset="0"/>
                  <a:ea typeface="+mn-ea"/>
                  <a:cs typeface="+mn-cs"/>
                </a:rPr>
                <a:t>Latin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charset="0"/>
                  <a:ea typeface="+mn-ea"/>
                  <a:cs typeface="+mn-cs"/>
                </a:rPr>
                <a:t>America</a:t>
              </a:r>
            </a:p>
          </p:txBody>
        </p:sp>
      </p:grpSp>
      <p:sp>
        <p:nvSpPr>
          <p:cNvPr id="20" name="Freeform 19"/>
          <p:cNvSpPr/>
          <p:nvPr/>
        </p:nvSpPr>
        <p:spPr bwMode="auto">
          <a:xfrm flipV="1">
            <a:off x="1947488" y="1832307"/>
            <a:ext cx="5706192" cy="2083568"/>
          </a:xfrm>
          <a:custGeom>
            <a:avLst/>
            <a:gdLst>
              <a:gd name="connsiteX0" fmla="*/ 0 w 3453493"/>
              <a:gd name="connsiteY0" fmla="*/ 0 h 2735035"/>
              <a:gd name="connsiteX1" fmla="*/ 2139043 w 3453493"/>
              <a:gd name="connsiteY1" fmla="*/ 1371600 h 2735035"/>
              <a:gd name="connsiteX2" fmla="*/ 3453493 w 3453493"/>
              <a:gd name="connsiteY2" fmla="*/ 2735035 h 2735035"/>
              <a:gd name="connsiteX0" fmla="*/ 0 w 3453493"/>
              <a:gd name="connsiteY0" fmla="*/ 0 h 2735035"/>
              <a:gd name="connsiteX1" fmla="*/ 1983921 w 3453493"/>
              <a:gd name="connsiteY1" fmla="*/ 1306286 h 2735035"/>
              <a:gd name="connsiteX2" fmla="*/ 3453493 w 3453493"/>
              <a:gd name="connsiteY2" fmla="*/ 2735035 h 2735035"/>
              <a:gd name="connsiteX0" fmla="*/ 0 w 3347357"/>
              <a:gd name="connsiteY0" fmla="*/ 0 h 2841171"/>
              <a:gd name="connsiteX1" fmla="*/ 1983921 w 3347357"/>
              <a:gd name="connsiteY1" fmla="*/ 1306286 h 2841171"/>
              <a:gd name="connsiteX2" fmla="*/ 3347357 w 3347357"/>
              <a:gd name="connsiteY2" fmla="*/ 2841171 h 2841171"/>
              <a:gd name="connsiteX0" fmla="*/ 0 w 3347357"/>
              <a:gd name="connsiteY0" fmla="*/ 0 h 2841171"/>
              <a:gd name="connsiteX1" fmla="*/ 1992085 w 3347357"/>
              <a:gd name="connsiteY1" fmla="*/ 1200151 h 2841171"/>
              <a:gd name="connsiteX2" fmla="*/ 3347357 w 3347357"/>
              <a:gd name="connsiteY2" fmla="*/ 2841171 h 2841171"/>
              <a:gd name="connsiteX0" fmla="*/ 0 w 3347357"/>
              <a:gd name="connsiteY0" fmla="*/ 0 h 2841171"/>
              <a:gd name="connsiteX1" fmla="*/ 1934935 w 3347357"/>
              <a:gd name="connsiteY1" fmla="*/ 1240972 h 2841171"/>
              <a:gd name="connsiteX2" fmla="*/ 3347357 w 3347357"/>
              <a:gd name="connsiteY2" fmla="*/ 2841171 h 2841171"/>
              <a:gd name="connsiteX0" fmla="*/ 0 w 3347357"/>
              <a:gd name="connsiteY0" fmla="*/ 0 h 2841171"/>
              <a:gd name="connsiteX1" fmla="*/ 2010325 w 3347357"/>
              <a:gd name="connsiteY1" fmla="*/ 1349969 h 2841171"/>
              <a:gd name="connsiteX2" fmla="*/ 3347357 w 3347357"/>
              <a:gd name="connsiteY2" fmla="*/ 2841171 h 2841171"/>
              <a:gd name="connsiteX0" fmla="*/ 0 w 3347357"/>
              <a:gd name="connsiteY0" fmla="*/ 0 h 2841171"/>
              <a:gd name="connsiteX1" fmla="*/ 1579046 w 3347357"/>
              <a:gd name="connsiteY1" fmla="*/ 1679837 h 2841171"/>
              <a:gd name="connsiteX2" fmla="*/ 3347357 w 3347357"/>
              <a:gd name="connsiteY2" fmla="*/ 2841171 h 2841171"/>
              <a:gd name="connsiteX0" fmla="*/ 0 w 3347357"/>
              <a:gd name="connsiteY0" fmla="*/ 0 h 2841171"/>
              <a:gd name="connsiteX1" fmla="*/ 1579046 w 3347357"/>
              <a:gd name="connsiteY1" fmla="*/ 1679837 h 2841171"/>
              <a:gd name="connsiteX2" fmla="*/ 3347357 w 3347357"/>
              <a:gd name="connsiteY2" fmla="*/ 2841171 h 2841171"/>
              <a:gd name="connsiteX0" fmla="*/ 0 w 3347357"/>
              <a:gd name="connsiteY0" fmla="*/ 0 h 2841171"/>
              <a:gd name="connsiteX1" fmla="*/ 1579046 w 3347357"/>
              <a:gd name="connsiteY1" fmla="*/ 1648111 h 2841171"/>
              <a:gd name="connsiteX2" fmla="*/ 3347357 w 3347357"/>
              <a:gd name="connsiteY2" fmla="*/ 2841171 h 2841171"/>
            </a:gdLst>
            <a:ahLst/>
            <a:cxnLst>
              <a:cxn ang="0">
                <a:pos x="connsiteX0" y="connsiteY0"/>
              </a:cxn>
              <a:cxn ang="0">
                <a:pos x="connsiteX1" y="connsiteY1"/>
              </a:cxn>
              <a:cxn ang="0">
                <a:pos x="connsiteX2" y="connsiteY2"/>
              </a:cxn>
            </a:cxnLst>
            <a:rect l="l" t="t" r="r" b="b"/>
            <a:pathLst>
              <a:path w="3347357" h="2841171">
                <a:moveTo>
                  <a:pt x="0" y="0"/>
                </a:moveTo>
                <a:cubicBezTo>
                  <a:pt x="637971" y="861053"/>
                  <a:pt x="1021153" y="1174583"/>
                  <a:pt x="1579046" y="1648111"/>
                </a:cubicBezTo>
                <a:cubicBezTo>
                  <a:pt x="2136939" y="2121639"/>
                  <a:pt x="3347357" y="2841171"/>
                  <a:pt x="3347357" y="2841171"/>
                </a:cubicBezTo>
              </a:path>
            </a:pathLst>
          </a:custGeom>
          <a:noFill/>
          <a:ln w="142875" cap="flat" cmpd="sng" algn="ctr">
            <a:solidFill>
              <a:srgbClr val="006699"/>
            </a:solidFill>
            <a:prstDash val="solid"/>
            <a:round/>
            <a:headEnd type="none" w="med" len="med"/>
            <a:tailEnd type="triangle" w="med" len="med"/>
          </a:ln>
          <a:effectLst>
            <a:outerShdw blurRad="50800" dist="38100" dir="2700000" algn="tl" rotWithShape="0">
              <a:prstClr val="black">
                <a:alpha val="40000"/>
              </a:prstClr>
            </a:outerShdw>
          </a:effectLst>
          <a:scene3d>
            <a:camera prst="orthographicFront"/>
            <a:lightRig rig="threePt" dir="t"/>
          </a:scene3d>
          <a:sp3d>
            <a:bevelT/>
          </a:sp3d>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5" name="Text Box 186">
            <a:extLst>
              <a:ext uri="{FF2B5EF4-FFF2-40B4-BE49-F238E27FC236}">
                <a16:creationId xmlns:a16="http://schemas.microsoft.com/office/drawing/2014/main" id="{92C83C6B-5C1A-4173-A6CD-3CD5897E43D3}"/>
              </a:ext>
            </a:extLst>
          </p:cNvPr>
          <p:cNvSpPr txBox="1">
            <a:spLocks noChangeArrowheads="1"/>
          </p:cNvSpPr>
          <p:nvPr/>
        </p:nvSpPr>
        <p:spPr bwMode="auto">
          <a:xfrm>
            <a:off x="1876867" y="1211105"/>
            <a:ext cx="1489875" cy="738664"/>
          </a:xfrm>
          <a:prstGeom prst="rect">
            <a:avLst/>
          </a:prstGeom>
          <a:noFill/>
          <a:ln w="57150" algn="ctr">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Size of circle proportional to population</a:t>
            </a:r>
          </a:p>
        </p:txBody>
      </p:sp>
      <p:sp>
        <p:nvSpPr>
          <p:cNvPr id="23" name="Text Box 186">
            <a:extLst>
              <a:ext uri="{FF2B5EF4-FFF2-40B4-BE49-F238E27FC236}">
                <a16:creationId xmlns:a16="http://schemas.microsoft.com/office/drawing/2014/main" id="{51EBFCA2-28C0-4035-B3E7-1C16E3F0541F}"/>
              </a:ext>
            </a:extLst>
          </p:cNvPr>
          <p:cNvSpPr txBox="1">
            <a:spLocks noChangeArrowheads="1"/>
          </p:cNvSpPr>
          <p:nvPr/>
        </p:nvSpPr>
        <p:spPr bwMode="auto">
          <a:xfrm>
            <a:off x="1584306" y="1171364"/>
            <a:ext cx="2461435" cy="1200329"/>
          </a:xfrm>
          <a:prstGeom prst="rect">
            <a:avLst/>
          </a:prstGeom>
          <a:noFill/>
          <a:ln w="57150" algn="ctr">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The Future</a:t>
            </a:r>
          </a:p>
        </p:txBody>
      </p:sp>
      <p:sp>
        <p:nvSpPr>
          <p:cNvPr id="24" name="TextBox 136">
            <a:extLst>
              <a:ext uri="{FF2B5EF4-FFF2-40B4-BE49-F238E27FC236}">
                <a16:creationId xmlns:a16="http://schemas.microsoft.com/office/drawing/2014/main" id="{2D4ED7E1-1D2A-4FA1-8C6E-326B9A0F360B}"/>
              </a:ext>
            </a:extLst>
          </p:cNvPr>
          <p:cNvSpPr txBox="1">
            <a:spLocks noChangeArrowheads="1"/>
          </p:cNvSpPr>
          <p:nvPr/>
        </p:nvSpPr>
        <p:spPr bwMode="auto">
          <a:xfrm>
            <a:off x="2338929" y="1361330"/>
            <a:ext cx="4997205" cy="2554545"/>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defPPr>
              <a:defRPr lang="en-US"/>
            </a:defPPr>
            <a:lvl1pPr algn="ctr">
              <a:defRPr sz="4400" b="1">
                <a:solidFill>
                  <a:srgbClr val="CCFFCC"/>
                </a:solidFill>
                <a:effectLst>
                  <a:outerShdw blurRad="38100" dist="38100" dir="2700000" algn="tl">
                    <a:srgbClr val="000000">
                      <a:alpha val="43137"/>
                    </a:srgbClr>
                  </a:outerShdw>
                </a:effectLst>
              </a:defRPr>
            </a:lvl1pPr>
            <a:lvl2pPr marL="742950" indent="-285750">
              <a:spcBef>
                <a:spcPct val="20000"/>
              </a:spcBef>
              <a:buClr>
                <a:schemeClr val="tx1"/>
              </a:buClr>
              <a:buSzPct val="65000"/>
              <a:buFont typeface="Wingdings" panose="05000000000000000000" pitchFamily="2" charset="2"/>
              <a:buChar char="n"/>
              <a:defRPr sz="2800">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latin typeface="Tahoma" panose="020B0604030504040204" pitchFamily="34" charset="0"/>
              </a:defRPr>
            </a:lvl9pPr>
          </a:lstStyle>
          <a:p>
            <a:r>
              <a:rPr lang="en-US" sz="4000" dirty="0"/>
              <a:t>75% of the global population live in Africa, Asia or Latin America today.</a:t>
            </a:r>
          </a:p>
        </p:txBody>
      </p:sp>
      <p:sp>
        <p:nvSpPr>
          <p:cNvPr id="26" name="Text Box 186">
            <a:extLst>
              <a:ext uri="{FF2B5EF4-FFF2-40B4-BE49-F238E27FC236}">
                <a16:creationId xmlns:a16="http://schemas.microsoft.com/office/drawing/2014/main" id="{17B8D71E-D635-40EB-A0F5-E4A078E8FD7B}"/>
              </a:ext>
            </a:extLst>
          </p:cNvPr>
          <p:cNvSpPr txBox="1">
            <a:spLocks noChangeArrowheads="1"/>
          </p:cNvSpPr>
          <p:nvPr/>
        </p:nvSpPr>
        <p:spPr bwMode="auto">
          <a:xfrm>
            <a:off x="1575518" y="2534856"/>
            <a:ext cx="2461435" cy="1569660"/>
          </a:xfrm>
          <a:prstGeom prst="rect">
            <a:avLst/>
          </a:prstGeom>
          <a:noFill/>
          <a:ln w="57150" algn="ctr">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charset="0"/>
                <a:ea typeface="+mn-ea"/>
                <a:cs typeface="+mn-cs"/>
              </a:rPr>
              <a:t>Increased Demand for Energy</a:t>
            </a:r>
          </a:p>
        </p:txBody>
      </p:sp>
      <p:pic>
        <p:nvPicPr>
          <p:cNvPr id="2" name="Audio 1">
            <a:hlinkClick r:id="" action="ppaction://media"/>
            <a:extLst>
              <a:ext uri="{FF2B5EF4-FFF2-40B4-BE49-F238E27FC236}">
                <a16:creationId xmlns:a16="http://schemas.microsoft.com/office/drawing/2014/main" id="{8A2D49D7-CEE9-4DCC-BC3F-AA64CD9302DE}"/>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1411325807"/>
      </p:ext>
    </p:extLst>
  </p:cSld>
  <p:clrMapOvr>
    <a:masterClrMapping/>
  </p:clrMapOvr>
  <mc:AlternateContent xmlns:mc="http://schemas.openxmlformats.org/markup-compatibility/2006" xmlns:p14="http://schemas.microsoft.com/office/powerpoint/2010/main">
    <mc:Choice Requires="p14">
      <p:transition spd="med" p14:dur="700" advTm="68077">
        <p:fade/>
      </p:transition>
    </mc:Choice>
    <mc:Fallback xmlns="">
      <p:transition spd="med" advTm="680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8"/>
                                        </p:tgtEl>
                                        <p:attrNameLst>
                                          <p:attrName>style.visibility</p:attrName>
                                        </p:attrNameLst>
                                      </p:cBhvr>
                                      <p:to>
                                        <p:strVal val="visible"/>
                                      </p:to>
                                    </p:set>
                                    <p:animEffect transition="in" filter="fade">
                                      <p:cBhvr>
                                        <p:cTn id="11" dur="1000"/>
                                        <p:tgtEl>
                                          <p:spTgt spid="28"/>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27"/>
                                        </p:tgtEl>
                                        <p:attrNameLst>
                                          <p:attrName>style.visibility</p:attrName>
                                        </p:attrNameLst>
                                      </p:cBhvr>
                                      <p:to>
                                        <p:strVal val="visible"/>
                                      </p:to>
                                    </p:set>
                                    <p:animEffect transition="in" filter="fade">
                                      <p:cBhvr>
                                        <p:cTn id="16" dur="1000"/>
                                        <p:tgtEl>
                                          <p:spTgt spid="27"/>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5"/>
                                        </p:tgtEl>
                                        <p:attrNameLst>
                                          <p:attrName>style.visibility</p:attrName>
                                        </p:attrNameLst>
                                      </p:cBhvr>
                                      <p:to>
                                        <p:strVal val="visible"/>
                                      </p:to>
                                    </p:set>
                                    <p:animEffect transition="in" filter="fade">
                                      <p:cBhvr>
                                        <p:cTn id="19" dur="500"/>
                                        <p:tgtEl>
                                          <p:spTgt spid="25"/>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29"/>
                                        </p:tgtEl>
                                        <p:attrNameLst>
                                          <p:attrName>style.visibility</p:attrName>
                                        </p:attrNameLst>
                                      </p:cBhvr>
                                      <p:to>
                                        <p:strVal val="visible"/>
                                      </p:to>
                                    </p:set>
                                    <p:animEffect transition="in" filter="fade">
                                      <p:cBhvr>
                                        <p:cTn id="24" dur="1000"/>
                                        <p:tgtEl>
                                          <p:spTgt spid="29"/>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wipe(left)">
                                      <p:cBhvr>
                                        <p:cTn id="29" dur="3000"/>
                                        <p:tgtEl>
                                          <p:spTgt spid="20"/>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xit" presetSubtype="0" fill="hold" grpId="1" nodeType="clickEffect">
                                  <p:stCondLst>
                                    <p:cond delay="0"/>
                                  </p:stCondLst>
                                  <p:childTnLst>
                                    <p:animEffect transition="out" filter="fade">
                                      <p:cBhvr>
                                        <p:cTn id="33" dur="500"/>
                                        <p:tgtEl>
                                          <p:spTgt spid="20"/>
                                        </p:tgtEl>
                                      </p:cBhvr>
                                    </p:animEffect>
                                    <p:set>
                                      <p:cBhvr>
                                        <p:cTn id="34" dur="1" fill="hold">
                                          <p:stCondLst>
                                            <p:cond delay="499"/>
                                          </p:stCondLst>
                                        </p:cTn>
                                        <p:tgtEl>
                                          <p:spTgt spid="20"/>
                                        </p:tgtEl>
                                        <p:attrNameLst>
                                          <p:attrName>style.visibility</p:attrName>
                                        </p:attrNameLst>
                                      </p:cBhvr>
                                      <p:to>
                                        <p:strVal val="hidden"/>
                                      </p:to>
                                    </p:set>
                                  </p:childTnLst>
                                </p:cTn>
                              </p:par>
                              <p:par>
                                <p:cTn id="35" presetID="10" presetClass="entr" presetSubtype="0" fill="hold" grpId="0" nodeType="withEffect">
                                  <p:stCondLst>
                                    <p:cond delay="0"/>
                                  </p:stCondLst>
                                  <p:childTnLst>
                                    <p:set>
                                      <p:cBhvr>
                                        <p:cTn id="36" dur="1" fill="hold">
                                          <p:stCondLst>
                                            <p:cond delay="0"/>
                                          </p:stCondLst>
                                        </p:cTn>
                                        <p:tgtEl>
                                          <p:spTgt spid="24"/>
                                        </p:tgtEl>
                                        <p:attrNameLst>
                                          <p:attrName>style.visibility</p:attrName>
                                        </p:attrNameLst>
                                      </p:cBhvr>
                                      <p:to>
                                        <p:strVal val="visible"/>
                                      </p:to>
                                    </p:set>
                                    <p:animEffect transition="in" filter="fade">
                                      <p:cBhvr>
                                        <p:cTn id="37" dur="1000"/>
                                        <p:tgtEl>
                                          <p:spTgt spid="2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grpId="1" nodeType="clickEffect">
                                  <p:stCondLst>
                                    <p:cond delay="0"/>
                                  </p:stCondLst>
                                  <p:childTnLst>
                                    <p:animEffect transition="out" filter="fade">
                                      <p:cBhvr>
                                        <p:cTn id="41" dur="500"/>
                                        <p:tgtEl>
                                          <p:spTgt spid="24"/>
                                        </p:tgtEl>
                                      </p:cBhvr>
                                    </p:animEffect>
                                    <p:set>
                                      <p:cBhvr>
                                        <p:cTn id="42" dur="1" fill="hold">
                                          <p:stCondLst>
                                            <p:cond delay="499"/>
                                          </p:stCondLst>
                                        </p:cTn>
                                        <p:tgtEl>
                                          <p:spTgt spid="24"/>
                                        </p:tgtEl>
                                        <p:attrNameLst>
                                          <p:attrName>style.visibility</p:attrName>
                                        </p:attrNameLst>
                                      </p:cBhvr>
                                      <p:to>
                                        <p:strVal val="hidden"/>
                                      </p:to>
                                    </p:set>
                                  </p:childTnLst>
                                </p:cTn>
                              </p:par>
                              <p:par>
                                <p:cTn id="43" presetID="10" presetClass="entr" presetSubtype="0" fill="hold" grpId="0" nodeType="withEffect">
                                  <p:stCondLst>
                                    <p:cond delay="0"/>
                                  </p:stCondLst>
                                  <p:childTnLst>
                                    <p:set>
                                      <p:cBhvr>
                                        <p:cTn id="44" dur="1" fill="hold">
                                          <p:stCondLst>
                                            <p:cond delay="0"/>
                                          </p:stCondLst>
                                        </p:cTn>
                                        <p:tgtEl>
                                          <p:spTgt spid="23"/>
                                        </p:tgtEl>
                                        <p:attrNameLst>
                                          <p:attrName>style.visibility</p:attrName>
                                        </p:attrNameLst>
                                      </p:cBhvr>
                                      <p:to>
                                        <p:strVal val="visible"/>
                                      </p:to>
                                    </p:set>
                                    <p:animEffect transition="in" filter="fade">
                                      <p:cBhvr>
                                        <p:cTn id="45" dur="500"/>
                                        <p:tgtEl>
                                          <p:spTgt spid="23"/>
                                        </p:tgtEl>
                                      </p:cBhvr>
                                    </p:animEffect>
                                  </p:childTnLst>
                                </p:cTn>
                              </p:par>
                              <p:par>
                                <p:cTn id="46" presetID="10" presetClass="exit" presetSubtype="0" fill="hold" grpId="1" nodeType="withEffect">
                                  <p:stCondLst>
                                    <p:cond delay="0"/>
                                  </p:stCondLst>
                                  <p:childTnLst>
                                    <p:animEffect transition="out" filter="fade">
                                      <p:cBhvr>
                                        <p:cTn id="47" dur="500"/>
                                        <p:tgtEl>
                                          <p:spTgt spid="25"/>
                                        </p:tgtEl>
                                      </p:cBhvr>
                                    </p:animEffect>
                                    <p:set>
                                      <p:cBhvr>
                                        <p:cTn id="48" dur="1" fill="hold">
                                          <p:stCondLst>
                                            <p:cond delay="499"/>
                                          </p:stCondLst>
                                        </p:cTn>
                                        <p:tgtEl>
                                          <p:spTgt spid="25"/>
                                        </p:tgtEl>
                                        <p:attrNameLst>
                                          <p:attrName>style.visibility</p:attrName>
                                        </p:attrNameLst>
                                      </p:cBhvr>
                                      <p:to>
                                        <p:strVal val="hidden"/>
                                      </p:to>
                                    </p:set>
                                  </p:childTnLst>
                                </p:cTn>
                              </p:par>
                            </p:childTnLst>
                          </p:cTn>
                        </p:par>
                      </p:childTnLst>
                    </p:cTn>
                  </p:par>
                  <p:par>
                    <p:cTn id="49" fill="hold">
                      <p:stCondLst>
                        <p:cond delay="indefinite"/>
                      </p:stCondLst>
                      <p:childTnLst>
                        <p:par>
                          <p:cTn id="50" fill="hold">
                            <p:stCondLst>
                              <p:cond delay="0"/>
                            </p:stCondLst>
                            <p:childTnLst>
                              <p:par>
                                <p:cTn id="51" presetID="42" presetClass="path" presetSubtype="0" accel="50000" decel="50000" fill="hold" nodeType="clickEffect">
                                  <p:stCondLst>
                                    <p:cond delay="0"/>
                                  </p:stCondLst>
                                  <p:childTnLst>
                                    <p:animMotion origin="layout" path="M -8.33333E-7 -6.17284E-7 L 0.1724 -0.03272 " pathEditMode="relative" rAng="0" ptsTypes="AA">
                                      <p:cBhvr>
                                        <p:cTn id="52" dur="2000" fill="hold"/>
                                        <p:tgtEl>
                                          <p:spTgt spid="29"/>
                                        </p:tgtEl>
                                        <p:attrNameLst>
                                          <p:attrName>ppt_x</p:attrName>
                                          <p:attrName>ppt_y</p:attrName>
                                        </p:attrNameLst>
                                      </p:cBhvr>
                                      <p:rCtr x="8611" y="-1636"/>
                                    </p:animMotion>
                                  </p:childTnLst>
                                </p:cTn>
                              </p:par>
                              <p:par>
                                <p:cTn id="53" presetID="10" presetClass="exit" presetSubtype="0" fill="hold" nodeType="withEffect">
                                  <p:stCondLst>
                                    <p:cond delay="0"/>
                                  </p:stCondLst>
                                  <p:childTnLst>
                                    <p:animEffect transition="out" filter="fade">
                                      <p:cBhvr>
                                        <p:cTn id="54" dur="2000"/>
                                        <p:tgtEl>
                                          <p:spTgt spid="29"/>
                                        </p:tgtEl>
                                      </p:cBhvr>
                                    </p:animEffect>
                                    <p:set>
                                      <p:cBhvr>
                                        <p:cTn id="55" dur="1" fill="hold">
                                          <p:stCondLst>
                                            <p:cond delay="1999"/>
                                          </p:stCondLst>
                                        </p:cTn>
                                        <p:tgtEl>
                                          <p:spTgt spid="29"/>
                                        </p:tgtEl>
                                        <p:attrNameLst>
                                          <p:attrName>style.visibility</p:attrName>
                                        </p:attrNameLst>
                                      </p:cBhvr>
                                      <p:to>
                                        <p:strVal val="hidden"/>
                                      </p:to>
                                    </p:set>
                                  </p:childTnLst>
                                </p:cTn>
                              </p:par>
                              <p:par>
                                <p:cTn id="56" presetID="6" presetClass="emph" presetSubtype="0" fill="hold" nodeType="withEffect">
                                  <p:stCondLst>
                                    <p:cond delay="0"/>
                                  </p:stCondLst>
                                  <p:childTnLst>
                                    <p:animScale>
                                      <p:cBhvr>
                                        <p:cTn id="57" dur="2000" fill="hold"/>
                                        <p:tgtEl>
                                          <p:spTgt spid="29"/>
                                        </p:tgtEl>
                                      </p:cBhvr>
                                      <p:by x="110000" y="110000"/>
                                    </p:animScale>
                                  </p:childTnLst>
                                </p:cTn>
                              </p:par>
                            </p:childTnLst>
                          </p:cTn>
                        </p:par>
                      </p:childTnLst>
                    </p:cTn>
                  </p:par>
                  <p:par>
                    <p:cTn id="58" fill="hold">
                      <p:stCondLst>
                        <p:cond delay="indefinite"/>
                      </p:stCondLst>
                      <p:childTnLst>
                        <p:par>
                          <p:cTn id="59" fill="hold">
                            <p:stCondLst>
                              <p:cond delay="0"/>
                            </p:stCondLst>
                            <p:childTnLst>
                              <p:par>
                                <p:cTn id="60" presetID="42" presetClass="path" presetSubtype="0" accel="50000" decel="50000" fill="hold" nodeType="clickEffect">
                                  <p:stCondLst>
                                    <p:cond delay="0"/>
                                  </p:stCondLst>
                                  <p:childTnLst>
                                    <p:animMotion origin="layout" path="M -4.44444E-6 0 L 0.2566 -0.13025 " pathEditMode="relative" rAng="0" ptsTypes="AA">
                                      <p:cBhvr>
                                        <p:cTn id="61" dur="2000" fill="hold"/>
                                        <p:tgtEl>
                                          <p:spTgt spid="27"/>
                                        </p:tgtEl>
                                        <p:attrNameLst>
                                          <p:attrName>ppt_x</p:attrName>
                                          <p:attrName>ppt_y</p:attrName>
                                        </p:attrNameLst>
                                      </p:cBhvr>
                                      <p:rCtr x="12830" y="-6512"/>
                                    </p:animMotion>
                                  </p:childTnLst>
                                </p:cTn>
                              </p:par>
                              <p:par>
                                <p:cTn id="62" presetID="6" presetClass="emph" presetSubtype="0" fill="hold" nodeType="withEffect">
                                  <p:stCondLst>
                                    <p:cond delay="0"/>
                                  </p:stCondLst>
                                  <p:childTnLst>
                                    <p:animScale>
                                      <p:cBhvr>
                                        <p:cTn id="63" dur="2000" fill="hold"/>
                                        <p:tgtEl>
                                          <p:spTgt spid="27"/>
                                        </p:tgtEl>
                                      </p:cBhvr>
                                      <p:by x="110000" y="110000"/>
                                    </p:animScale>
                                  </p:childTnLst>
                                </p:cTn>
                              </p:par>
                            </p:childTnLst>
                          </p:cTn>
                        </p:par>
                      </p:childTnLst>
                    </p:cTn>
                  </p:par>
                  <p:par>
                    <p:cTn id="64" fill="hold">
                      <p:stCondLst>
                        <p:cond delay="indefinite"/>
                      </p:stCondLst>
                      <p:childTnLst>
                        <p:par>
                          <p:cTn id="65" fill="hold">
                            <p:stCondLst>
                              <p:cond delay="0"/>
                            </p:stCondLst>
                            <p:childTnLst>
                              <p:par>
                                <p:cTn id="66" presetID="42" presetClass="path" presetSubtype="0" accel="50000" decel="50000" fill="hold" nodeType="clickEffect">
                                  <p:stCondLst>
                                    <p:cond delay="0"/>
                                  </p:stCondLst>
                                  <p:childTnLst>
                                    <p:animMotion origin="layout" path="M 0 -2.46914E-6 L 0.26944 -0.1358 " pathEditMode="relative" rAng="0" ptsTypes="AA">
                                      <p:cBhvr>
                                        <p:cTn id="67" dur="2000" fill="hold"/>
                                        <p:tgtEl>
                                          <p:spTgt spid="28"/>
                                        </p:tgtEl>
                                        <p:attrNameLst>
                                          <p:attrName>ppt_x</p:attrName>
                                          <p:attrName>ppt_y</p:attrName>
                                        </p:attrNameLst>
                                      </p:cBhvr>
                                      <p:rCtr x="13142" y="-7994"/>
                                    </p:animMotion>
                                  </p:childTnLst>
                                </p:cTn>
                              </p:par>
                              <p:par>
                                <p:cTn id="68" presetID="6" presetClass="emph" presetSubtype="0" fill="hold" nodeType="withEffect">
                                  <p:stCondLst>
                                    <p:cond delay="0"/>
                                  </p:stCondLst>
                                  <p:childTnLst>
                                    <p:animScale>
                                      <p:cBhvr>
                                        <p:cTn id="69" dur="2000" fill="hold"/>
                                        <p:tgtEl>
                                          <p:spTgt spid="28"/>
                                        </p:tgtEl>
                                      </p:cBhvr>
                                      <p:by x="150000" y="150000"/>
                                    </p:animScale>
                                  </p:childTnLst>
                                </p:cTn>
                              </p:par>
                            </p:childTnLst>
                          </p:cTn>
                        </p:par>
                        <p:par>
                          <p:cTn id="70" fill="hold">
                            <p:stCondLst>
                              <p:cond delay="2000"/>
                            </p:stCondLst>
                            <p:childTnLst>
                              <p:par>
                                <p:cTn id="71" presetID="53" presetClass="entr" presetSubtype="16" fill="hold" grpId="0" nodeType="afterEffect">
                                  <p:stCondLst>
                                    <p:cond delay="0"/>
                                  </p:stCondLst>
                                  <p:childTnLst>
                                    <p:set>
                                      <p:cBhvr>
                                        <p:cTn id="72" dur="1" fill="hold">
                                          <p:stCondLst>
                                            <p:cond delay="0"/>
                                          </p:stCondLst>
                                        </p:cTn>
                                        <p:tgtEl>
                                          <p:spTgt spid="26"/>
                                        </p:tgtEl>
                                        <p:attrNameLst>
                                          <p:attrName>style.visibility</p:attrName>
                                        </p:attrNameLst>
                                      </p:cBhvr>
                                      <p:to>
                                        <p:strVal val="visible"/>
                                      </p:to>
                                    </p:set>
                                    <p:anim calcmode="lin" valueType="num">
                                      <p:cBhvr>
                                        <p:cTn id="73" dur="1000" fill="hold"/>
                                        <p:tgtEl>
                                          <p:spTgt spid="26"/>
                                        </p:tgtEl>
                                        <p:attrNameLst>
                                          <p:attrName>ppt_w</p:attrName>
                                        </p:attrNameLst>
                                      </p:cBhvr>
                                      <p:tavLst>
                                        <p:tav tm="0">
                                          <p:val>
                                            <p:fltVal val="0"/>
                                          </p:val>
                                        </p:tav>
                                        <p:tav tm="100000">
                                          <p:val>
                                            <p:strVal val="#ppt_w"/>
                                          </p:val>
                                        </p:tav>
                                      </p:tavLst>
                                    </p:anim>
                                    <p:anim calcmode="lin" valueType="num">
                                      <p:cBhvr>
                                        <p:cTn id="74" dur="1000" fill="hold"/>
                                        <p:tgtEl>
                                          <p:spTgt spid="26"/>
                                        </p:tgtEl>
                                        <p:attrNameLst>
                                          <p:attrName>ppt_h</p:attrName>
                                        </p:attrNameLst>
                                      </p:cBhvr>
                                      <p:tavLst>
                                        <p:tav tm="0">
                                          <p:val>
                                            <p:fltVal val="0"/>
                                          </p:val>
                                        </p:tav>
                                        <p:tav tm="100000">
                                          <p:val>
                                            <p:strVal val="#ppt_h"/>
                                          </p:val>
                                        </p:tav>
                                      </p:tavLst>
                                    </p:anim>
                                    <p:animEffect transition="in" filter="fade">
                                      <p:cBhvr>
                                        <p:cTn id="75" dur="10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6" fill="hold" display="0">
                  <p:stCondLst>
                    <p:cond delay="indefinite"/>
                  </p:stCondLst>
                  <p:endCondLst>
                    <p:cond evt="onStopAudio" delay="0">
                      <p:tgtEl>
                        <p:sldTgt/>
                      </p:tgtEl>
                    </p:cond>
                  </p:endCondLst>
                </p:cTn>
                <p:tgtEl>
                  <p:spTgt spid="2"/>
                </p:tgtEl>
              </p:cMediaNode>
            </p:audio>
          </p:childTnLst>
        </p:cTn>
      </p:par>
    </p:tnLst>
    <p:bldLst>
      <p:bldP spid="20" grpId="0" animBg="1"/>
      <p:bldP spid="20" grpId="1" animBg="1"/>
      <p:bldP spid="25" grpId="0"/>
      <p:bldP spid="25" grpId="1"/>
      <p:bldP spid="23" grpId="0"/>
      <p:bldP spid="24" grpId="0" animBg="1"/>
      <p:bldP spid="24" grpId="1" animBg="1"/>
      <p:bldP spid="2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CB980B3D-06FC-4531-BD3C-DA7DC83F10BB}"/>
              </a:ext>
            </a:extLst>
          </p:cNvPr>
          <p:cNvGrpSpPr/>
          <p:nvPr/>
        </p:nvGrpSpPr>
        <p:grpSpPr>
          <a:xfrm>
            <a:off x="-1" y="0"/>
            <a:ext cx="9407107" cy="5143500"/>
            <a:chOff x="-1" y="0"/>
            <a:chExt cx="9407107" cy="5143500"/>
          </a:xfrm>
        </p:grpSpPr>
        <p:pic>
          <p:nvPicPr>
            <p:cNvPr id="36" name="Picture 35">
              <a:extLst>
                <a:ext uri="{FF2B5EF4-FFF2-40B4-BE49-F238E27FC236}">
                  <a16:creationId xmlns:a16="http://schemas.microsoft.com/office/drawing/2014/main" id="{78BE65E0-B46A-4AD6-9CFA-0990D2D2AED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 y="0"/>
              <a:ext cx="9407107" cy="5143500"/>
            </a:xfrm>
            <a:prstGeom prst="rect">
              <a:avLst/>
            </a:prstGeom>
          </p:spPr>
        </p:pic>
        <p:sp>
          <p:nvSpPr>
            <p:cNvPr id="3" name="Rectangle 2">
              <a:extLst>
                <a:ext uri="{FF2B5EF4-FFF2-40B4-BE49-F238E27FC236}">
                  <a16:creationId xmlns:a16="http://schemas.microsoft.com/office/drawing/2014/main" id="{D07B3CC9-EA37-43E7-B655-55C7DCC3CF5E}"/>
                </a:ext>
              </a:extLst>
            </p:cNvPr>
            <p:cNvSpPr/>
            <p:nvPr/>
          </p:nvSpPr>
          <p:spPr bwMode="auto">
            <a:xfrm>
              <a:off x="80753" y="4324350"/>
              <a:ext cx="9263743" cy="195704"/>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49" name="Rectangle 48">
              <a:extLst>
                <a:ext uri="{FF2B5EF4-FFF2-40B4-BE49-F238E27FC236}">
                  <a16:creationId xmlns:a16="http://schemas.microsoft.com/office/drawing/2014/main" id="{5B6B0D25-D30A-4CB3-9A1A-03297E76EBF8}"/>
                </a:ext>
              </a:extLst>
            </p:cNvPr>
            <p:cNvSpPr/>
            <p:nvPr/>
          </p:nvSpPr>
          <p:spPr bwMode="auto">
            <a:xfrm>
              <a:off x="80753" y="4652507"/>
              <a:ext cx="9263743" cy="195704"/>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32" name="TextBox 31">
            <a:extLst>
              <a:ext uri="{FF2B5EF4-FFF2-40B4-BE49-F238E27FC236}">
                <a16:creationId xmlns:a16="http://schemas.microsoft.com/office/drawing/2014/main" id="{9A43B4EE-54B9-4BD7-9DAC-3CB87CCF5432}"/>
              </a:ext>
            </a:extLst>
          </p:cNvPr>
          <p:cNvSpPr txBox="1"/>
          <p:nvPr/>
        </p:nvSpPr>
        <p:spPr>
          <a:xfrm>
            <a:off x="2414718" y="3714750"/>
            <a:ext cx="4314565" cy="646331"/>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Arial" charset="0"/>
                <a:ea typeface="+mn-ea"/>
                <a:cs typeface="+mn-cs"/>
              </a:rPr>
              <a:t>Global Income</a:t>
            </a:r>
          </a:p>
        </p:txBody>
      </p:sp>
      <p:sp>
        <p:nvSpPr>
          <p:cNvPr id="51" name="TextBox 50">
            <a:extLst>
              <a:ext uri="{FF2B5EF4-FFF2-40B4-BE49-F238E27FC236}">
                <a16:creationId xmlns:a16="http://schemas.microsoft.com/office/drawing/2014/main" id="{D7F16234-D2C7-4C7A-9581-10391EBE1961}"/>
              </a:ext>
            </a:extLst>
          </p:cNvPr>
          <p:cNvSpPr txBox="1"/>
          <p:nvPr/>
        </p:nvSpPr>
        <p:spPr>
          <a:xfrm>
            <a:off x="1142649" y="4448282"/>
            <a:ext cx="2076105" cy="577850"/>
          </a:xfrm>
          <a:prstGeom prst="rect">
            <a:avLst/>
          </a:prstGeom>
          <a:noFill/>
          <a:ln>
            <a:noFill/>
          </a:ln>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FF5050"/>
                </a:solidFill>
                <a:effectLst>
                  <a:outerShdw blurRad="38100" dist="38100" dir="2700000" algn="tl">
                    <a:srgbClr val="000000">
                      <a:alpha val="43137"/>
                    </a:srgbClr>
                  </a:outerShdw>
                </a:effectLst>
                <a:uLnTx/>
                <a:uFillTx/>
                <a:latin typeface="Arial" charset="0"/>
                <a:ea typeface="+mn-ea"/>
                <a:cs typeface="+mn-cs"/>
              </a:rPr>
              <a:t>Emerging</a:t>
            </a:r>
          </a:p>
        </p:txBody>
      </p:sp>
      <p:sp>
        <p:nvSpPr>
          <p:cNvPr id="52" name="TextBox 51">
            <a:extLst>
              <a:ext uri="{FF2B5EF4-FFF2-40B4-BE49-F238E27FC236}">
                <a16:creationId xmlns:a16="http://schemas.microsoft.com/office/drawing/2014/main" id="{62EEDA9F-A93C-4CFE-B188-B7EB7ED25203}"/>
              </a:ext>
            </a:extLst>
          </p:cNvPr>
          <p:cNvSpPr txBox="1"/>
          <p:nvPr/>
        </p:nvSpPr>
        <p:spPr>
          <a:xfrm>
            <a:off x="3886200" y="4448282"/>
            <a:ext cx="2283345" cy="577850"/>
          </a:xfrm>
          <a:prstGeom prst="rect">
            <a:avLst/>
          </a:prstGeom>
          <a:noFill/>
          <a:ln>
            <a:noFill/>
          </a:ln>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charset="0"/>
                <a:ea typeface="+mn-ea"/>
                <a:cs typeface="+mn-cs"/>
              </a:rPr>
              <a:t>Developing</a:t>
            </a:r>
          </a:p>
        </p:txBody>
      </p:sp>
      <p:pic>
        <p:nvPicPr>
          <p:cNvPr id="2050" name="Picture 2" descr="https://www.economist.com/img/b/1280/826/90/media-assets/image/20220521_FBM907.png">
            <a:extLst>
              <a:ext uri="{FF2B5EF4-FFF2-40B4-BE49-F238E27FC236}">
                <a16:creationId xmlns:a16="http://schemas.microsoft.com/office/drawing/2014/main" id="{38A915E4-0B47-4FF4-85FF-63CFDAB773E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753" y="5287748"/>
            <a:ext cx="9407107" cy="5784053"/>
          </a:xfrm>
          <a:prstGeom prst="rect">
            <a:avLst/>
          </a:prstGeom>
          <a:noFill/>
          <a:extLst>
            <a:ext uri="{909E8E84-426E-40DD-AFC4-6F175D3DCCD1}">
              <a14:hiddenFill xmlns:a14="http://schemas.microsoft.com/office/drawing/2010/main">
                <a:solidFill>
                  <a:srgbClr val="FFFFFF"/>
                </a:solidFill>
              </a14:hiddenFill>
            </a:ext>
          </a:extLst>
        </p:spPr>
      </p:pic>
      <p:grpSp>
        <p:nvGrpSpPr>
          <p:cNvPr id="57" name="Group 56">
            <a:extLst>
              <a:ext uri="{FF2B5EF4-FFF2-40B4-BE49-F238E27FC236}">
                <a16:creationId xmlns:a16="http://schemas.microsoft.com/office/drawing/2014/main" id="{0A35FFBD-3210-48FB-A271-94FBC8F600F1}"/>
              </a:ext>
            </a:extLst>
          </p:cNvPr>
          <p:cNvGrpSpPr/>
          <p:nvPr/>
        </p:nvGrpSpPr>
        <p:grpSpPr>
          <a:xfrm>
            <a:off x="3352801" y="1560297"/>
            <a:ext cx="4596140" cy="1787801"/>
            <a:chOff x="2520448" y="3159520"/>
            <a:chExt cx="3961338" cy="4789567"/>
          </a:xfrm>
          <a:effectLst>
            <a:glow rad="127000">
              <a:schemeClr val="bg2">
                <a:lumMod val="40000"/>
                <a:lumOff val="60000"/>
                <a:alpha val="60000"/>
              </a:schemeClr>
            </a:glow>
          </a:effectLst>
        </p:grpSpPr>
        <p:sp>
          <p:nvSpPr>
            <p:cNvPr id="58" name="Oval 57">
              <a:extLst>
                <a:ext uri="{FF2B5EF4-FFF2-40B4-BE49-F238E27FC236}">
                  <a16:creationId xmlns:a16="http://schemas.microsoft.com/office/drawing/2014/main" id="{0A5BB7AB-909A-4DE2-9F66-D14675E9C4D0}"/>
                </a:ext>
              </a:extLst>
            </p:cNvPr>
            <p:cNvSpPr/>
            <p:nvPr/>
          </p:nvSpPr>
          <p:spPr bwMode="auto">
            <a:xfrm>
              <a:off x="2630193" y="3159520"/>
              <a:ext cx="3640238" cy="4789567"/>
            </a:xfrm>
            <a:prstGeom prst="ellipse">
              <a:avLst/>
            </a:prstGeom>
            <a:solidFill>
              <a:srgbClr val="FF0000">
                <a:alpha val="25000"/>
              </a:srgbClr>
            </a:solidFill>
            <a:ln w="762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59" name="Rectangle 58">
              <a:extLst>
                <a:ext uri="{FF2B5EF4-FFF2-40B4-BE49-F238E27FC236}">
                  <a16:creationId xmlns:a16="http://schemas.microsoft.com/office/drawing/2014/main" id="{E8321EB0-DC09-48D0-8AD1-BB24FE9A8FA4}"/>
                </a:ext>
              </a:extLst>
            </p:cNvPr>
            <p:cNvSpPr/>
            <p:nvPr/>
          </p:nvSpPr>
          <p:spPr>
            <a:xfrm>
              <a:off x="2520448" y="4936743"/>
              <a:ext cx="3961338" cy="1085861"/>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DADADA">
                      <a:lumMod val="10000"/>
                    </a:srgbClr>
                  </a:solidFill>
                  <a:effectLst>
                    <a:outerShdw blurRad="38100" dist="38100" dir="2700000" algn="tl">
                      <a:srgbClr val="000000">
                        <a:alpha val="43137"/>
                      </a:srgbClr>
                    </a:outerShdw>
                  </a:effectLst>
                  <a:uLnTx/>
                  <a:uFillTx/>
                  <a:latin typeface="Arial" pitchFamily="34" charset="0"/>
                  <a:ea typeface="+mn-ea"/>
                  <a:cs typeface="+mn-cs"/>
                </a:rPr>
                <a:t>Energy Poverty</a:t>
              </a:r>
            </a:p>
          </p:txBody>
        </p:sp>
      </p:grpSp>
      <p:grpSp>
        <p:nvGrpSpPr>
          <p:cNvPr id="60" name="Group 59">
            <a:extLst>
              <a:ext uri="{FF2B5EF4-FFF2-40B4-BE49-F238E27FC236}">
                <a16:creationId xmlns:a16="http://schemas.microsoft.com/office/drawing/2014/main" id="{63F48560-86DF-4575-8BB0-82158FA7B16B}"/>
              </a:ext>
            </a:extLst>
          </p:cNvPr>
          <p:cNvGrpSpPr/>
          <p:nvPr/>
        </p:nvGrpSpPr>
        <p:grpSpPr>
          <a:xfrm>
            <a:off x="685800" y="1612211"/>
            <a:ext cx="2215684" cy="2491013"/>
            <a:chOff x="4495800" y="2884825"/>
            <a:chExt cx="3640238" cy="4789567"/>
          </a:xfrm>
          <a:effectLst>
            <a:glow rad="127000">
              <a:schemeClr val="accent1">
                <a:alpha val="60000"/>
              </a:schemeClr>
            </a:glow>
          </a:effectLst>
        </p:grpSpPr>
        <p:sp>
          <p:nvSpPr>
            <p:cNvPr id="61" name="Oval 60">
              <a:extLst>
                <a:ext uri="{FF2B5EF4-FFF2-40B4-BE49-F238E27FC236}">
                  <a16:creationId xmlns:a16="http://schemas.microsoft.com/office/drawing/2014/main" id="{E167853A-9F88-41C2-AE23-9C7D6A9D3D86}"/>
                </a:ext>
              </a:extLst>
            </p:cNvPr>
            <p:cNvSpPr/>
            <p:nvPr/>
          </p:nvSpPr>
          <p:spPr bwMode="auto">
            <a:xfrm>
              <a:off x="4495800" y="2884825"/>
              <a:ext cx="3640238" cy="4789567"/>
            </a:xfrm>
            <a:prstGeom prst="ellipse">
              <a:avLst/>
            </a:prstGeom>
            <a:solidFill>
              <a:srgbClr val="FFFF00">
                <a:alpha val="25000"/>
              </a:srgbClr>
            </a:solidFill>
            <a:ln w="762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62" name="Rectangle 61">
              <a:extLst>
                <a:ext uri="{FF2B5EF4-FFF2-40B4-BE49-F238E27FC236}">
                  <a16:creationId xmlns:a16="http://schemas.microsoft.com/office/drawing/2014/main" id="{3000B0C5-A00F-401C-AFDF-995595104B02}"/>
                </a:ext>
              </a:extLst>
            </p:cNvPr>
            <p:cNvSpPr/>
            <p:nvPr/>
          </p:nvSpPr>
          <p:spPr>
            <a:xfrm>
              <a:off x="4932522" y="4480637"/>
              <a:ext cx="2766793" cy="1597790"/>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DADADA">
                      <a:lumMod val="10000"/>
                    </a:srgbClr>
                  </a:solidFill>
                  <a:effectLst>
                    <a:outerShdw blurRad="38100" dist="38100" dir="2700000" algn="tl">
                      <a:srgbClr val="000000">
                        <a:alpha val="43137"/>
                      </a:srgbClr>
                    </a:outerShdw>
                  </a:effectLst>
                  <a:uLnTx/>
                  <a:uFillTx/>
                  <a:latin typeface="Arial" pitchFamily="34" charset="0"/>
                  <a:ea typeface="+mn-ea"/>
                  <a:cs typeface="+mn-cs"/>
                </a:rPr>
                <a:t>Energy Security</a:t>
              </a:r>
            </a:p>
          </p:txBody>
        </p:sp>
      </p:grpSp>
      <p:grpSp>
        <p:nvGrpSpPr>
          <p:cNvPr id="63" name="Group 62">
            <a:extLst>
              <a:ext uri="{FF2B5EF4-FFF2-40B4-BE49-F238E27FC236}">
                <a16:creationId xmlns:a16="http://schemas.microsoft.com/office/drawing/2014/main" id="{3C5F1C91-59E6-487D-B28A-987C7D5D8478}"/>
              </a:ext>
            </a:extLst>
          </p:cNvPr>
          <p:cNvGrpSpPr/>
          <p:nvPr/>
        </p:nvGrpSpPr>
        <p:grpSpPr>
          <a:xfrm>
            <a:off x="4572000" y="422761"/>
            <a:ext cx="3416438" cy="1156946"/>
            <a:chOff x="4495800" y="2884825"/>
            <a:chExt cx="3640238" cy="4789567"/>
          </a:xfrm>
          <a:effectLst>
            <a:glow rad="127000">
              <a:schemeClr val="accent1">
                <a:alpha val="60000"/>
              </a:schemeClr>
            </a:glow>
          </a:effectLst>
        </p:grpSpPr>
        <p:sp>
          <p:nvSpPr>
            <p:cNvPr id="64" name="Oval 63">
              <a:extLst>
                <a:ext uri="{FF2B5EF4-FFF2-40B4-BE49-F238E27FC236}">
                  <a16:creationId xmlns:a16="http://schemas.microsoft.com/office/drawing/2014/main" id="{368933ED-7999-4887-9124-EFCBC05FE253}"/>
                </a:ext>
              </a:extLst>
            </p:cNvPr>
            <p:cNvSpPr/>
            <p:nvPr/>
          </p:nvSpPr>
          <p:spPr bwMode="auto">
            <a:xfrm>
              <a:off x="4495800" y="2884825"/>
              <a:ext cx="3640238" cy="4789567"/>
            </a:xfrm>
            <a:prstGeom prst="ellipse">
              <a:avLst/>
            </a:prstGeom>
            <a:solidFill>
              <a:srgbClr val="FFFF00">
                <a:alpha val="25000"/>
              </a:srgbClr>
            </a:solidFill>
            <a:ln w="762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65" name="Rectangle 64">
              <a:extLst>
                <a:ext uri="{FF2B5EF4-FFF2-40B4-BE49-F238E27FC236}">
                  <a16:creationId xmlns:a16="http://schemas.microsoft.com/office/drawing/2014/main" id="{0341FBF1-54A6-42F7-B242-456C58DBB99F}"/>
                </a:ext>
              </a:extLst>
            </p:cNvPr>
            <p:cNvSpPr/>
            <p:nvPr/>
          </p:nvSpPr>
          <p:spPr>
            <a:xfrm>
              <a:off x="4973666" y="4455681"/>
              <a:ext cx="2766793" cy="1561524"/>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DADADA">
                      <a:lumMod val="10000"/>
                    </a:srgbClr>
                  </a:solidFill>
                  <a:effectLst>
                    <a:outerShdw blurRad="38100" dist="38100" dir="2700000" algn="tl">
                      <a:srgbClr val="000000">
                        <a:alpha val="43137"/>
                      </a:srgbClr>
                    </a:outerShdw>
                  </a:effectLst>
                  <a:uLnTx/>
                  <a:uFillTx/>
                  <a:latin typeface="Arial" pitchFamily="34" charset="0"/>
                  <a:ea typeface="+mn-ea"/>
                  <a:cs typeface="+mn-cs"/>
                </a:rPr>
                <a:t>Energy Security</a:t>
              </a:r>
            </a:p>
          </p:txBody>
        </p:sp>
      </p:grpSp>
      <p:sp>
        <p:nvSpPr>
          <p:cNvPr id="69" name="TextBox 68">
            <a:extLst>
              <a:ext uri="{FF2B5EF4-FFF2-40B4-BE49-F238E27FC236}">
                <a16:creationId xmlns:a16="http://schemas.microsoft.com/office/drawing/2014/main" id="{5659593B-8823-424E-876A-FA31B1A708A0}"/>
              </a:ext>
            </a:extLst>
          </p:cNvPr>
          <p:cNvSpPr txBox="1"/>
          <p:nvPr/>
        </p:nvSpPr>
        <p:spPr>
          <a:xfrm>
            <a:off x="4114801" y="1906109"/>
            <a:ext cx="3023205" cy="901593"/>
          </a:xfrm>
          <a:prstGeom prst="rect">
            <a:avLst/>
          </a:prstGeom>
          <a:noFill/>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4000" b="1" i="0" u="none" strike="noStrike" kern="1200" cap="none" spc="0" normalizeH="0" baseline="0" noProof="0" dirty="0">
                <a:ln>
                  <a:noFill/>
                </a:ln>
                <a:solidFill>
                  <a:srgbClr val="FF5050"/>
                </a:solidFill>
                <a:effectLst>
                  <a:outerShdw blurRad="38100" dist="38100" dir="2700000" algn="tl">
                    <a:srgbClr val="000000">
                      <a:alpha val="43137"/>
                    </a:srgbClr>
                  </a:outerShdw>
                </a:effectLst>
                <a:uLnTx/>
                <a:uFillTx/>
                <a:latin typeface="Arial" charset="0"/>
                <a:ea typeface="+mn-ea"/>
                <a:cs typeface="+mn-cs"/>
              </a:rPr>
              <a:t>Affordable</a:t>
            </a:r>
          </a:p>
        </p:txBody>
      </p:sp>
      <p:sp>
        <p:nvSpPr>
          <p:cNvPr id="70" name="TextBox 69">
            <a:extLst>
              <a:ext uri="{FF2B5EF4-FFF2-40B4-BE49-F238E27FC236}">
                <a16:creationId xmlns:a16="http://schemas.microsoft.com/office/drawing/2014/main" id="{1C3E3BC4-0F08-4A6D-B462-1363728C4B5B}"/>
              </a:ext>
            </a:extLst>
          </p:cNvPr>
          <p:cNvSpPr txBox="1"/>
          <p:nvPr/>
        </p:nvSpPr>
        <p:spPr>
          <a:xfrm>
            <a:off x="329596" y="1964243"/>
            <a:ext cx="3023205" cy="820674"/>
          </a:xfrm>
          <a:prstGeom prst="rect">
            <a:avLst/>
          </a:prstGeom>
          <a:noFill/>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36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charset="0"/>
                <a:ea typeface="+mn-ea"/>
                <a:cs typeface="+mn-cs"/>
              </a:rPr>
              <a:t>Reliable</a:t>
            </a:r>
          </a:p>
        </p:txBody>
      </p:sp>
      <p:sp>
        <p:nvSpPr>
          <p:cNvPr id="71" name="TextBox 70">
            <a:extLst>
              <a:ext uri="{FF2B5EF4-FFF2-40B4-BE49-F238E27FC236}">
                <a16:creationId xmlns:a16="http://schemas.microsoft.com/office/drawing/2014/main" id="{71803D52-50A5-449B-9DD6-E86C0FD795D1}"/>
              </a:ext>
            </a:extLst>
          </p:cNvPr>
          <p:cNvSpPr txBox="1"/>
          <p:nvPr/>
        </p:nvSpPr>
        <p:spPr>
          <a:xfrm>
            <a:off x="4446278" y="491772"/>
            <a:ext cx="3023205" cy="820674"/>
          </a:xfrm>
          <a:prstGeom prst="rect">
            <a:avLst/>
          </a:prstGeom>
          <a:noFill/>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36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charset="0"/>
                <a:ea typeface="+mn-ea"/>
                <a:cs typeface="+mn-cs"/>
              </a:rPr>
              <a:t>Reliable</a:t>
            </a:r>
          </a:p>
        </p:txBody>
      </p:sp>
      <p:grpSp>
        <p:nvGrpSpPr>
          <p:cNvPr id="24" name="Group 23">
            <a:extLst>
              <a:ext uri="{FF2B5EF4-FFF2-40B4-BE49-F238E27FC236}">
                <a16:creationId xmlns:a16="http://schemas.microsoft.com/office/drawing/2014/main" id="{0DEAECD5-8E0B-4CF2-AB7E-1ED974876089}"/>
              </a:ext>
            </a:extLst>
          </p:cNvPr>
          <p:cNvGrpSpPr/>
          <p:nvPr/>
        </p:nvGrpSpPr>
        <p:grpSpPr>
          <a:xfrm>
            <a:off x="711573" y="438134"/>
            <a:ext cx="4223584" cy="1284399"/>
            <a:chOff x="3561119" y="669519"/>
            <a:chExt cx="3640238" cy="4789567"/>
          </a:xfrm>
          <a:effectLst>
            <a:glow rad="127000">
              <a:srgbClr val="0070C0">
                <a:alpha val="60000"/>
              </a:srgbClr>
            </a:glow>
          </a:effectLst>
        </p:grpSpPr>
        <p:sp>
          <p:nvSpPr>
            <p:cNvPr id="25" name="Oval 24">
              <a:extLst>
                <a:ext uri="{FF2B5EF4-FFF2-40B4-BE49-F238E27FC236}">
                  <a16:creationId xmlns:a16="http://schemas.microsoft.com/office/drawing/2014/main" id="{BCFB54F6-3647-4A2D-ADD0-D382A2E51E37}"/>
                </a:ext>
              </a:extLst>
            </p:cNvPr>
            <p:cNvSpPr/>
            <p:nvPr/>
          </p:nvSpPr>
          <p:spPr bwMode="auto">
            <a:xfrm>
              <a:off x="3561119" y="669519"/>
              <a:ext cx="3640238" cy="4789567"/>
            </a:xfrm>
            <a:prstGeom prst="ellipse">
              <a:avLst/>
            </a:prstGeom>
            <a:solidFill>
              <a:srgbClr val="00B0F0">
                <a:alpha val="30000"/>
              </a:srgbClr>
            </a:solidFill>
            <a:ln w="762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26" name="Rectangle 25">
              <a:extLst>
                <a:ext uri="{FF2B5EF4-FFF2-40B4-BE49-F238E27FC236}">
                  <a16:creationId xmlns:a16="http://schemas.microsoft.com/office/drawing/2014/main" id="{027B5C7E-4729-4E65-AC60-1A8240BAB85C}"/>
                </a:ext>
              </a:extLst>
            </p:cNvPr>
            <p:cNvSpPr/>
            <p:nvPr/>
          </p:nvSpPr>
          <p:spPr>
            <a:xfrm>
              <a:off x="3736214" y="2232476"/>
              <a:ext cx="3290047" cy="1721564"/>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Climate Security</a:t>
              </a:r>
            </a:p>
          </p:txBody>
        </p:sp>
      </p:grpSp>
      <p:grpSp>
        <p:nvGrpSpPr>
          <p:cNvPr id="27" name="Group 26">
            <a:extLst>
              <a:ext uri="{FF2B5EF4-FFF2-40B4-BE49-F238E27FC236}">
                <a16:creationId xmlns:a16="http://schemas.microsoft.com/office/drawing/2014/main" id="{F679E56D-B9E4-4CF4-B93B-5D9A74B433A8}"/>
              </a:ext>
            </a:extLst>
          </p:cNvPr>
          <p:cNvGrpSpPr/>
          <p:nvPr/>
        </p:nvGrpSpPr>
        <p:grpSpPr>
          <a:xfrm>
            <a:off x="7357015" y="2857290"/>
            <a:ext cx="1625449" cy="1371600"/>
            <a:chOff x="3561119" y="669519"/>
            <a:chExt cx="3640238" cy="4789567"/>
          </a:xfrm>
          <a:effectLst>
            <a:glow rad="127000">
              <a:srgbClr val="0070C0">
                <a:alpha val="60000"/>
              </a:srgbClr>
            </a:glow>
          </a:effectLst>
        </p:grpSpPr>
        <p:sp>
          <p:nvSpPr>
            <p:cNvPr id="28" name="Oval 27">
              <a:extLst>
                <a:ext uri="{FF2B5EF4-FFF2-40B4-BE49-F238E27FC236}">
                  <a16:creationId xmlns:a16="http://schemas.microsoft.com/office/drawing/2014/main" id="{F001295C-B2A3-4BCB-BC49-6B3CB0DCBB07}"/>
                </a:ext>
              </a:extLst>
            </p:cNvPr>
            <p:cNvSpPr/>
            <p:nvPr/>
          </p:nvSpPr>
          <p:spPr bwMode="auto">
            <a:xfrm>
              <a:off x="3561119" y="669519"/>
              <a:ext cx="3640238" cy="4789567"/>
            </a:xfrm>
            <a:prstGeom prst="ellipse">
              <a:avLst/>
            </a:prstGeom>
            <a:solidFill>
              <a:srgbClr val="00B0F0">
                <a:alpha val="30000"/>
              </a:srgbClr>
            </a:solidFill>
            <a:ln w="762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29" name="Rectangle 28">
              <a:extLst>
                <a:ext uri="{FF2B5EF4-FFF2-40B4-BE49-F238E27FC236}">
                  <a16:creationId xmlns:a16="http://schemas.microsoft.com/office/drawing/2014/main" id="{D319B2F5-3A28-45FF-A039-70EB008C2861}"/>
                </a:ext>
              </a:extLst>
            </p:cNvPr>
            <p:cNvSpPr/>
            <p:nvPr/>
          </p:nvSpPr>
          <p:spPr>
            <a:xfrm>
              <a:off x="3767713" y="1661786"/>
              <a:ext cx="3290048" cy="2901805"/>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Climate Security</a:t>
              </a:r>
            </a:p>
          </p:txBody>
        </p:sp>
      </p:grpSp>
      <p:sp>
        <p:nvSpPr>
          <p:cNvPr id="30" name="TextBox 29">
            <a:extLst>
              <a:ext uri="{FF2B5EF4-FFF2-40B4-BE49-F238E27FC236}">
                <a16:creationId xmlns:a16="http://schemas.microsoft.com/office/drawing/2014/main" id="{54D30DE7-D171-4573-832B-2D2C4C663E51}"/>
              </a:ext>
            </a:extLst>
          </p:cNvPr>
          <p:cNvSpPr txBox="1"/>
          <p:nvPr/>
        </p:nvSpPr>
        <p:spPr>
          <a:xfrm>
            <a:off x="1263379" y="539600"/>
            <a:ext cx="3023205" cy="901593"/>
          </a:xfrm>
          <a:prstGeom prst="rect">
            <a:avLst/>
          </a:prstGeom>
          <a:noFill/>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4000" b="1" i="0" u="none" strike="noStrike" kern="1200" cap="none" spc="0" normalizeH="0" baseline="0" noProof="0" dirty="0">
                <a:ln>
                  <a:noFill/>
                </a:ln>
                <a:solidFill>
                  <a:srgbClr val="00B0F0"/>
                </a:solidFill>
                <a:effectLst>
                  <a:outerShdw blurRad="38100" dist="38100" dir="2700000" algn="tl">
                    <a:srgbClr val="000000">
                      <a:alpha val="43137"/>
                    </a:srgbClr>
                  </a:outerShdw>
                </a:effectLst>
                <a:uLnTx/>
                <a:uFillTx/>
                <a:latin typeface="Arial" charset="0"/>
                <a:ea typeface="+mn-ea"/>
                <a:cs typeface="+mn-cs"/>
              </a:rPr>
              <a:t>Clean</a:t>
            </a:r>
          </a:p>
        </p:txBody>
      </p:sp>
      <p:sp>
        <p:nvSpPr>
          <p:cNvPr id="31" name="TextBox 30">
            <a:extLst>
              <a:ext uri="{FF2B5EF4-FFF2-40B4-BE49-F238E27FC236}">
                <a16:creationId xmlns:a16="http://schemas.microsoft.com/office/drawing/2014/main" id="{DF6AABDD-A438-4E97-8C33-23DACC0DED4D}"/>
              </a:ext>
            </a:extLst>
          </p:cNvPr>
          <p:cNvSpPr txBox="1"/>
          <p:nvPr/>
        </p:nvSpPr>
        <p:spPr>
          <a:xfrm>
            <a:off x="6666579" y="2971684"/>
            <a:ext cx="3023205" cy="901593"/>
          </a:xfrm>
          <a:prstGeom prst="rect">
            <a:avLst/>
          </a:prstGeom>
          <a:noFill/>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4000" b="1" i="0" u="none" strike="noStrike" kern="1200" cap="none" spc="0" normalizeH="0" baseline="0" noProof="0" dirty="0">
                <a:ln>
                  <a:noFill/>
                </a:ln>
                <a:solidFill>
                  <a:srgbClr val="00B0F0"/>
                </a:solidFill>
                <a:effectLst>
                  <a:outerShdw blurRad="38100" dist="38100" dir="2700000" algn="tl">
                    <a:srgbClr val="000000">
                      <a:alpha val="43137"/>
                    </a:srgbClr>
                  </a:outerShdw>
                </a:effectLst>
                <a:uLnTx/>
                <a:uFillTx/>
                <a:latin typeface="Arial" charset="0"/>
                <a:ea typeface="+mn-ea"/>
                <a:cs typeface="+mn-cs"/>
              </a:rPr>
              <a:t>Clean</a:t>
            </a:r>
          </a:p>
        </p:txBody>
      </p:sp>
      <p:sp>
        <p:nvSpPr>
          <p:cNvPr id="34" name="TextBox 33">
            <a:extLst>
              <a:ext uri="{FF2B5EF4-FFF2-40B4-BE49-F238E27FC236}">
                <a16:creationId xmlns:a16="http://schemas.microsoft.com/office/drawing/2014/main" id="{3A9B38CC-C569-4BC9-96A3-6297A5D15D94}"/>
              </a:ext>
            </a:extLst>
          </p:cNvPr>
          <p:cNvSpPr txBox="1"/>
          <p:nvPr/>
        </p:nvSpPr>
        <p:spPr>
          <a:xfrm>
            <a:off x="6779902" y="4476750"/>
            <a:ext cx="2283345" cy="577850"/>
          </a:xfrm>
          <a:prstGeom prst="rect">
            <a:avLst/>
          </a:prstGeom>
          <a:noFill/>
          <a:ln>
            <a:noFill/>
          </a:ln>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B0F0"/>
                </a:solidFill>
                <a:effectLst>
                  <a:outerShdw blurRad="38100" dist="38100" dir="2700000" algn="tl">
                    <a:srgbClr val="000000">
                      <a:alpha val="43137"/>
                    </a:srgbClr>
                  </a:outerShdw>
                </a:effectLst>
                <a:uLnTx/>
                <a:uFillTx/>
                <a:latin typeface="Arial" charset="0"/>
                <a:ea typeface="+mn-ea"/>
                <a:cs typeface="+mn-cs"/>
              </a:rPr>
              <a:t>Developed</a:t>
            </a:r>
          </a:p>
        </p:txBody>
      </p:sp>
      <p:grpSp>
        <p:nvGrpSpPr>
          <p:cNvPr id="35" name="Group 34">
            <a:extLst>
              <a:ext uri="{FF2B5EF4-FFF2-40B4-BE49-F238E27FC236}">
                <a16:creationId xmlns:a16="http://schemas.microsoft.com/office/drawing/2014/main" id="{6727CB44-1DDB-469C-BC3A-BCCBD750CC75}"/>
              </a:ext>
            </a:extLst>
          </p:cNvPr>
          <p:cNvGrpSpPr/>
          <p:nvPr/>
        </p:nvGrpSpPr>
        <p:grpSpPr>
          <a:xfrm>
            <a:off x="25874" y="79252"/>
            <a:ext cx="9092253" cy="4984996"/>
            <a:chOff x="0" y="-36979"/>
            <a:chExt cx="9448800" cy="5180479"/>
          </a:xfrm>
        </p:grpSpPr>
        <p:sp>
          <p:nvSpPr>
            <p:cNvPr id="37" name="Rectangle 36">
              <a:extLst>
                <a:ext uri="{FF2B5EF4-FFF2-40B4-BE49-F238E27FC236}">
                  <a16:creationId xmlns:a16="http://schemas.microsoft.com/office/drawing/2014/main" id="{67A2810A-3145-4516-B15F-F788B695C96B}"/>
                </a:ext>
              </a:extLst>
            </p:cNvPr>
            <p:cNvSpPr/>
            <p:nvPr/>
          </p:nvSpPr>
          <p:spPr bwMode="auto">
            <a:xfrm>
              <a:off x="0" y="-36979"/>
              <a:ext cx="9448800" cy="5180479"/>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38" name="Picture 37">
              <a:extLst>
                <a:ext uri="{FF2B5EF4-FFF2-40B4-BE49-F238E27FC236}">
                  <a16:creationId xmlns:a16="http://schemas.microsoft.com/office/drawing/2014/main" id="{A7E95BC0-824A-42D3-9590-66D9A73702F3}"/>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04800" y="201168"/>
              <a:ext cx="8534400" cy="3977641"/>
            </a:xfrm>
            <a:prstGeom prst="rect">
              <a:avLst/>
            </a:prstGeom>
          </p:spPr>
        </p:pic>
        <p:sp>
          <p:nvSpPr>
            <p:cNvPr id="39" name="TextBox 38">
              <a:extLst>
                <a:ext uri="{FF2B5EF4-FFF2-40B4-BE49-F238E27FC236}">
                  <a16:creationId xmlns:a16="http://schemas.microsoft.com/office/drawing/2014/main" id="{DB3F1037-D5E9-4CDB-B4C4-7165080C3773}"/>
                </a:ext>
              </a:extLst>
            </p:cNvPr>
            <p:cNvSpPr txBox="1"/>
            <p:nvPr/>
          </p:nvSpPr>
          <p:spPr>
            <a:xfrm>
              <a:off x="5621864" y="4270489"/>
              <a:ext cx="3344185" cy="40011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charset="0"/>
                  <a:ea typeface="+mn-ea"/>
                  <a:cs typeface="+mn-cs"/>
                </a:rPr>
                <a:t>Particulate (PM2.5) Levels</a:t>
              </a:r>
            </a:p>
          </p:txBody>
        </p:sp>
        <p:sp>
          <p:nvSpPr>
            <p:cNvPr id="40" name="TextBox 66">
              <a:extLst>
                <a:ext uri="{FF2B5EF4-FFF2-40B4-BE49-F238E27FC236}">
                  <a16:creationId xmlns:a16="http://schemas.microsoft.com/office/drawing/2014/main" id="{E40C353C-A436-46CB-800F-8B63450E9F58}"/>
                </a:ext>
              </a:extLst>
            </p:cNvPr>
            <p:cNvSpPr txBox="1">
              <a:spLocks noChangeArrowheads="1"/>
            </p:cNvSpPr>
            <p:nvPr/>
          </p:nvSpPr>
          <p:spPr bwMode="auto">
            <a:xfrm>
              <a:off x="6324600" y="4815587"/>
              <a:ext cx="226924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800" b="1" i="0" u="none" strike="noStrike" kern="1200" cap="none" spc="0" normalizeH="0" baseline="0" noProof="0" dirty="0">
                  <a:ln>
                    <a:noFill/>
                  </a:ln>
                  <a:solidFill>
                    <a:srgbClr val="FFFFFF"/>
                  </a:solidFill>
                  <a:effectLst/>
                  <a:uLnTx/>
                  <a:uFillTx/>
                  <a:latin typeface="Arial"/>
                  <a:ea typeface="+mn-ea"/>
                  <a:cs typeface="+mn-cs"/>
                </a:rPr>
                <a:t>Source:: </a:t>
              </a:r>
              <a:r>
                <a:rPr kumimoji="0" lang="en-US" sz="800" b="1" i="0" u="none" strike="noStrike" kern="1200" cap="none" spc="0" normalizeH="0" baseline="0" noProof="0" dirty="0">
                  <a:ln>
                    <a:noFill/>
                  </a:ln>
                  <a:solidFill>
                    <a:srgbClr val="FFFFFF"/>
                  </a:solidFill>
                  <a:effectLst/>
                  <a:uLnTx/>
                  <a:uFillTx/>
                  <a:latin typeface="Arial"/>
                  <a:ea typeface="+mn-ea"/>
                  <a:cs typeface="+mn-cs"/>
                </a:rPr>
                <a:t>World Health Organization</a:t>
              </a:r>
            </a:p>
          </p:txBody>
        </p:sp>
        <p:grpSp>
          <p:nvGrpSpPr>
            <p:cNvPr id="41" name="Group 40">
              <a:extLst>
                <a:ext uri="{FF2B5EF4-FFF2-40B4-BE49-F238E27FC236}">
                  <a16:creationId xmlns:a16="http://schemas.microsoft.com/office/drawing/2014/main" id="{A5D6F1E0-9CAF-4A3B-B41B-877AEFB75DBE}"/>
                </a:ext>
              </a:extLst>
            </p:cNvPr>
            <p:cNvGrpSpPr/>
            <p:nvPr/>
          </p:nvGrpSpPr>
          <p:grpSpPr>
            <a:xfrm flipH="1">
              <a:off x="990600" y="4423544"/>
              <a:ext cx="3886200" cy="431789"/>
              <a:chOff x="893064" y="4607282"/>
              <a:chExt cx="4665980" cy="431789"/>
            </a:xfrm>
          </p:grpSpPr>
          <p:pic>
            <p:nvPicPr>
              <p:cNvPr id="43" name="Picture 42">
                <a:extLst>
                  <a:ext uri="{FF2B5EF4-FFF2-40B4-BE49-F238E27FC236}">
                    <a16:creationId xmlns:a16="http://schemas.microsoft.com/office/drawing/2014/main" id="{A3F78BA0-F716-4F48-B51D-15C59C2C37AD}"/>
                  </a:ext>
                </a:extLst>
              </p:cNvPr>
              <p:cNvPicPr>
                <a:picLocks noChangeAspect="1"/>
              </p:cNvPicPr>
              <p:nvPr/>
            </p:nvPicPr>
            <p:blipFill>
              <a:blip r:embed="rId9"/>
              <a:stretch>
                <a:fillRect/>
              </a:stretch>
            </p:blipFill>
            <p:spPr>
              <a:xfrm flipV="1">
                <a:off x="938304" y="4607282"/>
                <a:ext cx="4576763" cy="121561"/>
              </a:xfrm>
              <a:prstGeom prst="rect">
                <a:avLst/>
              </a:prstGeom>
            </p:spPr>
          </p:pic>
          <p:sp>
            <p:nvSpPr>
              <p:cNvPr id="44" name="TextBox 136">
                <a:extLst>
                  <a:ext uri="{FF2B5EF4-FFF2-40B4-BE49-F238E27FC236}">
                    <a16:creationId xmlns:a16="http://schemas.microsoft.com/office/drawing/2014/main" id="{30043FA9-D3FC-4B22-B060-A934279BBB87}"/>
                  </a:ext>
                </a:extLst>
              </p:cNvPr>
              <p:cNvSpPr txBox="1">
                <a:spLocks noChangeArrowheads="1"/>
              </p:cNvSpPr>
              <p:nvPr/>
            </p:nvSpPr>
            <p:spPr bwMode="auto">
              <a:xfrm>
                <a:off x="893064" y="4731294"/>
                <a:ext cx="1184940" cy="307777"/>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uLnTx/>
                    <a:uFillTx/>
                    <a:latin typeface="Arial" panose="020B0604020202020204" pitchFamily="34" charset="0"/>
                    <a:ea typeface="+mn-ea"/>
                    <a:cs typeface="Arial" panose="020B0604020202020204" pitchFamily="34" charset="0"/>
                  </a:rPr>
                  <a:t>Dirtier (&gt;80)</a:t>
                </a:r>
                <a:endParaRPr kumimoji="0" lang="en-US" sz="1400" b="1" i="1" u="none" strike="noStrike" kern="1200" cap="none" spc="0" normalizeH="0" baseline="0" noProof="0" dirty="0">
                  <a:ln>
                    <a:noFill/>
                  </a:ln>
                  <a:solidFill>
                    <a:srgbClr val="FFFFFF">
                      <a:lumMod val="95000"/>
                    </a:srgbClr>
                  </a:solidFill>
                  <a:effectLst/>
                  <a:uLnTx/>
                  <a:uFillTx/>
                  <a:latin typeface="Arial" panose="020B0604020202020204" pitchFamily="34" charset="0"/>
                  <a:ea typeface="+mn-ea"/>
                  <a:cs typeface="Arial" panose="020B0604020202020204" pitchFamily="34" charset="0"/>
                </a:endParaRPr>
              </a:p>
            </p:txBody>
          </p:sp>
          <p:sp>
            <p:nvSpPr>
              <p:cNvPr id="45" name="TextBox 136">
                <a:extLst>
                  <a:ext uri="{FF2B5EF4-FFF2-40B4-BE49-F238E27FC236}">
                    <a16:creationId xmlns:a16="http://schemas.microsoft.com/office/drawing/2014/main" id="{0868B746-C74E-40A2-81EE-90E2D3C23812}"/>
                  </a:ext>
                </a:extLst>
              </p:cNvPr>
              <p:cNvSpPr txBox="1">
                <a:spLocks noChangeArrowheads="1"/>
              </p:cNvSpPr>
              <p:nvPr/>
            </p:nvSpPr>
            <p:spPr bwMode="auto">
              <a:xfrm>
                <a:off x="4245864" y="4731294"/>
                <a:ext cx="1313180" cy="307777"/>
              </a:xfrm>
              <a:prstGeom prst="rect">
                <a:avLst/>
              </a:prstGeom>
              <a:noFill/>
              <a:ln w="9525">
                <a:noFill/>
                <a:miter lim="800000"/>
                <a:headEnd/>
                <a:tailEnd/>
              </a:ln>
            </p:spPr>
            <p:txBody>
              <a:bodyPr wrap="none">
                <a:spAutoFit/>
              </a:bodyPr>
              <a:lstStyle/>
              <a:p>
                <a:pPr marL="0" marR="0" lvl="0" indent="0" algn="just"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uLnTx/>
                    <a:uFillTx/>
                    <a:latin typeface="Arial" panose="020B0604020202020204" pitchFamily="34" charset="0"/>
                    <a:ea typeface="+mn-ea"/>
                    <a:cs typeface="Arial" panose="020B0604020202020204" pitchFamily="34" charset="0"/>
                  </a:rPr>
                  <a:t>Cleaner (&lt;10)</a:t>
                </a:r>
                <a:endParaRPr kumimoji="0" lang="en-US" sz="1400" b="1" i="1" u="none" strike="noStrike" kern="1200" cap="none" spc="0" normalizeH="0" baseline="0" noProof="0" dirty="0">
                  <a:ln>
                    <a:noFill/>
                  </a:ln>
                  <a:solidFill>
                    <a:srgbClr val="FFFFFF">
                      <a:lumMod val="95000"/>
                    </a:srgbClr>
                  </a:solidFill>
                  <a:effectLst/>
                  <a:uLnTx/>
                  <a:uFillTx/>
                  <a:latin typeface="Arial" panose="020B0604020202020204" pitchFamily="34" charset="0"/>
                  <a:ea typeface="+mn-ea"/>
                  <a:cs typeface="Arial" panose="020B0604020202020204" pitchFamily="34" charset="0"/>
                </a:endParaRPr>
              </a:p>
            </p:txBody>
          </p:sp>
        </p:grpSp>
        <p:sp>
          <p:nvSpPr>
            <p:cNvPr id="42" name="TextBox 41">
              <a:extLst>
                <a:ext uri="{FF2B5EF4-FFF2-40B4-BE49-F238E27FC236}">
                  <a16:creationId xmlns:a16="http://schemas.microsoft.com/office/drawing/2014/main" id="{0B54D867-7824-40D8-942A-7FB17211747A}"/>
                </a:ext>
              </a:extLst>
            </p:cNvPr>
            <p:cNvSpPr txBox="1"/>
            <p:nvPr/>
          </p:nvSpPr>
          <p:spPr>
            <a:xfrm>
              <a:off x="690247" y="2454794"/>
              <a:ext cx="1537841" cy="1200329"/>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Arial" charset="0"/>
                  <a:ea typeface="+mn-ea"/>
                  <a:cs typeface="+mn-cs"/>
                </a:rPr>
                <a:t>Clean Air</a:t>
              </a:r>
            </a:p>
          </p:txBody>
        </p:sp>
      </p:grpSp>
      <p:grpSp>
        <p:nvGrpSpPr>
          <p:cNvPr id="2" name="Group 1">
            <a:extLst>
              <a:ext uri="{FF2B5EF4-FFF2-40B4-BE49-F238E27FC236}">
                <a16:creationId xmlns:a16="http://schemas.microsoft.com/office/drawing/2014/main" id="{2606518A-3310-4397-8611-1337D6E2FC13}"/>
              </a:ext>
            </a:extLst>
          </p:cNvPr>
          <p:cNvGrpSpPr/>
          <p:nvPr/>
        </p:nvGrpSpPr>
        <p:grpSpPr>
          <a:xfrm>
            <a:off x="609600" y="769809"/>
            <a:ext cx="8700043" cy="2993723"/>
            <a:chOff x="609600" y="769809"/>
            <a:chExt cx="8700043" cy="2993723"/>
          </a:xfrm>
        </p:grpSpPr>
        <p:grpSp>
          <p:nvGrpSpPr>
            <p:cNvPr id="1093" name="Group 1092">
              <a:extLst>
                <a:ext uri="{FF2B5EF4-FFF2-40B4-BE49-F238E27FC236}">
                  <a16:creationId xmlns:a16="http://schemas.microsoft.com/office/drawing/2014/main" id="{CEA4525C-805D-4534-A0B0-081B597F8765}"/>
                </a:ext>
              </a:extLst>
            </p:cNvPr>
            <p:cNvGrpSpPr/>
            <p:nvPr/>
          </p:nvGrpSpPr>
          <p:grpSpPr>
            <a:xfrm>
              <a:off x="609600" y="769809"/>
              <a:ext cx="8700043" cy="2993723"/>
              <a:chOff x="1500255" y="1569562"/>
              <a:chExt cx="6555381" cy="2379816"/>
            </a:xfrm>
          </p:grpSpPr>
          <p:sp>
            <p:nvSpPr>
              <p:cNvPr id="1191" name="Freeform: Shape 1190">
                <a:extLst>
                  <a:ext uri="{FF2B5EF4-FFF2-40B4-BE49-F238E27FC236}">
                    <a16:creationId xmlns:a16="http://schemas.microsoft.com/office/drawing/2014/main" id="{DDF6F269-E8BC-4F0D-9907-1D8CA9ACECB9}"/>
                  </a:ext>
                </a:extLst>
              </p:cNvPr>
              <p:cNvSpPr/>
              <p:nvPr/>
            </p:nvSpPr>
            <p:spPr>
              <a:xfrm>
                <a:off x="1500255" y="203169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92" name="Freeform: Shape 1191">
                <a:extLst>
                  <a:ext uri="{FF2B5EF4-FFF2-40B4-BE49-F238E27FC236}">
                    <a16:creationId xmlns:a16="http://schemas.microsoft.com/office/drawing/2014/main" id="{7FDE74F3-3E17-47A6-9C42-1D1FAB18F2D5}"/>
                  </a:ext>
                </a:extLst>
              </p:cNvPr>
              <p:cNvSpPr/>
              <p:nvPr/>
            </p:nvSpPr>
            <p:spPr>
              <a:xfrm>
                <a:off x="4840151" y="2153588"/>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93" name="Freeform: Shape 1192">
                <a:extLst>
                  <a:ext uri="{FF2B5EF4-FFF2-40B4-BE49-F238E27FC236}">
                    <a16:creationId xmlns:a16="http://schemas.microsoft.com/office/drawing/2014/main" id="{095521D1-3BC1-4C8C-8896-AEF0B1420746}"/>
                  </a:ext>
                </a:extLst>
              </p:cNvPr>
              <p:cNvSpPr/>
              <p:nvPr/>
            </p:nvSpPr>
            <p:spPr>
              <a:xfrm>
                <a:off x="5130294" y="223375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94" name="Freeform: Shape 1193">
                <a:extLst>
                  <a:ext uri="{FF2B5EF4-FFF2-40B4-BE49-F238E27FC236}">
                    <a16:creationId xmlns:a16="http://schemas.microsoft.com/office/drawing/2014/main" id="{F48491BD-3A8C-4912-94C5-67916ACAFC80}"/>
                  </a:ext>
                </a:extLst>
              </p:cNvPr>
              <p:cNvSpPr/>
              <p:nvPr/>
            </p:nvSpPr>
            <p:spPr>
              <a:xfrm>
                <a:off x="5283360" y="2353666"/>
                <a:ext cx="83023" cy="83023"/>
              </a:xfrm>
              <a:custGeom>
                <a:avLst/>
                <a:gdLst>
                  <a:gd name="connsiteX0" fmla="*/ 83023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3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3" y="41512"/>
                    </a:moveTo>
                    <a:cubicBezTo>
                      <a:pt x="83023" y="64438"/>
                      <a:pt x="64438" y="83024"/>
                      <a:pt x="41512" y="83024"/>
                    </a:cubicBezTo>
                    <a:cubicBezTo>
                      <a:pt x="18586" y="83024"/>
                      <a:pt x="0" y="64438"/>
                      <a:pt x="0" y="41512"/>
                    </a:cubicBezTo>
                    <a:cubicBezTo>
                      <a:pt x="0" y="18585"/>
                      <a:pt x="18586" y="0"/>
                      <a:pt x="41512" y="0"/>
                    </a:cubicBezTo>
                    <a:cubicBezTo>
                      <a:pt x="64438" y="0"/>
                      <a:pt x="83023" y="18585"/>
                      <a:pt x="83023"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95" name="Freeform: Shape 1194">
                <a:extLst>
                  <a:ext uri="{FF2B5EF4-FFF2-40B4-BE49-F238E27FC236}">
                    <a16:creationId xmlns:a16="http://schemas.microsoft.com/office/drawing/2014/main" id="{6DA82697-843F-4D1C-B6DC-9C4E3AEF632D}"/>
                  </a:ext>
                </a:extLst>
              </p:cNvPr>
              <p:cNvSpPr/>
              <p:nvPr/>
            </p:nvSpPr>
            <p:spPr>
              <a:xfrm>
                <a:off x="5218158" y="2330490"/>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96" name="Freeform: Shape 1195">
                <a:extLst>
                  <a:ext uri="{FF2B5EF4-FFF2-40B4-BE49-F238E27FC236}">
                    <a16:creationId xmlns:a16="http://schemas.microsoft.com/office/drawing/2014/main" id="{D317DE5D-1E76-430B-B414-74D727EF1E70}"/>
                  </a:ext>
                </a:extLst>
              </p:cNvPr>
              <p:cNvSpPr/>
              <p:nvPr/>
            </p:nvSpPr>
            <p:spPr>
              <a:xfrm>
                <a:off x="5302135" y="2335404"/>
                <a:ext cx="83023" cy="83023"/>
              </a:xfrm>
              <a:custGeom>
                <a:avLst/>
                <a:gdLst>
                  <a:gd name="connsiteX0" fmla="*/ 83024 w 83023"/>
                  <a:gd name="connsiteY0" fmla="*/ 41512 h 83023"/>
                  <a:gd name="connsiteX1" fmla="*/ 41512 w 83023"/>
                  <a:gd name="connsiteY1" fmla="*/ 83024 h 83023"/>
                  <a:gd name="connsiteX2" fmla="*/ 1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9" y="83024"/>
                      <a:pt x="41512" y="83024"/>
                    </a:cubicBezTo>
                    <a:cubicBezTo>
                      <a:pt x="18586" y="83024"/>
                      <a:pt x="1" y="64438"/>
                      <a:pt x="1" y="41512"/>
                    </a:cubicBezTo>
                    <a:cubicBezTo>
                      <a:pt x="1" y="18585"/>
                      <a:pt x="18586" y="0"/>
                      <a:pt x="41512" y="0"/>
                    </a:cubicBezTo>
                    <a:cubicBezTo>
                      <a:pt x="64439"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97" name="Freeform: Shape 1196">
                <a:extLst>
                  <a:ext uri="{FF2B5EF4-FFF2-40B4-BE49-F238E27FC236}">
                    <a16:creationId xmlns:a16="http://schemas.microsoft.com/office/drawing/2014/main" id="{C74F4EB1-396D-400F-AB30-4965D2587EF0}"/>
                  </a:ext>
                </a:extLst>
              </p:cNvPr>
              <p:cNvSpPr/>
              <p:nvPr/>
            </p:nvSpPr>
            <p:spPr>
              <a:xfrm>
                <a:off x="7972613" y="3491870"/>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98" name="Freeform: Shape 1197">
                <a:extLst>
                  <a:ext uri="{FF2B5EF4-FFF2-40B4-BE49-F238E27FC236}">
                    <a16:creationId xmlns:a16="http://schemas.microsoft.com/office/drawing/2014/main" id="{E2E47584-E0B1-46AE-A8FA-D770963D9861}"/>
                  </a:ext>
                </a:extLst>
              </p:cNvPr>
              <p:cNvSpPr/>
              <p:nvPr/>
            </p:nvSpPr>
            <p:spPr>
              <a:xfrm>
                <a:off x="6746616" y="2357480"/>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99" name="Freeform: Shape 1198">
                <a:extLst>
                  <a:ext uri="{FF2B5EF4-FFF2-40B4-BE49-F238E27FC236}">
                    <a16:creationId xmlns:a16="http://schemas.microsoft.com/office/drawing/2014/main" id="{D9F1BB9B-E83C-4E4E-BD1D-E473AF9D3BDD}"/>
                  </a:ext>
                </a:extLst>
              </p:cNvPr>
              <p:cNvSpPr/>
              <p:nvPr/>
            </p:nvSpPr>
            <p:spPr>
              <a:xfrm>
                <a:off x="6738475" y="2404492"/>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00" name="Freeform: Shape 1199">
                <a:extLst>
                  <a:ext uri="{FF2B5EF4-FFF2-40B4-BE49-F238E27FC236}">
                    <a16:creationId xmlns:a16="http://schemas.microsoft.com/office/drawing/2014/main" id="{FEF37B50-C625-4232-9EA7-3740023807BC}"/>
                  </a:ext>
                </a:extLst>
              </p:cNvPr>
              <p:cNvSpPr/>
              <p:nvPr/>
            </p:nvSpPr>
            <p:spPr>
              <a:xfrm>
                <a:off x="6696890" y="231215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01" name="Freeform: Shape 1200">
                <a:extLst>
                  <a:ext uri="{FF2B5EF4-FFF2-40B4-BE49-F238E27FC236}">
                    <a16:creationId xmlns:a16="http://schemas.microsoft.com/office/drawing/2014/main" id="{775E0AFC-F720-4304-AB6F-5ACEC2D92ECC}"/>
                  </a:ext>
                </a:extLst>
              </p:cNvPr>
              <p:cNvSpPr/>
              <p:nvPr/>
            </p:nvSpPr>
            <p:spPr>
              <a:xfrm>
                <a:off x="6556439" y="219737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02" name="Freeform: Shape 1201">
                <a:extLst>
                  <a:ext uri="{FF2B5EF4-FFF2-40B4-BE49-F238E27FC236}">
                    <a16:creationId xmlns:a16="http://schemas.microsoft.com/office/drawing/2014/main" id="{C0809677-E362-4404-B1A7-E754A941F7A1}"/>
                  </a:ext>
                </a:extLst>
              </p:cNvPr>
              <p:cNvSpPr/>
              <p:nvPr/>
            </p:nvSpPr>
            <p:spPr>
              <a:xfrm>
                <a:off x="6508840" y="196172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03" name="Freeform: Shape 1202">
                <a:extLst>
                  <a:ext uri="{FF2B5EF4-FFF2-40B4-BE49-F238E27FC236}">
                    <a16:creationId xmlns:a16="http://schemas.microsoft.com/office/drawing/2014/main" id="{6AB68F59-B326-4891-97FD-09FD573B7236}"/>
                  </a:ext>
                </a:extLst>
              </p:cNvPr>
              <p:cNvSpPr/>
              <p:nvPr/>
            </p:nvSpPr>
            <p:spPr>
              <a:xfrm>
                <a:off x="4494855" y="1651558"/>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04" name="Freeform: Shape 1203">
                <a:extLst>
                  <a:ext uri="{FF2B5EF4-FFF2-40B4-BE49-F238E27FC236}">
                    <a16:creationId xmlns:a16="http://schemas.microsoft.com/office/drawing/2014/main" id="{0FBA9DF4-D07D-45BD-A0E4-C19FAD2CE678}"/>
                  </a:ext>
                </a:extLst>
              </p:cNvPr>
              <p:cNvSpPr/>
              <p:nvPr/>
            </p:nvSpPr>
            <p:spPr>
              <a:xfrm>
                <a:off x="4794972" y="1569562"/>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05" name="Freeform: Shape 1204">
                <a:extLst>
                  <a:ext uri="{FF2B5EF4-FFF2-40B4-BE49-F238E27FC236}">
                    <a16:creationId xmlns:a16="http://schemas.microsoft.com/office/drawing/2014/main" id="{4B0C046C-B208-4B99-B73C-D7203FCF9497}"/>
                  </a:ext>
                </a:extLst>
              </p:cNvPr>
              <p:cNvSpPr/>
              <p:nvPr/>
            </p:nvSpPr>
            <p:spPr>
              <a:xfrm>
                <a:off x="4588220" y="200800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06" name="Freeform: Shape 1205">
                <a:extLst>
                  <a:ext uri="{FF2B5EF4-FFF2-40B4-BE49-F238E27FC236}">
                    <a16:creationId xmlns:a16="http://schemas.microsoft.com/office/drawing/2014/main" id="{BBD2DCBB-13D3-4AAC-BF85-5075BF165BD5}"/>
                  </a:ext>
                </a:extLst>
              </p:cNvPr>
              <p:cNvSpPr/>
              <p:nvPr/>
            </p:nvSpPr>
            <p:spPr>
              <a:xfrm>
                <a:off x="2582742" y="382836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07" name="Freeform: Shape 1206">
                <a:extLst>
                  <a:ext uri="{FF2B5EF4-FFF2-40B4-BE49-F238E27FC236}">
                    <a16:creationId xmlns:a16="http://schemas.microsoft.com/office/drawing/2014/main" id="{EA3199A5-602D-4C20-A25C-536E7100E7C9}"/>
                  </a:ext>
                </a:extLst>
              </p:cNvPr>
              <p:cNvSpPr/>
              <p:nvPr/>
            </p:nvSpPr>
            <p:spPr>
              <a:xfrm>
                <a:off x="2900829" y="3866355"/>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08" name="Freeform: Shape 1207">
                <a:extLst>
                  <a:ext uri="{FF2B5EF4-FFF2-40B4-BE49-F238E27FC236}">
                    <a16:creationId xmlns:a16="http://schemas.microsoft.com/office/drawing/2014/main" id="{2F2CA061-2630-4E29-B88C-751053656B34}"/>
                  </a:ext>
                </a:extLst>
              </p:cNvPr>
              <p:cNvSpPr/>
              <p:nvPr/>
            </p:nvSpPr>
            <p:spPr>
              <a:xfrm>
                <a:off x="2518365" y="2459180"/>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09" name="Freeform: Shape 1208">
                <a:extLst>
                  <a:ext uri="{FF2B5EF4-FFF2-40B4-BE49-F238E27FC236}">
                    <a16:creationId xmlns:a16="http://schemas.microsoft.com/office/drawing/2014/main" id="{7491A271-E9A5-4263-8D92-7B40CC624317}"/>
                  </a:ext>
                </a:extLst>
              </p:cNvPr>
              <p:cNvSpPr/>
              <p:nvPr/>
            </p:nvSpPr>
            <p:spPr>
              <a:xfrm>
                <a:off x="6535610" y="1981966"/>
                <a:ext cx="83023" cy="83023"/>
              </a:xfrm>
              <a:custGeom>
                <a:avLst/>
                <a:gdLst>
                  <a:gd name="connsiteX0" fmla="*/ 83024 w 83023"/>
                  <a:gd name="connsiteY0" fmla="*/ 41512 h 83023"/>
                  <a:gd name="connsiteX1" fmla="*/ 41512 w 83023"/>
                  <a:gd name="connsiteY1" fmla="*/ 83024 h 83023"/>
                  <a:gd name="connsiteX2" fmla="*/ 1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1" y="64438"/>
                      <a:pt x="1" y="41512"/>
                    </a:cubicBezTo>
                    <a:cubicBezTo>
                      <a:pt x="1" y="18585"/>
                      <a:pt x="18586"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10" name="Freeform: Shape 1209">
                <a:extLst>
                  <a:ext uri="{FF2B5EF4-FFF2-40B4-BE49-F238E27FC236}">
                    <a16:creationId xmlns:a16="http://schemas.microsoft.com/office/drawing/2014/main" id="{815EEF19-CF39-4A9F-818C-2A13E8B7F6AB}"/>
                  </a:ext>
                </a:extLst>
              </p:cNvPr>
              <p:cNvSpPr/>
              <p:nvPr/>
            </p:nvSpPr>
            <p:spPr>
              <a:xfrm>
                <a:off x="6632935" y="191581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11" name="Freeform: Shape 1210">
                <a:extLst>
                  <a:ext uri="{FF2B5EF4-FFF2-40B4-BE49-F238E27FC236}">
                    <a16:creationId xmlns:a16="http://schemas.microsoft.com/office/drawing/2014/main" id="{09D40261-BB98-4CD8-8ABF-29E5F254BF4B}"/>
                  </a:ext>
                </a:extLst>
              </p:cNvPr>
              <p:cNvSpPr/>
              <p:nvPr/>
            </p:nvSpPr>
            <p:spPr>
              <a:xfrm>
                <a:off x="6829713" y="2082519"/>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12" name="Freeform: Shape 1211">
                <a:extLst>
                  <a:ext uri="{FF2B5EF4-FFF2-40B4-BE49-F238E27FC236}">
                    <a16:creationId xmlns:a16="http://schemas.microsoft.com/office/drawing/2014/main" id="{C0BF0C53-2CC7-41B7-B372-F9B3CB8A48C7}"/>
                  </a:ext>
                </a:extLst>
              </p:cNvPr>
              <p:cNvSpPr/>
              <p:nvPr/>
            </p:nvSpPr>
            <p:spPr>
              <a:xfrm>
                <a:off x="6679948" y="2157475"/>
                <a:ext cx="83023" cy="83023"/>
              </a:xfrm>
              <a:custGeom>
                <a:avLst/>
                <a:gdLst>
                  <a:gd name="connsiteX0" fmla="*/ 83024 w 83023"/>
                  <a:gd name="connsiteY0" fmla="*/ 41512 h 83023"/>
                  <a:gd name="connsiteX1" fmla="*/ 41512 w 83023"/>
                  <a:gd name="connsiteY1" fmla="*/ 83024 h 83023"/>
                  <a:gd name="connsiteX2" fmla="*/ 1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1" y="64438"/>
                      <a:pt x="1" y="41512"/>
                    </a:cubicBezTo>
                    <a:cubicBezTo>
                      <a:pt x="1" y="18585"/>
                      <a:pt x="18586"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13" name="Freeform: Shape 1212">
                <a:extLst>
                  <a:ext uri="{FF2B5EF4-FFF2-40B4-BE49-F238E27FC236}">
                    <a16:creationId xmlns:a16="http://schemas.microsoft.com/office/drawing/2014/main" id="{A1894FEB-A4CB-465C-B9E5-A6672C95D799}"/>
                  </a:ext>
                </a:extLst>
              </p:cNvPr>
              <p:cNvSpPr/>
              <p:nvPr/>
            </p:nvSpPr>
            <p:spPr>
              <a:xfrm>
                <a:off x="6707304" y="218043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14" name="Freeform: Shape 1213">
                <a:extLst>
                  <a:ext uri="{FF2B5EF4-FFF2-40B4-BE49-F238E27FC236}">
                    <a16:creationId xmlns:a16="http://schemas.microsoft.com/office/drawing/2014/main" id="{33D13192-42D4-46FD-9B96-5A4D8C9FE0E1}"/>
                  </a:ext>
                </a:extLst>
              </p:cNvPr>
              <p:cNvSpPr/>
              <p:nvPr/>
            </p:nvSpPr>
            <p:spPr>
              <a:xfrm>
                <a:off x="6689262" y="220661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5"/>
                      <a:pt x="83024" y="41512"/>
                    </a:cubicBezTo>
                    <a:close/>
                  </a:path>
                </a:pathLst>
              </a:custGeom>
              <a:solidFill>
                <a:srgbClr val="92D05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094" name="Group 1093">
              <a:extLst>
                <a:ext uri="{FF2B5EF4-FFF2-40B4-BE49-F238E27FC236}">
                  <a16:creationId xmlns:a16="http://schemas.microsoft.com/office/drawing/2014/main" id="{DCD7E726-DE15-4E53-A8E5-1A8A20903052}"/>
                </a:ext>
              </a:extLst>
            </p:cNvPr>
            <p:cNvGrpSpPr/>
            <p:nvPr/>
          </p:nvGrpSpPr>
          <p:grpSpPr>
            <a:xfrm>
              <a:off x="914400" y="1084932"/>
              <a:ext cx="6821050" cy="2376212"/>
              <a:chOff x="1195400" y="1345813"/>
              <a:chExt cx="5139582" cy="1888935"/>
            </a:xfrm>
          </p:grpSpPr>
          <p:sp>
            <p:nvSpPr>
              <p:cNvPr id="1137" name="Freeform: Shape 1136">
                <a:extLst>
                  <a:ext uri="{FF2B5EF4-FFF2-40B4-BE49-F238E27FC236}">
                    <a16:creationId xmlns:a16="http://schemas.microsoft.com/office/drawing/2014/main" id="{BE752B02-9B83-4BE8-8A7F-3C3994BEE7A9}"/>
                  </a:ext>
                </a:extLst>
              </p:cNvPr>
              <p:cNvSpPr/>
              <p:nvPr/>
            </p:nvSpPr>
            <p:spPr>
              <a:xfrm>
                <a:off x="1195400" y="183882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38" name="Freeform: Shape 1137">
                <a:extLst>
                  <a:ext uri="{FF2B5EF4-FFF2-40B4-BE49-F238E27FC236}">
                    <a16:creationId xmlns:a16="http://schemas.microsoft.com/office/drawing/2014/main" id="{CFA35B70-217B-4D69-A718-482735E798AF}"/>
                  </a:ext>
                </a:extLst>
              </p:cNvPr>
              <p:cNvSpPr/>
              <p:nvPr/>
            </p:nvSpPr>
            <p:spPr>
              <a:xfrm>
                <a:off x="1279569" y="195851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39" name="Freeform: Shape 1138">
                <a:extLst>
                  <a:ext uri="{FF2B5EF4-FFF2-40B4-BE49-F238E27FC236}">
                    <a16:creationId xmlns:a16="http://schemas.microsoft.com/office/drawing/2014/main" id="{981F318C-EE2A-4176-9794-BE310FCA0B88}"/>
                  </a:ext>
                </a:extLst>
              </p:cNvPr>
              <p:cNvSpPr/>
              <p:nvPr/>
            </p:nvSpPr>
            <p:spPr>
              <a:xfrm>
                <a:off x="1252816" y="1925145"/>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40" name="Freeform: Shape 1139">
                <a:extLst>
                  <a:ext uri="{FF2B5EF4-FFF2-40B4-BE49-F238E27FC236}">
                    <a16:creationId xmlns:a16="http://schemas.microsoft.com/office/drawing/2014/main" id="{2A95A99D-C23C-4C7D-9C07-89FC06324E9E}"/>
                  </a:ext>
                </a:extLst>
              </p:cNvPr>
              <p:cNvSpPr/>
              <p:nvPr/>
            </p:nvSpPr>
            <p:spPr>
              <a:xfrm>
                <a:off x="1258830" y="1993500"/>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41" name="Freeform: Shape 1140">
                <a:extLst>
                  <a:ext uri="{FF2B5EF4-FFF2-40B4-BE49-F238E27FC236}">
                    <a16:creationId xmlns:a16="http://schemas.microsoft.com/office/drawing/2014/main" id="{4A720BF6-79C5-4A05-8F9E-0B9D6CE66010}"/>
                  </a:ext>
                </a:extLst>
              </p:cNvPr>
              <p:cNvSpPr/>
              <p:nvPr/>
            </p:nvSpPr>
            <p:spPr>
              <a:xfrm>
                <a:off x="1480234" y="2114295"/>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42" name="Freeform: Shape 1141">
                <a:extLst>
                  <a:ext uri="{FF2B5EF4-FFF2-40B4-BE49-F238E27FC236}">
                    <a16:creationId xmlns:a16="http://schemas.microsoft.com/office/drawing/2014/main" id="{E7FA6831-C85A-4D8E-B092-A317A05A4BC0}"/>
                  </a:ext>
                </a:extLst>
              </p:cNvPr>
              <p:cNvSpPr/>
              <p:nvPr/>
            </p:nvSpPr>
            <p:spPr>
              <a:xfrm>
                <a:off x="1712374" y="237180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43" name="Freeform: Shape 1142">
                <a:extLst>
                  <a:ext uri="{FF2B5EF4-FFF2-40B4-BE49-F238E27FC236}">
                    <a16:creationId xmlns:a16="http://schemas.microsoft.com/office/drawing/2014/main" id="{FCE82BB0-4BB6-45C3-87C2-2851B03AEFAA}"/>
                  </a:ext>
                </a:extLst>
              </p:cNvPr>
              <p:cNvSpPr/>
              <p:nvPr/>
            </p:nvSpPr>
            <p:spPr>
              <a:xfrm>
                <a:off x="1597311" y="249215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44" name="Freeform: Shape 1143">
                <a:extLst>
                  <a:ext uri="{FF2B5EF4-FFF2-40B4-BE49-F238E27FC236}">
                    <a16:creationId xmlns:a16="http://schemas.microsoft.com/office/drawing/2014/main" id="{CCDBB471-0939-4549-8B46-8FF8DC363427}"/>
                  </a:ext>
                </a:extLst>
              </p:cNvPr>
              <p:cNvSpPr/>
              <p:nvPr/>
            </p:nvSpPr>
            <p:spPr>
              <a:xfrm>
                <a:off x="2023493" y="2564398"/>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45" name="Freeform: Shape 1144">
                <a:extLst>
                  <a:ext uri="{FF2B5EF4-FFF2-40B4-BE49-F238E27FC236}">
                    <a16:creationId xmlns:a16="http://schemas.microsoft.com/office/drawing/2014/main" id="{63DCF6ED-EDB6-4A1D-B3B6-D415087EEABE}"/>
                  </a:ext>
                </a:extLst>
              </p:cNvPr>
              <p:cNvSpPr/>
              <p:nvPr/>
            </p:nvSpPr>
            <p:spPr>
              <a:xfrm>
                <a:off x="4442494" y="1861422"/>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46" name="Freeform: Shape 1145">
                <a:extLst>
                  <a:ext uri="{FF2B5EF4-FFF2-40B4-BE49-F238E27FC236}">
                    <a16:creationId xmlns:a16="http://schemas.microsoft.com/office/drawing/2014/main" id="{40BFE196-4E08-42C5-BD22-47752542AC74}"/>
                  </a:ext>
                </a:extLst>
              </p:cNvPr>
              <p:cNvSpPr/>
              <p:nvPr/>
            </p:nvSpPr>
            <p:spPr>
              <a:xfrm>
                <a:off x="4332659" y="1674387"/>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47" name="Freeform: Shape 1146">
                <a:extLst>
                  <a:ext uri="{FF2B5EF4-FFF2-40B4-BE49-F238E27FC236}">
                    <a16:creationId xmlns:a16="http://schemas.microsoft.com/office/drawing/2014/main" id="{3EC2C876-9439-4A6E-B325-280E53715312}"/>
                  </a:ext>
                </a:extLst>
              </p:cNvPr>
              <p:cNvSpPr/>
              <p:nvPr/>
            </p:nvSpPr>
            <p:spPr>
              <a:xfrm>
                <a:off x="4590165" y="145773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48" name="Freeform: Shape 1147">
                <a:extLst>
                  <a:ext uri="{FF2B5EF4-FFF2-40B4-BE49-F238E27FC236}">
                    <a16:creationId xmlns:a16="http://schemas.microsoft.com/office/drawing/2014/main" id="{71FCC56C-9C50-444C-9035-264AC461C5F6}"/>
                  </a:ext>
                </a:extLst>
              </p:cNvPr>
              <p:cNvSpPr/>
              <p:nvPr/>
            </p:nvSpPr>
            <p:spPr>
              <a:xfrm>
                <a:off x="4573589" y="185950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49" name="Freeform: Shape 1148">
                <a:extLst>
                  <a:ext uri="{FF2B5EF4-FFF2-40B4-BE49-F238E27FC236}">
                    <a16:creationId xmlns:a16="http://schemas.microsoft.com/office/drawing/2014/main" id="{854BCBAB-DC5A-494F-BEAE-9CE11CA5563E}"/>
                  </a:ext>
                </a:extLst>
              </p:cNvPr>
              <p:cNvSpPr/>
              <p:nvPr/>
            </p:nvSpPr>
            <p:spPr>
              <a:xfrm>
                <a:off x="4653753" y="1816378"/>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50" name="Freeform: Shape 1149">
                <a:extLst>
                  <a:ext uri="{FF2B5EF4-FFF2-40B4-BE49-F238E27FC236}">
                    <a16:creationId xmlns:a16="http://schemas.microsoft.com/office/drawing/2014/main" id="{36ACDAC6-8878-4943-8500-33611742301A}"/>
                  </a:ext>
                </a:extLst>
              </p:cNvPr>
              <p:cNvSpPr/>
              <p:nvPr/>
            </p:nvSpPr>
            <p:spPr>
              <a:xfrm>
                <a:off x="4837256" y="1884367"/>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51" name="Freeform: Shape 1150">
                <a:extLst>
                  <a:ext uri="{FF2B5EF4-FFF2-40B4-BE49-F238E27FC236}">
                    <a16:creationId xmlns:a16="http://schemas.microsoft.com/office/drawing/2014/main" id="{2F9E60A6-E52F-435D-89E8-AD22CC9A4379}"/>
                  </a:ext>
                </a:extLst>
              </p:cNvPr>
              <p:cNvSpPr/>
              <p:nvPr/>
            </p:nvSpPr>
            <p:spPr>
              <a:xfrm>
                <a:off x="5195194" y="1823378"/>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52" name="Freeform: Shape 1151">
                <a:extLst>
                  <a:ext uri="{FF2B5EF4-FFF2-40B4-BE49-F238E27FC236}">
                    <a16:creationId xmlns:a16="http://schemas.microsoft.com/office/drawing/2014/main" id="{6AB0243E-CE4F-4B79-AB1C-19FA27EBE7B5}"/>
                  </a:ext>
                </a:extLst>
              </p:cNvPr>
              <p:cNvSpPr/>
              <p:nvPr/>
            </p:nvSpPr>
            <p:spPr>
              <a:xfrm>
                <a:off x="5219544" y="192950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53" name="Freeform: Shape 1152">
                <a:extLst>
                  <a:ext uri="{FF2B5EF4-FFF2-40B4-BE49-F238E27FC236}">
                    <a16:creationId xmlns:a16="http://schemas.microsoft.com/office/drawing/2014/main" id="{E9583D9F-FB7F-4235-874E-44F843489463}"/>
                  </a:ext>
                </a:extLst>
              </p:cNvPr>
              <p:cNvSpPr/>
              <p:nvPr/>
            </p:nvSpPr>
            <p:spPr>
              <a:xfrm>
                <a:off x="5338726" y="208147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54" name="Freeform: Shape 1153">
                <a:extLst>
                  <a:ext uri="{FF2B5EF4-FFF2-40B4-BE49-F238E27FC236}">
                    <a16:creationId xmlns:a16="http://schemas.microsoft.com/office/drawing/2014/main" id="{9CE8DC04-DCB4-486C-810A-CC37968F08FB}"/>
                  </a:ext>
                </a:extLst>
              </p:cNvPr>
              <p:cNvSpPr/>
              <p:nvPr/>
            </p:nvSpPr>
            <p:spPr>
              <a:xfrm>
                <a:off x="5395567" y="207604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55" name="Freeform: Shape 1154">
                <a:extLst>
                  <a:ext uri="{FF2B5EF4-FFF2-40B4-BE49-F238E27FC236}">
                    <a16:creationId xmlns:a16="http://schemas.microsoft.com/office/drawing/2014/main" id="{55368D38-BC07-4472-BBF1-174D40EB6900}"/>
                  </a:ext>
                </a:extLst>
              </p:cNvPr>
              <p:cNvSpPr/>
              <p:nvPr/>
            </p:nvSpPr>
            <p:spPr>
              <a:xfrm>
                <a:off x="5402093" y="2230137"/>
                <a:ext cx="83023" cy="83023"/>
              </a:xfrm>
              <a:custGeom>
                <a:avLst/>
                <a:gdLst>
                  <a:gd name="connsiteX0" fmla="*/ 83024 w 83023"/>
                  <a:gd name="connsiteY0" fmla="*/ 41512 h 83023"/>
                  <a:gd name="connsiteX1" fmla="*/ 41512 w 83023"/>
                  <a:gd name="connsiteY1" fmla="*/ 83024 h 83023"/>
                  <a:gd name="connsiteX2" fmla="*/ 1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1" y="64438"/>
                      <a:pt x="1" y="41512"/>
                    </a:cubicBezTo>
                    <a:cubicBezTo>
                      <a:pt x="1" y="18586"/>
                      <a:pt x="18586" y="0"/>
                      <a:pt x="41512" y="0"/>
                    </a:cubicBezTo>
                    <a:cubicBezTo>
                      <a:pt x="64438" y="0"/>
                      <a:pt x="83024" y="18586"/>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56" name="Freeform: Shape 1155">
                <a:extLst>
                  <a:ext uri="{FF2B5EF4-FFF2-40B4-BE49-F238E27FC236}">
                    <a16:creationId xmlns:a16="http://schemas.microsoft.com/office/drawing/2014/main" id="{686C21E7-078E-44AC-BDB0-D4C38BD4D89E}"/>
                  </a:ext>
                </a:extLst>
              </p:cNvPr>
              <p:cNvSpPr/>
              <p:nvPr/>
            </p:nvSpPr>
            <p:spPr>
              <a:xfrm>
                <a:off x="5992721" y="2463113"/>
                <a:ext cx="83023" cy="83023"/>
              </a:xfrm>
              <a:custGeom>
                <a:avLst/>
                <a:gdLst>
                  <a:gd name="connsiteX0" fmla="*/ 83024 w 83023"/>
                  <a:gd name="connsiteY0" fmla="*/ 41512 h 83023"/>
                  <a:gd name="connsiteX1" fmla="*/ 41512 w 83023"/>
                  <a:gd name="connsiteY1" fmla="*/ 83024 h 83023"/>
                  <a:gd name="connsiteX2" fmla="*/ 1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9" y="83024"/>
                      <a:pt x="41512" y="83024"/>
                    </a:cubicBezTo>
                    <a:cubicBezTo>
                      <a:pt x="18586" y="83024"/>
                      <a:pt x="1" y="64438"/>
                      <a:pt x="1" y="41512"/>
                    </a:cubicBezTo>
                    <a:cubicBezTo>
                      <a:pt x="1" y="18585"/>
                      <a:pt x="18586" y="0"/>
                      <a:pt x="41512" y="0"/>
                    </a:cubicBezTo>
                    <a:cubicBezTo>
                      <a:pt x="64439"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57" name="Freeform: Shape 1156">
                <a:extLst>
                  <a:ext uri="{FF2B5EF4-FFF2-40B4-BE49-F238E27FC236}">
                    <a16:creationId xmlns:a16="http://schemas.microsoft.com/office/drawing/2014/main" id="{76431BE0-7D6F-495A-AD13-34C0B123791B}"/>
                  </a:ext>
                </a:extLst>
              </p:cNvPr>
              <p:cNvSpPr/>
              <p:nvPr/>
            </p:nvSpPr>
            <p:spPr>
              <a:xfrm>
                <a:off x="5280859" y="1679700"/>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6"/>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58" name="Freeform: Shape 1157">
                <a:extLst>
                  <a:ext uri="{FF2B5EF4-FFF2-40B4-BE49-F238E27FC236}">
                    <a16:creationId xmlns:a16="http://schemas.microsoft.com/office/drawing/2014/main" id="{EA59C3AA-1CE4-420A-AA8A-D0C68D592CC6}"/>
                  </a:ext>
                </a:extLst>
              </p:cNvPr>
              <p:cNvSpPr/>
              <p:nvPr/>
            </p:nvSpPr>
            <p:spPr>
              <a:xfrm>
                <a:off x="4984821" y="143118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59" name="Freeform: Shape 1158">
                <a:extLst>
                  <a:ext uri="{FF2B5EF4-FFF2-40B4-BE49-F238E27FC236}">
                    <a16:creationId xmlns:a16="http://schemas.microsoft.com/office/drawing/2014/main" id="{05B9D191-E0C2-489A-8FF0-A5814C7D229D}"/>
                  </a:ext>
                </a:extLst>
              </p:cNvPr>
              <p:cNvSpPr/>
              <p:nvPr/>
            </p:nvSpPr>
            <p:spPr>
              <a:xfrm>
                <a:off x="5127398" y="138534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60" name="Freeform: Shape 1159">
                <a:extLst>
                  <a:ext uri="{FF2B5EF4-FFF2-40B4-BE49-F238E27FC236}">
                    <a16:creationId xmlns:a16="http://schemas.microsoft.com/office/drawing/2014/main" id="{FC0FFB13-B136-4B22-B94F-342034DA9FA9}"/>
                  </a:ext>
                </a:extLst>
              </p:cNvPr>
              <p:cNvSpPr/>
              <p:nvPr/>
            </p:nvSpPr>
            <p:spPr>
              <a:xfrm>
                <a:off x="5753377" y="2010956"/>
                <a:ext cx="83023" cy="83023"/>
              </a:xfrm>
              <a:custGeom>
                <a:avLst/>
                <a:gdLst>
                  <a:gd name="connsiteX0" fmla="*/ 83024 w 83023"/>
                  <a:gd name="connsiteY0" fmla="*/ 41512 h 83023"/>
                  <a:gd name="connsiteX1" fmla="*/ 41512 w 83023"/>
                  <a:gd name="connsiteY1" fmla="*/ 83024 h 83023"/>
                  <a:gd name="connsiteX2" fmla="*/ 1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1" y="64438"/>
                      <a:pt x="1" y="41512"/>
                    </a:cubicBezTo>
                    <a:cubicBezTo>
                      <a:pt x="1" y="18586"/>
                      <a:pt x="18586"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61" name="Freeform: Shape 1160">
                <a:extLst>
                  <a:ext uri="{FF2B5EF4-FFF2-40B4-BE49-F238E27FC236}">
                    <a16:creationId xmlns:a16="http://schemas.microsoft.com/office/drawing/2014/main" id="{9967E9DC-6ED0-4AF5-993C-0C2F868C4C58}"/>
                  </a:ext>
                </a:extLst>
              </p:cNvPr>
              <p:cNvSpPr/>
              <p:nvPr/>
            </p:nvSpPr>
            <p:spPr>
              <a:xfrm>
                <a:off x="5891187" y="1947588"/>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62" name="Freeform: Shape 1161">
                <a:extLst>
                  <a:ext uri="{FF2B5EF4-FFF2-40B4-BE49-F238E27FC236}">
                    <a16:creationId xmlns:a16="http://schemas.microsoft.com/office/drawing/2014/main" id="{4B8ED4BF-9E88-49C6-A7B7-0F3F83D86D5A}"/>
                  </a:ext>
                </a:extLst>
              </p:cNvPr>
              <p:cNvSpPr/>
              <p:nvPr/>
            </p:nvSpPr>
            <p:spPr>
              <a:xfrm>
                <a:off x="6063322" y="1918618"/>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63" name="Freeform: Shape 1162">
                <a:extLst>
                  <a:ext uri="{FF2B5EF4-FFF2-40B4-BE49-F238E27FC236}">
                    <a16:creationId xmlns:a16="http://schemas.microsoft.com/office/drawing/2014/main" id="{A137769E-B788-43A9-9F9F-6A4D7D1D3075}"/>
                  </a:ext>
                </a:extLst>
              </p:cNvPr>
              <p:cNvSpPr/>
              <p:nvPr/>
            </p:nvSpPr>
            <p:spPr>
              <a:xfrm>
                <a:off x="6044766" y="189566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64" name="Freeform: Shape 1163">
                <a:extLst>
                  <a:ext uri="{FF2B5EF4-FFF2-40B4-BE49-F238E27FC236}">
                    <a16:creationId xmlns:a16="http://schemas.microsoft.com/office/drawing/2014/main" id="{889333CE-0F47-4A19-9FC8-542BD86B7215}"/>
                  </a:ext>
                </a:extLst>
              </p:cNvPr>
              <p:cNvSpPr/>
              <p:nvPr/>
            </p:nvSpPr>
            <p:spPr>
              <a:xfrm>
                <a:off x="5869258" y="173438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6"/>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65" name="Freeform: Shape 1164">
                <a:extLst>
                  <a:ext uri="{FF2B5EF4-FFF2-40B4-BE49-F238E27FC236}">
                    <a16:creationId xmlns:a16="http://schemas.microsoft.com/office/drawing/2014/main" id="{2ED9F9DA-92B5-445D-B0E2-B4DBB3CF4872}"/>
                  </a:ext>
                </a:extLst>
              </p:cNvPr>
              <p:cNvSpPr/>
              <p:nvPr/>
            </p:nvSpPr>
            <p:spPr>
              <a:xfrm>
                <a:off x="5873658" y="1612999"/>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6"/>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66" name="Freeform: Shape 1165">
                <a:extLst>
                  <a:ext uri="{FF2B5EF4-FFF2-40B4-BE49-F238E27FC236}">
                    <a16:creationId xmlns:a16="http://schemas.microsoft.com/office/drawing/2014/main" id="{2BAED3FA-DC43-4643-AF62-962B225AFDEF}"/>
                  </a:ext>
                </a:extLst>
              </p:cNvPr>
              <p:cNvSpPr/>
              <p:nvPr/>
            </p:nvSpPr>
            <p:spPr>
              <a:xfrm>
                <a:off x="5921077" y="2139452"/>
                <a:ext cx="83023" cy="83023"/>
              </a:xfrm>
              <a:custGeom>
                <a:avLst/>
                <a:gdLst>
                  <a:gd name="connsiteX0" fmla="*/ 83024 w 83023"/>
                  <a:gd name="connsiteY0" fmla="*/ 41512 h 83023"/>
                  <a:gd name="connsiteX1" fmla="*/ 41512 w 83023"/>
                  <a:gd name="connsiteY1" fmla="*/ 83024 h 83023"/>
                  <a:gd name="connsiteX2" fmla="*/ 1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1" y="64438"/>
                      <a:pt x="1" y="41512"/>
                    </a:cubicBezTo>
                    <a:cubicBezTo>
                      <a:pt x="1" y="18586"/>
                      <a:pt x="18586"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67" name="Freeform: Shape 1166">
                <a:extLst>
                  <a:ext uri="{FF2B5EF4-FFF2-40B4-BE49-F238E27FC236}">
                    <a16:creationId xmlns:a16="http://schemas.microsoft.com/office/drawing/2014/main" id="{438F322D-0135-45BA-AD67-D9D72A0874B0}"/>
                  </a:ext>
                </a:extLst>
              </p:cNvPr>
              <p:cNvSpPr/>
              <p:nvPr/>
            </p:nvSpPr>
            <p:spPr>
              <a:xfrm>
                <a:off x="5935305" y="2224867"/>
                <a:ext cx="83023" cy="83023"/>
              </a:xfrm>
              <a:custGeom>
                <a:avLst/>
                <a:gdLst>
                  <a:gd name="connsiteX0" fmla="*/ 83024 w 83023"/>
                  <a:gd name="connsiteY0" fmla="*/ 41512 h 83023"/>
                  <a:gd name="connsiteX1" fmla="*/ 41512 w 83023"/>
                  <a:gd name="connsiteY1" fmla="*/ 83024 h 83023"/>
                  <a:gd name="connsiteX2" fmla="*/ 1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9" y="83024"/>
                      <a:pt x="41512" y="83024"/>
                    </a:cubicBezTo>
                    <a:cubicBezTo>
                      <a:pt x="18586" y="83024"/>
                      <a:pt x="1" y="64438"/>
                      <a:pt x="1" y="41512"/>
                    </a:cubicBezTo>
                    <a:cubicBezTo>
                      <a:pt x="1" y="18586"/>
                      <a:pt x="18586" y="0"/>
                      <a:pt x="41512" y="0"/>
                    </a:cubicBezTo>
                    <a:cubicBezTo>
                      <a:pt x="64439" y="0"/>
                      <a:pt x="83024" y="18586"/>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68" name="Freeform: Shape 1167">
                <a:extLst>
                  <a:ext uri="{FF2B5EF4-FFF2-40B4-BE49-F238E27FC236}">
                    <a16:creationId xmlns:a16="http://schemas.microsoft.com/office/drawing/2014/main" id="{4D1BBFF1-69A9-4330-B17E-345A2EB16024}"/>
                  </a:ext>
                </a:extLst>
              </p:cNvPr>
              <p:cNvSpPr/>
              <p:nvPr/>
            </p:nvSpPr>
            <p:spPr>
              <a:xfrm>
                <a:off x="5881900" y="2346015"/>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6"/>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69" name="Freeform: Shape 1168">
                <a:extLst>
                  <a:ext uri="{FF2B5EF4-FFF2-40B4-BE49-F238E27FC236}">
                    <a16:creationId xmlns:a16="http://schemas.microsoft.com/office/drawing/2014/main" id="{5807FA94-532A-4A83-A735-953D08EE40D7}"/>
                  </a:ext>
                </a:extLst>
              </p:cNvPr>
              <p:cNvSpPr/>
              <p:nvPr/>
            </p:nvSpPr>
            <p:spPr>
              <a:xfrm>
                <a:off x="6138792" y="2363587"/>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70" name="Freeform: Shape 1169">
                <a:extLst>
                  <a:ext uri="{FF2B5EF4-FFF2-40B4-BE49-F238E27FC236}">
                    <a16:creationId xmlns:a16="http://schemas.microsoft.com/office/drawing/2014/main" id="{8A4E56F5-277E-451D-91C6-930F519D18AE}"/>
                  </a:ext>
                </a:extLst>
              </p:cNvPr>
              <p:cNvSpPr/>
              <p:nvPr/>
            </p:nvSpPr>
            <p:spPr>
              <a:xfrm>
                <a:off x="5945827" y="2213821"/>
                <a:ext cx="83023" cy="83023"/>
              </a:xfrm>
              <a:custGeom>
                <a:avLst/>
                <a:gdLst>
                  <a:gd name="connsiteX0" fmla="*/ 83024 w 83023"/>
                  <a:gd name="connsiteY0" fmla="*/ 41512 h 83023"/>
                  <a:gd name="connsiteX1" fmla="*/ 41512 w 83023"/>
                  <a:gd name="connsiteY1" fmla="*/ 83024 h 83023"/>
                  <a:gd name="connsiteX2" fmla="*/ 1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1" y="64438"/>
                      <a:pt x="1" y="41512"/>
                    </a:cubicBezTo>
                    <a:cubicBezTo>
                      <a:pt x="1" y="18585"/>
                      <a:pt x="18586"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71" name="Freeform: Shape 1170">
                <a:extLst>
                  <a:ext uri="{FF2B5EF4-FFF2-40B4-BE49-F238E27FC236}">
                    <a16:creationId xmlns:a16="http://schemas.microsoft.com/office/drawing/2014/main" id="{824A7DA1-2BC3-4A46-AA65-847AE510D98F}"/>
                  </a:ext>
                </a:extLst>
              </p:cNvPr>
              <p:cNvSpPr/>
              <p:nvPr/>
            </p:nvSpPr>
            <p:spPr>
              <a:xfrm>
                <a:off x="6251959" y="2113782"/>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72" name="Freeform: Shape 1171">
                <a:extLst>
                  <a:ext uri="{FF2B5EF4-FFF2-40B4-BE49-F238E27FC236}">
                    <a16:creationId xmlns:a16="http://schemas.microsoft.com/office/drawing/2014/main" id="{4D8EBBA6-F510-4DE6-A8F1-006B5A59ADC8}"/>
                  </a:ext>
                </a:extLst>
              </p:cNvPr>
              <p:cNvSpPr/>
              <p:nvPr/>
            </p:nvSpPr>
            <p:spPr>
              <a:xfrm>
                <a:off x="3393802" y="1630968"/>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73" name="Freeform: Shape 1172">
                <a:extLst>
                  <a:ext uri="{FF2B5EF4-FFF2-40B4-BE49-F238E27FC236}">
                    <a16:creationId xmlns:a16="http://schemas.microsoft.com/office/drawing/2014/main" id="{1355DFD9-069E-40D1-9047-5E2F48B96975}"/>
                  </a:ext>
                </a:extLst>
              </p:cNvPr>
              <p:cNvSpPr/>
              <p:nvPr/>
            </p:nvSpPr>
            <p:spPr>
              <a:xfrm>
                <a:off x="3769609" y="1548605"/>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74" name="Freeform: Shape 1173">
                <a:extLst>
                  <a:ext uri="{FF2B5EF4-FFF2-40B4-BE49-F238E27FC236}">
                    <a16:creationId xmlns:a16="http://schemas.microsoft.com/office/drawing/2014/main" id="{930716EA-FD7F-49BD-881E-0FFD4D04CADB}"/>
                  </a:ext>
                </a:extLst>
              </p:cNvPr>
              <p:cNvSpPr/>
              <p:nvPr/>
            </p:nvSpPr>
            <p:spPr>
              <a:xfrm>
                <a:off x="4153117" y="144086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75" name="Freeform: Shape 1174">
                <a:extLst>
                  <a:ext uri="{FF2B5EF4-FFF2-40B4-BE49-F238E27FC236}">
                    <a16:creationId xmlns:a16="http://schemas.microsoft.com/office/drawing/2014/main" id="{8D2C21F2-46BC-46F2-83B9-97E818D3DCE8}"/>
                  </a:ext>
                </a:extLst>
              </p:cNvPr>
              <p:cNvSpPr/>
              <p:nvPr/>
            </p:nvSpPr>
            <p:spPr>
              <a:xfrm>
                <a:off x="4080728" y="1353000"/>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76" name="Freeform: Shape 1175">
                <a:extLst>
                  <a:ext uri="{FF2B5EF4-FFF2-40B4-BE49-F238E27FC236}">
                    <a16:creationId xmlns:a16="http://schemas.microsoft.com/office/drawing/2014/main" id="{776F3C99-E4CD-4E9E-BCC9-ED7A384BF24B}"/>
                  </a:ext>
                </a:extLst>
              </p:cNvPr>
              <p:cNvSpPr/>
              <p:nvPr/>
            </p:nvSpPr>
            <p:spPr>
              <a:xfrm>
                <a:off x="4033788" y="1399939"/>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77" name="Freeform: Shape 1176">
                <a:extLst>
                  <a:ext uri="{FF2B5EF4-FFF2-40B4-BE49-F238E27FC236}">
                    <a16:creationId xmlns:a16="http://schemas.microsoft.com/office/drawing/2014/main" id="{8BE9C03B-688D-448E-A466-1A79DE40045B}"/>
                  </a:ext>
                </a:extLst>
              </p:cNvPr>
              <p:cNvSpPr/>
              <p:nvPr/>
            </p:nvSpPr>
            <p:spPr>
              <a:xfrm>
                <a:off x="3970787" y="134581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78" name="Freeform: Shape 1177">
                <a:extLst>
                  <a:ext uri="{FF2B5EF4-FFF2-40B4-BE49-F238E27FC236}">
                    <a16:creationId xmlns:a16="http://schemas.microsoft.com/office/drawing/2014/main" id="{A5C3AF93-F147-40FE-8C3D-EC7EEAE61986}"/>
                  </a:ext>
                </a:extLst>
              </p:cNvPr>
              <p:cNvSpPr/>
              <p:nvPr/>
            </p:nvSpPr>
            <p:spPr>
              <a:xfrm>
                <a:off x="4163971" y="3151725"/>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79" name="Freeform: Shape 1178">
                <a:extLst>
                  <a:ext uri="{FF2B5EF4-FFF2-40B4-BE49-F238E27FC236}">
                    <a16:creationId xmlns:a16="http://schemas.microsoft.com/office/drawing/2014/main" id="{92C490DD-786F-4226-9B0A-FA9385BC90BE}"/>
                  </a:ext>
                </a:extLst>
              </p:cNvPr>
              <p:cNvSpPr/>
              <p:nvPr/>
            </p:nvSpPr>
            <p:spPr>
              <a:xfrm>
                <a:off x="4172186" y="314270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80" name="Freeform: Shape 1179">
                <a:extLst>
                  <a:ext uri="{FF2B5EF4-FFF2-40B4-BE49-F238E27FC236}">
                    <a16:creationId xmlns:a16="http://schemas.microsoft.com/office/drawing/2014/main" id="{3FC722E4-CB31-47CF-ADD4-88D60D4A33A9}"/>
                  </a:ext>
                </a:extLst>
              </p:cNvPr>
              <p:cNvSpPr/>
              <p:nvPr/>
            </p:nvSpPr>
            <p:spPr>
              <a:xfrm>
                <a:off x="4386199" y="251870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81" name="Freeform: Shape 1180">
                <a:extLst>
                  <a:ext uri="{FF2B5EF4-FFF2-40B4-BE49-F238E27FC236}">
                    <a16:creationId xmlns:a16="http://schemas.microsoft.com/office/drawing/2014/main" id="{39B27D6B-0594-4243-BA11-C90355D5F94B}"/>
                  </a:ext>
                </a:extLst>
              </p:cNvPr>
              <p:cNvSpPr/>
              <p:nvPr/>
            </p:nvSpPr>
            <p:spPr>
              <a:xfrm>
                <a:off x="1654726" y="279447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82" name="Freeform: Shape 1181">
                <a:extLst>
                  <a:ext uri="{FF2B5EF4-FFF2-40B4-BE49-F238E27FC236}">
                    <a16:creationId xmlns:a16="http://schemas.microsoft.com/office/drawing/2014/main" id="{EC2978E0-5144-48C6-8752-17DA43D2271D}"/>
                  </a:ext>
                </a:extLst>
              </p:cNvPr>
              <p:cNvSpPr/>
              <p:nvPr/>
            </p:nvSpPr>
            <p:spPr>
              <a:xfrm>
                <a:off x="2297038" y="313155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83" name="Freeform: Shape 1182">
                <a:extLst>
                  <a:ext uri="{FF2B5EF4-FFF2-40B4-BE49-F238E27FC236}">
                    <a16:creationId xmlns:a16="http://schemas.microsoft.com/office/drawing/2014/main" id="{34CEE999-6096-454A-8726-E5FB7334F731}"/>
                  </a:ext>
                </a:extLst>
              </p:cNvPr>
              <p:cNvSpPr/>
              <p:nvPr/>
            </p:nvSpPr>
            <p:spPr>
              <a:xfrm>
                <a:off x="2525793" y="3030079"/>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84" name="Freeform: Shape 1183">
                <a:extLst>
                  <a:ext uri="{FF2B5EF4-FFF2-40B4-BE49-F238E27FC236}">
                    <a16:creationId xmlns:a16="http://schemas.microsoft.com/office/drawing/2014/main" id="{F3BF19D6-E166-42D5-A8A0-4FF3B1D1E7F1}"/>
                  </a:ext>
                </a:extLst>
              </p:cNvPr>
              <p:cNvSpPr/>
              <p:nvPr/>
            </p:nvSpPr>
            <p:spPr>
              <a:xfrm>
                <a:off x="2606250" y="295175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85" name="Freeform: Shape 1184">
                <a:extLst>
                  <a:ext uri="{FF2B5EF4-FFF2-40B4-BE49-F238E27FC236}">
                    <a16:creationId xmlns:a16="http://schemas.microsoft.com/office/drawing/2014/main" id="{057DABDA-0F07-438F-A5BE-4D82E5050473}"/>
                  </a:ext>
                </a:extLst>
              </p:cNvPr>
              <p:cNvSpPr/>
              <p:nvPr/>
            </p:nvSpPr>
            <p:spPr>
              <a:xfrm>
                <a:off x="1758484" y="1781980"/>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86" name="Freeform: Shape 1185">
                <a:extLst>
                  <a:ext uri="{FF2B5EF4-FFF2-40B4-BE49-F238E27FC236}">
                    <a16:creationId xmlns:a16="http://schemas.microsoft.com/office/drawing/2014/main" id="{4177178B-5630-4D69-8798-5A93457565E5}"/>
                  </a:ext>
                </a:extLst>
              </p:cNvPr>
              <p:cNvSpPr/>
              <p:nvPr/>
            </p:nvSpPr>
            <p:spPr>
              <a:xfrm>
                <a:off x="1702670" y="1715239"/>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87" name="Freeform: Shape 1186">
                <a:extLst>
                  <a:ext uri="{FF2B5EF4-FFF2-40B4-BE49-F238E27FC236}">
                    <a16:creationId xmlns:a16="http://schemas.microsoft.com/office/drawing/2014/main" id="{19ED13B2-06F6-4DF4-9483-0A64CF180527}"/>
                  </a:ext>
                </a:extLst>
              </p:cNvPr>
              <p:cNvSpPr/>
              <p:nvPr/>
            </p:nvSpPr>
            <p:spPr>
              <a:xfrm>
                <a:off x="6090165" y="149389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88" name="Freeform: Shape 1187">
                <a:extLst>
                  <a:ext uri="{FF2B5EF4-FFF2-40B4-BE49-F238E27FC236}">
                    <a16:creationId xmlns:a16="http://schemas.microsoft.com/office/drawing/2014/main" id="{1EF442B6-5EA4-472D-8BDF-A597C2AE534A}"/>
                  </a:ext>
                </a:extLst>
              </p:cNvPr>
              <p:cNvSpPr/>
              <p:nvPr/>
            </p:nvSpPr>
            <p:spPr>
              <a:xfrm>
                <a:off x="6096693" y="1565987"/>
                <a:ext cx="83023" cy="83023"/>
              </a:xfrm>
              <a:custGeom>
                <a:avLst/>
                <a:gdLst>
                  <a:gd name="connsiteX0" fmla="*/ 83024 w 83023"/>
                  <a:gd name="connsiteY0" fmla="*/ 41512 h 83023"/>
                  <a:gd name="connsiteX1" fmla="*/ 41512 w 83023"/>
                  <a:gd name="connsiteY1" fmla="*/ 83024 h 83023"/>
                  <a:gd name="connsiteX2" fmla="*/ 1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1" y="64438"/>
                      <a:pt x="1" y="41512"/>
                    </a:cubicBezTo>
                    <a:cubicBezTo>
                      <a:pt x="1" y="18586"/>
                      <a:pt x="18586" y="0"/>
                      <a:pt x="41512" y="0"/>
                    </a:cubicBezTo>
                    <a:cubicBezTo>
                      <a:pt x="64438" y="0"/>
                      <a:pt x="83024" y="18586"/>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89" name="Freeform: Shape 1188">
                <a:extLst>
                  <a:ext uri="{FF2B5EF4-FFF2-40B4-BE49-F238E27FC236}">
                    <a16:creationId xmlns:a16="http://schemas.microsoft.com/office/drawing/2014/main" id="{04E43E96-BE9C-426B-ADBC-615CD2BEE3C0}"/>
                  </a:ext>
                </a:extLst>
              </p:cNvPr>
              <p:cNvSpPr/>
              <p:nvPr/>
            </p:nvSpPr>
            <p:spPr>
              <a:xfrm>
                <a:off x="6106007" y="166822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6"/>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90" name="Freeform: Shape 1189">
                <a:extLst>
                  <a:ext uri="{FF2B5EF4-FFF2-40B4-BE49-F238E27FC236}">
                    <a16:creationId xmlns:a16="http://schemas.microsoft.com/office/drawing/2014/main" id="{DED08B72-3BBC-4604-9D8A-D46FDD6979FA}"/>
                  </a:ext>
                </a:extLst>
              </p:cNvPr>
              <p:cNvSpPr/>
              <p:nvPr/>
            </p:nvSpPr>
            <p:spPr>
              <a:xfrm>
                <a:off x="6141505" y="1682455"/>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FFFF00"/>
              </a:solidFill>
              <a:ln w="5493"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095" name="Group 1094">
              <a:extLst>
                <a:ext uri="{FF2B5EF4-FFF2-40B4-BE49-F238E27FC236}">
                  <a16:creationId xmlns:a16="http://schemas.microsoft.com/office/drawing/2014/main" id="{F2FB0527-BB0C-4B27-82A2-26A93671FE09}"/>
                </a:ext>
              </a:extLst>
            </p:cNvPr>
            <p:cNvGrpSpPr/>
            <p:nvPr/>
          </p:nvGrpSpPr>
          <p:grpSpPr>
            <a:xfrm>
              <a:off x="1821665" y="1345059"/>
              <a:ext cx="6865135" cy="1855946"/>
              <a:chOff x="1225129" y="1612513"/>
              <a:chExt cx="5172799" cy="1475357"/>
            </a:xfrm>
          </p:grpSpPr>
          <p:sp>
            <p:nvSpPr>
              <p:cNvPr id="1119" name="Freeform: Shape 1118">
                <a:extLst>
                  <a:ext uri="{FF2B5EF4-FFF2-40B4-BE49-F238E27FC236}">
                    <a16:creationId xmlns:a16="http://schemas.microsoft.com/office/drawing/2014/main" id="{60F1EE74-44A2-422F-8C2E-7E2E88C28FAF}"/>
                  </a:ext>
                </a:extLst>
              </p:cNvPr>
              <p:cNvSpPr/>
              <p:nvPr/>
            </p:nvSpPr>
            <p:spPr>
              <a:xfrm>
                <a:off x="2511241" y="217776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FF9900"/>
              </a:solidFill>
              <a:ln w="5492"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20" name="Freeform: Shape 1119">
                <a:extLst>
                  <a:ext uri="{FF2B5EF4-FFF2-40B4-BE49-F238E27FC236}">
                    <a16:creationId xmlns:a16="http://schemas.microsoft.com/office/drawing/2014/main" id="{E72D4E52-43B9-48CD-9620-1C0EAF63C562}"/>
                  </a:ext>
                </a:extLst>
              </p:cNvPr>
              <p:cNvSpPr/>
              <p:nvPr/>
            </p:nvSpPr>
            <p:spPr>
              <a:xfrm>
                <a:off x="2812239" y="236948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5"/>
                      <a:pt x="83024" y="41512"/>
                    </a:cubicBezTo>
                    <a:close/>
                  </a:path>
                </a:pathLst>
              </a:custGeom>
              <a:solidFill>
                <a:srgbClr val="FF9900"/>
              </a:solidFill>
              <a:ln w="5492"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21" name="Freeform: Shape 1120">
                <a:extLst>
                  <a:ext uri="{FF2B5EF4-FFF2-40B4-BE49-F238E27FC236}">
                    <a16:creationId xmlns:a16="http://schemas.microsoft.com/office/drawing/2014/main" id="{FB1D9D14-A807-40F6-B8A5-A4A5515E76A9}"/>
                  </a:ext>
                </a:extLst>
              </p:cNvPr>
              <p:cNvSpPr/>
              <p:nvPr/>
            </p:nvSpPr>
            <p:spPr>
              <a:xfrm>
                <a:off x="2977039" y="2345357"/>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5"/>
                      <a:pt x="83024" y="41512"/>
                    </a:cubicBezTo>
                    <a:close/>
                  </a:path>
                </a:pathLst>
              </a:custGeom>
              <a:solidFill>
                <a:srgbClr val="FF9900"/>
              </a:solidFill>
              <a:ln w="12700"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22" name="Freeform: Shape 1121">
                <a:extLst>
                  <a:ext uri="{FF2B5EF4-FFF2-40B4-BE49-F238E27FC236}">
                    <a16:creationId xmlns:a16="http://schemas.microsoft.com/office/drawing/2014/main" id="{1EEE8DDE-43D6-4479-BCBB-15E4652E4CA3}"/>
                  </a:ext>
                </a:extLst>
              </p:cNvPr>
              <p:cNvSpPr/>
              <p:nvPr/>
            </p:nvSpPr>
            <p:spPr>
              <a:xfrm>
                <a:off x="3118297" y="2446417"/>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9900"/>
              </a:solidFill>
              <a:ln w="5492"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23" name="Freeform: Shape 1122">
                <a:extLst>
                  <a:ext uri="{FF2B5EF4-FFF2-40B4-BE49-F238E27FC236}">
                    <a16:creationId xmlns:a16="http://schemas.microsoft.com/office/drawing/2014/main" id="{60502A62-2D39-4922-B15A-A5B6392CD3E1}"/>
                  </a:ext>
                </a:extLst>
              </p:cNvPr>
              <p:cNvSpPr/>
              <p:nvPr/>
            </p:nvSpPr>
            <p:spPr>
              <a:xfrm>
                <a:off x="3575881" y="178802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FF9900"/>
              </a:solidFill>
              <a:ln w="5492"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24" name="Freeform: Shape 1123">
                <a:extLst>
                  <a:ext uri="{FF2B5EF4-FFF2-40B4-BE49-F238E27FC236}">
                    <a16:creationId xmlns:a16="http://schemas.microsoft.com/office/drawing/2014/main" id="{BED6EF2B-542C-4437-8648-BFC9C7432B4E}"/>
                  </a:ext>
                </a:extLst>
              </p:cNvPr>
              <p:cNvSpPr/>
              <p:nvPr/>
            </p:nvSpPr>
            <p:spPr>
              <a:xfrm>
                <a:off x="3675333" y="169179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FF9900"/>
              </a:solidFill>
              <a:ln w="12700"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25" name="Freeform: Shape 1124">
                <a:extLst>
                  <a:ext uri="{FF2B5EF4-FFF2-40B4-BE49-F238E27FC236}">
                    <a16:creationId xmlns:a16="http://schemas.microsoft.com/office/drawing/2014/main" id="{78F022AD-7888-4433-AB00-0815EDFAEC23}"/>
                  </a:ext>
                </a:extLst>
              </p:cNvPr>
              <p:cNvSpPr/>
              <p:nvPr/>
            </p:nvSpPr>
            <p:spPr>
              <a:xfrm>
                <a:off x="3990413" y="164045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FF9900"/>
              </a:solidFill>
              <a:ln w="5492"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26" name="Freeform: Shape 1125">
                <a:extLst>
                  <a:ext uri="{FF2B5EF4-FFF2-40B4-BE49-F238E27FC236}">
                    <a16:creationId xmlns:a16="http://schemas.microsoft.com/office/drawing/2014/main" id="{79EDC7DB-8A0D-46B7-8073-AED211DBDE50}"/>
                  </a:ext>
                </a:extLst>
              </p:cNvPr>
              <p:cNvSpPr/>
              <p:nvPr/>
            </p:nvSpPr>
            <p:spPr>
              <a:xfrm>
                <a:off x="4369520" y="186076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9900"/>
              </a:solidFill>
              <a:ln w="12700"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27" name="Freeform: Shape 1126">
                <a:extLst>
                  <a:ext uri="{FF2B5EF4-FFF2-40B4-BE49-F238E27FC236}">
                    <a16:creationId xmlns:a16="http://schemas.microsoft.com/office/drawing/2014/main" id="{D3C6B07F-35A2-4A48-B00B-F069C0BF9CB5}"/>
                  </a:ext>
                </a:extLst>
              </p:cNvPr>
              <p:cNvSpPr/>
              <p:nvPr/>
            </p:nvSpPr>
            <p:spPr>
              <a:xfrm>
                <a:off x="6314905" y="270880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FF9900"/>
              </a:solidFill>
              <a:ln w="5492"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28" name="Freeform: Shape 1127">
                <a:extLst>
                  <a:ext uri="{FF2B5EF4-FFF2-40B4-BE49-F238E27FC236}">
                    <a16:creationId xmlns:a16="http://schemas.microsoft.com/office/drawing/2014/main" id="{75B8CC5D-2641-48A0-8B5B-556C49B1878F}"/>
                  </a:ext>
                </a:extLst>
              </p:cNvPr>
              <p:cNvSpPr/>
              <p:nvPr/>
            </p:nvSpPr>
            <p:spPr>
              <a:xfrm>
                <a:off x="5433793" y="2615589"/>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6"/>
                      <a:pt x="83024" y="41512"/>
                    </a:cubicBezTo>
                    <a:close/>
                  </a:path>
                </a:pathLst>
              </a:custGeom>
              <a:solidFill>
                <a:srgbClr val="FF9900"/>
              </a:solidFill>
              <a:ln w="5492"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29" name="Freeform: Shape 1128">
                <a:extLst>
                  <a:ext uri="{FF2B5EF4-FFF2-40B4-BE49-F238E27FC236}">
                    <a16:creationId xmlns:a16="http://schemas.microsoft.com/office/drawing/2014/main" id="{88991A5B-B7EA-4038-B337-90448F982A1A}"/>
                  </a:ext>
                </a:extLst>
              </p:cNvPr>
              <p:cNvSpPr/>
              <p:nvPr/>
            </p:nvSpPr>
            <p:spPr>
              <a:xfrm>
                <a:off x="4807109" y="1767885"/>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9900"/>
              </a:solidFill>
              <a:ln w="5492"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30" name="Freeform: Shape 1129">
                <a:extLst>
                  <a:ext uri="{FF2B5EF4-FFF2-40B4-BE49-F238E27FC236}">
                    <a16:creationId xmlns:a16="http://schemas.microsoft.com/office/drawing/2014/main" id="{107C18B4-910B-468C-B982-158288AD5FB9}"/>
                  </a:ext>
                </a:extLst>
              </p:cNvPr>
              <p:cNvSpPr/>
              <p:nvPr/>
            </p:nvSpPr>
            <p:spPr>
              <a:xfrm>
                <a:off x="4936926" y="186851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FF9900"/>
              </a:solidFill>
              <a:ln w="5492"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31" name="Freeform: Shape 1130">
                <a:extLst>
                  <a:ext uri="{FF2B5EF4-FFF2-40B4-BE49-F238E27FC236}">
                    <a16:creationId xmlns:a16="http://schemas.microsoft.com/office/drawing/2014/main" id="{EA729A50-69A9-4090-AD73-614932B76ECD}"/>
                  </a:ext>
                </a:extLst>
              </p:cNvPr>
              <p:cNvSpPr/>
              <p:nvPr/>
            </p:nvSpPr>
            <p:spPr>
              <a:xfrm>
                <a:off x="5396252" y="2254700"/>
                <a:ext cx="83023" cy="83023"/>
              </a:xfrm>
              <a:custGeom>
                <a:avLst/>
                <a:gdLst>
                  <a:gd name="connsiteX0" fmla="*/ 83024 w 83023"/>
                  <a:gd name="connsiteY0" fmla="*/ 41512 h 83023"/>
                  <a:gd name="connsiteX1" fmla="*/ 41512 w 83023"/>
                  <a:gd name="connsiteY1" fmla="*/ 83024 h 83023"/>
                  <a:gd name="connsiteX2" fmla="*/ 1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1" y="64438"/>
                      <a:pt x="1" y="41512"/>
                    </a:cubicBezTo>
                    <a:cubicBezTo>
                      <a:pt x="1" y="18585"/>
                      <a:pt x="18586" y="0"/>
                      <a:pt x="41512" y="0"/>
                    </a:cubicBezTo>
                    <a:cubicBezTo>
                      <a:pt x="64438" y="0"/>
                      <a:pt x="83024" y="18585"/>
                      <a:pt x="83024" y="41512"/>
                    </a:cubicBezTo>
                    <a:close/>
                  </a:path>
                </a:pathLst>
              </a:custGeom>
              <a:solidFill>
                <a:srgbClr val="FF9900"/>
              </a:solidFill>
              <a:ln w="5492"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32" name="Freeform: Shape 1131">
                <a:extLst>
                  <a:ext uri="{FF2B5EF4-FFF2-40B4-BE49-F238E27FC236}">
                    <a16:creationId xmlns:a16="http://schemas.microsoft.com/office/drawing/2014/main" id="{BA8F0889-925D-46CB-8575-5BC091AC2481}"/>
                  </a:ext>
                </a:extLst>
              </p:cNvPr>
              <p:cNvSpPr/>
              <p:nvPr/>
            </p:nvSpPr>
            <p:spPr>
              <a:xfrm>
                <a:off x="3183939" y="1710938"/>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9900"/>
              </a:solidFill>
              <a:ln w="12700"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33" name="Freeform: Shape 1132">
                <a:extLst>
                  <a:ext uri="{FF2B5EF4-FFF2-40B4-BE49-F238E27FC236}">
                    <a16:creationId xmlns:a16="http://schemas.microsoft.com/office/drawing/2014/main" id="{EA683161-A5FA-45E8-B799-3531393AA174}"/>
                  </a:ext>
                </a:extLst>
              </p:cNvPr>
              <p:cNvSpPr/>
              <p:nvPr/>
            </p:nvSpPr>
            <p:spPr>
              <a:xfrm>
                <a:off x="2962518" y="161251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FF9900"/>
              </a:solidFill>
              <a:ln w="12700"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34" name="Freeform: Shape 1133">
                <a:extLst>
                  <a:ext uri="{FF2B5EF4-FFF2-40B4-BE49-F238E27FC236}">
                    <a16:creationId xmlns:a16="http://schemas.microsoft.com/office/drawing/2014/main" id="{E285AA45-E45C-4E84-94F2-B8E7F6009720}"/>
                  </a:ext>
                </a:extLst>
              </p:cNvPr>
              <p:cNvSpPr/>
              <p:nvPr/>
            </p:nvSpPr>
            <p:spPr>
              <a:xfrm>
                <a:off x="3588203" y="3004847"/>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FF9900"/>
              </a:solidFill>
              <a:ln w="5492"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35" name="Freeform: Shape 1134">
                <a:extLst>
                  <a:ext uri="{FF2B5EF4-FFF2-40B4-BE49-F238E27FC236}">
                    <a16:creationId xmlns:a16="http://schemas.microsoft.com/office/drawing/2014/main" id="{76D8C0B4-6678-49F9-94D5-B504BCCBEF79}"/>
                  </a:ext>
                </a:extLst>
              </p:cNvPr>
              <p:cNvSpPr/>
              <p:nvPr/>
            </p:nvSpPr>
            <p:spPr>
              <a:xfrm>
                <a:off x="3529162" y="294331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FF9900"/>
              </a:solidFill>
              <a:ln w="5492"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36" name="Freeform: Shape 1135">
                <a:extLst>
                  <a:ext uri="{FF2B5EF4-FFF2-40B4-BE49-F238E27FC236}">
                    <a16:creationId xmlns:a16="http://schemas.microsoft.com/office/drawing/2014/main" id="{91E268AC-D6D1-4794-8B12-E1C0BDBCD33F}"/>
                  </a:ext>
                </a:extLst>
              </p:cNvPr>
              <p:cNvSpPr/>
              <p:nvPr/>
            </p:nvSpPr>
            <p:spPr>
              <a:xfrm>
                <a:off x="1225129" y="228095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FF9900"/>
              </a:solidFill>
              <a:ln w="5492"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grpSp>
        <p:nvGrpSpPr>
          <p:cNvPr id="1096" name="Group 1095">
            <a:extLst>
              <a:ext uri="{FF2B5EF4-FFF2-40B4-BE49-F238E27FC236}">
                <a16:creationId xmlns:a16="http://schemas.microsoft.com/office/drawing/2014/main" id="{D79CC869-FE70-4CBA-A0CD-BE45698EE7C7}"/>
              </a:ext>
            </a:extLst>
          </p:cNvPr>
          <p:cNvGrpSpPr/>
          <p:nvPr/>
        </p:nvGrpSpPr>
        <p:grpSpPr>
          <a:xfrm>
            <a:off x="3147756" y="3716255"/>
            <a:ext cx="3627296" cy="799399"/>
            <a:chOff x="3387863" y="3790953"/>
            <a:chExt cx="2954417" cy="651107"/>
          </a:xfrm>
        </p:grpSpPr>
        <p:grpSp>
          <p:nvGrpSpPr>
            <p:cNvPr id="1097" name="Group 1096">
              <a:extLst>
                <a:ext uri="{FF2B5EF4-FFF2-40B4-BE49-F238E27FC236}">
                  <a16:creationId xmlns:a16="http://schemas.microsoft.com/office/drawing/2014/main" id="{B70F38FA-1F3B-4D39-A98E-544D163869EC}"/>
                </a:ext>
              </a:extLst>
            </p:cNvPr>
            <p:cNvGrpSpPr/>
            <p:nvPr/>
          </p:nvGrpSpPr>
          <p:grpSpPr>
            <a:xfrm>
              <a:off x="3387863" y="3790953"/>
              <a:ext cx="2954417" cy="651107"/>
              <a:chOff x="147917" y="3701529"/>
              <a:chExt cx="2226119" cy="517588"/>
            </a:xfrm>
          </p:grpSpPr>
          <p:sp>
            <p:nvSpPr>
              <p:cNvPr id="1100" name="TextBox 136">
                <a:extLst>
                  <a:ext uri="{FF2B5EF4-FFF2-40B4-BE49-F238E27FC236}">
                    <a16:creationId xmlns:a16="http://schemas.microsoft.com/office/drawing/2014/main" id="{4750F529-FCDF-4E4B-978D-1F573EE68104}"/>
                  </a:ext>
                </a:extLst>
              </p:cNvPr>
              <p:cNvSpPr txBox="1">
                <a:spLocks noChangeArrowheads="1"/>
              </p:cNvSpPr>
              <p:nvPr/>
            </p:nvSpPr>
            <p:spPr bwMode="auto">
              <a:xfrm>
                <a:off x="277094" y="3933617"/>
                <a:ext cx="620579" cy="20184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Least</a:t>
                </a:r>
                <a:endParaRPr kumimoji="0" lang="en-US" sz="1050" b="1"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101" name="TextBox 136">
                <a:extLst>
                  <a:ext uri="{FF2B5EF4-FFF2-40B4-BE49-F238E27FC236}">
                    <a16:creationId xmlns:a16="http://schemas.microsoft.com/office/drawing/2014/main" id="{CEC4671F-2E01-4B22-9E09-6E6287E70F82}"/>
                  </a:ext>
                </a:extLst>
              </p:cNvPr>
              <p:cNvSpPr txBox="1">
                <a:spLocks noChangeArrowheads="1"/>
              </p:cNvSpPr>
              <p:nvPr/>
            </p:nvSpPr>
            <p:spPr bwMode="auto">
              <a:xfrm>
                <a:off x="147917" y="4003673"/>
                <a:ext cx="339481" cy="21544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30</a:t>
                </a:r>
                <a:endParaRPr kumimoji="0" lang="en-US" sz="8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02" name="TextBox 136">
                <a:extLst>
                  <a:ext uri="{FF2B5EF4-FFF2-40B4-BE49-F238E27FC236}">
                    <a16:creationId xmlns:a16="http://schemas.microsoft.com/office/drawing/2014/main" id="{4FE967CC-34AE-4988-9538-C75D1C44DC83}"/>
                  </a:ext>
                </a:extLst>
              </p:cNvPr>
              <p:cNvSpPr txBox="1">
                <a:spLocks noChangeArrowheads="1"/>
              </p:cNvSpPr>
              <p:nvPr/>
            </p:nvSpPr>
            <p:spPr bwMode="auto">
              <a:xfrm>
                <a:off x="656235" y="4003673"/>
                <a:ext cx="339481" cy="21544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50</a:t>
                </a:r>
                <a:endParaRPr kumimoji="0" lang="en-US" sz="8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03" name="TextBox 136">
                <a:extLst>
                  <a:ext uri="{FF2B5EF4-FFF2-40B4-BE49-F238E27FC236}">
                    <a16:creationId xmlns:a16="http://schemas.microsoft.com/office/drawing/2014/main" id="{9A8410A9-7FF0-4E77-BC78-1087A1A522C2}"/>
                  </a:ext>
                </a:extLst>
              </p:cNvPr>
              <p:cNvSpPr txBox="1">
                <a:spLocks noChangeArrowheads="1"/>
              </p:cNvSpPr>
              <p:nvPr/>
            </p:nvSpPr>
            <p:spPr bwMode="auto">
              <a:xfrm>
                <a:off x="1162409" y="4003673"/>
                <a:ext cx="339481" cy="21544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70</a:t>
                </a:r>
                <a:endParaRPr kumimoji="0" lang="en-US" sz="8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04" name="TextBox 136">
                <a:extLst>
                  <a:ext uri="{FF2B5EF4-FFF2-40B4-BE49-F238E27FC236}">
                    <a16:creationId xmlns:a16="http://schemas.microsoft.com/office/drawing/2014/main" id="{A2208B00-DC77-44E9-A0DB-56753ABADB24}"/>
                  </a:ext>
                </a:extLst>
              </p:cNvPr>
              <p:cNvSpPr txBox="1">
                <a:spLocks noChangeArrowheads="1"/>
              </p:cNvSpPr>
              <p:nvPr/>
            </p:nvSpPr>
            <p:spPr bwMode="auto">
              <a:xfrm>
                <a:off x="1438275" y="4003673"/>
                <a:ext cx="339481" cy="21544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80</a:t>
                </a:r>
                <a:endParaRPr kumimoji="0" lang="en-US" sz="8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05" name="TextBox 136">
                <a:extLst>
                  <a:ext uri="{FF2B5EF4-FFF2-40B4-BE49-F238E27FC236}">
                    <a16:creationId xmlns:a16="http://schemas.microsoft.com/office/drawing/2014/main" id="{702FA254-40F0-4315-8E7A-458F473883EF}"/>
                  </a:ext>
                </a:extLst>
              </p:cNvPr>
              <p:cNvSpPr txBox="1">
                <a:spLocks noChangeArrowheads="1"/>
              </p:cNvSpPr>
              <p:nvPr/>
            </p:nvSpPr>
            <p:spPr bwMode="auto">
              <a:xfrm>
                <a:off x="1715683" y="4003673"/>
                <a:ext cx="339481" cy="21544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90</a:t>
                </a:r>
                <a:endParaRPr kumimoji="0" lang="en-US" sz="8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06" name="TextBox 136">
                <a:extLst>
                  <a:ext uri="{FF2B5EF4-FFF2-40B4-BE49-F238E27FC236}">
                    <a16:creationId xmlns:a16="http://schemas.microsoft.com/office/drawing/2014/main" id="{35714701-42B1-4B6A-95FF-AB1251E81020}"/>
                  </a:ext>
                </a:extLst>
              </p:cNvPr>
              <p:cNvSpPr txBox="1">
                <a:spLocks noChangeArrowheads="1"/>
              </p:cNvSpPr>
              <p:nvPr/>
            </p:nvSpPr>
            <p:spPr bwMode="auto">
              <a:xfrm>
                <a:off x="1949048" y="4003673"/>
                <a:ext cx="424988" cy="21544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100</a:t>
                </a:r>
                <a:endParaRPr kumimoji="0" lang="en-US" sz="8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grpSp>
            <p:nvGrpSpPr>
              <p:cNvPr id="1107" name="Group 1106">
                <a:extLst>
                  <a:ext uri="{FF2B5EF4-FFF2-40B4-BE49-F238E27FC236}">
                    <a16:creationId xmlns:a16="http://schemas.microsoft.com/office/drawing/2014/main" id="{0D80F4AC-2EE9-493D-8C52-5D15CEA67BF6}"/>
                  </a:ext>
                </a:extLst>
              </p:cNvPr>
              <p:cNvGrpSpPr/>
              <p:nvPr/>
            </p:nvGrpSpPr>
            <p:grpSpPr>
              <a:xfrm>
                <a:off x="319246" y="3701529"/>
                <a:ext cx="1845444" cy="321543"/>
                <a:chOff x="319246" y="3721667"/>
                <a:chExt cx="1845444" cy="295468"/>
              </a:xfrm>
            </p:grpSpPr>
            <p:sp>
              <p:nvSpPr>
                <p:cNvPr id="1108" name="Freeform: Shape 1107">
                  <a:extLst>
                    <a:ext uri="{FF2B5EF4-FFF2-40B4-BE49-F238E27FC236}">
                      <a16:creationId xmlns:a16="http://schemas.microsoft.com/office/drawing/2014/main" id="{C072222C-1C0F-4014-8D94-05E234C21D0D}"/>
                    </a:ext>
                  </a:extLst>
                </p:cNvPr>
                <p:cNvSpPr/>
                <p:nvPr/>
              </p:nvSpPr>
              <p:spPr>
                <a:xfrm>
                  <a:off x="319246" y="3823878"/>
                  <a:ext cx="4778" cy="193257"/>
                </a:xfrm>
                <a:custGeom>
                  <a:avLst/>
                  <a:gdLst>
                    <a:gd name="connsiteX0" fmla="*/ 0 w 4778"/>
                    <a:gd name="connsiteY0" fmla="*/ 0 h 193257"/>
                    <a:gd name="connsiteX1" fmla="*/ 0 w 4778"/>
                    <a:gd name="connsiteY1" fmla="*/ 193258 h 193257"/>
                  </a:gdLst>
                  <a:ahLst/>
                  <a:cxnLst>
                    <a:cxn ang="0">
                      <a:pos x="connsiteX0" y="connsiteY0"/>
                    </a:cxn>
                    <a:cxn ang="0">
                      <a:pos x="connsiteX1" y="connsiteY1"/>
                    </a:cxn>
                  </a:cxnLst>
                  <a:rect l="l" t="t" r="r" b="b"/>
                  <a:pathLst>
                    <a:path w="4778" h="193257">
                      <a:moveTo>
                        <a:pt x="0" y="0"/>
                      </a:moveTo>
                      <a:lnTo>
                        <a:pt x="0" y="193258"/>
                      </a:lnTo>
                    </a:path>
                  </a:pathLst>
                </a:custGeom>
                <a:ln w="9550"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05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09" name="Freeform: Shape 1108">
                  <a:extLst>
                    <a:ext uri="{FF2B5EF4-FFF2-40B4-BE49-F238E27FC236}">
                      <a16:creationId xmlns:a16="http://schemas.microsoft.com/office/drawing/2014/main" id="{884259A2-6336-434C-8D31-C02D56A390E2}"/>
                    </a:ext>
                  </a:extLst>
                </p:cNvPr>
                <p:cNvSpPr/>
                <p:nvPr/>
              </p:nvSpPr>
              <p:spPr>
                <a:xfrm>
                  <a:off x="826250" y="3823878"/>
                  <a:ext cx="4778" cy="193257"/>
                </a:xfrm>
                <a:custGeom>
                  <a:avLst/>
                  <a:gdLst>
                    <a:gd name="connsiteX0" fmla="*/ 0 w 4778"/>
                    <a:gd name="connsiteY0" fmla="*/ 0 h 193257"/>
                    <a:gd name="connsiteX1" fmla="*/ 0 w 4778"/>
                    <a:gd name="connsiteY1" fmla="*/ 193258 h 193257"/>
                  </a:gdLst>
                  <a:ahLst/>
                  <a:cxnLst>
                    <a:cxn ang="0">
                      <a:pos x="connsiteX0" y="connsiteY0"/>
                    </a:cxn>
                    <a:cxn ang="0">
                      <a:pos x="connsiteX1" y="connsiteY1"/>
                    </a:cxn>
                  </a:cxnLst>
                  <a:rect l="l" t="t" r="r" b="b"/>
                  <a:pathLst>
                    <a:path w="4778" h="193257">
                      <a:moveTo>
                        <a:pt x="0" y="0"/>
                      </a:moveTo>
                      <a:lnTo>
                        <a:pt x="0" y="193258"/>
                      </a:lnTo>
                    </a:path>
                  </a:pathLst>
                </a:custGeom>
                <a:ln w="9550"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05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10" name="Freeform: Shape 1109">
                  <a:extLst>
                    <a:ext uri="{FF2B5EF4-FFF2-40B4-BE49-F238E27FC236}">
                      <a16:creationId xmlns:a16="http://schemas.microsoft.com/office/drawing/2014/main" id="{E2FB6923-4246-4E68-B9A3-6424E1169D7C}"/>
                    </a:ext>
                  </a:extLst>
                </p:cNvPr>
                <p:cNvSpPr/>
                <p:nvPr/>
              </p:nvSpPr>
              <p:spPr>
                <a:xfrm>
                  <a:off x="1333301" y="3823878"/>
                  <a:ext cx="4778" cy="193257"/>
                </a:xfrm>
                <a:custGeom>
                  <a:avLst/>
                  <a:gdLst>
                    <a:gd name="connsiteX0" fmla="*/ 0 w 4778"/>
                    <a:gd name="connsiteY0" fmla="*/ 0 h 193257"/>
                    <a:gd name="connsiteX1" fmla="*/ 0 w 4778"/>
                    <a:gd name="connsiteY1" fmla="*/ 193258 h 193257"/>
                  </a:gdLst>
                  <a:ahLst/>
                  <a:cxnLst>
                    <a:cxn ang="0">
                      <a:pos x="connsiteX0" y="connsiteY0"/>
                    </a:cxn>
                    <a:cxn ang="0">
                      <a:pos x="connsiteX1" y="connsiteY1"/>
                    </a:cxn>
                  </a:cxnLst>
                  <a:rect l="l" t="t" r="r" b="b"/>
                  <a:pathLst>
                    <a:path w="4778" h="193257">
                      <a:moveTo>
                        <a:pt x="0" y="0"/>
                      </a:moveTo>
                      <a:lnTo>
                        <a:pt x="0" y="193258"/>
                      </a:lnTo>
                    </a:path>
                  </a:pathLst>
                </a:custGeom>
                <a:ln w="9550"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05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11" name="Freeform: Shape 1110">
                  <a:extLst>
                    <a:ext uri="{FF2B5EF4-FFF2-40B4-BE49-F238E27FC236}">
                      <a16:creationId xmlns:a16="http://schemas.microsoft.com/office/drawing/2014/main" id="{7678ACE1-9CA4-4514-8EFD-B725DE7CD296}"/>
                    </a:ext>
                  </a:extLst>
                </p:cNvPr>
                <p:cNvSpPr/>
                <p:nvPr/>
              </p:nvSpPr>
              <p:spPr>
                <a:xfrm>
                  <a:off x="1608807" y="3823878"/>
                  <a:ext cx="4778" cy="193257"/>
                </a:xfrm>
                <a:custGeom>
                  <a:avLst/>
                  <a:gdLst>
                    <a:gd name="connsiteX0" fmla="*/ 0 w 4778"/>
                    <a:gd name="connsiteY0" fmla="*/ 0 h 193257"/>
                    <a:gd name="connsiteX1" fmla="*/ 0 w 4778"/>
                    <a:gd name="connsiteY1" fmla="*/ 193258 h 193257"/>
                  </a:gdLst>
                  <a:ahLst/>
                  <a:cxnLst>
                    <a:cxn ang="0">
                      <a:pos x="connsiteX0" y="connsiteY0"/>
                    </a:cxn>
                    <a:cxn ang="0">
                      <a:pos x="connsiteX1" y="connsiteY1"/>
                    </a:cxn>
                  </a:cxnLst>
                  <a:rect l="l" t="t" r="r" b="b"/>
                  <a:pathLst>
                    <a:path w="4778" h="193257">
                      <a:moveTo>
                        <a:pt x="0" y="0"/>
                      </a:moveTo>
                      <a:lnTo>
                        <a:pt x="0" y="193258"/>
                      </a:lnTo>
                    </a:path>
                  </a:pathLst>
                </a:custGeom>
                <a:ln w="9550"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05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12" name="Freeform: Shape 1111">
                  <a:extLst>
                    <a:ext uri="{FF2B5EF4-FFF2-40B4-BE49-F238E27FC236}">
                      <a16:creationId xmlns:a16="http://schemas.microsoft.com/office/drawing/2014/main" id="{0173B205-C2D0-456D-AE7E-6C23E088CEB4}"/>
                    </a:ext>
                  </a:extLst>
                </p:cNvPr>
                <p:cNvSpPr/>
                <p:nvPr/>
              </p:nvSpPr>
              <p:spPr>
                <a:xfrm>
                  <a:off x="1884359" y="3823878"/>
                  <a:ext cx="4778" cy="193257"/>
                </a:xfrm>
                <a:custGeom>
                  <a:avLst/>
                  <a:gdLst>
                    <a:gd name="connsiteX0" fmla="*/ 0 w 4778"/>
                    <a:gd name="connsiteY0" fmla="*/ 0 h 193257"/>
                    <a:gd name="connsiteX1" fmla="*/ 0 w 4778"/>
                    <a:gd name="connsiteY1" fmla="*/ 193258 h 193257"/>
                  </a:gdLst>
                  <a:ahLst/>
                  <a:cxnLst>
                    <a:cxn ang="0">
                      <a:pos x="connsiteX0" y="connsiteY0"/>
                    </a:cxn>
                    <a:cxn ang="0">
                      <a:pos x="connsiteX1" y="connsiteY1"/>
                    </a:cxn>
                  </a:cxnLst>
                  <a:rect l="l" t="t" r="r" b="b"/>
                  <a:pathLst>
                    <a:path w="4778" h="193257">
                      <a:moveTo>
                        <a:pt x="0" y="0"/>
                      </a:moveTo>
                      <a:lnTo>
                        <a:pt x="0" y="193258"/>
                      </a:lnTo>
                    </a:path>
                  </a:pathLst>
                </a:custGeom>
                <a:ln w="9550"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05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13" name="Freeform: Shape 1112">
                  <a:extLst>
                    <a:ext uri="{FF2B5EF4-FFF2-40B4-BE49-F238E27FC236}">
                      <a16:creationId xmlns:a16="http://schemas.microsoft.com/office/drawing/2014/main" id="{3E337AD4-C35C-4854-87B6-060BA3B269A8}"/>
                    </a:ext>
                  </a:extLst>
                </p:cNvPr>
                <p:cNvSpPr/>
                <p:nvPr/>
              </p:nvSpPr>
              <p:spPr>
                <a:xfrm>
                  <a:off x="2159912" y="3823878"/>
                  <a:ext cx="4778" cy="193257"/>
                </a:xfrm>
                <a:custGeom>
                  <a:avLst/>
                  <a:gdLst>
                    <a:gd name="connsiteX0" fmla="*/ 0 w 4778"/>
                    <a:gd name="connsiteY0" fmla="*/ 0 h 193257"/>
                    <a:gd name="connsiteX1" fmla="*/ 0 w 4778"/>
                    <a:gd name="connsiteY1" fmla="*/ 193258 h 193257"/>
                  </a:gdLst>
                  <a:ahLst/>
                  <a:cxnLst>
                    <a:cxn ang="0">
                      <a:pos x="connsiteX0" y="connsiteY0"/>
                    </a:cxn>
                    <a:cxn ang="0">
                      <a:pos x="connsiteX1" y="connsiteY1"/>
                    </a:cxn>
                  </a:cxnLst>
                  <a:rect l="l" t="t" r="r" b="b"/>
                  <a:pathLst>
                    <a:path w="4778" h="193257">
                      <a:moveTo>
                        <a:pt x="0" y="0"/>
                      </a:moveTo>
                      <a:lnTo>
                        <a:pt x="0" y="193258"/>
                      </a:lnTo>
                    </a:path>
                  </a:pathLst>
                </a:custGeom>
                <a:ln w="9550"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05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14" name="Freeform: Shape 1113">
                  <a:extLst>
                    <a:ext uri="{FF2B5EF4-FFF2-40B4-BE49-F238E27FC236}">
                      <a16:creationId xmlns:a16="http://schemas.microsoft.com/office/drawing/2014/main" id="{CBE023FD-03B9-4E66-8C13-56223F18E398}"/>
                    </a:ext>
                  </a:extLst>
                </p:cNvPr>
                <p:cNvSpPr/>
                <p:nvPr/>
              </p:nvSpPr>
              <p:spPr>
                <a:xfrm>
                  <a:off x="342276" y="3721668"/>
                  <a:ext cx="460943" cy="193257"/>
                </a:xfrm>
                <a:custGeom>
                  <a:avLst/>
                  <a:gdLst>
                    <a:gd name="connsiteX0" fmla="*/ 0 w 460943"/>
                    <a:gd name="connsiteY0" fmla="*/ 0 h 193257"/>
                    <a:gd name="connsiteX1" fmla="*/ 460943 w 460943"/>
                    <a:gd name="connsiteY1" fmla="*/ 0 h 193257"/>
                    <a:gd name="connsiteX2" fmla="*/ 460943 w 460943"/>
                    <a:gd name="connsiteY2" fmla="*/ 193258 h 193257"/>
                    <a:gd name="connsiteX3" fmla="*/ 0 w 460943"/>
                    <a:gd name="connsiteY3" fmla="*/ 193258 h 193257"/>
                  </a:gdLst>
                  <a:ahLst/>
                  <a:cxnLst>
                    <a:cxn ang="0">
                      <a:pos x="connsiteX0" y="connsiteY0"/>
                    </a:cxn>
                    <a:cxn ang="0">
                      <a:pos x="connsiteX1" y="connsiteY1"/>
                    </a:cxn>
                    <a:cxn ang="0">
                      <a:pos x="connsiteX2" y="connsiteY2"/>
                    </a:cxn>
                    <a:cxn ang="0">
                      <a:pos x="connsiteX3" y="connsiteY3"/>
                    </a:cxn>
                  </a:cxnLst>
                  <a:rect l="l" t="t" r="r" b="b"/>
                  <a:pathLst>
                    <a:path w="460943" h="193257">
                      <a:moveTo>
                        <a:pt x="0" y="0"/>
                      </a:moveTo>
                      <a:lnTo>
                        <a:pt x="460943" y="0"/>
                      </a:lnTo>
                      <a:lnTo>
                        <a:pt x="460943" y="193258"/>
                      </a:lnTo>
                      <a:lnTo>
                        <a:pt x="0" y="193258"/>
                      </a:lnTo>
                      <a:close/>
                    </a:path>
                  </a:pathLst>
                </a:custGeom>
                <a:solidFill>
                  <a:srgbClr val="FF9900"/>
                </a:solidFill>
                <a:ln w="4775"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05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15" name="Freeform: Shape 1114">
                  <a:extLst>
                    <a:ext uri="{FF2B5EF4-FFF2-40B4-BE49-F238E27FC236}">
                      <a16:creationId xmlns:a16="http://schemas.microsoft.com/office/drawing/2014/main" id="{E983F842-DB95-404A-BC8B-FBFC070BC3CD}"/>
                    </a:ext>
                  </a:extLst>
                </p:cNvPr>
                <p:cNvSpPr/>
                <p:nvPr/>
              </p:nvSpPr>
              <p:spPr>
                <a:xfrm>
                  <a:off x="849328" y="3721668"/>
                  <a:ext cx="460943" cy="193257"/>
                </a:xfrm>
                <a:custGeom>
                  <a:avLst/>
                  <a:gdLst>
                    <a:gd name="connsiteX0" fmla="*/ 0 w 460943"/>
                    <a:gd name="connsiteY0" fmla="*/ 0 h 193257"/>
                    <a:gd name="connsiteX1" fmla="*/ 460943 w 460943"/>
                    <a:gd name="connsiteY1" fmla="*/ 0 h 193257"/>
                    <a:gd name="connsiteX2" fmla="*/ 460943 w 460943"/>
                    <a:gd name="connsiteY2" fmla="*/ 193258 h 193257"/>
                    <a:gd name="connsiteX3" fmla="*/ 0 w 460943"/>
                    <a:gd name="connsiteY3" fmla="*/ 193258 h 193257"/>
                  </a:gdLst>
                  <a:ahLst/>
                  <a:cxnLst>
                    <a:cxn ang="0">
                      <a:pos x="connsiteX0" y="connsiteY0"/>
                    </a:cxn>
                    <a:cxn ang="0">
                      <a:pos x="connsiteX1" y="connsiteY1"/>
                    </a:cxn>
                    <a:cxn ang="0">
                      <a:pos x="connsiteX2" y="connsiteY2"/>
                    </a:cxn>
                    <a:cxn ang="0">
                      <a:pos x="connsiteX3" y="connsiteY3"/>
                    </a:cxn>
                  </a:cxnLst>
                  <a:rect l="l" t="t" r="r" b="b"/>
                  <a:pathLst>
                    <a:path w="460943" h="193257">
                      <a:moveTo>
                        <a:pt x="0" y="0"/>
                      </a:moveTo>
                      <a:lnTo>
                        <a:pt x="460943" y="0"/>
                      </a:lnTo>
                      <a:lnTo>
                        <a:pt x="460943" y="193258"/>
                      </a:lnTo>
                      <a:lnTo>
                        <a:pt x="0" y="193258"/>
                      </a:lnTo>
                      <a:close/>
                    </a:path>
                  </a:pathLst>
                </a:custGeom>
                <a:solidFill>
                  <a:srgbClr val="FFFF00"/>
                </a:solidFill>
                <a:ln w="4775"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05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16" name="Freeform: Shape 1115">
                  <a:extLst>
                    <a:ext uri="{FF2B5EF4-FFF2-40B4-BE49-F238E27FC236}">
                      <a16:creationId xmlns:a16="http://schemas.microsoft.com/office/drawing/2014/main" id="{9B407A07-0EE5-489D-8C5F-A13284D6E8A7}"/>
                    </a:ext>
                  </a:extLst>
                </p:cNvPr>
                <p:cNvSpPr/>
                <p:nvPr/>
              </p:nvSpPr>
              <p:spPr>
                <a:xfrm>
                  <a:off x="1356332" y="3721668"/>
                  <a:ext cx="229444" cy="193257"/>
                </a:xfrm>
                <a:custGeom>
                  <a:avLst/>
                  <a:gdLst>
                    <a:gd name="connsiteX0" fmla="*/ 0 w 229444"/>
                    <a:gd name="connsiteY0" fmla="*/ 0 h 193257"/>
                    <a:gd name="connsiteX1" fmla="*/ 229444 w 229444"/>
                    <a:gd name="connsiteY1" fmla="*/ 0 h 193257"/>
                    <a:gd name="connsiteX2" fmla="*/ 229444 w 229444"/>
                    <a:gd name="connsiteY2" fmla="*/ 193258 h 193257"/>
                    <a:gd name="connsiteX3" fmla="*/ 0 w 229444"/>
                    <a:gd name="connsiteY3" fmla="*/ 193258 h 193257"/>
                  </a:gdLst>
                  <a:ahLst/>
                  <a:cxnLst>
                    <a:cxn ang="0">
                      <a:pos x="connsiteX0" y="connsiteY0"/>
                    </a:cxn>
                    <a:cxn ang="0">
                      <a:pos x="connsiteX1" y="connsiteY1"/>
                    </a:cxn>
                    <a:cxn ang="0">
                      <a:pos x="connsiteX2" y="connsiteY2"/>
                    </a:cxn>
                    <a:cxn ang="0">
                      <a:pos x="connsiteX3" y="connsiteY3"/>
                    </a:cxn>
                  </a:cxnLst>
                  <a:rect l="l" t="t" r="r" b="b"/>
                  <a:pathLst>
                    <a:path w="229444" h="193257">
                      <a:moveTo>
                        <a:pt x="0" y="0"/>
                      </a:moveTo>
                      <a:lnTo>
                        <a:pt x="229444" y="0"/>
                      </a:lnTo>
                      <a:lnTo>
                        <a:pt x="229444" y="193258"/>
                      </a:lnTo>
                      <a:lnTo>
                        <a:pt x="0" y="193258"/>
                      </a:lnTo>
                      <a:close/>
                    </a:path>
                  </a:pathLst>
                </a:custGeom>
                <a:solidFill>
                  <a:srgbClr val="92D050"/>
                </a:solidFill>
                <a:ln w="4775"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05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17" name="Freeform: Shape 1116">
                  <a:extLst>
                    <a:ext uri="{FF2B5EF4-FFF2-40B4-BE49-F238E27FC236}">
                      <a16:creationId xmlns:a16="http://schemas.microsoft.com/office/drawing/2014/main" id="{AE77ECD5-1AA1-458D-9C95-601545094907}"/>
                    </a:ext>
                  </a:extLst>
                </p:cNvPr>
                <p:cNvSpPr/>
                <p:nvPr/>
              </p:nvSpPr>
              <p:spPr>
                <a:xfrm>
                  <a:off x="1631885" y="3721668"/>
                  <a:ext cx="229444" cy="193257"/>
                </a:xfrm>
                <a:custGeom>
                  <a:avLst/>
                  <a:gdLst>
                    <a:gd name="connsiteX0" fmla="*/ 0 w 229444"/>
                    <a:gd name="connsiteY0" fmla="*/ 0 h 193257"/>
                    <a:gd name="connsiteX1" fmla="*/ 229444 w 229444"/>
                    <a:gd name="connsiteY1" fmla="*/ 0 h 193257"/>
                    <a:gd name="connsiteX2" fmla="*/ 229444 w 229444"/>
                    <a:gd name="connsiteY2" fmla="*/ 193258 h 193257"/>
                    <a:gd name="connsiteX3" fmla="*/ 0 w 229444"/>
                    <a:gd name="connsiteY3" fmla="*/ 193258 h 193257"/>
                  </a:gdLst>
                  <a:ahLst/>
                  <a:cxnLst>
                    <a:cxn ang="0">
                      <a:pos x="connsiteX0" y="connsiteY0"/>
                    </a:cxn>
                    <a:cxn ang="0">
                      <a:pos x="connsiteX1" y="connsiteY1"/>
                    </a:cxn>
                    <a:cxn ang="0">
                      <a:pos x="connsiteX2" y="connsiteY2"/>
                    </a:cxn>
                    <a:cxn ang="0">
                      <a:pos x="connsiteX3" y="connsiteY3"/>
                    </a:cxn>
                  </a:cxnLst>
                  <a:rect l="l" t="t" r="r" b="b"/>
                  <a:pathLst>
                    <a:path w="229444" h="193257">
                      <a:moveTo>
                        <a:pt x="0" y="0"/>
                      </a:moveTo>
                      <a:lnTo>
                        <a:pt x="229444" y="0"/>
                      </a:lnTo>
                      <a:lnTo>
                        <a:pt x="229444" y="193258"/>
                      </a:lnTo>
                      <a:lnTo>
                        <a:pt x="0" y="193258"/>
                      </a:lnTo>
                      <a:close/>
                    </a:path>
                  </a:pathLst>
                </a:custGeom>
                <a:solidFill>
                  <a:srgbClr val="00B0F0"/>
                </a:solidFill>
                <a:ln w="4775"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05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18" name="Freeform: Shape 1117">
                  <a:extLst>
                    <a:ext uri="{FF2B5EF4-FFF2-40B4-BE49-F238E27FC236}">
                      <a16:creationId xmlns:a16="http://schemas.microsoft.com/office/drawing/2014/main" id="{4331E1AE-16B9-4911-8824-A8F829650BF8}"/>
                    </a:ext>
                  </a:extLst>
                </p:cNvPr>
                <p:cNvSpPr/>
                <p:nvPr/>
              </p:nvSpPr>
              <p:spPr>
                <a:xfrm>
                  <a:off x="1907390" y="3721667"/>
                  <a:ext cx="229444" cy="193257"/>
                </a:xfrm>
                <a:custGeom>
                  <a:avLst/>
                  <a:gdLst>
                    <a:gd name="connsiteX0" fmla="*/ 0 w 229444"/>
                    <a:gd name="connsiteY0" fmla="*/ 0 h 193257"/>
                    <a:gd name="connsiteX1" fmla="*/ 229444 w 229444"/>
                    <a:gd name="connsiteY1" fmla="*/ 0 h 193257"/>
                    <a:gd name="connsiteX2" fmla="*/ 229444 w 229444"/>
                    <a:gd name="connsiteY2" fmla="*/ 193258 h 193257"/>
                    <a:gd name="connsiteX3" fmla="*/ 0 w 229444"/>
                    <a:gd name="connsiteY3" fmla="*/ 193258 h 193257"/>
                  </a:gdLst>
                  <a:ahLst/>
                  <a:cxnLst>
                    <a:cxn ang="0">
                      <a:pos x="connsiteX0" y="connsiteY0"/>
                    </a:cxn>
                    <a:cxn ang="0">
                      <a:pos x="connsiteX1" y="connsiteY1"/>
                    </a:cxn>
                    <a:cxn ang="0">
                      <a:pos x="connsiteX2" y="connsiteY2"/>
                    </a:cxn>
                    <a:cxn ang="0">
                      <a:pos x="connsiteX3" y="connsiteY3"/>
                    </a:cxn>
                  </a:cxnLst>
                  <a:rect l="l" t="t" r="r" b="b"/>
                  <a:pathLst>
                    <a:path w="229444" h="193257">
                      <a:moveTo>
                        <a:pt x="0" y="0"/>
                      </a:moveTo>
                      <a:lnTo>
                        <a:pt x="229444" y="0"/>
                      </a:lnTo>
                      <a:lnTo>
                        <a:pt x="229444" y="193258"/>
                      </a:lnTo>
                      <a:lnTo>
                        <a:pt x="0" y="193258"/>
                      </a:lnTo>
                      <a:close/>
                    </a:path>
                  </a:pathLst>
                </a:custGeom>
                <a:solidFill>
                  <a:srgbClr val="0066FF"/>
                </a:solidFill>
                <a:ln w="4775"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050" b="0" i="0" u="none" strike="noStrike" kern="1200" cap="none" spc="0" normalizeH="0" baseline="0" noProof="0" dirty="0">
                    <a:ln>
                      <a:noFill/>
                    </a:ln>
                    <a:solidFill>
                      <a:srgbClr val="FFFFFF"/>
                    </a:solidFill>
                    <a:effectLst/>
                    <a:uLnTx/>
                    <a:uFillTx/>
                    <a:latin typeface="Arial" charset="0"/>
                    <a:ea typeface="+mn-ea"/>
                    <a:cs typeface="+mn-cs"/>
                  </a:endParaRPr>
                </a:p>
              </p:txBody>
            </p:sp>
          </p:grpSp>
        </p:grpSp>
        <p:sp>
          <p:nvSpPr>
            <p:cNvPr id="1098" name="TextBox 136">
              <a:extLst>
                <a:ext uri="{FF2B5EF4-FFF2-40B4-BE49-F238E27FC236}">
                  <a16:creationId xmlns:a16="http://schemas.microsoft.com/office/drawing/2014/main" id="{45102AA3-D032-4D11-9B71-1CE020B307D3}"/>
                </a:ext>
              </a:extLst>
            </p:cNvPr>
            <p:cNvSpPr txBox="1">
              <a:spLocks noChangeArrowheads="1"/>
            </p:cNvSpPr>
            <p:nvPr/>
          </p:nvSpPr>
          <p:spPr bwMode="auto">
            <a:xfrm>
              <a:off x="5419272" y="4082911"/>
              <a:ext cx="645173" cy="253916"/>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05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Most</a:t>
              </a:r>
              <a:endParaRPr kumimoji="0" lang="en-US" sz="1050" b="1"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099" name="TextBox 136">
              <a:extLst>
                <a:ext uri="{FF2B5EF4-FFF2-40B4-BE49-F238E27FC236}">
                  <a16:creationId xmlns:a16="http://schemas.microsoft.com/office/drawing/2014/main" id="{A97DAF6B-B572-41CC-B1CC-4F66F45A58E8}"/>
                </a:ext>
              </a:extLst>
            </p:cNvPr>
            <p:cNvSpPr txBox="1">
              <a:spLocks noChangeArrowheads="1"/>
            </p:cNvSpPr>
            <p:nvPr/>
          </p:nvSpPr>
          <p:spPr bwMode="auto">
            <a:xfrm>
              <a:off x="4001518" y="4019550"/>
              <a:ext cx="1729049" cy="33855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City Livability</a:t>
              </a:r>
              <a:endParaRPr kumimoji="0" lang="en-US" sz="16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sp>
        <p:nvSpPr>
          <p:cNvPr id="47" name="TextBox 46">
            <a:extLst>
              <a:ext uri="{FF2B5EF4-FFF2-40B4-BE49-F238E27FC236}">
                <a16:creationId xmlns:a16="http://schemas.microsoft.com/office/drawing/2014/main" id="{FCE5ABCA-C9FD-43EB-A2C3-8DC736672DBC}"/>
              </a:ext>
            </a:extLst>
          </p:cNvPr>
          <p:cNvSpPr txBox="1"/>
          <p:nvPr/>
        </p:nvSpPr>
        <p:spPr>
          <a:xfrm>
            <a:off x="890777" y="1279089"/>
            <a:ext cx="7362447" cy="2585323"/>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defPPr>
              <a:defRPr lang="en-US"/>
            </a:defPPr>
            <a:lvl1pPr algn="ctr">
              <a:defRPr sz="2800" b="1">
                <a:solidFill>
                  <a:srgbClr val="FFFF00"/>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54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Poor countries can’t afford to clean up the environment</a:t>
            </a:r>
          </a:p>
        </p:txBody>
      </p:sp>
      <p:grpSp>
        <p:nvGrpSpPr>
          <p:cNvPr id="1022" name="Group 1021">
            <a:extLst>
              <a:ext uri="{FF2B5EF4-FFF2-40B4-BE49-F238E27FC236}">
                <a16:creationId xmlns:a16="http://schemas.microsoft.com/office/drawing/2014/main" id="{849A6556-ADCA-4804-B37D-4258E4E11879}"/>
              </a:ext>
            </a:extLst>
          </p:cNvPr>
          <p:cNvGrpSpPr/>
          <p:nvPr/>
        </p:nvGrpSpPr>
        <p:grpSpPr>
          <a:xfrm>
            <a:off x="491972" y="561054"/>
            <a:ext cx="8515335" cy="3392586"/>
            <a:chOff x="533400" y="562310"/>
            <a:chExt cx="8515335" cy="3392586"/>
          </a:xfrm>
        </p:grpSpPr>
        <p:grpSp>
          <p:nvGrpSpPr>
            <p:cNvPr id="1023" name="Group 1022">
              <a:extLst>
                <a:ext uri="{FF2B5EF4-FFF2-40B4-BE49-F238E27FC236}">
                  <a16:creationId xmlns:a16="http://schemas.microsoft.com/office/drawing/2014/main" id="{DE16B042-171C-4267-8B26-422C71421D24}"/>
                </a:ext>
              </a:extLst>
            </p:cNvPr>
            <p:cNvGrpSpPr/>
            <p:nvPr/>
          </p:nvGrpSpPr>
          <p:grpSpPr>
            <a:xfrm>
              <a:off x="533400" y="562310"/>
              <a:ext cx="8515335" cy="3392586"/>
              <a:chOff x="375951" y="836927"/>
              <a:chExt cx="6416206" cy="2696886"/>
            </a:xfrm>
          </p:grpSpPr>
          <p:sp>
            <p:nvSpPr>
              <p:cNvPr id="1055" name="Freeform: Shape 1054">
                <a:extLst>
                  <a:ext uri="{FF2B5EF4-FFF2-40B4-BE49-F238E27FC236}">
                    <a16:creationId xmlns:a16="http://schemas.microsoft.com/office/drawing/2014/main" id="{EDBAA275-0800-4149-B9BB-A1789E835DE7}"/>
                  </a:ext>
                </a:extLst>
              </p:cNvPr>
              <p:cNvSpPr/>
              <p:nvPr/>
            </p:nvSpPr>
            <p:spPr>
              <a:xfrm>
                <a:off x="558926" y="124127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6"/>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56" name="Freeform: Shape 1055">
                <a:extLst>
                  <a:ext uri="{FF2B5EF4-FFF2-40B4-BE49-F238E27FC236}">
                    <a16:creationId xmlns:a16="http://schemas.microsoft.com/office/drawing/2014/main" id="{80FCC917-731E-416D-8C60-8D5BF95D0839}"/>
                  </a:ext>
                </a:extLst>
              </p:cNvPr>
              <p:cNvSpPr/>
              <p:nvPr/>
            </p:nvSpPr>
            <p:spPr>
              <a:xfrm>
                <a:off x="375951" y="143255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57" name="Freeform: Shape 1056">
                <a:extLst>
                  <a:ext uri="{FF2B5EF4-FFF2-40B4-BE49-F238E27FC236}">
                    <a16:creationId xmlns:a16="http://schemas.microsoft.com/office/drawing/2014/main" id="{B62AA90B-4A8C-4657-87E4-3C8BCCEEC69E}"/>
                  </a:ext>
                </a:extLst>
              </p:cNvPr>
              <p:cNvSpPr/>
              <p:nvPr/>
            </p:nvSpPr>
            <p:spPr>
              <a:xfrm>
                <a:off x="490783" y="152877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58" name="Freeform: Shape 1057">
                <a:extLst>
                  <a:ext uri="{FF2B5EF4-FFF2-40B4-BE49-F238E27FC236}">
                    <a16:creationId xmlns:a16="http://schemas.microsoft.com/office/drawing/2014/main" id="{4219CB5C-DABA-49A5-A8E5-3687CC657B72}"/>
                  </a:ext>
                </a:extLst>
              </p:cNvPr>
              <p:cNvSpPr/>
              <p:nvPr/>
            </p:nvSpPr>
            <p:spPr>
              <a:xfrm>
                <a:off x="434992" y="156376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59" name="Freeform: Shape 1058">
                <a:extLst>
                  <a:ext uri="{FF2B5EF4-FFF2-40B4-BE49-F238E27FC236}">
                    <a16:creationId xmlns:a16="http://schemas.microsoft.com/office/drawing/2014/main" id="{6E30E12B-1BEE-4118-8C30-78EFF0F78340}"/>
                  </a:ext>
                </a:extLst>
              </p:cNvPr>
              <p:cNvSpPr/>
              <p:nvPr/>
            </p:nvSpPr>
            <p:spPr>
              <a:xfrm>
                <a:off x="966196" y="1586265"/>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60" name="Freeform: Shape 1059">
                <a:extLst>
                  <a:ext uri="{FF2B5EF4-FFF2-40B4-BE49-F238E27FC236}">
                    <a16:creationId xmlns:a16="http://schemas.microsoft.com/office/drawing/2014/main" id="{E73C0C00-0B7A-4401-B679-E8264139F03C}"/>
                  </a:ext>
                </a:extLst>
              </p:cNvPr>
              <p:cNvSpPr/>
              <p:nvPr/>
            </p:nvSpPr>
            <p:spPr>
              <a:xfrm>
                <a:off x="602124" y="1186047"/>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61" name="Freeform: Shape 1060">
                <a:extLst>
                  <a:ext uri="{FF2B5EF4-FFF2-40B4-BE49-F238E27FC236}">
                    <a16:creationId xmlns:a16="http://schemas.microsoft.com/office/drawing/2014/main" id="{B18A672D-D623-473C-8F7E-DF4BBB941D78}"/>
                  </a:ext>
                </a:extLst>
              </p:cNvPr>
              <p:cNvSpPr/>
              <p:nvPr/>
            </p:nvSpPr>
            <p:spPr>
              <a:xfrm>
                <a:off x="5515192" y="3216241"/>
                <a:ext cx="83023" cy="83023"/>
              </a:xfrm>
              <a:custGeom>
                <a:avLst/>
                <a:gdLst>
                  <a:gd name="connsiteX0" fmla="*/ 83024 w 83023"/>
                  <a:gd name="connsiteY0" fmla="*/ 41512 h 83023"/>
                  <a:gd name="connsiteX1" fmla="*/ 41512 w 83023"/>
                  <a:gd name="connsiteY1" fmla="*/ 83024 h 83023"/>
                  <a:gd name="connsiteX2" fmla="*/ 1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1" y="64438"/>
                      <a:pt x="1" y="41512"/>
                    </a:cubicBezTo>
                    <a:cubicBezTo>
                      <a:pt x="1" y="18585"/>
                      <a:pt x="18586"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62" name="Freeform: Shape 1061">
                <a:extLst>
                  <a:ext uri="{FF2B5EF4-FFF2-40B4-BE49-F238E27FC236}">
                    <a16:creationId xmlns:a16="http://schemas.microsoft.com/office/drawing/2014/main" id="{18FE6840-512A-4C59-AD4E-E9B8F3BFE230}"/>
                  </a:ext>
                </a:extLst>
              </p:cNvPr>
              <p:cNvSpPr/>
              <p:nvPr/>
            </p:nvSpPr>
            <p:spPr>
              <a:xfrm>
                <a:off x="6002701" y="2011370"/>
                <a:ext cx="83023" cy="83023"/>
              </a:xfrm>
              <a:custGeom>
                <a:avLst/>
                <a:gdLst>
                  <a:gd name="connsiteX0" fmla="*/ 83023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3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3" y="41512"/>
                    </a:moveTo>
                    <a:cubicBezTo>
                      <a:pt x="83023" y="64438"/>
                      <a:pt x="64438" y="83024"/>
                      <a:pt x="41512" y="83024"/>
                    </a:cubicBezTo>
                    <a:cubicBezTo>
                      <a:pt x="18586" y="83024"/>
                      <a:pt x="0" y="64438"/>
                      <a:pt x="0" y="41512"/>
                    </a:cubicBezTo>
                    <a:cubicBezTo>
                      <a:pt x="0" y="18586"/>
                      <a:pt x="18586" y="0"/>
                      <a:pt x="41512" y="0"/>
                    </a:cubicBezTo>
                    <a:cubicBezTo>
                      <a:pt x="64438" y="0"/>
                      <a:pt x="83023" y="18586"/>
                      <a:pt x="83023"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63" name="Freeform: Shape 1062">
                <a:extLst>
                  <a:ext uri="{FF2B5EF4-FFF2-40B4-BE49-F238E27FC236}">
                    <a16:creationId xmlns:a16="http://schemas.microsoft.com/office/drawing/2014/main" id="{948162A1-EEC0-4E60-BF2D-5FD1388EA143}"/>
                  </a:ext>
                </a:extLst>
              </p:cNvPr>
              <p:cNvSpPr/>
              <p:nvPr/>
            </p:nvSpPr>
            <p:spPr>
              <a:xfrm>
                <a:off x="6709134" y="3335422"/>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64" name="Freeform: Shape 1063">
                <a:extLst>
                  <a:ext uri="{FF2B5EF4-FFF2-40B4-BE49-F238E27FC236}">
                    <a16:creationId xmlns:a16="http://schemas.microsoft.com/office/drawing/2014/main" id="{887FE5E7-566D-4ACC-905A-8EDF3E4EC377}"/>
                  </a:ext>
                </a:extLst>
              </p:cNvPr>
              <p:cNvSpPr/>
              <p:nvPr/>
            </p:nvSpPr>
            <p:spPr>
              <a:xfrm>
                <a:off x="6519443" y="3450790"/>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65" name="Freeform: Shape 1064">
                <a:extLst>
                  <a:ext uri="{FF2B5EF4-FFF2-40B4-BE49-F238E27FC236}">
                    <a16:creationId xmlns:a16="http://schemas.microsoft.com/office/drawing/2014/main" id="{959AF268-EFE1-439A-A8BC-1C99C16CA46E}"/>
                  </a:ext>
                </a:extLst>
              </p:cNvPr>
              <p:cNvSpPr/>
              <p:nvPr/>
            </p:nvSpPr>
            <p:spPr>
              <a:xfrm>
                <a:off x="5694734" y="1762225"/>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6"/>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66" name="Freeform: Shape 1065">
                <a:extLst>
                  <a:ext uri="{FF2B5EF4-FFF2-40B4-BE49-F238E27FC236}">
                    <a16:creationId xmlns:a16="http://schemas.microsoft.com/office/drawing/2014/main" id="{1BAFC3D9-9523-4501-BC21-F5E5A9D174C7}"/>
                  </a:ext>
                </a:extLst>
              </p:cNvPr>
              <p:cNvSpPr/>
              <p:nvPr/>
            </p:nvSpPr>
            <p:spPr>
              <a:xfrm>
                <a:off x="5402935" y="2192005"/>
                <a:ext cx="83023" cy="83023"/>
              </a:xfrm>
              <a:custGeom>
                <a:avLst/>
                <a:gdLst>
                  <a:gd name="connsiteX0" fmla="*/ 83024 w 83023"/>
                  <a:gd name="connsiteY0" fmla="*/ 41512 h 83023"/>
                  <a:gd name="connsiteX1" fmla="*/ 41512 w 83023"/>
                  <a:gd name="connsiteY1" fmla="*/ 83024 h 83023"/>
                  <a:gd name="connsiteX2" fmla="*/ 1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1" y="64438"/>
                      <a:pt x="1" y="41512"/>
                    </a:cubicBezTo>
                    <a:cubicBezTo>
                      <a:pt x="1" y="18585"/>
                      <a:pt x="18586"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67" name="Freeform: Shape 1066">
                <a:extLst>
                  <a:ext uri="{FF2B5EF4-FFF2-40B4-BE49-F238E27FC236}">
                    <a16:creationId xmlns:a16="http://schemas.microsoft.com/office/drawing/2014/main" id="{2C370C2F-1F1A-4F63-936D-4774DE17C77D}"/>
                  </a:ext>
                </a:extLst>
              </p:cNvPr>
              <p:cNvSpPr/>
              <p:nvPr/>
            </p:nvSpPr>
            <p:spPr>
              <a:xfrm>
                <a:off x="2835697" y="1413555"/>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68" name="Freeform: Shape 1067">
                <a:extLst>
                  <a:ext uri="{FF2B5EF4-FFF2-40B4-BE49-F238E27FC236}">
                    <a16:creationId xmlns:a16="http://schemas.microsoft.com/office/drawing/2014/main" id="{193108F7-C4AF-49F1-9FED-DC34DCC6A193}"/>
                  </a:ext>
                </a:extLst>
              </p:cNvPr>
              <p:cNvSpPr/>
              <p:nvPr/>
            </p:nvSpPr>
            <p:spPr>
              <a:xfrm>
                <a:off x="2704392" y="836927"/>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69" name="Freeform: Shape 1068">
                <a:extLst>
                  <a:ext uri="{FF2B5EF4-FFF2-40B4-BE49-F238E27FC236}">
                    <a16:creationId xmlns:a16="http://schemas.microsoft.com/office/drawing/2014/main" id="{4D7E38A0-628A-4666-A590-DD8EAB70141B}"/>
                  </a:ext>
                </a:extLst>
              </p:cNvPr>
              <p:cNvSpPr/>
              <p:nvPr/>
            </p:nvSpPr>
            <p:spPr>
              <a:xfrm>
                <a:off x="2948424" y="137270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70" name="Freeform: Shape 1069">
                <a:extLst>
                  <a:ext uri="{FF2B5EF4-FFF2-40B4-BE49-F238E27FC236}">
                    <a16:creationId xmlns:a16="http://schemas.microsoft.com/office/drawing/2014/main" id="{466B6D9D-7511-4A8C-837C-1704635A8907}"/>
                  </a:ext>
                </a:extLst>
              </p:cNvPr>
              <p:cNvSpPr/>
              <p:nvPr/>
            </p:nvSpPr>
            <p:spPr>
              <a:xfrm>
                <a:off x="3075527" y="134615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71" name="Freeform: Shape 1070">
                <a:extLst>
                  <a:ext uri="{FF2B5EF4-FFF2-40B4-BE49-F238E27FC236}">
                    <a16:creationId xmlns:a16="http://schemas.microsoft.com/office/drawing/2014/main" id="{936553BA-CB2F-4C7F-9C97-EC7208531AB6}"/>
                  </a:ext>
                </a:extLst>
              </p:cNvPr>
              <p:cNvSpPr/>
              <p:nvPr/>
            </p:nvSpPr>
            <p:spPr>
              <a:xfrm>
                <a:off x="3283893" y="133009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72" name="Freeform: Shape 1071">
                <a:extLst>
                  <a:ext uri="{FF2B5EF4-FFF2-40B4-BE49-F238E27FC236}">
                    <a16:creationId xmlns:a16="http://schemas.microsoft.com/office/drawing/2014/main" id="{86AA5F64-0557-4CF8-8F94-44153F0E8ADC}"/>
                  </a:ext>
                </a:extLst>
              </p:cNvPr>
              <p:cNvSpPr/>
              <p:nvPr/>
            </p:nvSpPr>
            <p:spPr>
              <a:xfrm>
                <a:off x="2916520" y="1044202"/>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73" name="Freeform: Shape 1072">
                <a:extLst>
                  <a:ext uri="{FF2B5EF4-FFF2-40B4-BE49-F238E27FC236}">
                    <a16:creationId xmlns:a16="http://schemas.microsoft.com/office/drawing/2014/main" id="{333AC50A-F60F-4C8D-B262-6798BFE0E8DC}"/>
                  </a:ext>
                </a:extLst>
              </p:cNvPr>
              <p:cNvSpPr/>
              <p:nvPr/>
            </p:nvSpPr>
            <p:spPr>
              <a:xfrm>
                <a:off x="2975561" y="97702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74" name="Freeform: Shape 1073">
                <a:extLst>
                  <a:ext uri="{FF2B5EF4-FFF2-40B4-BE49-F238E27FC236}">
                    <a16:creationId xmlns:a16="http://schemas.microsoft.com/office/drawing/2014/main" id="{4DD7C200-D0FB-450D-88BA-91703475810E}"/>
                  </a:ext>
                </a:extLst>
              </p:cNvPr>
              <p:cNvSpPr/>
              <p:nvPr/>
            </p:nvSpPr>
            <p:spPr>
              <a:xfrm>
                <a:off x="3030274" y="108850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75" name="Freeform: Shape 1074">
                <a:extLst>
                  <a:ext uri="{FF2B5EF4-FFF2-40B4-BE49-F238E27FC236}">
                    <a16:creationId xmlns:a16="http://schemas.microsoft.com/office/drawing/2014/main" id="{8648129F-2AD5-4EA2-B4E2-DCD18E81FE24}"/>
                  </a:ext>
                </a:extLst>
              </p:cNvPr>
              <p:cNvSpPr/>
              <p:nvPr/>
            </p:nvSpPr>
            <p:spPr>
              <a:xfrm>
                <a:off x="3312863" y="113221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76" name="Freeform: Shape 1075">
                <a:extLst>
                  <a:ext uri="{FF2B5EF4-FFF2-40B4-BE49-F238E27FC236}">
                    <a16:creationId xmlns:a16="http://schemas.microsoft.com/office/drawing/2014/main" id="{DA6F56AF-4614-42A0-9ECB-2B57AC17625F}"/>
                  </a:ext>
                </a:extLst>
              </p:cNvPr>
              <p:cNvSpPr/>
              <p:nvPr/>
            </p:nvSpPr>
            <p:spPr>
              <a:xfrm>
                <a:off x="3210624" y="124428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77" name="Freeform: Shape 1076">
                <a:extLst>
                  <a:ext uri="{FF2B5EF4-FFF2-40B4-BE49-F238E27FC236}">
                    <a16:creationId xmlns:a16="http://schemas.microsoft.com/office/drawing/2014/main" id="{A2D71F6E-7BD3-4753-8B34-0F9577A05165}"/>
                  </a:ext>
                </a:extLst>
              </p:cNvPr>
              <p:cNvSpPr/>
              <p:nvPr/>
            </p:nvSpPr>
            <p:spPr>
              <a:xfrm>
                <a:off x="1781252" y="3282102"/>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78" name="Freeform: Shape 1077">
                <a:extLst>
                  <a:ext uri="{FF2B5EF4-FFF2-40B4-BE49-F238E27FC236}">
                    <a16:creationId xmlns:a16="http://schemas.microsoft.com/office/drawing/2014/main" id="{DD3CD2C5-F461-469D-A622-02ED66A1A8A7}"/>
                  </a:ext>
                </a:extLst>
              </p:cNvPr>
              <p:cNvSpPr/>
              <p:nvPr/>
            </p:nvSpPr>
            <p:spPr>
              <a:xfrm>
                <a:off x="1269541" y="1741470"/>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79" name="Freeform: Shape 1078">
                <a:extLst>
                  <a:ext uri="{FF2B5EF4-FFF2-40B4-BE49-F238E27FC236}">
                    <a16:creationId xmlns:a16="http://schemas.microsoft.com/office/drawing/2014/main" id="{2C5050B2-8A47-4314-AB33-885D3398DFDB}"/>
                  </a:ext>
                </a:extLst>
              </p:cNvPr>
              <p:cNvSpPr/>
              <p:nvPr/>
            </p:nvSpPr>
            <p:spPr>
              <a:xfrm>
                <a:off x="1225609" y="1330972"/>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80" name="Freeform: Shape 1079">
                <a:extLst>
                  <a:ext uri="{FF2B5EF4-FFF2-40B4-BE49-F238E27FC236}">
                    <a16:creationId xmlns:a16="http://schemas.microsoft.com/office/drawing/2014/main" id="{23598A16-38B4-424C-AB01-CBE407BE9109}"/>
                  </a:ext>
                </a:extLst>
              </p:cNvPr>
              <p:cNvSpPr/>
              <p:nvPr/>
            </p:nvSpPr>
            <p:spPr>
              <a:xfrm>
                <a:off x="1237637" y="138363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81" name="Freeform: Shape 1080">
                <a:extLst>
                  <a:ext uri="{FF2B5EF4-FFF2-40B4-BE49-F238E27FC236}">
                    <a16:creationId xmlns:a16="http://schemas.microsoft.com/office/drawing/2014/main" id="{8899DEDE-93FE-4AE5-86B4-70ECD54A4EF0}"/>
                  </a:ext>
                </a:extLst>
              </p:cNvPr>
              <p:cNvSpPr/>
              <p:nvPr/>
            </p:nvSpPr>
            <p:spPr>
              <a:xfrm>
                <a:off x="1256633" y="1427930"/>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82" name="Freeform: Shape 1081">
                <a:extLst>
                  <a:ext uri="{FF2B5EF4-FFF2-40B4-BE49-F238E27FC236}">
                    <a16:creationId xmlns:a16="http://schemas.microsoft.com/office/drawing/2014/main" id="{BE8937F2-5CEB-4EBB-894B-8DB6529DB3BD}"/>
                  </a:ext>
                </a:extLst>
              </p:cNvPr>
              <p:cNvSpPr/>
              <p:nvPr/>
            </p:nvSpPr>
            <p:spPr>
              <a:xfrm>
                <a:off x="1369434" y="1367790"/>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83" name="Freeform: Shape 1082">
                <a:extLst>
                  <a:ext uri="{FF2B5EF4-FFF2-40B4-BE49-F238E27FC236}">
                    <a16:creationId xmlns:a16="http://schemas.microsoft.com/office/drawing/2014/main" id="{C767F94B-8227-4969-948E-75BA2761279E}"/>
                  </a:ext>
                </a:extLst>
              </p:cNvPr>
              <p:cNvSpPr/>
              <p:nvPr/>
            </p:nvSpPr>
            <p:spPr>
              <a:xfrm>
                <a:off x="1347944" y="1348720"/>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84" name="Freeform: Shape 1083">
                <a:extLst>
                  <a:ext uri="{FF2B5EF4-FFF2-40B4-BE49-F238E27FC236}">
                    <a16:creationId xmlns:a16="http://schemas.microsoft.com/office/drawing/2014/main" id="{B4413482-156A-4655-8005-27DC737A6DA6}"/>
                  </a:ext>
                </a:extLst>
              </p:cNvPr>
              <p:cNvSpPr/>
              <p:nvPr/>
            </p:nvSpPr>
            <p:spPr>
              <a:xfrm>
                <a:off x="1324475" y="1323417"/>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85" name="Freeform: Shape 1084">
                <a:extLst>
                  <a:ext uri="{FF2B5EF4-FFF2-40B4-BE49-F238E27FC236}">
                    <a16:creationId xmlns:a16="http://schemas.microsoft.com/office/drawing/2014/main" id="{0DB5CDA9-03EB-4D62-9058-767A4AF18A19}"/>
                  </a:ext>
                </a:extLst>
              </p:cNvPr>
              <p:cNvSpPr/>
              <p:nvPr/>
            </p:nvSpPr>
            <p:spPr>
              <a:xfrm>
                <a:off x="1316847" y="1502740"/>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86" name="Freeform: Shape 1085">
                <a:extLst>
                  <a:ext uri="{FF2B5EF4-FFF2-40B4-BE49-F238E27FC236}">
                    <a16:creationId xmlns:a16="http://schemas.microsoft.com/office/drawing/2014/main" id="{125724D1-20E2-4B66-A376-0A581DCBF58C}"/>
                  </a:ext>
                </a:extLst>
              </p:cNvPr>
              <p:cNvSpPr/>
              <p:nvPr/>
            </p:nvSpPr>
            <p:spPr>
              <a:xfrm>
                <a:off x="1147646" y="1251175"/>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87" name="Freeform: Shape 1086">
                <a:extLst>
                  <a:ext uri="{FF2B5EF4-FFF2-40B4-BE49-F238E27FC236}">
                    <a16:creationId xmlns:a16="http://schemas.microsoft.com/office/drawing/2014/main" id="{DB265849-6ACA-4BCD-BF11-834D899F1DD1}"/>
                  </a:ext>
                </a:extLst>
              </p:cNvPr>
              <p:cNvSpPr/>
              <p:nvPr/>
            </p:nvSpPr>
            <p:spPr>
              <a:xfrm>
                <a:off x="1574793" y="132026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88" name="Freeform: Shape 1087">
                <a:extLst>
                  <a:ext uri="{FF2B5EF4-FFF2-40B4-BE49-F238E27FC236}">
                    <a16:creationId xmlns:a16="http://schemas.microsoft.com/office/drawing/2014/main" id="{9C0A78E3-6118-400C-82ED-FDEE71AC88BA}"/>
                  </a:ext>
                </a:extLst>
              </p:cNvPr>
              <p:cNvSpPr/>
              <p:nvPr/>
            </p:nvSpPr>
            <p:spPr>
              <a:xfrm>
                <a:off x="1498076" y="136265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89" name="Freeform: Shape 1088">
                <a:extLst>
                  <a:ext uri="{FF2B5EF4-FFF2-40B4-BE49-F238E27FC236}">
                    <a16:creationId xmlns:a16="http://schemas.microsoft.com/office/drawing/2014/main" id="{B40AB201-741A-4F22-9D48-CCBCCA915DE0}"/>
                  </a:ext>
                </a:extLst>
              </p:cNvPr>
              <p:cNvSpPr/>
              <p:nvPr/>
            </p:nvSpPr>
            <p:spPr>
              <a:xfrm>
                <a:off x="1484801" y="1305668"/>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90" name="Freeform: Shape 1089">
                <a:extLst>
                  <a:ext uri="{FF2B5EF4-FFF2-40B4-BE49-F238E27FC236}">
                    <a16:creationId xmlns:a16="http://schemas.microsoft.com/office/drawing/2014/main" id="{388DF41A-0A95-4E5E-87F1-A5D11519128E}"/>
                  </a:ext>
                </a:extLst>
              </p:cNvPr>
              <p:cNvSpPr/>
              <p:nvPr/>
            </p:nvSpPr>
            <p:spPr>
              <a:xfrm>
                <a:off x="5692534" y="1442966"/>
                <a:ext cx="83023" cy="83023"/>
              </a:xfrm>
              <a:custGeom>
                <a:avLst/>
                <a:gdLst>
                  <a:gd name="connsiteX0" fmla="*/ 83024 w 83023"/>
                  <a:gd name="connsiteY0" fmla="*/ 41512 h 83023"/>
                  <a:gd name="connsiteX1" fmla="*/ 41512 w 83023"/>
                  <a:gd name="connsiteY1" fmla="*/ 83024 h 83023"/>
                  <a:gd name="connsiteX2" fmla="*/ 1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1" y="64438"/>
                      <a:pt x="1" y="41512"/>
                    </a:cubicBezTo>
                    <a:cubicBezTo>
                      <a:pt x="1" y="18586"/>
                      <a:pt x="18586" y="0"/>
                      <a:pt x="41512" y="0"/>
                    </a:cubicBezTo>
                    <a:cubicBezTo>
                      <a:pt x="64438" y="0"/>
                      <a:pt x="83024" y="18585"/>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91" name="Freeform: Shape 1090">
                <a:extLst>
                  <a:ext uri="{FF2B5EF4-FFF2-40B4-BE49-F238E27FC236}">
                    <a16:creationId xmlns:a16="http://schemas.microsoft.com/office/drawing/2014/main" id="{FB8A0313-C1D3-46E6-97A6-4E16521912D0}"/>
                  </a:ext>
                </a:extLst>
              </p:cNvPr>
              <p:cNvSpPr/>
              <p:nvPr/>
            </p:nvSpPr>
            <p:spPr>
              <a:xfrm>
                <a:off x="3411802" y="119074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00B0F0"/>
              </a:solidFill>
              <a:ln w="5498"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024" name="Group 1023">
              <a:extLst>
                <a:ext uri="{FF2B5EF4-FFF2-40B4-BE49-F238E27FC236}">
                  <a16:creationId xmlns:a16="http://schemas.microsoft.com/office/drawing/2014/main" id="{223D6B1D-4CE2-405F-96E3-CF1B7EE03A2D}"/>
                </a:ext>
              </a:extLst>
            </p:cNvPr>
            <p:cNvGrpSpPr/>
            <p:nvPr/>
          </p:nvGrpSpPr>
          <p:grpSpPr>
            <a:xfrm>
              <a:off x="831926" y="635583"/>
              <a:ext cx="7746487" cy="3216998"/>
              <a:chOff x="779074" y="912424"/>
              <a:chExt cx="5836888" cy="2557305"/>
            </a:xfrm>
          </p:grpSpPr>
          <p:sp>
            <p:nvSpPr>
              <p:cNvPr id="1025" name="Freeform: Shape 1024">
                <a:extLst>
                  <a:ext uri="{FF2B5EF4-FFF2-40B4-BE49-F238E27FC236}">
                    <a16:creationId xmlns:a16="http://schemas.microsoft.com/office/drawing/2014/main" id="{BF238BC5-97FB-4E10-A24D-141A9F4F2FB3}"/>
                  </a:ext>
                </a:extLst>
              </p:cNvPr>
              <p:cNvSpPr/>
              <p:nvPr/>
            </p:nvSpPr>
            <p:spPr>
              <a:xfrm>
                <a:off x="3246535" y="118188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26" name="Freeform: Shape 1025">
                <a:extLst>
                  <a:ext uri="{FF2B5EF4-FFF2-40B4-BE49-F238E27FC236}">
                    <a16:creationId xmlns:a16="http://schemas.microsoft.com/office/drawing/2014/main" id="{5984CEDD-4388-4CB8-8A10-F80E32305CE3}"/>
                  </a:ext>
                </a:extLst>
              </p:cNvPr>
              <p:cNvSpPr/>
              <p:nvPr/>
            </p:nvSpPr>
            <p:spPr>
              <a:xfrm>
                <a:off x="3375545" y="114477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27" name="Freeform: Shape 1026">
                <a:extLst>
                  <a:ext uri="{FF2B5EF4-FFF2-40B4-BE49-F238E27FC236}">
                    <a16:creationId xmlns:a16="http://schemas.microsoft.com/office/drawing/2014/main" id="{5E1311DA-8B9E-4818-971F-65AAD0D114D4}"/>
                  </a:ext>
                </a:extLst>
              </p:cNvPr>
              <p:cNvSpPr/>
              <p:nvPr/>
            </p:nvSpPr>
            <p:spPr>
              <a:xfrm>
                <a:off x="3331832" y="115511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28" name="Freeform: Shape 1027">
                <a:extLst>
                  <a:ext uri="{FF2B5EF4-FFF2-40B4-BE49-F238E27FC236}">
                    <a16:creationId xmlns:a16="http://schemas.microsoft.com/office/drawing/2014/main" id="{019725FB-274E-4313-A50B-BEE1AFC3FC93}"/>
                  </a:ext>
                </a:extLst>
              </p:cNvPr>
              <p:cNvSpPr/>
              <p:nvPr/>
            </p:nvSpPr>
            <p:spPr>
              <a:xfrm>
                <a:off x="3330732" y="112944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29" name="Freeform: Shape 1028">
                <a:extLst>
                  <a:ext uri="{FF2B5EF4-FFF2-40B4-BE49-F238E27FC236}">
                    <a16:creationId xmlns:a16="http://schemas.microsoft.com/office/drawing/2014/main" id="{F5F5A2DD-2690-42AE-A38C-E210FD83BF72}"/>
                  </a:ext>
                </a:extLst>
              </p:cNvPr>
              <p:cNvSpPr/>
              <p:nvPr/>
            </p:nvSpPr>
            <p:spPr>
              <a:xfrm>
                <a:off x="3290321" y="111851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30" name="Freeform: Shape 1029">
                <a:extLst>
                  <a:ext uri="{FF2B5EF4-FFF2-40B4-BE49-F238E27FC236}">
                    <a16:creationId xmlns:a16="http://schemas.microsoft.com/office/drawing/2014/main" id="{4F0D482D-951B-49A8-8BDC-5CB6B55405AC}"/>
                  </a:ext>
                </a:extLst>
              </p:cNvPr>
              <p:cNvSpPr/>
              <p:nvPr/>
            </p:nvSpPr>
            <p:spPr>
              <a:xfrm>
                <a:off x="3297361" y="109497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31" name="Freeform: Shape 1030">
                <a:extLst>
                  <a:ext uri="{FF2B5EF4-FFF2-40B4-BE49-F238E27FC236}">
                    <a16:creationId xmlns:a16="http://schemas.microsoft.com/office/drawing/2014/main" id="{64F298A0-EDF8-4886-8107-73931D42212D}"/>
                  </a:ext>
                </a:extLst>
              </p:cNvPr>
              <p:cNvSpPr/>
              <p:nvPr/>
            </p:nvSpPr>
            <p:spPr>
              <a:xfrm>
                <a:off x="779074" y="1171249"/>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32" name="Freeform: Shape 1031">
                <a:extLst>
                  <a:ext uri="{FF2B5EF4-FFF2-40B4-BE49-F238E27FC236}">
                    <a16:creationId xmlns:a16="http://schemas.microsoft.com/office/drawing/2014/main" id="{863C39D5-277D-4E6F-B8B5-9DE906F760B2}"/>
                  </a:ext>
                </a:extLst>
              </p:cNvPr>
              <p:cNvSpPr/>
              <p:nvPr/>
            </p:nvSpPr>
            <p:spPr>
              <a:xfrm>
                <a:off x="6143710" y="3317837"/>
                <a:ext cx="83023" cy="83023"/>
              </a:xfrm>
              <a:custGeom>
                <a:avLst/>
                <a:gdLst>
                  <a:gd name="connsiteX0" fmla="*/ 83024 w 83023"/>
                  <a:gd name="connsiteY0" fmla="*/ 41512 h 83023"/>
                  <a:gd name="connsiteX1" fmla="*/ 41512 w 83023"/>
                  <a:gd name="connsiteY1" fmla="*/ 83024 h 83023"/>
                  <a:gd name="connsiteX2" fmla="*/ 1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1" y="64438"/>
                      <a:pt x="1" y="41512"/>
                    </a:cubicBezTo>
                    <a:cubicBezTo>
                      <a:pt x="1" y="18585"/>
                      <a:pt x="18586"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33" name="Freeform: Shape 1032">
                <a:extLst>
                  <a:ext uri="{FF2B5EF4-FFF2-40B4-BE49-F238E27FC236}">
                    <a16:creationId xmlns:a16="http://schemas.microsoft.com/office/drawing/2014/main" id="{C6B93075-32D5-417E-8067-FBA989963394}"/>
                  </a:ext>
                </a:extLst>
              </p:cNvPr>
              <p:cNvSpPr/>
              <p:nvPr/>
            </p:nvSpPr>
            <p:spPr>
              <a:xfrm>
                <a:off x="6236635" y="338670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34" name="Freeform: Shape 1033">
                <a:extLst>
                  <a:ext uri="{FF2B5EF4-FFF2-40B4-BE49-F238E27FC236}">
                    <a16:creationId xmlns:a16="http://schemas.microsoft.com/office/drawing/2014/main" id="{18D0E53D-65AD-4289-B335-E488DBFF0DD8}"/>
                  </a:ext>
                </a:extLst>
              </p:cNvPr>
              <p:cNvSpPr/>
              <p:nvPr/>
            </p:nvSpPr>
            <p:spPr>
              <a:xfrm>
                <a:off x="6426886" y="3288280"/>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35" name="Freeform: Shape 1034">
                <a:extLst>
                  <a:ext uri="{FF2B5EF4-FFF2-40B4-BE49-F238E27FC236}">
                    <a16:creationId xmlns:a16="http://schemas.microsoft.com/office/drawing/2014/main" id="{9DE1E5BF-93E3-4352-932C-4C3D5536ED11}"/>
                  </a:ext>
                </a:extLst>
              </p:cNvPr>
              <p:cNvSpPr/>
              <p:nvPr/>
            </p:nvSpPr>
            <p:spPr>
              <a:xfrm>
                <a:off x="6532939" y="3124286"/>
                <a:ext cx="83023" cy="83023"/>
              </a:xfrm>
              <a:custGeom>
                <a:avLst/>
                <a:gdLst>
                  <a:gd name="connsiteX0" fmla="*/ 83023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3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3" y="41512"/>
                    </a:moveTo>
                    <a:cubicBezTo>
                      <a:pt x="83023" y="64438"/>
                      <a:pt x="64438" y="83024"/>
                      <a:pt x="41512" y="83024"/>
                    </a:cubicBezTo>
                    <a:cubicBezTo>
                      <a:pt x="18586" y="83024"/>
                      <a:pt x="0" y="64438"/>
                      <a:pt x="0" y="41512"/>
                    </a:cubicBezTo>
                    <a:cubicBezTo>
                      <a:pt x="0" y="18585"/>
                      <a:pt x="18586" y="0"/>
                      <a:pt x="41512" y="0"/>
                    </a:cubicBezTo>
                    <a:cubicBezTo>
                      <a:pt x="64438" y="0"/>
                      <a:pt x="83023" y="18585"/>
                      <a:pt x="83023"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36" name="Freeform: Shape 1035">
                <a:extLst>
                  <a:ext uri="{FF2B5EF4-FFF2-40B4-BE49-F238E27FC236}">
                    <a16:creationId xmlns:a16="http://schemas.microsoft.com/office/drawing/2014/main" id="{B23D8C6F-058F-484E-B304-903E71F07BDE}"/>
                  </a:ext>
                </a:extLst>
              </p:cNvPr>
              <p:cNvSpPr/>
              <p:nvPr/>
            </p:nvSpPr>
            <p:spPr>
              <a:xfrm>
                <a:off x="3167325" y="106490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37" name="Freeform: Shape 1036">
                <a:extLst>
                  <a:ext uri="{FF2B5EF4-FFF2-40B4-BE49-F238E27FC236}">
                    <a16:creationId xmlns:a16="http://schemas.microsoft.com/office/drawing/2014/main" id="{F0D81376-E5EB-478E-8662-B9A31F70A081}"/>
                  </a:ext>
                </a:extLst>
              </p:cNvPr>
              <p:cNvSpPr/>
              <p:nvPr/>
            </p:nvSpPr>
            <p:spPr>
              <a:xfrm>
                <a:off x="3310097" y="91785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38" name="Freeform: Shape 1037">
                <a:extLst>
                  <a:ext uri="{FF2B5EF4-FFF2-40B4-BE49-F238E27FC236}">
                    <a16:creationId xmlns:a16="http://schemas.microsoft.com/office/drawing/2014/main" id="{5BBA3718-BA73-46F8-BB4B-E8C728719419}"/>
                  </a:ext>
                </a:extLst>
              </p:cNvPr>
              <p:cNvSpPr/>
              <p:nvPr/>
            </p:nvSpPr>
            <p:spPr>
              <a:xfrm>
                <a:off x="3435172" y="101246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39" name="Freeform: Shape 1038">
                <a:extLst>
                  <a:ext uri="{FF2B5EF4-FFF2-40B4-BE49-F238E27FC236}">
                    <a16:creationId xmlns:a16="http://schemas.microsoft.com/office/drawing/2014/main" id="{3C5E8172-4E39-42DC-9F1A-EAED97592158}"/>
                  </a:ext>
                </a:extLst>
              </p:cNvPr>
              <p:cNvSpPr/>
              <p:nvPr/>
            </p:nvSpPr>
            <p:spPr>
              <a:xfrm>
                <a:off x="3385959" y="1064389"/>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40" name="Freeform: Shape 1039">
                <a:extLst>
                  <a:ext uri="{FF2B5EF4-FFF2-40B4-BE49-F238E27FC236}">
                    <a16:creationId xmlns:a16="http://schemas.microsoft.com/office/drawing/2014/main" id="{58002A6A-6556-4798-B161-1CC5EABD7294}"/>
                  </a:ext>
                </a:extLst>
              </p:cNvPr>
              <p:cNvSpPr/>
              <p:nvPr/>
            </p:nvSpPr>
            <p:spPr>
              <a:xfrm>
                <a:off x="3455928" y="109717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41" name="Freeform: Shape 1040">
                <a:extLst>
                  <a:ext uri="{FF2B5EF4-FFF2-40B4-BE49-F238E27FC236}">
                    <a16:creationId xmlns:a16="http://schemas.microsoft.com/office/drawing/2014/main" id="{098C6FB5-081E-427E-BCF7-5FF251533339}"/>
                  </a:ext>
                </a:extLst>
              </p:cNvPr>
              <p:cNvSpPr/>
              <p:nvPr/>
            </p:nvSpPr>
            <p:spPr>
              <a:xfrm>
                <a:off x="3428058" y="120271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42" name="Freeform: Shape 1041">
                <a:extLst>
                  <a:ext uri="{FF2B5EF4-FFF2-40B4-BE49-F238E27FC236}">
                    <a16:creationId xmlns:a16="http://schemas.microsoft.com/office/drawing/2014/main" id="{C1B62DEA-E914-4E91-9C07-65C20C8DE29B}"/>
                  </a:ext>
                </a:extLst>
              </p:cNvPr>
              <p:cNvSpPr/>
              <p:nvPr/>
            </p:nvSpPr>
            <p:spPr>
              <a:xfrm>
                <a:off x="3382145" y="1219655"/>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43" name="Freeform: Shape 1042">
                <a:extLst>
                  <a:ext uri="{FF2B5EF4-FFF2-40B4-BE49-F238E27FC236}">
                    <a16:creationId xmlns:a16="http://schemas.microsoft.com/office/drawing/2014/main" id="{5B8B7C6A-E806-4842-AF75-5A5D467AF403}"/>
                  </a:ext>
                </a:extLst>
              </p:cNvPr>
              <p:cNvSpPr/>
              <p:nvPr/>
            </p:nvSpPr>
            <p:spPr>
              <a:xfrm>
                <a:off x="3344374" y="1238211"/>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44" name="Freeform: Shape 1043">
                <a:extLst>
                  <a:ext uri="{FF2B5EF4-FFF2-40B4-BE49-F238E27FC236}">
                    <a16:creationId xmlns:a16="http://schemas.microsoft.com/office/drawing/2014/main" id="{B114D1C5-E908-411D-8888-DD3507425DCF}"/>
                  </a:ext>
                </a:extLst>
              </p:cNvPr>
              <p:cNvSpPr/>
              <p:nvPr/>
            </p:nvSpPr>
            <p:spPr>
              <a:xfrm>
                <a:off x="3304476" y="1252953"/>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45" name="Freeform: Shape 1044">
                <a:extLst>
                  <a:ext uri="{FF2B5EF4-FFF2-40B4-BE49-F238E27FC236}">
                    <a16:creationId xmlns:a16="http://schemas.microsoft.com/office/drawing/2014/main" id="{31B1E942-20CC-44F3-8F52-2DE1CEE8BA2E}"/>
                  </a:ext>
                </a:extLst>
              </p:cNvPr>
              <p:cNvSpPr/>
              <p:nvPr/>
            </p:nvSpPr>
            <p:spPr>
              <a:xfrm>
                <a:off x="3444022" y="93046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46" name="Freeform: Shape 1045">
                <a:extLst>
                  <a:ext uri="{FF2B5EF4-FFF2-40B4-BE49-F238E27FC236}">
                    <a16:creationId xmlns:a16="http://schemas.microsoft.com/office/drawing/2014/main" id="{BD2CFF75-9CE3-43DE-939E-1E23B6DE8BD2}"/>
                  </a:ext>
                </a:extLst>
              </p:cNvPr>
              <p:cNvSpPr/>
              <p:nvPr/>
            </p:nvSpPr>
            <p:spPr>
              <a:xfrm>
                <a:off x="3567016" y="91242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47" name="Freeform: Shape 1046">
                <a:extLst>
                  <a:ext uri="{FF2B5EF4-FFF2-40B4-BE49-F238E27FC236}">
                    <a16:creationId xmlns:a16="http://schemas.microsoft.com/office/drawing/2014/main" id="{D47BE439-0439-4984-9317-BE63CA722EB1}"/>
                  </a:ext>
                </a:extLst>
              </p:cNvPr>
              <p:cNvSpPr/>
              <p:nvPr/>
            </p:nvSpPr>
            <p:spPr>
              <a:xfrm>
                <a:off x="1401971" y="1562238"/>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48" name="Freeform: Shape 1047">
                <a:extLst>
                  <a:ext uri="{FF2B5EF4-FFF2-40B4-BE49-F238E27FC236}">
                    <a16:creationId xmlns:a16="http://schemas.microsoft.com/office/drawing/2014/main" id="{B94E51AC-12A8-4353-A76E-3FFB326C7BB4}"/>
                  </a:ext>
                </a:extLst>
              </p:cNvPr>
              <p:cNvSpPr/>
              <p:nvPr/>
            </p:nvSpPr>
            <p:spPr>
              <a:xfrm>
                <a:off x="985459" y="1129297"/>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49" name="Freeform: Shape 1048">
                <a:extLst>
                  <a:ext uri="{FF2B5EF4-FFF2-40B4-BE49-F238E27FC236}">
                    <a16:creationId xmlns:a16="http://schemas.microsoft.com/office/drawing/2014/main" id="{659EA46C-7B75-455B-8484-2F9B58A013C1}"/>
                  </a:ext>
                </a:extLst>
              </p:cNvPr>
              <p:cNvSpPr/>
              <p:nvPr/>
            </p:nvSpPr>
            <p:spPr>
              <a:xfrm>
                <a:off x="1725778" y="1264394"/>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5"/>
                      <a:pt x="18585"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50" name="Freeform: Shape 1049">
                <a:extLst>
                  <a:ext uri="{FF2B5EF4-FFF2-40B4-BE49-F238E27FC236}">
                    <a16:creationId xmlns:a16="http://schemas.microsoft.com/office/drawing/2014/main" id="{69DE4DBB-E499-4AFC-A826-85B2436F9DFD}"/>
                  </a:ext>
                </a:extLst>
              </p:cNvPr>
              <p:cNvSpPr/>
              <p:nvPr/>
            </p:nvSpPr>
            <p:spPr>
              <a:xfrm>
                <a:off x="1581294" y="1311260"/>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51" name="Freeform: Shape 1050">
                <a:extLst>
                  <a:ext uri="{FF2B5EF4-FFF2-40B4-BE49-F238E27FC236}">
                    <a16:creationId xmlns:a16="http://schemas.microsoft.com/office/drawing/2014/main" id="{10844DD0-6707-4694-81D6-D47344E82033}"/>
                  </a:ext>
                </a:extLst>
              </p:cNvPr>
              <p:cNvSpPr/>
              <p:nvPr/>
            </p:nvSpPr>
            <p:spPr>
              <a:xfrm>
                <a:off x="1595889" y="143733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52" name="Freeform: Shape 1051">
                <a:extLst>
                  <a:ext uri="{FF2B5EF4-FFF2-40B4-BE49-F238E27FC236}">
                    <a16:creationId xmlns:a16="http://schemas.microsoft.com/office/drawing/2014/main" id="{DC75C517-451E-416D-9D2D-E48D76DF3B97}"/>
                  </a:ext>
                </a:extLst>
              </p:cNvPr>
              <p:cNvSpPr/>
              <p:nvPr/>
            </p:nvSpPr>
            <p:spPr>
              <a:xfrm>
                <a:off x="6078289" y="1539135"/>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5"/>
                      <a:pt x="18586"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53" name="Freeform: Shape 1052">
                <a:extLst>
                  <a:ext uri="{FF2B5EF4-FFF2-40B4-BE49-F238E27FC236}">
                    <a16:creationId xmlns:a16="http://schemas.microsoft.com/office/drawing/2014/main" id="{D05587C3-BDBD-47ED-9680-4EC834E379B4}"/>
                  </a:ext>
                </a:extLst>
              </p:cNvPr>
              <p:cNvSpPr/>
              <p:nvPr/>
            </p:nvSpPr>
            <p:spPr>
              <a:xfrm>
                <a:off x="6161386" y="1512292"/>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6" y="83024"/>
                      <a:pt x="0" y="64438"/>
                      <a:pt x="0" y="41512"/>
                    </a:cubicBezTo>
                    <a:cubicBezTo>
                      <a:pt x="0" y="18586"/>
                      <a:pt x="18586" y="0"/>
                      <a:pt x="41512" y="0"/>
                    </a:cubicBezTo>
                    <a:cubicBezTo>
                      <a:pt x="64438" y="0"/>
                      <a:pt x="83024" y="18585"/>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54" name="Freeform: Shape 1053">
                <a:extLst>
                  <a:ext uri="{FF2B5EF4-FFF2-40B4-BE49-F238E27FC236}">
                    <a16:creationId xmlns:a16="http://schemas.microsoft.com/office/drawing/2014/main" id="{DED1693C-A7BE-4648-AAB7-C7E808C2E7ED}"/>
                  </a:ext>
                </a:extLst>
              </p:cNvPr>
              <p:cNvSpPr/>
              <p:nvPr/>
            </p:nvSpPr>
            <p:spPr>
              <a:xfrm>
                <a:off x="3525897" y="1202126"/>
                <a:ext cx="83023" cy="83023"/>
              </a:xfrm>
              <a:custGeom>
                <a:avLst/>
                <a:gdLst>
                  <a:gd name="connsiteX0" fmla="*/ 83024 w 83023"/>
                  <a:gd name="connsiteY0" fmla="*/ 41512 h 83023"/>
                  <a:gd name="connsiteX1" fmla="*/ 41512 w 83023"/>
                  <a:gd name="connsiteY1" fmla="*/ 83024 h 83023"/>
                  <a:gd name="connsiteX2" fmla="*/ 0 w 83023"/>
                  <a:gd name="connsiteY2" fmla="*/ 41512 h 83023"/>
                  <a:gd name="connsiteX3" fmla="*/ 41512 w 83023"/>
                  <a:gd name="connsiteY3" fmla="*/ 0 h 83023"/>
                  <a:gd name="connsiteX4" fmla="*/ 83024 w 83023"/>
                  <a:gd name="connsiteY4" fmla="*/ 41512 h 83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23" h="83023">
                    <a:moveTo>
                      <a:pt x="83024" y="41512"/>
                    </a:moveTo>
                    <a:cubicBezTo>
                      <a:pt x="83024" y="64438"/>
                      <a:pt x="64438" y="83024"/>
                      <a:pt x="41512" y="83024"/>
                    </a:cubicBezTo>
                    <a:cubicBezTo>
                      <a:pt x="18585" y="83024"/>
                      <a:pt x="0" y="64438"/>
                      <a:pt x="0" y="41512"/>
                    </a:cubicBezTo>
                    <a:cubicBezTo>
                      <a:pt x="0" y="18586"/>
                      <a:pt x="18585" y="0"/>
                      <a:pt x="41512" y="0"/>
                    </a:cubicBezTo>
                    <a:cubicBezTo>
                      <a:pt x="64438" y="0"/>
                      <a:pt x="83024" y="18586"/>
                      <a:pt x="83024" y="41512"/>
                    </a:cubicBezTo>
                    <a:close/>
                  </a:path>
                </a:pathLst>
              </a:custGeom>
              <a:solidFill>
                <a:srgbClr val="0066FF"/>
              </a:solidFill>
              <a:ln w="549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sp>
        <p:nvSpPr>
          <p:cNvPr id="46" name="TextBox 45">
            <a:extLst>
              <a:ext uri="{FF2B5EF4-FFF2-40B4-BE49-F238E27FC236}">
                <a16:creationId xmlns:a16="http://schemas.microsoft.com/office/drawing/2014/main" id="{7CB6C40C-EA3F-492F-899D-75A7618112F0}"/>
              </a:ext>
            </a:extLst>
          </p:cNvPr>
          <p:cNvSpPr txBox="1"/>
          <p:nvPr/>
        </p:nvSpPr>
        <p:spPr>
          <a:xfrm>
            <a:off x="814002" y="1694587"/>
            <a:ext cx="7515997" cy="1754326"/>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defPPr>
              <a:defRPr lang="en-US"/>
            </a:defPPr>
            <a:lvl1pPr algn="ctr">
              <a:defRPr sz="2800" b="1">
                <a:solidFill>
                  <a:srgbClr val="FFFF00"/>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54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Energy security varies across the globe</a:t>
            </a:r>
          </a:p>
        </p:txBody>
      </p:sp>
      <p:sp>
        <p:nvSpPr>
          <p:cNvPr id="236" name="TextBox 235">
            <a:extLst>
              <a:ext uri="{FF2B5EF4-FFF2-40B4-BE49-F238E27FC236}">
                <a16:creationId xmlns:a16="http://schemas.microsoft.com/office/drawing/2014/main" id="{D80AD233-E2C4-48E7-BADF-1B15FD3D0568}"/>
              </a:ext>
            </a:extLst>
          </p:cNvPr>
          <p:cNvSpPr txBox="1"/>
          <p:nvPr/>
        </p:nvSpPr>
        <p:spPr>
          <a:xfrm>
            <a:off x="304800" y="4464585"/>
            <a:ext cx="2076105" cy="577850"/>
          </a:xfrm>
          <a:prstGeom prst="rect">
            <a:avLst/>
          </a:prstGeom>
          <a:noFill/>
          <a:ln>
            <a:noFill/>
          </a:ln>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charset="0"/>
                <a:ea typeface="+mn-ea"/>
                <a:cs typeface="+mn-cs"/>
              </a:rPr>
              <a:t>Low</a:t>
            </a:r>
          </a:p>
        </p:txBody>
      </p:sp>
      <p:sp>
        <p:nvSpPr>
          <p:cNvPr id="237" name="TextBox 236">
            <a:extLst>
              <a:ext uri="{FF2B5EF4-FFF2-40B4-BE49-F238E27FC236}">
                <a16:creationId xmlns:a16="http://schemas.microsoft.com/office/drawing/2014/main" id="{313EE2FA-E4FE-44DB-AE42-D672A9E2E485}"/>
              </a:ext>
            </a:extLst>
          </p:cNvPr>
          <p:cNvSpPr txBox="1"/>
          <p:nvPr/>
        </p:nvSpPr>
        <p:spPr>
          <a:xfrm>
            <a:off x="6905023" y="4464585"/>
            <a:ext cx="2076105" cy="577850"/>
          </a:xfrm>
          <a:prstGeom prst="rect">
            <a:avLst/>
          </a:prstGeom>
          <a:noFill/>
          <a:ln>
            <a:noFill/>
          </a:ln>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B0F0"/>
                </a:solidFill>
                <a:effectLst>
                  <a:outerShdw blurRad="38100" dist="38100" dir="2700000" algn="tl">
                    <a:srgbClr val="000000">
                      <a:alpha val="43137"/>
                    </a:srgbClr>
                  </a:outerShdw>
                </a:effectLst>
                <a:uLnTx/>
                <a:uFillTx/>
                <a:latin typeface="Arial" charset="0"/>
                <a:ea typeface="+mn-ea"/>
                <a:cs typeface="+mn-cs"/>
              </a:rPr>
              <a:t>High</a:t>
            </a:r>
          </a:p>
        </p:txBody>
      </p:sp>
      <p:sp>
        <p:nvSpPr>
          <p:cNvPr id="238" name="TextBox 237">
            <a:extLst>
              <a:ext uri="{FF2B5EF4-FFF2-40B4-BE49-F238E27FC236}">
                <a16:creationId xmlns:a16="http://schemas.microsoft.com/office/drawing/2014/main" id="{2B66E218-5BCC-4505-A00E-649D5BC37817}"/>
              </a:ext>
            </a:extLst>
          </p:cNvPr>
          <p:cNvSpPr txBox="1"/>
          <p:nvPr/>
        </p:nvSpPr>
        <p:spPr>
          <a:xfrm>
            <a:off x="1126901" y="1509921"/>
            <a:ext cx="6890199" cy="2123658"/>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defPPr>
              <a:defRPr lang="en-US"/>
            </a:defPPr>
            <a:lvl1pPr algn="ctr">
              <a:defRPr sz="4400" b="1">
                <a:solidFill>
                  <a:srgbClr val="CCFFCC"/>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dirty="0"/>
              <a:t>&gt;60</a:t>
            </a:r>
            <a:r>
              <a:rPr kumimoji="0" lang="en-US" sz="44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 of the global population live in some level of energy poverty</a:t>
            </a:r>
          </a:p>
        </p:txBody>
      </p:sp>
      <p:pic>
        <p:nvPicPr>
          <p:cNvPr id="5" name="Audio 4">
            <a:hlinkClick r:id="" action="ppaction://media"/>
            <a:extLst>
              <a:ext uri="{FF2B5EF4-FFF2-40B4-BE49-F238E27FC236}">
                <a16:creationId xmlns:a16="http://schemas.microsoft.com/office/drawing/2014/main" id="{50A6A724-27C9-4143-AF69-5300C4A96411}"/>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2683477067"/>
      </p:ext>
    </p:extLst>
  </p:cSld>
  <p:clrMapOvr>
    <a:masterClrMapping/>
  </p:clrMapOvr>
  <mc:AlternateContent xmlns:mc="http://schemas.openxmlformats.org/markup-compatibility/2006" xmlns:p14="http://schemas.microsoft.com/office/powerpoint/2010/main">
    <mc:Choice Requires="p14">
      <p:transition spd="med" p14:dur="700" advTm="130326">
        <p:fade/>
      </p:transition>
    </mc:Choice>
    <mc:Fallback xmlns="">
      <p:transition spd="med" advTm="13032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grpId="0" nodeType="clickEffect">
                                  <p:stCondLst>
                                    <p:cond delay="0"/>
                                  </p:stCondLst>
                                  <p:childTnLst>
                                    <p:animEffect transition="out" filter="fade">
                                      <p:cBhvr>
                                        <p:cTn id="10" dur="500"/>
                                        <p:tgtEl>
                                          <p:spTgt spid="32"/>
                                        </p:tgtEl>
                                      </p:cBhvr>
                                    </p:animEffect>
                                    <p:set>
                                      <p:cBhvr>
                                        <p:cTn id="11" dur="1" fill="hold">
                                          <p:stCondLst>
                                            <p:cond delay="499"/>
                                          </p:stCondLst>
                                        </p:cTn>
                                        <p:tgtEl>
                                          <p:spTgt spid="32"/>
                                        </p:tgtEl>
                                        <p:attrNameLst>
                                          <p:attrName>style.visibility</p:attrName>
                                        </p:attrNameLst>
                                      </p:cBhvr>
                                      <p:to>
                                        <p:strVal val="hidden"/>
                                      </p:to>
                                    </p:set>
                                  </p:childTnLst>
                                </p:cTn>
                              </p:par>
                            </p:childTnLst>
                          </p:cTn>
                        </p:par>
                        <p:par>
                          <p:cTn id="12" fill="hold">
                            <p:stCondLst>
                              <p:cond delay="500"/>
                            </p:stCondLst>
                            <p:childTnLst>
                              <p:par>
                                <p:cTn id="13" presetID="10" presetClass="entr" presetSubtype="0" fill="hold"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1000"/>
                                        <p:tgtEl>
                                          <p:spTgt spid="2"/>
                                        </p:tgtEl>
                                      </p:cBhvr>
                                    </p:animEffect>
                                  </p:childTnLst>
                                </p:cTn>
                              </p:par>
                              <p:par>
                                <p:cTn id="16" presetID="10" presetClass="entr" presetSubtype="0" fill="hold" nodeType="withEffect">
                                  <p:stCondLst>
                                    <p:cond delay="0"/>
                                  </p:stCondLst>
                                  <p:childTnLst>
                                    <p:set>
                                      <p:cBhvr>
                                        <p:cTn id="17" dur="1" fill="hold">
                                          <p:stCondLst>
                                            <p:cond delay="0"/>
                                          </p:stCondLst>
                                        </p:cTn>
                                        <p:tgtEl>
                                          <p:spTgt spid="1096"/>
                                        </p:tgtEl>
                                        <p:attrNameLst>
                                          <p:attrName>style.visibility</p:attrName>
                                        </p:attrNameLst>
                                      </p:cBhvr>
                                      <p:to>
                                        <p:strVal val="visible"/>
                                      </p:to>
                                    </p:set>
                                    <p:animEffect transition="in" filter="fade">
                                      <p:cBhvr>
                                        <p:cTn id="18" dur="1000"/>
                                        <p:tgtEl>
                                          <p:spTgt spid="1096"/>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022"/>
                                        </p:tgtEl>
                                        <p:attrNameLst>
                                          <p:attrName>style.visibility</p:attrName>
                                        </p:attrNameLst>
                                      </p:cBhvr>
                                      <p:to>
                                        <p:strVal val="visible"/>
                                      </p:to>
                                    </p:set>
                                    <p:animEffect transition="in" filter="fade">
                                      <p:cBhvr>
                                        <p:cTn id="23" dur="2500"/>
                                        <p:tgtEl>
                                          <p:spTgt spid="1022"/>
                                        </p:tgtEl>
                                      </p:cBhvr>
                                    </p:animEffect>
                                  </p:childTnLst>
                                </p:cTn>
                              </p:par>
                              <p:par>
                                <p:cTn id="24" presetID="10" presetClass="exit" presetSubtype="0" fill="hold" nodeType="withEffect">
                                  <p:stCondLst>
                                    <p:cond delay="0"/>
                                  </p:stCondLst>
                                  <p:childTnLst>
                                    <p:animEffect transition="out" filter="fade">
                                      <p:cBhvr>
                                        <p:cTn id="25" dur="1000"/>
                                        <p:tgtEl>
                                          <p:spTgt spid="2"/>
                                        </p:tgtEl>
                                      </p:cBhvr>
                                    </p:animEffect>
                                    <p:set>
                                      <p:cBhvr>
                                        <p:cTn id="26" dur="1" fill="hold">
                                          <p:stCondLst>
                                            <p:cond delay="999"/>
                                          </p:stCondLst>
                                        </p:cTn>
                                        <p:tgtEl>
                                          <p:spTgt spid="2"/>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0" presetClass="exit" presetSubtype="0" fill="hold" nodeType="clickEffect">
                                  <p:stCondLst>
                                    <p:cond delay="0"/>
                                  </p:stCondLst>
                                  <p:childTnLst>
                                    <p:animEffect transition="out" filter="fade">
                                      <p:cBhvr>
                                        <p:cTn id="30" dur="1000"/>
                                        <p:tgtEl>
                                          <p:spTgt spid="1022"/>
                                        </p:tgtEl>
                                      </p:cBhvr>
                                    </p:animEffect>
                                    <p:set>
                                      <p:cBhvr>
                                        <p:cTn id="31" dur="1" fill="hold">
                                          <p:stCondLst>
                                            <p:cond delay="999"/>
                                          </p:stCondLst>
                                        </p:cTn>
                                        <p:tgtEl>
                                          <p:spTgt spid="1022"/>
                                        </p:tgtEl>
                                        <p:attrNameLst>
                                          <p:attrName>style.visibility</p:attrName>
                                        </p:attrNameLst>
                                      </p:cBhvr>
                                      <p:to>
                                        <p:strVal val="hidden"/>
                                      </p:to>
                                    </p:set>
                                  </p:childTnLst>
                                </p:cTn>
                              </p:par>
                              <p:par>
                                <p:cTn id="32" presetID="10" presetClass="exit" presetSubtype="0" fill="hold" grpId="0" nodeType="withEffect">
                                  <p:stCondLst>
                                    <p:cond delay="0"/>
                                  </p:stCondLst>
                                  <p:childTnLst>
                                    <p:animEffect transition="out" filter="fade">
                                      <p:cBhvr>
                                        <p:cTn id="33" dur="500"/>
                                        <p:tgtEl>
                                          <p:spTgt spid="236"/>
                                        </p:tgtEl>
                                      </p:cBhvr>
                                    </p:animEffect>
                                    <p:set>
                                      <p:cBhvr>
                                        <p:cTn id="34" dur="1" fill="hold">
                                          <p:stCondLst>
                                            <p:cond delay="499"/>
                                          </p:stCondLst>
                                        </p:cTn>
                                        <p:tgtEl>
                                          <p:spTgt spid="236"/>
                                        </p:tgtEl>
                                        <p:attrNameLst>
                                          <p:attrName>style.visibility</p:attrName>
                                        </p:attrNameLst>
                                      </p:cBhvr>
                                      <p:to>
                                        <p:strVal val="hidden"/>
                                      </p:to>
                                    </p:set>
                                  </p:childTnLst>
                                </p:cTn>
                              </p:par>
                              <p:par>
                                <p:cTn id="35" presetID="10" presetClass="exit" presetSubtype="0" fill="hold" nodeType="withEffect">
                                  <p:stCondLst>
                                    <p:cond delay="0"/>
                                  </p:stCondLst>
                                  <p:childTnLst>
                                    <p:animEffect transition="out" filter="fade">
                                      <p:cBhvr>
                                        <p:cTn id="36" dur="500"/>
                                        <p:tgtEl>
                                          <p:spTgt spid="1096"/>
                                        </p:tgtEl>
                                      </p:cBhvr>
                                    </p:animEffect>
                                    <p:set>
                                      <p:cBhvr>
                                        <p:cTn id="37" dur="1" fill="hold">
                                          <p:stCondLst>
                                            <p:cond delay="499"/>
                                          </p:stCondLst>
                                        </p:cTn>
                                        <p:tgtEl>
                                          <p:spTgt spid="1096"/>
                                        </p:tgtEl>
                                        <p:attrNameLst>
                                          <p:attrName>style.visibility</p:attrName>
                                        </p:attrNameLst>
                                      </p:cBhvr>
                                      <p:to>
                                        <p:strVal val="hidden"/>
                                      </p:to>
                                    </p:set>
                                  </p:childTnLst>
                                </p:cTn>
                              </p:par>
                              <p:par>
                                <p:cTn id="38" presetID="10" presetClass="exit" presetSubtype="0" fill="hold" grpId="0" nodeType="withEffect">
                                  <p:stCondLst>
                                    <p:cond delay="0"/>
                                  </p:stCondLst>
                                  <p:childTnLst>
                                    <p:animEffect transition="out" filter="fade">
                                      <p:cBhvr>
                                        <p:cTn id="39" dur="500"/>
                                        <p:tgtEl>
                                          <p:spTgt spid="237"/>
                                        </p:tgtEl>
                                      </p:cBhvr>
                                    </p:animEffect>
                                    <p:set>
                                      <p:cBhvr>
                                        <p:cTn id="40" dur="1" fill="hold">
                                          <p:stCondLst>
                                            <p:cond delay="499"/>
                                          </p:stCondLst>
                                        </p:cTn>
                                        <p:tgtEl>
                                          <p:spTgt spid="237"/>
                                        </p:tgtEl>
                                        <p:attrNameLst>
                                          <p:attrName>style.visibility</p:attrName>
                                        </p:attrNameLst>
                                      </p:cBhvr>
                                      <p:to>
                                        <p:strVal val="hidden"/>
                                      </p:to>
                                    </p:set>
                                  </p:childTnLst>
                                </p:cTn>
                              </p:par>
                            </p:childTnLst>
                          </p:cTn>
                        </p:par>
                        <p:par>
                          <p:cTn id="41" fill="hold">
                            <p:stCondLst>
                              <p:cond delay="1000"/>
                            </p:stCondLst>
                            <p:childTnLst>
                              <p:par>
                                <p:cTn id="42" presetID="22" presetClass="entr" presetSubtype="8" fill="hold" grpId="0" nodeType="afterEffect">
                                  <p:stCondLst>
                                    <p:cond delay="0"/>
                                  </p:stCondLst>
                                  <p:childTnLst>
                                    <p:set>
                                      <p:cBhvr>
                                        <p:cTn id="43" dur="1" fill="hold">
                                          <p:stCondLst>
                                            <p:cond delay="0"/>
                                          </p:stCondLst>
                                        </p:cTn>
                                        <p:tgtEl>
                                          <p:spTgt spid="51"/>
                                        </p:tgtEl>
                                        <p:attrNameLst>
                                          <p:attrName>style.visibility</p:attrName>
                                        </p:attrNameLst>
                                      </p:cBhvr>
                                      <p:to>
                                        <p:strVal val="visible"/>
                                      </p:to>
                                    </p:set>
                                    <p:animEffect transition="in" filter="wipe(left)">
                                      <p:cBhvr>
                                        <p:cTn id="44" dur="1500"/>
                                        <p:tgtEl>
                                          <p:spTgt spid="51"/>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57"/>
                                        </p:tgtEl>
                                        <p:attrNameLst>
                                          <p:attrName>style.visibility</p:attrName>
                                        </p:attrNameLst>
                                      </p:cBhvr>
                                      <p:to>
                                        <p:strVal val="visible"/>
                                      </p:to>
                                    </p:set>
                                    <p:animEffect transition="in" filter="fade">
                                      <p:cBhvr>
                                        <p:cTn id="49" dur="1000"/>
                                        <p:tgtEl>
                                          <p:spTgt spid="57"/>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xit" presetSubtype="0" fill="hold" nodeType="clickEffect">
                                  <p:stCondLst>
                                    <p:cond delay="0"/>
                                  </p:stCondLst>
                                  <p:childTnLst>
                                    <p:animEffect transition="out" filter="fade">
                                      <p:cBhvr>
                                        <p:cTn id="53" dur="500"/>
                                        <p:tgtEl>
                                          <p:spTgt spid="57"/>
                                        </p:tgtEl>
                                      </p:cBhvr>
                                    </p:animEffect>
                                    <p:set>
                                      <p:cBhvr>
                                        <p:cTn id="54" dur="1" fill="hold">
                                          <p:stCondLst>
                                            <p:cond delay="499"/>
                                          </p:stCondLst>
                                        </p:cTn>
                                        <p:tgtEl>
                                          <p:spTgt spid="57"/>
                                        </p:tgtEl>
                                        <p:attrNameLst>
                                          <p:attrName>style.visibility</p:attrName>
                                        </p:attrNameLst>
                                      </p:cBhvr>
                                      <p:to>
                                        <p:strVal val="hidden"/>
                                      </p:to>
                                    </p:set>
                                  </p:childTnLst>
                                </p:cTn>
                              </p:par>
                              <p:par>
                                <p:cTn id="55" presetID="10" presetClass="entr" presetSubtype="0" fill="hold" grpId="0" nodeType="withEffect">
                                  <p:stCondLst>
                                    <p:cond delay="0"/>
                                  </p:stCondLst>
                                  <p:childTnLst>
                                    <p:set>
                                      <p:cBhvr>
                                        <p:cTn id="56" dur="1" fill="hold">
                                          <p:stCondLst>
                                            <p:cond delay="0"/>
                                          </p:stCondLst>
                                        </p:cTn>
                                        <p:tgtEl>
                                          <p:spTgt spid="69"/>
                                        </p:tgtEl>
                                        <p:attrNameLst>
                                          <p:attrName>style.visibility</p:attrName>
                                        </p:attrNameLst>
                                      </p:cBhvr>
                                      <p:to>
                                        <p:strVal val="visible"/>
                                      </p:to>
                                    </p:set>
                                    <p:animEffect transition="in" filter="fade">
                                      <p:cBhvr>
                                        <p:cTn id="57" dur="1500"/>
                                        <p:tgtEl>
                                          <p:spTgt spid="69"/>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8" fill="hold" grpId="0" nodeType="clickEffect">
                                  <p:stCondLst>
                                    <p:cond delay="0"/>
                                  </p:stCondLst>
                                  <p:childTnLst>
                                    <p:set>
                                      <p:cBhvr>
                                        <p:cTn id="61" dur="1" fill="hold">
                                          <p:stCondLst>
                                            <p:cond delay="0"/>
                                          </p:stCondLst>
                                        </p:cTn>
                                        <p:tgtEl>
                                          <p:spTgt spid="52"/>
                                        </p:tgtEl>
                                        <p:attrNameLst>
                                          <p:attrName>style.visibility</p:attrName>
                                        </p:attrNameLst>
                                      </p:cBhvr>
                                      <p:to>
                                        <p:strVal val="visible"/>
                                      </p:to>
                                    </p:set>
                                    <p:animEffect transition="in" filter="wipe(left)">
                                      <p:cBhvr>
                                        <p:cTn id="62" dur="1500"/>
                                        <p:tgtEl>
                                          <p:spTgt spid="52"/>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60"/>
                                        </p:tgtEl>
                                        <p:attrNameLst>
                                          <p:attrName>style.visibility</p:attrName>
                                        </p:attrNameLst>
                                      </p:cBhvr>
                                      <p:to>
                                        <p:strVal val="visible"/>
                                      </p:to>
                                    </p:set>
                                    <p:animEffect transition="in" filter="fade">
                                      <p:cBhvr>
                                        <p:cTn id="67" dur="1000"/>
                                        <p:tgtEl>
                                          <p:spTgt spid="60"/>
                                        </p:tgtEl>
                                      </p:cBhvr>
                                    </p:animEffect>
                                  </p:childTnLst>
                                </p:cTn>
                              </p:par>
                              <p:par>
                                <p:cTn id="68" presetID="10" presetClass="entr" presetSubtype="0" fill="hold" nodeType="withEffect">
                                  <p:stCondLst>
                                    <p:cond delay="0"/>
                                  </p:stCondLst>
                                  <p:childTnLst>
                                    <p:set>
                                      <p:cBhvr>
                                        <p:cTn id="69" dur="1" fill="hold">
                                          <p:stCondLst>
                                            <p:cond delay="0"/>
                                          </p:stCondLst>
                                        </p:cTn>
                                        <p:tgtEl>
                                          <p:spTgt spid="63"/>
                                        </p:tgtEl>
                                        <p:attrNameLst>
                                          <p:attrName>style.visibility</p:attrName>
                                        </p:attrNameLst>
                                      </p:cBhvr>
                                      <p:to>
                                        <p:strVal val="visible"/>
                                      </p:to>
                                    </p:set>
                                    <p:animEffect transition="in" filter="fade">
                                      <p:cBhvr>
                                        <p:cTn id="70" dur="1000"/>
                                        <p:tgtEl>
                                          <p:spTgt spid="63"/>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xit" presetSubtype="0" fill="hold" nodeType="clickEffect">
                                  <p:stCondLst>
                                    <p:cond delay="0"/>
                                  </p:stCondLst>
                                  <p:childTnLst>
                                    <p:animEffect transition="out" filter="fade">
                                      <p:cBhvr>
                                        <p:cTn id="74" dur="500"/>
                                        <p:tgtEl>
                                          <p:spTgt spid="60"/>
                                        </p:tgtEl>
                                      </p:cBhvr>
                                    </p:animEffect>
                                    <p:set>
                                      <p:cBhvr>
                                        <p:cTn id="75" dur="1" fill="hold">
                                          <p:stCondLst>
                                            <p:cond delay="499"/>
                                          </p:stCondLst>
                                        </p:cTn>
                                        <p:tgtEl>
                                          <p:spTgt spid="60"/>
                                        </p:tgtEl>
                                        <p:attrNameLst>
                                          <p:attrName>style.visibility</p:attrName>
                                        </p:attrNameLst>
                                      </p:cBhvr>
                                      <p:to>
                                        <p:strVal val="hidden"/>
                                      </p:to>
                                    </p:set>
                                  </p:childTnLst>
                                </p:cTn>
                              </p:par>
                              <p:par>
                                <p:cTn id="76" presetID="10" presetClass="exit" presetSubtype="0" fill="hold" nodeType="withEffect">
                                  <p:stCondLst>
                                    <p:cond delay="0"/>
                                  </p:stCondLst>
                                  <p:childTnLst>
                                    <p:animEffect transition="out" filter="fade">
                                      <p:cBhvr>
                                        <p:cTn id="77" dur="500"/>
                                        <p:tgtEl>
                                          <p:spTgt spid="63"/>
                                        </p:tgtEl>
                                      </p:cBhvr>
                                    </p:animEffect>
                                    <p:set>
                                      <p:cBhvr>
                                        <p:cTn id="78" dur="1" fill="hold">
                                          <p:stCondLst>
                                            <p:cond delay="499"/>
                                          </p:stCondLst>
                                        </p:cTn>
                                        <p:tgtEl>
                                          <p:spTgt spid="63"/>
                                        </p:tgtEl>
                                        <p:attrNameLst>
                                          <p:attrName>style.visibility</p:attrName>
                                        </p:attrNameLst>
                                      </p:cBhvr>
                                      <p:to>
                                        <p:strVal val="hidden"/>
                                      </p:to>
                                    </p:set>
                                  </p:childTnLst>
                                </p:cTn>
                              </p:par>
                              <p:par>
                                <p:cTn id="79" presetID="10" presetClass="entr" presetSubtype="0" fill="hold" grpId="0" nodeType="withEffect">
                                  <p:stCondLst>
                                    <p:cond delay="0"/>
                                  </p:stCondLst>
                                  <p:childTnLst>
                                    <p:set>
                                      <p:cBhvr>
                                        <p:cTn id="80" dur="1" fill="hold">
                                          <p:stCondLst>
                                            <p:cond delay="0"/>
                                          </p:stCondLst>
                                        </p:cTn>
                                        <p:tgtEl>
                                          <p:spTgt spid="71"/>
                                        </p:tgtEl>
                                        <p:attrNameLst>
                                          <p:attrName>style.visibility</p:attrName>
                                        </p:attrNameLst>
                                      </p:cBhvr>
                                      <p:to>
                                        <p:strVal val="visible"/>
                                      </p:to>
                                    </p:set>
                                    <p:animEffect transition="in" filter="fade">
                                      <p:cBhvr>
                                        <p:cTn id="81" dur="1500"/>
                                        <p:tgtEl>
                                          <p:spTgt spid="71"/>
                                        </p:tgtEl>
                                      </p:cBhvr>
                                    </p:animEffect>
                                  </p:childTnLst>
                                </p:cTn>
                              </p:par>
                              <p:par>
                                <p:cTn id="82" presetID="10" presetClass="entr" presetSubtype="0" fill="hold" grpId="0" nodeType="withEffect">
                                  <p:stCondLst>
                                    <p:cond delay="0"/>
                                  </p:stCondLst>
                                  <p:childTnLst>
                                    <p:set>
                                      <p:cBhvr>
                                        <p:cTn id="83" dur="1" fill="hold">
                                          <p:stCondLst>
                                            <p:cond delay="0"/>
                                          </p:stCondLst>
                                        </p:cTn>
                                        <p:tgtEl>
                                          <p:spTgt spid="70"/>
                                        </p:tgtEl>
                                        <p:attrNameLst>
                                          <p:attrName>style.visibility</p:attrName>
                                        </p:attrNameLst>
                                      </p:cBhvr>
                                      <p:to>
                                        <p:strVal val="visible"/>
                                      </p:to>
                                    </p:set>
                                    <p:animEffect transition="in" filter="fade">
                                      <p:cBhvr>
                                        <p:cTn id="84" dur="1500"/>
                                        <p:tgtEl>
                                          <p:spTgt spid="70"/>
                                        </p:tgtEl>
                                      </p:cBhvr>
                                    </p:animEffect>
                                  </p:childTnLst>
                                </p:cTn>
                              </p:par>
                            </p:childTnLst>
                          </p:cTn>
                        </p:par>
                      </p:childTnLst>
                    </p:cTn>
                  </p:par>
                  <p:par>
                    <p:cTn id="85" fill="hold">
                      <p:stCondLst>
                        <p:cond delay="indefinite"/>
                      </p:stCondLst>
                      <p:childTnLst>
                        <p:par>
                          <p:cTn id="86" fill="hold">
                            <p:stCondLst>
                              <p:cond delay="0"/>
                            </p:stCondLst>
                            <p:childTnLst>
                              <p:par>
                                <p:cTn id="87" presetID="22" presetClass="entr" presetSubtype="8" fill="hold" grpId="0" nodeType="clickEffect">
                                  <p:stCondLst>
                                    <p:cond delay="0"/>
                                  </p:stCondLst>
                                  <p:childTnLst>
                                    <p:set>
                                      <p:cBhvr>
                                        <p:cTn id="88" dur="1" fill="hold">
                                          <p:stCondLst>
                                            <p:cond delay="0"/>
                                          </p:stCondLst>
                                        </p:cTn>
                                        <p:tgtEl>
                                          <p:spTgt spid="34"/>
                                        </p:tgtEl>
                                        <p:attrNameLst>
                                          <p:attrName>style.visibility</p:attrName>
                                        </p:attrNameLst>
                                      </p:cBhvr>
                                      <p:to>
                                        <p:strVal val="visible"/>
                                      </p:to>
                                    </p:set>
                                    <p:animEffect transition="in" filter="wipe(left)">
                                      <p:cBhvr>
                                        <p:cTn id="89" dur="1500"/>
                                        <p:tgtEl>
                                          <p:spTgt spid="34"/>
                                        </p:tgtEl>
                                      </p:cBhvr>
                                    </p:animEffect>
                                  </p:childTnLst>
                                </p:cTn>
                              </p:par>
                            </p:childTnLst>
                          </p:cTn>
                        </p:par>
                      </p:childTnLst>
                    </p:cTn>
                  </p:par>
                  <p:par>
                    <p:cTn id="90" fill="hold">
                      <p:stCondLst>
                        <p:cond delay="indefinite"/>
                      </p:stCondLst>
                      <p:childTnLst>
                        <p:par>
                          <p:cTn id="91" fill="hold">
                            <p:stCondLst>
                              <p:cond delay="0"/>
                            </p:stCondLst>
                            <p:childTnLst>
                              <p:par>
                                <p:cTn id="92" presetID="10" presetClass="entr" presetSubtype="0" fill="hold" nodeType="clickEffect">
                                  <p:stCondLst>
                                    <p:cond delay="0"/>
                                  </p:stCondLst>
                                  <p:childTnLst>
                                    <p:set>
                                      <p:cBhvr>
                                        <p:cTn id="93" dur="1" fill="hold">
                                          <p:stCondLst>
                                            <p:cond delay="0"/>
                                          </p:stCondLst>
                                        </p:cTn>
                                        <p:tgtEl>
                                          <p:spTgt spid="24"/>
                                        </p:tgtEl>
                                        <p:attrNameLst>
                                          <p:attrName>style.visibility</p:attrName>
                                        </p:attrNameLst>
                                      </p:cBhvr>
                                      <p:to>
                                        <p:strVal val="visible"/>
                                      </p:to>
                                    </p:set>
                                    <p:animEffect transition="in" filter="fade">
                                      <p:cBhvr>
                                        <p:cTn id="94" dur="1000"/>
                                        <p:tgtEl>
                                          <p:spTgt spid="24"/>
                                        </p:tgtEl>
                                      </p:cBhvr>
                                    </p:animEffect>
                                  </p:childTnLst>
                                </p:cTn>
                              </p:par>
                              <p:par>
                                <p:cTn id="95" presetID="10" presetClass="entr" presetSubtype="0" fill="hold" nodeType="withEffect">
                                  <p:stCondLst>
                                    <p:cond delay="0"/>
                                  </p:stCondLst>
                                  <p:childTnLst>
                                    <p:set>
                                      <p:cBhvr>
                                        <p:cTn id="96" dur="1" fill="hold">
                                          <p:stCondLst>
                                            <p:cond delay="0"/>
                                          </p:stCondLst>
                                        </p:cTn>
                                        <p:tgtEl>
                                          <p:spTgt spid="27"/>
                                        </p:tgtEl>
                                        <p:attrNameLst>
                                          <p:attrName>style.visibility</p:attrName>
                                        </p:attrNameLst>
                                      </p:cBhvr>
                                      <p:to>
                                        <p:strVal val="visible"/>
                                      </p:to>
                                    </p:set>
                                    <p:animEffect transition="in" filter="fade">
                                      <p:cBhvr>
                                        <p:cTn id="97" dur="1000"/>
                                        <p:tgtEl>
                                          <p:spTgt spid="27"/>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xit" presetSubtype="0" fill="hold" nodeType="clickEffect">
                                  <p:stCondLst>
                                    <p:cond delay="0"/>
                                  </p:stCondLst>
                                  <p:childTnLst>
                                    <p:animEffect transition="out" filter="fade">
                                      <p:cBhvr>
                                        <p:cTn id="101" dur="500"/>
                                        <p:tgtEl>
                                          <p:spTgt spid="24"/>
                                        </p:tgtEl>
                                      </p:cBhvr>
                                    </p:animEffect>
                                    <p:set>
                                      <p:cBhvr>
                                        <p:cTn id="102" dur="1" fill="hold">
                                          <p:stCondLst>
                                            <p:cond delay="499"/>
                                          </p:stCondLst>
                                        </p:cTn>
                                        <p:tgtEl>
                                          <p:spTgt spid="24"/>
                                        </p:tgtEl>
                                        <p:attrNameLst>
                                          <p:attrName>style.visibility</p:attrName>
                                        </p:attrNameLst>
                                      </p:cBhvr>
                                      <p:to>
                                        <p:strVal val="hidden"/>
                                      </p:to>
                                    </p:set>
                                  </p:childTnLst>
                                </p:cTn>
                              </p:par>
                              <p:par>
                                <p:cTn id="103" presetID="10" presetClass="exit" presetSubtype="0" fill="hold" nodeType="withEffect">
                                  <p:stCondLst>
                                    <p:cond delay="0"/>
                                  </p:stCondLst>
                                  <p:childTnLst>
                                    <p:animEffect transition="out" filter="fade">
                                      <p:cBhvr>
                                        <p:cTn id="104" dur="500"/>
                                        <p:tgtEl>
                                          <p:spTgt spid="27"/>
                                        </p:tgtEl>
                                      </p:cBhvr>
                                    </p:animEffect>
                                    <p:set>
                                      <p:cBhvr>
                                        <p:cTn id="105" dur="1" fill="hold">
                                          <p:stCondLst>
                                            <p:cond delay="499"/>
                                          </p:stCondLst>
                                        </p:cTn>
                                        <p:tgtEl>
                                          <p:spTgt spid="27"/>
                                        </p:tgtEl>
                                        <p:attrNameLst>
                                          <p:attrName>style.visibility</p:attrName>
                                        </p:attrNameLst>
                                      </p:cBhvr>
                                      <p:to>
                                        <p:strVal val="hidden"/>
                                      </p:to>
                                    </p:set>
                                  </p:childTnLst>
                                </p:cTn>
                              </p:par>
                              <p:par>
                                <p:cTn id="106" presetID="10" presetClass="entr" presetSubtype="0" fill="hold" grpId="0" nodeType="withEffect">
                                  <p:stCondLst>
                                    <p:cond delay="0"/>
                                  </p:stCondLst>
                                  <p:childTnLst>
                                    <p:set>
                                      <p:cBhvr>
                                        <p:cTn id="107" dur="1" fill="hold">
                                          <p:stCondLst>
                                            <p:cond delay="0"/>
                                          </p:stCondLst>
                                        </p:cTn>
                                        <p:tgtEl>
                                          <p:spTgt spid="30"/>
                                        </p:tgtEl>
                                        <p:attrNameLst>
                                          <p:attrName>style.visibility</p:attrName>
                                        </p:attrNameLst>
                                      </p:cBhvr>
                                      <p:to>
                                        <p:strVal val="visible"/>
                                      </p:to>
                                    </p:set>
                                    <p:animEffect transition="in" filter="fade">
                                      <p:cBhvr>
                                        <p:cTn id="108" dur="1500"/>
                                        <p:tgtEl>
                                          <p:spTgt spid="30"/>
                                        </p:tgtEl>
                                      </p:cBhvr>
                                    </p:animEffect>
                                  </p:childTnLst>
                                </p:cTn>
                              </p:par>
                              <p:par>
                                <p:cTn id="109" presetID="10" presetClass="entr" presetSubtype="0" fill="hold" grpId="0" nodeType="withEffect">
                                  <p:stCondLst>
                                    <p:cond delay="0"/>
                                  </p:stCondLst>
                                  <p:childTnLst>
                                    <p:set>
                                      <p:cBhvr>
                                        <p:cTn id="110" dur="1" fill="hold">
                                          <p:stCondLst>
                                            <p:cond delay="0"/>
                                          </p:stCondLst>
                                        </p:cTn>
                                        <p:tgtEl>
                                          <p:spTgt spid="31"/>
                                        </p:tgtEl>
                                        <p:attrNameLst>
                                          <p:attrName>style.visibility</p:attrName>
                                        </p:attrNameLst>
                                      </p:cBhvr>
                                      <p:to>
                                        <p:strVal val="visible"/>
                                      </p:to>
                                    </p:set>
                                    <p:animEffect transition="in" filter="fade">
                                      <p:cBhvr>
                                        <p:cTn id="111" dur="1500"/>
                                        <p:tgtEl>
                                          <p:spTgt spid="31"/>
                                        </p:tgtEl>
                                      </p:cBhvr>
                                    </p:animEffect>
                                  </p:childTnLst>
                                </p:cTn>
                              </p:par>
                            </p:childTnLst>
                          </p:cTn>
                        </p:par>
                      </p:childTnLst>
                    </p:cTn>
                  </p:par>
                  <p:par>
                    <p:cTn id="112" fill="hold">
                      <p:stCondLst>
                        <p:cond delay="indefinite"/>
                      </p:stCondLst>
                      <p:childTnLst>
                        <p:par>
                          <p:cTn id="113" fill="hold">
                            <p:stCondLst>
                              <p:cond delay="0"/>
                            </p:stCondLst>
                            <p:childTnLst>
                              <p:par>
                                <p:cTn id="114" presetID="10" presetClass="entr" presetSubtype="0" fill="hold" nodeType="clickEffect">
                                  <p:stCondLst>
                                    <p:cond delay="0"/>
                                  </p:stCondLst>
                                  <p:childTnLst>
                                    <p:set>
                                      <p:cBhvr>
                                        <p:cTn id="115" dur="1" fill="hold">
                                          <p:stCondLst>
                                            <p:cond delay="0"/>
                                          </p:stCondLst>
                                        </p:cTn>
                                        <p:tgtEl>
                                          <p:spTgt spid="35"/>
                                        </p:tgtEl>
                                        <p:attrNameLst>
                                          <p:attrName>style.visibility</p:attrName>
                                        </p:attrNameLst>
                                      </p:cBhvr>
                                      <p:to>
                                        <p:strVal val="visible"/>
                                      </p:to>
                                    </p:set>
                                    <p:animEffect transition="in" filter="fade">
                                      <p:cBhvr>
                                        <p:cTn id="116" dur="1500"/>
                                        <p:tgtEl>
                                          <p:spTgt spid="35"/>
                                        </p:tgtEl>
                                      </p:cBhvr>
                                    </p:animEffect>
                                  </p:childTnLst>
                                </p:cTn>
                              </p:par>
                            </p:childTnLst>
                          </p:cTn>
                        </p:par>
                      </p:childTnLst>
                    </p:cTn>
                  </p:par>
                  <p:par>
                    <p:cTn id="117" fill="hold">
                      <p:stCondLst>
                        <p:cond delay="indefinite"/>
                      </p:stCondLst>
                      <p:childTnLst>
                        <p:par>
                          <p:cTn id="118" fill="hold">
                            <p:stCondLst>
                              <p:cond delay="0"/>
                            </p:stCondLst>
                            <p:childTnLst>
                              <p:par>
                                <p:cTn id="119" presetID="53" presetClass="entr" presetSubtype="16" fill="hold" grpId="0" nodeType="clickEffect">
                                  <p:stCondLst>
                                    <p:cond delay="0"/>
                                  </p:stCondLst>
                                  <p:childTnLst>
                                    <p:set>
                                      <p:cBhvr>
                                        <p:cTn id="120" dur="1" fill="hold">
                                          <p:stCondLst>
                                            <p:cond delay="0"/>
                                          </p:stCondLst>
                                        </p:cTn>
                                        <p:tgtEl>
                                          <p:spTgt spid="47"/>
                                        </p:tgtEl>
                                        <p:attrNameLst>
                                          <p:attrName>style.visibility</p:attrName>
                                        </p:attrNameLst>
                                      </p:cBhvr>
                                      <p:to>
                                        <p:strVal val="visible"/>
                                      </p:to>
                                    </p:set>
                                    <p:anim calcmode="lin" valueType="num">
                                      <p:cBhvr>
                                        <p:cTn id="121" dur="1000" fill="hold"/>
                                        <p:tgtEl>
                                          <p:spTgt spid="47"/>
                                        </p:tgtEl>
                                        <p:attrNameLst>
                                          <p:attrName>ppt_w</p:attrName>
                                        </p:attrNameLst>
                                      </p:cBhvr>
                                      <p:tavLst>
                                        <p:tav tm="0">
                                          <p:val>
                                            <p:fltVal val="0"/>
                                          </p:val>
                                        </p:tav>
                                        <p:tav tm="100000">
                                          <p:val>
                                            <p:strVal val="#ppt_w"/>
                                          </p:val>
                                        </p:tav>
                                      </p:tavLst>
                                    </p:anim>
                                    <p:anim calcmode="lin" valueType="num">
                                      <p:cBhvr>
                                        <p:cTn id="122" dur="1000" fill="hold"/>
                                        <p:tgtEl>
                                          <p:spTgt spid="47"/>
                                        </p:tgtEl>
                                        <p:attrNameLst>
                                          <p:attrName>ppt_h</p:attrName>
                                        </p:attrNameLst>
                                      </p:cBhvr>
                                      <p:tavLst>
                                        <p:tav tm="0">
                                          <p:val>
                                            <p:fltVal val="0"/>
                                          </p:val>
                                        </p:tav>
                                        <p:tav tm="100000">
                                          <p:val>
                                            <p:strVal val="#ppt_h"/>
                                          </p:val>
                                        </p:tav>
                                      </p:tavLst>
                                    </p:anim>
                                    <p:animEffect transition="in" filter="fade">
                                      <p:cBhvr>
                                        <p:cTn id="123" dur="1000"/>
                                        <p:tgtEl>
                                          <p:spTgt spid="47"/>
                                        </p:tgtEl>
                                      </p:cBhvr>
                                    </p:animEffect>
                                  </p:childTnLst>
                                </p:cTn>
                              </p:par>
                            </p:childTnLst>
                          </p:cTn>
                        </p:par>
                      </p:childTnLst>
                    </p:cTn>
                  </p:par>
                  <p:par>
                    <p:cTn id="124" fill="hold">
                      <p:stCondLst>
                        <p:cond delay="indefinite"/>
                      </p:stCondLst>
                      <p:childTnLst>
                        <p:par>
                          <p:cTn id="125" fill="hold">
                            <p:stCondLst>
                              <p:cond delay="0"/>
                            </p:stCondLst>
                            <p:childTnLst>
                              <p:par>
                                <p:cTn id="126" presetID="10" presetClass="exit" presetSubtype="0" fill="hold" grpId="1" nodeType="clickEffect">
                                  <p:stCondLst>
                                    <p:cond delay="0"/>
                                  </p:stCondLst>
                                  <p:childTnLst>
                                    <p:animEffect transition="out" filter="fade">
                                      <p:cBhvr>
                                        <p:cTn id="127" dur="1000"/>
                                        <p:tgtEl>
                                          <p:spTgt spid="47"/>
                                        </p:tgtEl>
                                      </p:cBhvr>
                                    </p:animEffect>
                                    <p:set>
                                      <p:cBhvr>
                                        <p:cTn id="128" dur="1" fill="hold">
                                          <p:stCondLst>
                                            <p:cond delay="999"/>
                                          </p:stCondLst>
                                        </p:cTn>
                                        <p:tgtEl>
                                          <p:spTgt spid="47"/>
                                        </p:tgtEl>
                                        <p:attrNameLst>
                                          <p:attrName>style.visibility</p:attrName>
                                        </p:attrNameLst>
                                      </p:cBhvr>
                                      <p:to>
                                        <p:strVal val="hidden"/>
                                      </p:to>
                                    </p:set>
                                  </p:childTnLst>
                                </p:cTn>
                              </p:par>
                              <p:par>
                                <p:cTn id="129" presetID="10" presetClass="exit" presetSubtype="0" fill="hold" nodeType="withEffect">
                                  <p:stCondLst>
                                    <p:cond delay="0"/>
                                  </p:stCondLst>
                                  <p:childTnLst>
                                    <p:animEffect transition="out" filter="fade">
                                      <p:cBhvr>
                                        <p:cTn id="130" dur="1000"/>
                                        <p:tgtEl>
                                          <p:spTgt spid="35"/>
                                        </p:tgtEl>
                                      </p:cBhvr>
                                    </p:animEffect>
                                    <p:set>
                                      <p:cBhvr>
                                        <p:cTn id="131" dur="1" fill="hold">
                                          <p:stCondLst>
                                            <p:cond delay="999"/>
                                          </p:stCondLst>
                                        </p:cTn>
                                        <p:tgtEl>
                                          <p:spTgt spid="35"/>
                                        </p:tgtEl>
                                        <p:attrNameLst>
                                          <p:attrName>style.visibility</p:attrName>
                                        </p:attrNameLst>
                                      </p:cBhvr>
                                      <p:to>
                                        <p:strVal val="hidden"/>
                                      </p:to>
                                    </p:set>
                                  </p:childTnLst>
                                </p:cTn>
                              </p:par>
                              <p:par>
                                <p:cTn id="132" presetID="10" presetClass="exit" presetSubtype="0" fill="hold" grpId="2" nodeType="withEffect">
                                  <p:stCondLst>
                                    <p:cond delay="0"/>
                                  </p:stCondLst>
                                  <p:childTnLst>
                                    <p:animEffect transition="out" filter="fade">
                                      <p:cBhvr>
                                        <p:cTn id="133" dur="1000"/>
                                        <p:tgtEl>
                                          <p:spTgt spid="47"/>
                                        </p:tgtEl>
                                      </p:cBhvr>
                                    </p:animEffect>
                                    <p:set>
                                      <p:cBhvr>
                                        <p:cTn id="134" dur="1" fill="hold">
                                          <p:stCondLst>
                                            <p:cond delay="999"/>
                                          </p:stCondLst>
                                        </p:cTn>
                                        <p:tgtEl>
                                          <p:spTgt spid="47"/>
                                        </p:tgtEl>
                                        <p:attrNameLst>
                                          <p:attrName>style.visibility</p:attrName>
                                        </p:attrNameLst>
                                      </p:cBhvr>
                                      <p:to>
                                        <p:strVal val="hidden"/>
                                      </p:to>
                                    </p:set>
                                  </p:childTnLst>
                                </p:cTn>
                              </p:par>
                              <p:par>
                                <p:cTn id="135" presetID="10" presetClass="entr" presetSubtype="0" fill="hold" grpId="2" nodeType="withEffect">
                                  <p:stCondLst>
                                    <p:cond delay="0"/>
                                  </p:stCondLst>
                                  <p:childTnLst>
                                    <p:set>
                                      <p:cBhvr>
                                        <p:cTn id="136" dur="1" fill="hold">
                                          <p:stCondLst>
                                            <p:cond delay="0"/>
                                          </p:stCondLst>
                                        </p:cTn>
                                        <p:tgtEl>
                                          <p:spTgt spid="30"/>
                                        </p:tgtEl>
                                        <p:attrNameLst>
                                          <p:attrName>style.visibility</p:attrName>
                                        </p:attrNameLst>
                                      </p:cBhvr>
                                      <p:to>
                                        <p:strVal val="visible"/>
                                      </p:to>
                                    </p:set>
                                    <p:animEffect transition="in" filter="fade">
                                      <p:cBhvr>
                                        <p:cTn id="137" dur="1000"/>
                                        <p:tgtEl>
                                          <p:spTgt spid="30"/>
                                        </p:tgtEl>
                                      </p:cBhvr>
                                    </p:animEffect>
                                  </p:childTnLst>
                                </p:cTn>
                              </p:par>
                              <p:par>
                                <p:cTn id="138" presetID="10" presetClass="entr" presetSubtype="0" fill="hold" grpId="2" nodeType="withEffect">
                                  <p:stCondLst>
                                    <p:cond delay="0"/>
                                  </p:stCondLst>
                                  <p:childTnLst>
                                    <p:set>
                                      <p:cBhvr>
                                        <p:cTn id="139" dur="1" fill="hold">
                                          <p:stCondLst>
                                            <p:cond delay="0"/>
                                          </p:stCondLst>
                                        </p:cTn>
                                        <p:tgtEl>
                                          <p:spTgt spid="31"/>
                                        </p:tgtEl>
                                        <p:attrNameLst>
                                          <p:attrName>style.visibility</p:attrName>
                                        </p:attrNameLst>
                                      </p:cBhvr>
                                      <p:to>
                                        <p:strVal val="visible"/>
                                      </p:to>
                                    </p:set>
                                    <p:animEffect transition="in" filter="fade">
                                      <p:cBhvr>
                                        <p:cTn id="140" dur="1000"/>
                                        <p:tgtEl>
                                          <p:spTgt spid="31"/>
                                        </p:tgtEl>
                                      </p:cBhvr>
                                    </p:animEffect>
                                  </p:childTnLst>
                                </p:cTn>
                              </p:par>
                              <p:par>
                                <p:cTn id="141" presetID="10" presetClass="entr" presetSubtype="0" fill="hold" grpId="2" nodeType="withEffect">
                                  <p:stCondLst>
                                    <p:cond delay="0"/>
                                  </p:stCondLst>
                                  <p:childTnLst>
                                    <p:set>
                                      <p:cBhvr>
                                        <p:cTn id="142" dur="1" fill="hold">
                                          <p:stCondLst>
                                            <p:cond delay="0"/>
                                          </p:stCondLst>
                                        </p:cTn>
                                        <p:tgtEl>
                                          <p:spTgt spid="69"/>
                                        </p:tgtEl>
                                        <p:attrNameLst>
                                          <p:attrName>style.visibility</p:attrName>
                                        </p:attrNameLst>
                                      </p:cBhvr>
                                      <p:to>
                                        <p:strVal val="visible"/>
                                      </p:to>
                                    </p:set>
                                    <p:animEffect transition="in" filter="fade">
                                      <p:cBhvr>
                                        <p:cTn id="143" dur="1000"/>
                                        <p:tgtEl>
                                          <p:spTgt spid="69"/>
                                        </p:tgtEl>
                                      </p:cBhvr>
                                    </p:animEffect>
                                  </p:childTnLst>
                                </p:cTn>
                              </p:par>
                              <p:par>
                                <p:cTn id="144" presetID="10" presetClass="entr" presetSubtype="0" fill="hold" grpId="2" nodeType="withEffect">
                                  <p:stCondLst>
                                    <p:cond delay="0"/>
                                  </p:stCondLst>
                                  <p:childTnLst>
                                    <p:set>
                                      <p:cBhvr>
                                        <p:cTn id="145" dur="1" fill="hold">
                                          <p:stCondLst>
                                            <p:cond delay="0"/>
                                          </p:stCondLst>
                                        </p:cTn>
                                        <p:tgtEl>
                                          <p:spTgt spid="71"/>
                                        </p:tgtEl>
                                        <p:attrNameLst>
                                          <p:attrName>style.visibility</p:attrName>
                                        </p:attrNameLst>
                                      </p:cBhvr>
                                      <p:to>
                                        <p:strVal val="visible"/>
                                      </p:to>
                                    </p:set>
                                    <p:animEffect transition="in" filter="fade">
                                      <p:cBhvr>
                                        <p:cTn id="146" dur="1000"/>
                                        <p:tgtEl>
                                          <p:spTgt spid="71"/>
                                        </p:tgtEl>
                                      </p:cBhvr>
                                    </p:animEffect>
                                  </p:childTnLst>
                                </p:cTn>
                              </p:par>
                              <p:par>
                                <p:cTn id="147" presetID="10" presetClass="entr" presetSubtype="0" fill="hold" grpId="2" nodeType="withEffect">
                                  <p:stCondLst>
                                    <p:cond delay="0"/>
                                  </p:stCondLst>
                                  <p:childTnLst>
                                    <p:set>
                                      <p:cBhvr>
                                        <p:cTn id="148" dur="1" fill="hold">
                                          <p:stCondLst>
                                            <p:cond delay="0"/>
                                          </p:stCondLst>
                                        </p:cTn>
                                        <p:tgtEl>
                                          <p:spTgt spid="70"/>
                                        </p:tgtEl>
                                        <p:attrNameLst>
                                          <p:attrName>style.visibility</p:attrName>
                                        </p:attrNameLst>
                                      </p:cBhvr>
                                      <p:to>
                                        <p:strVal val="visible"/>
                                      </p:to>
                                    </p:set>
                                    <p:animEffect transition="in" filter="fade">
                                      <p:cBhvr>
                                        <p:cTn id="149" dur="1000"/>
                                        <p:tgtEl>
                                          <p:spTgt spid="70"/>
                                        </p:tgtEl>
                                      </p:cBhvr>
                                    </p:animEffect>
                                  </p:childTnLst>
                                </p:cTn>
                              </p:par>
                            </p:childTnLst>
                          </p:cTn>
                        </p:par>
                      </p:childTnLst>
                    </p:cTn>
                  </p:par>
                  <p:par>
                    <p:cTn id="150" fill="hold">
                      <p:stCondLst>
                        <p:cond delay="indefinite"/>
                      </p:stCondLst>
                      <p:childTnLst>
                        <p:par>
                          <p:cTn id="151" fill="hold">
                            <p:stCondLst>
                              <p:cond delay="0"/>
                            </p:stCondLst>
                            <p:childTnLst>
                              <p:par>
                                <p:cTn id="152" presetID="10" presetClass="entr" presetSubtype="0" fill="hold" grpId="0" nodeType="clickEffect">
                                  <p:stCondLst>
                                    <p:cond delay="0"/>
                                  </p:stCondLst>
                                  <p:childTnLst>
                                    <p:set>
                                      <p:cBhvr>
                                        <p:cTn id="153" dur="1" fill="hold">
                                          <p:stCondLst>
                                            <p:cond delay="0"/>
                                          </p:stCondLst>
                                        </p:cTn>
                                        <p:tgtEl>
                                          <p:spTgt spid="238"/>
                                        </p:tgtEl>
                                        <p:attrNameLst>
                                          <p:attrName>style.visibility</p:attrName>
                                        </p:attrNameLst>
                                      </p:cBhvr>
                                      <p:to>
                                        <p:strVal val="visible"/>
                                      </p:to>
                                    </p:set>
                                    <p:animEffect transition="in" filter="fade">
                                      <p:cBhvr>
                                        <p:cTn id="154" dur="1500"/>
                                        <p:tgtEl>
                                          <p:spTgt spid="238"/>
                                        </p:tgtEl>
                                      </p:cBhvr>
                                    </p:animEffect>
                                  </p:childTnLst>
                                </p:cTn>
                              </p:par>
                            </p:childTnLst>
                          </p:cTn>
                        </p:par>
                      </p:childTnLst>
                    </p:cTn>
                  </p:par>
                  <p:par>
                    <p:cTn id="155" fill="hold">
                      <p:stCondLst>
                        <p:cond delay="indefinite"/>
                      </p:stCondLst>
                      <p:childTnLst>
                        <p:par>
                          <p:cTn id="156" fill="hold">
                            <p:stCondLst>
                              <p:cond delay="0"/>
                            </p:stCondLst>
                            <p:childTnLst>
                              <p:par>
                                <p:cTn id="157" presetID="10" presetClass="exit" presetSubtype="0" fill="hold" grpId="1" nodeType="clickEffect">
                                  <p:stCondLst>
                                    <p:cond delay="0"/>
                                  </p:stCondLst>
                                  <p:childTnLst>
                                    <p:animEffect transition="out" filter="fade">
                                      <p:cBhvr>
                                        <p:cTn id="158" dur="1250"/>
                                        <p:tgtEl>
                                          <p:spTgt spid="238"/>
                                        </p:tgtEl>
                                      </p:cBhvr>
                                    </p:animEffect>
                                    <p:set>
                                      <p:cBhvr>
                                        <p:cTn id="159" dur="1" fill="hold">
                                          <p:stCondLst>
                                            <p:cond delay="1249"/>
                                          </p:stCondLst>
                                        </p:cTn>
                                        <p:tgtEl>
                                          <p:spTgt spid="238"/>
                                        </p:tgtEl>
                                        <p:attrNameLst>
                                          <p:attrName>style.visibility</p:attrName>
                                        </p:attrNameLst>
                                      </p:cBhvr>
                                      <p:to>
                                        <p:strVal val="hidden"/>
                                      </p:to>
                                    </p:set>
                                  </p:childTnLst>
                                </p:cTn>
                              </p:par>
                            </p:childTnLst>
                          </p:cTn>
                        </p:par>
                        <p:par>
                          <p:cTn id="160" fill="hold">
                            <p:stCondLst>
                              <p:cond delay="1250"/>
                            </p:stCondLst>
                            <p:childTnLst>
                              <p:par>
                                <p:cTn id="161" presetID="42" presetClass="path" presetSubtype="0" accel="50000" decel="50000" fill="hold" grpId="1" nodeType="afterEffect">
                                  <p:stCondLst>
                                    <p:cond delay="0"/>
                                  </p:stCondLst>
                                  <p:childTnLst>
                                    <p:animMotion origin="layout" path="M -2.22222E-6 -2.59259E-6 L 0.2132 0.23334 " pathEditMode="relative" rAng="0" ptsTypes="AA">
                                      <p:cBhvr>
                                        <p:cTn id="162" dur="2000" fill="hold"/>
                                        <p:tgtEl>
                                          <p:spTgt spid="30"/>
                                        </p:tgtEl>
                                        <p:attrNameLst>
                                          <p:attrName>ppt_x</p:attrName>
                                          <p:attrName>ppt_y</p:attrName>
                                        </p:attrNameLst>
                                      </p:cBhvr>
                                      <p:rCtr x="10660" y="11667"/>
                                    </p:animMotion>
                                  </p:childTnLst>
                                </p:cTn>
                              </p:par>
                              <p:par>
                                <p:cTn id="163" presetID="42" presetClass="path" presetSubtype="0" accel="50000" decel="50000" fill="hold" grpId="1" nodeType="withEffect">
                                  <p:stCondLst>
                                    <p:cond delay="0"/>
                                  </p:stCondLst>
                                  <p:childTnLst>
                                    <p:animMotion origin="layout" path="M -8.33333E-7 -2.09877E-6 L -0.37674 -0.23487 " pathEditMode="relative" rAng="0" ptsTypes="AA">
                                      <p:cBhvr>
                                        <p:cTn id="164" dur="2000" fill="hold"/>
                                        <p:tgtEl>
                                          <p:spTgt spid="31"/>
                                        </p:tgtEl>
                                        <p:attrNameLst>
                                          <p:attrName>ppt_x</p:attrName>
                                          <p:attrName>ppt_y</p:attrName>
                                        </p:attrNameLst>
                                      </p:cBhvr>
                                      <p:rCtr x="-18837" y="-11759"/>
                                    </p:animMotion>
                                  </p:childTnLst>
                                </p:cTn>
                              </p:par>
                              <p:par>
                                <p:cTn id="165" presetID="42" presetClass="path" presetSubtype="0" accel="50000" decel="50000" fill="hold" grpId="1" nodeType="withEffect">
                                  <p:stCondLst>
                                    <p:cond delay="0"/>
                                  </p:stCondLst>
                                  <p:childTnLst>
                                    <p:animMotion origin="layout" path="M 2.22222E-6 -3.33333E-6 L -0.09775 -0.02592 " pathEditMode="relative" rAng="0" ptsTypes="AA">
                                      <p:cBhvr>
                                        <p:cTn id="166" dur="2000" fill="hold"/>
                                        <p:tgtEl>
                                          <p:spTgt spid="69"/>
                                        </p:tgtEl>
                                        <p:attrNameLst>
                                          <p:attrName>ppt_x</p:attrName>
                                          <p:attrName>ppt_y</p:attrName>
                                        </p:attrNameLst>
                                      </p:cBhvr>
                                      <p:rCtr x="-4896" y="-1296"/>
                                    </p:animMotion>
                                  </p:childTnLst>
                                </p:cTn>
                              </p:par>
                              <p:par>
                                <p:cTn id="167" presetID="42" presetClass="path" presetSubtype="0" accel="50000" decel="50000" fill="hold" grpId="1" nodeType="withEffect">
                                  <p:stCondLst>
                                    <p:cond delay="0"/>
                                  </p:stCondLst>
                                  <p:childTnLst>
                                    <p:animMotion origin="layout" path="M -2.5E-6 1.35802E-6 L -0.13403 0.2571 " pathEditMode="relative" rAng="0" ptsTypes="AA">
                                      <p:cBhvr>
                                        <p:cTn id="168" dur="2000" fill="hold"/>
                                        <p:tgtEl>
                                          <p:spTgt spid="71"/>
                                        </p:tgtEl>
                                        <p:attrNameLst>
                                          <p:attrName>ppt_x</p:attrName>
                                          <p:attrName>ppt_y</p:attrName>
                                        </p:attrNameLst>
                                      </p:cBhvr>
                                      <p:rCtr x="-6701" y="12840"/>
                                    </p:animMotion>
                                  </p:childTnLst>
                                </p:cTn>
                              </p:par>
                              <p:par>
                                <p:cTn id="169" presetID="42" presetClass="path" presetSubtype="0" accel="50000" decel="50000" fill="hold" grpId="1" nodeType="withEffect">
                                  <p:stCondLst>
                                    <p:cond delay="0"/>
                                  </p:stCondLst>
                                  <p:childTnLst>
                                    <p:animMotion origin="layout" path="M 1.11111E-6 2.46914E-7 L 0.31614 -0.03086 " pathEditMode="relative" rAng="0" ptsTypes="AA">
                                      <p:cBhvr>
                                        <p:cTn id="170" dur="2000" fill="hold"/>
                                        <p:tgtEl>
                                          <p:spTgt spid="70"/>
                                        </p:tgtEl>
                                        <p:attrNameLst>
                                          <p:attrName>ppt_x</p:attrName>
                                          <p:attrName>ppt_y</p:attrName>
                                        </p:attrNameLst>
                                      </p:cBhvr>
                                      <p:rCtr x="15799" y="-1543"/>
                                    </p:animMotion>
                                  </p:childTnLst>
                                </p:cTn>
                              </p:par>
                              <p:par>
                                <p:cTn id="171" presetID="10" presetClass="exit" presetSubtype="0" fill="hold" grpId="3" nodeType="withEffect">
                                  <p:stCondLst>
                                    <p:cond delay="0"/>
                                  </p:stCondLst>
                                  <p:childTnLst>
                                    <p:animEffect transition="out" filter="fade">
                                      <p:cBhvr>
                                        <p:cTn id="172" dur="2000"/>
                                        <p:tgtEl>
                                          <p:spTgt spid="30"/>
                                        </p:tgtEl>
                                      </p:cBhvr>
                                    </p:animEffect>
                                    <p:set>
                                      <p:cBhvr>
                                        <p:cTn id="173" dur="1" fill="hold">
                                          <p:stCondLst>
                                            <p:cond delay="1999"/>
                                          </p:stCondLst>
                                        </p:cTn>
                                        <p:tgtEl>
                                          <p:spTgt spid="30"/>
                                        </p:tgtEl>
                                        <p:attrNameLst>
                                          <p:attrName>style.visibility</p:attrName>
                                        </p:attrNameLst>
                                      </p:cBhvr>
                                      <p:to>
                                        <p:strVal val="hidden"/>
                                      </p:to>
                                    </p:set>
                                  </p:childTnLst>
                                </p:cTn>
                              </p:par>
                              <p:par>
                                <p:cTn id="174" presetID="10" presetClass="exit" presetSubtype="0" fill="hold" grpId="3" nodeType="withEffect">
                                  <p:stCondLst>
                                    <p:cond delay="0"/>
                                  </p:stCondLst>
                                  <p:childTnLst>
                                    <p:animEffect transition="out" filter="fade">
                                      <p:cBhvr>
                                        <p:cTn id="175" dur="2000"/>
                                        <p:tgtEl>
                                          <p:spTgt spid="31"/>
                                        </p:tgtEl>
                                      </p:cBhvr>
                                    </p:animEffect>
                                    <p:set>
                                      <p:cBhvr>
                                        <p:cTn id="176" dur="1" fill="hold">
                                          <p:stCondLst>
                                            <p:cond delay="1999"/>
                                          </p:stCondLst>
                                        </p:cTn>
                                        <p:tgtEl>
                                          <p:spTgt spid="31"/>
                                        </p:tgtEl>
                                        <p:attrNameLst>
                                          <p:attrName>style.visibility</p:attrName>
                                        </p:attrNameLst>
                                      </p:cBhvr>
                                      <p:to>
                                        <p:strVal val="hidden"/>
                                      </p:to>
                                    </p:set>
                                  </p:childTnLst>
                                </p:cTn>
                              </p:par>
                              <p:par>
                                <p:cTn id="177" presetID="10" presetClass="exit" presetSubtype="0" fill="hold" grpId="3" nodeType="withEffect">
                                  <p:stCondLst>
                                    <p:cond delay="0"/>
                                  </p:stCondLst>
                                  <p:childTnLst>
                                    <p:animEffect transition="out" filter="fade">
                                      <p:cBhvr>
                                        <p:cTn id="178" dur="2000"/>
                                        <p:tgtEl>
                                          <p:spTgt spid="69"/>
                                        </p:tgtEl>
                                      </p:cBhvr>
                                    </p:animEffect>
                                    <p:set>
                                      <p:cBhvr>
                                        <p:cTn id="179" dur="1" fill="hold">
                                          <p:stCondLst>
                                            <p:cond delay="1999"/>
                                          </p:stCondLst>
                                        </p:cTn>
                                        <p:tgtEl>
                                          <p:spTgt spid="69"/>
                                        </p:tgtEl>
                                        <p:attrNameLst>
                                          <p:attrName>style.visibility</p:attrName>
                                        </p:attrNameLst>
                                      </p:cBhvr>
                                      <p:to>
                                        <p:strVal val="hidden"/>
                                      </p:to>
                                    </p:set>
                                  </p:childTnLst>
                                </p:cTn>
                              </p:par>
                              <p:par>
                                <p:cTn id="180" presetID="10" presetClass="exit" presetSubtype="0" fill="hold" grpId="3" nodeType="withEffect">
                                  <p:stCondLst>
                                    <p:cond delay="0"/>
                                  </p:stCondLst>
                                  <p:childTnLst>
                                    <p:animEffect transition="out" filter="fade">
                                      <p:cBhvr>
                                        <p:cTn id="181" dur="2000"/>
                                        <p:tgtEl>
                                          <p:spTgt spid="71"/>
                                        </p:tgtEl>
                                      </p:cBhvr>
                                    </p:animEffect>
                                    <p:set>
                                      <p:cBhvr>
                                        <p:cTn id="182" dur="1" fill="hold">
                                          <p:stCondLst>
                                            <p:cond delay="1999"/>
                                          </p:stCondLst>
                                        </p:cTn>
                                        <p:tgtEl>
                                          <p:spTgt spid="71"/>
                                        </p:tgtEl>
                                        <p:attrNameLst>
                                          <p:attrName>style.visibility</p:attrName>
                                        </p:attrNameLst>
                                      </p:cBhvr>
                                      <p:to>
                                        <p:strVal val="hidden"/>
                                      </p:to>
                                    </p:set>
                                  </p:childTnLst>
                                </p:cTn>
                              </p:par>
                              <p:par>
                                <p:cTn id="183" presetID="10" presetClass="exit" presetSubtype="0" fill="hold" grpId="3" nodeType="withEffect">
                                  <p:stCondLst>
                                    <p:cond delay="0"/>
                                  </p:stCondLst>
                                  <p:childTnLst>
                                    <p:animEffect transition="out" filter="fade">
                                      <p:cBhvr>
                                        <p:cTn id="184" dur="2000"/>
                                        <p:tgtEl>
                                          <p:spTgt spid="70"/>
                                        </p:tgtEl>
                                      </p:cBhvr>
                                    </p:animEffect>
                                    <p:set>
                                      <p:cBhvr>
                                        <p:cTn id="185" dur="1" fill="hold">
                                          <p:stCondLst>
                                            <p:cond delay="1999"/>
                                          </p:stCondLst>
                                        </p:cTn>
                                        <p:tgtEl>
                                          <p:spTgt spid="70"/>
                                        </p:tgtEl>
                                        <p:attrNameLst>
                                          <p:attrName>style.visibility</p:attrName>
                                        </p:attrNameLst>
                                      </p:cBhvr>
                                      <p:to>
                                        <p:strVal val="hidden"/>
                                      </p:to>
                                    </p:set>
                                  </p:childTnLst>
                                </p:cTn>
                              </p:par>
                            </p:childTnLst>
                          </p:cTn>
                        </p:par>
                        <p:par>
                          <p:cTn id="186" fill="hold">
                            <p:stCondLst>
                              <p:cond delay="3250"/>
                            </p:stCondLst>
                            <p:childTnLst>
                              <p:par>
                                <p:cTn id="187" presetID="53" presetClass="entr" presetSubtype="16" fill="hold" grpId="0" nodeType="afterEffect">
                                  <p:stCondLst>
                                    <p:cond delay="0"/>
                                  </p:stCondLst>
                                  <p:childTnLst>
                                    <p:set>
                                      <p:cBhvr>
                                        <p:cTn id="188" dur="1" fill="hold">
                                          <p:stCondLst>
                                            <p:cond delay="0"/>
                                          </p:stCondLst>
                                        </p:cTn>
                                        <p:tgtEl>
                                          <p:spTgt spid="46"/>
                                        </p:tgtEl>
                                        <p:attrNameLst>
                                          <p:attrName>style.visibility</p:attrName>
                                        </p:attrNameLst>
                                      </p:cBhvr>
                                      <p:to>
                                        <p:strVal val="visible"/>
                                      </p:to>
                                    </p:set>
                                    <p:anim calcmode="lin" valueType="num">
                                      <p:cBhvr>
                                        <p:cTn id="189" dur="3000" fill="hold"/>
                                        <p:tgtEl>
                                          <p:spTgt spid="46"/>
                                        </p:tgtEl>
                                        <p:attrNameLst>
                                          <p:attrName>ppt_w</p:attrName>
                                        </p:attrNameLst>
                                      </p:cBhvr>
                                      <p:tavLst>
                                        <p:tav tm="0">
                                          <p:val>
                                            <p:fltVal val="0"/>
                                          </p:val>
                                        </p:tav>
                                        <p:tav tm="100000">
                                          <p:val>
                                            <p:strVal val="#ppt_w"/>
                                          </p:val>
                                        </p:tav>
                                      </p:tavLst>
                                    </p:anim>
                                    <p:anim calcmode="lin" valueType="num">
                                      <p:cBhvr>
                                        <p:cTn id="190" dur="3000" fill="hold"/>
                                        <p:tgtEl>
                                          <p:spTgt spid="46"/>
                                        </p:tgtEl>
                                        <p:attrNameLst>
                                          <p:attrName>ppt_h</p:attrName>
                                        </p:attrNameLst>
                                      </p:cBhvr>
                                      <p:tavLst>
                                        <p:tav tm="0">
                                          <p:val>
                                            <p:fltVal val="0"/>
                                          </p:val>
                                        </p:tav>
                                        <p:tav tm="100000">
                                          <p:val>
                                            <p:strVal val="#ppt_h"/>
                                          </p:val>
                                        </p:tav>
                                      </p:tavLst>
                                    </p:anim>
                                    <p:animEffect transition="in" filter="fade">
                                      <p:cBhvr>
                                        <p:cTn id="191" dur="30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2" fill="hold" display="0">
                  <p:stCondLst>
                    <p:cond delay="indefinite"/>
                  </p:stCondLst>
                  <p:endCondLst>
                    <p:cond evt="onStopAudio" delay="0">
                      <p:tgtEl>
                        <p:sldTgt/>
                      </p:tgtEl>
                    </p:cond>
                  </p:endCondLst>
                </p:cTn>
                <p:tgtEl>
                  <p:spTgt spid="5"/>
                </p:tgtEl>
              </p:cMediaNode>
            </p:audio>
          </p:childTnLst>
        </p:cTn>
      </p:par>
    </p:tnLst>
    <p:bldLst>
      <p:bldP spid="32" grpId="0"/>
      <p:bldP spid="51" grpId="0"/>
      <p:bldP spid="52" grpId="0"/>
      <p:bldP spid="69" grpId="0"/>
      <p:bldP spid="69" grpId="1"/>
      <p:bldP spid="69" grpId="2"/>
      <p:bldP spid="69" grpId="3"/>
      <p:bldP spid="70" grpId="0"/>
      <p:bldP spid="70" grpId="1"/>
      <p:bldP spid="70" grpId="2"/>
      <p:bldP spid="70" grpId="3"/>
      <p:bldP spid="71" grpId="0"/>
      <p:bldP spid="71" grpId="1"/>
      <p:bldP spid="71" grpId="2"/>
      <p:bldP spid="71" grpId="3"/>
      <p:bldP spid="30" grpId="0"/>
      <p:bldP spid="30" grpId="1"/>
      <p:bldP spid="30" grpId="2"/>
      <p:bldP spid="30" grpId="3"/>
      <p:bldP spid="31" grpId="0"/>
      <p:bldP spid="31" grpId="1"/>
      <p:bldP spid="31" grpId="2"/>
      <p:bldP spid="31" grpId="3"/>
      <p:bldP spid="34" grpId="0"/>
      <p:bldP spid="47" grpId="0" animBg="1"/>
      <p:bldP spid="47" grpId="1" animBg="1"/>
      <p:bldP spid="47" grpId="2" animBg="1"/>
      <p:bldP spid="46" grpId="0" animBg="1"/>
      <p:bldP spid="236" grpId="0"/>
      <p:bldP spid="237" grpId="0"/>
      <p:bldP spid="238" grpId="0" animBg="1"/>
      <p:bldP spid="238" grpId="1"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F673D00-3D09-40C6-8C19-82DACCD36BE5}"/>
              </a:ext>
            </a:extLst>
          </p:cNvPr>
          <p:cNvSpPr txBox="1"/>
          <p:nvPr/>
        </p:nvSpPr>
        <p:spPr>
          <a:xfrm>
            <a:off x="634395" y="1557337"/>
            <a:ext cx="7875211" cy="2462213"/>
          </a:xfrm>
          <a:prstGeom prst="rect">
            <a:avLst/>
          </a:prstGeom>
          <a:noFill/>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4400" b="1" i="0" u="none" strike="noStrike" kern="1200" cap="none" spc="0" normalizeH="0" baseline="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charset="0"/>
                <a:ea typeface="+mn-ea"/>
                <a:cs typeface="+mn-cs"/>
              </a:rPr>
              <a:t>Energy Won’t End Poverty.</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4400" b="1" i="0" u="none" strike="noStrike" kern="1200" cap="none" spc="0" normalizeH="0" baseline="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charset="0"/>
                <a:ea typeface="+mn-ea"/>
                <a:cs typeface="+mn-cs"/>
              </a:rPr>
              <a:t>But We Can’t End Poverty Without Energy.</a:t>
            </a:r>
          </a:p>
        </p:txBody>
      </p:sp>
      <p:sp>
        <p:nvSpPr>
          <p:cNvPr id="8" name="TextBox 7">
            <a:extLst>
              <a:ext uri="{FF2B5EF4-FFF2-40B4-BE49-F238E27FC236}">
                <a16:creationId xmlns:a16="http://schemas.microsoft.com/office/drawing/2014/main" id="{71F42A75-19F5-4C52-BFE4-A828A0249D85}"/>
              </a:ext>
            </a:extLst>
          </p:cNvPr>
          <p:cNvSpPr txBox="1"/>
          <p:nvPr/>
        </p:nvSpPr>
        <p:spPr>
          <a:xfrm>
            <a:off x="634395" y="65743"/>
            <a:ext cx="7875211" cy="1063433"/>
          </a:xfrm>
          <a:prstGeom prst="rect">
            <a:avLst/>
          </a:prstGeom>
          <a:noFill/>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48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A Paradox</a:t>
            </a:r>
          </a:p>
        </p:txBody>
      </p:sp>
      <p:pic>
        <p:nvPicPr>
          <p:cNvPr id="4" name="Picture 3">
            <a:extLst>
              <a:ext uri="{FF2B5EF4-FFF2-40B4-BE49-F238E27FC236}">
                <a16:creationId xmlns:a16="http://schemas.microsoft.com/office/drawing/2014/main" id="{21D68966-EB1E-4021-990A-5407A4C4B00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8460" y="-42732"/>
            <a:ext cx="9280921" cy="5228964"/>
          </a:xfrm>
          <a:prstGeom prst="rect">
            <a:avLst/>
          </a:prstGeom>
          <a:scene3d>
            <a:camera prst="orthographicFront"/>
            <a:lightRig rig="threePt" dir="t"/>
          </a:scene3d>
          <a:sp3d>
            <a:bevelT/>
          </a:sp3d>
        </p:spPr>
      </p:pic>
      <p:sp>
        <p:nvSpPr>
          <p:cNvPr id="5" name="TextBox 4">
            <a:extLst>
              <a:ext uri="{FF2B5EF4-FFF2-40B4-BE49-F238E27FC236}">
                <a16:creationId xmlns:a16="http://schemas.microsoft.com/office/drawing/2014/main" id="{9B5AFC34-9DAF-4175-9BDC-0FC4B5856704}"/>
              </a:ext>
            </a:extLst>
          </p:cNvPr>
          <p:cNvSpPr txBox="1"/>
          <p:nvPr/>
        </p:nvSpPr>
        <p:spPr>
          <a:xfrm>
            <a:off x="3733800" y="1509921"/>
            <a:ext cx="3969878" cy="2123658"/>
          </a:xfrm>
          <a:prstGeom prst="rect">
            <a:avLst/>
          </a:prstGeom>
          <a:solidFill>
            <a:srgbClr val="0070C0">
              <a:alpha val="80000"/>
            </a:srgbClr>
          </a:solidFill>
          <a:effectLst>
            <a:outerShdw blurRad="50800" dist="38100" dir="2700000" algn="tl" rotWithShape="0">
              <a:prstClr val="black">
                <a:alpha val="40000"/>
              </a:prstClr>
            </a:outerShdw>
          </a:effectLst>
        </p:spPr>
        <p:txBody>
          <a:bodyPr wrap="square" rtlCol="0">
            <a:spAutoFit/>
          </a:bodyPr>
          <a:lstStyle>
            <a:defPPr>
              <a:defRPr lang="en-US"/>
            </a:defPPr>
            <a:lvl1pPr algn="ctr">
              <a:defRPr sz="4400" b="1">
                <a:solidFill>
                  <a:srgbClr val="CCFFCC"/>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It’s Time to Power the People</a:t>
            </a:r>
          </a:p>
        </p:txBody>
      </p:sp>
      <p:pic>
        <p:nvPicPr>
          <p:cNvPr id="2" name="Audio 1">
            <a:hlinkClick r:id="" action="ppaction://media"/>
            <a:extLst>
              <a:ext uri="{FF2B5EF4-FFF2-40B4-BE49-F238E27FC236}">
                <a16:creationId xmlns:a16="http://schemas.microsoft.com/office/drawing/2014/main" id="{154A48C6-520D-4D07-80D5-3289F3314301}"/>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1435670320"/>
      </p:ext>
    </p:extLst>
  </p:cSld>
  <p:clrMapOvr>
    <a:masterClrMapping/>
  </p:clrMapOvr>
  <mc:AlternateContent xmlns:mc="http://schemas.openxmlformats.org/markup-compatibility/2006" xmlns:p14="http://schemas.microsoft.com/office/powerpoint/2010/main">
    <mc:Choice Requires="p14">
      <p:transition spd="med" p14:dur="700" advTm="16863">
        <p:fade/>
      </p:transition>
    </mc:Choice>
    <mc:Fallback xmlns="">
      <p:transition spd="med" advTm="1686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par>
                                <p:cTn id="7" presetID="10" presetClass="entr" presetSubtype="0" fill="hold" grpId="0" nodeType="withEffect">
                                  <p:stCondLst>
                                    <p:cond delay="0"/>
                                  </p:stCondLst>
                                  <p:childTnLst>
                                    <p:set>
                                      <p:cBhvr>
                                        <p:cTn id="8" dur="1" fill="hold">
                                          <p:stCondLst>
                                            <p:cond delay="0"/>
                                          </p:stCondLst>
                                        </p:cTn>
                                        <p:tgtEl>
                                          <p:spTgt spid="6">
                                            <p:txEl>
                                              <p:pRg st="0" end="0"/>
                                            </p:txEl>
                                          </p:spTgt>
                                        </p:tgtEl>
                                        <p:attrNameLst>
                                          <p:attrName>style.visibility</p:attrName>
                                        </p:attrNameLst>
                                      </p:cBhvr>
                                      <p:to>
                                        <p:strVal val="visible"/>
                                      </p:to>
                                    </p:set>
                                    <p:animEffect transition="in" filter="fade">
                                      <p:cBhvr>
                                        <p:cTn id="9" dur="2000"/>
                                        <p:tgtEl>
                                          <p:spTgt spid="6">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2000"/>
                                        <p:tgtEl>
                                          <p:spTgt spid="6">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1500" fill="hold"/>
                                        <p:tgtEl>
                                          <p:spTgt spid="4"/>
                                        </p:tgtEl>
                                        <p:attrNameLst>
                                          <p:attrName>ppt_w</p:attrName>
                                        </p:attrNameLst>
                                      </p:cBhvr>
                                      <p:tavLst>
                                        <p:tav tm="0">
                                          <p:val>
                                            <p:fltVal val="0"/>
                                          </p:val>
                                        </p:tav>
                                        <p:tav tm="100000">
                                          <p:val>
                                            <p:strVal val="#ppt_w"/>
                                          </p:val>
                                        </p:tav>
                                      </p:tavLst>
                                    </p:anim>
                                    <p:anim calcmode="lin" valueType="num">
                                      <p:cBhvr>
                                        <p:cTn id="20" dur="1500" fill="hold"/>
                                        <p:tgtEl>
                                          <p:spTgt spid="4"/>
                                        </p:tgtEl>
                                        <p:attrNameLst>
                                          <p:attrName>ppt_h</p:attrName>
                                        </p:attrNameLst>
                                      </p:cBhvr>
                                      <p:tavLst>
                                        <p:tav tm="0">
                                          <p:val>
                                            <p:fltVal val="0"/>
                                          </p:val>
                                        </p:tav>
                                        <p:tav tm="100000">
                                          <p:val>
                                            <p:strVal val="#ppt_h"/>
                                          </p:val>
                                        </p:tav>
                                      </p:tavLst>
                                    </p:anim>
                                    <p:animEffect transition="in" filter="fade">
                                      <p:cBhvr>
                                        <p:cTn id="21" dur="1500"/>
                                        <p:tgtEl>
                                          <p:spTgt spid="4"/>
                                        </p:tgtEl>
                                      </p:cBhvr>
                                    </p:animEffect>
                                  </p:childTnLst>
                                </p:cTn>
                              </p:par>
                            </p:childTnLst>
                          </p:cTn>
                        </p:par>
                        <p:par>
                          <p:cTn id="22" fill="hold">
                            <p:stCondLst>
                              <p:cond delay="1500"/>
                            </p:stCondLst>
                            <p:childTnLst>
                              <p:par>
                                <p:cTn id="23" presetID="53" presetClass="entr" presetSubtype="16" fill="hold" grpId="0" nodeType="after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1000" fill="hold"/>
                                        <p:tgtEl>
                                          <p:spTgt spid="5"/>
                                        </p:tgtEl>
                                        <p:attrNameLst>
                                          <p:attrName>ppt_w</p:attrName>
                                        </p:attrNameLst>
                                      </p:cBhvr>
                                      <p:tavLst>
                                        <p:tav tm="0">
                                          <p:val>
                                            <p:fltVal val="0"/>
                                          </p:val>
                                        </p:tav>
                                        <p:tav tm="100000">
                                          <p:val>
                                            <p:strVal val="#ppt_w"/>
                                          </p:val>
                                        </p:tav>
                                      </p:tavLst>
                                    </p:anim>
                                    <p:anim calcmode="lin" valueType="num">
                                      <p:cBhvr>
                                        <p:cTn id="26" dur="1000" fill="hold"/>
                                        <p:tgtEl>
                                          <p:spTgt spid="5"/>
                                        </p:tgtEl>
                                        <p:attrNameLst>
                                          <p:attrName>ppt_h</p:attrName>
                                        </p:attrNameLst>
                                      </p:cBhvr>
                                      <p:tavLst>
                                        <p:tav tm="0">
                                          <p:val>
                                            <p:fltVal val="0"/>
                                          </p:val>
                                        </p:tav>
                                        <p:tav tm="100000">
                                          <p:val>
                                            <p:strVal val="#ppt_h"/>
                                          </p:val>
                                        </p:tav>
                                      </p:tavLst>
                                    </p:anim>
                                    <p:animEffect transition="in" filter="fade">
                                      <p:cBhvr>
                                        <p:cTn id="2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2"/>
                </p:tgtEl>
              </p:cMediaNode>
            </p:audio>
          </p:childTnLst>
        </p:cTn>
      </p:par>
    </p:tnLst>
    <p:bldLst>
      <p:bldP spid="6" grpId="0" build="p"/>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057A977A-155D-4589-AD3D-DA1BCFAEDAFE}"/>
              </a:ext>
            </a:extLst>
          </p:cNvPr>
          <p:cNvGrpSpPr/>
          <p:nvPr/>
        </p:nvGrpSpPr>
        <p:grpSpPr>
          <a:xfrm>
            <a:off x="-680286" y="-47625"/>
            <a:ext cx="10504572" cy="5238750"/>
            <a:chOff x="-680286" y="-47625"/>
            <a:chExt cx="10504572" cy="5238750"/>
          </a:xfrm>
        </p:grpSpPr>
        <p:grpSp>
          <p:nvGrpSpPr>
            <p:cNvPr id="4" name="No Lines">
              <a:extLst>
                <a:ext uri="{FF2B5EF4-FFF2-40B4-BE49-F238E27FC236}">
                  <a16:creationId xmlns:a16="http://schemas.microsoft.com/office/drawing/2014/main" id="{7C752963-82DC-46A3-AF3A-EC05B21490E5}"/>
                </a:ext>
              </a:extLst>
            </p:cNvPr>
            <p:cNvGrpSpPr/>
            <p:nvPr/>
          </p:nvGrpSpPr>
          <p:grpSpPr>
            <a:xfrm>
              <a:off x="-680286" y="-47625"/>
              <a:ext cx="10504572" cy="5238750"/>
              <a:chOff x="1247400" y="714142"/>
              <a:chExt cx="11852686" cy="5911069"/>
            </a:xfrm>
          </p:grpSpPr>
          <p:pic>
            <p:nvPicPr>
              <p:cNvPr id="9" name="No Lines">
                <a:extLst>
                  <a:ext uri="{FF2B5EF4-FFF2-40B4-BE49-F238E27FC236}">
                    <a16:creationId xmlns:a16="http://schemas.microsoft.com/office/drawing/2014/main" id="{125F4849-8807-4CDE-A63D-DC27B212E2B5}"/>
                  </a:ext>
                </a:extLst>
              </p:cNvPr>
              <p:cNvPicPr>
                <a:picLocks noChangeAspect="1"/>
              </p:cNvPicPr>
              <p:nvPr/>
            </p:nvPicPr>
            <p:blipFill>
              <a:blip r:embed="rId5"/>
              <a:stretch>
                <a:fillRect/>
              </a:stretch>
            </p:blipFill>
            <p:spPr>
              <a:xfrm>
                <a:off x="1247400" y="714142"/>
                <a:ext cx="11852686" cy="5911069"/>
              </a:xfrm>
              <a:prstGeom prst="rect">
                <a:avLst/>
              </a:prstGeom>
            </p:spPr>
          </p:pic>
          <p:sp>
            <p:nvSpPr>
              <p:cNvPr id="10" name="Oval 9">
                <a:extLst>
                  <a:ext uri="{FF2B5EF4-FFF2-40B4-BE49-F238E27FC236}">
                    <a16:creationId xmlns:a16="http://schemas.microsoft.com/office/drawing/2014/main" id="{1C558AEF-394D-41C7-8A08-A1123647BD2F}"/>
                  </a:ext>
                </a:extLst>
              </p:cNvPr>
              <p:cNvSpPr/>
              <p:nvPr/>
            </p:nvSpPr>
            <p:spPr>
              <a:xfrm>
                <a:off x="3672205" y="338010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11" name="Oval 10">
                <a:extLst>
                  <a:ext uri="{FF2B5EF4-FFF2-40B4-BE49-F238E27FC236}">
                    <a16:creationId xmlns:a16="http://schemas.microsoft.com/office/drawing/2014/main" id="{DDDFBD7B-8524-49E3-85C1-9E91E73D62B4}"/>
                  </a:ext>
                </a:extLst>
              </p:cNvPr>
              <p:cNvSpPr/>
              <p:nvPr/>
            </p:nvSpPr>
            <p:spPr>
              <a:xfrm>
                <a:off x="3724519" y="3389249"/>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12" name="Oval 11">
                <a:extLst>
                  <a:ext uri="{FF2B5EF4-FFF2-40B4-BE49-F238E27FC236}">
                    <a16:creationId xmlns:a16="http://schemas.microsoft.com/office/drawing/2014/main" id="{F6F4AD11-72DF-4679-B0A7-42D1A35C78D0}"/>
                  </a:ext>
                </a:extLst>
              </p:cNvPr>
              <p:cNvSpPr/>
              <p:nvPr/>
            </p:nvSpPr>
            <p:spPr>
              <a:xfrm>
                <a:off x="3697930" y="333055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13" name="Oval 12">
                <a:extLst>
                  <a:ext uri="{FF2B5EF4-FFF2-40B4-BE49-F238E27FC236}">
                    <a16:creationId xmlns:a16="http://schemas.microsoft.com/office/drawing/2014/main" id="{64DA2042-DE41-4DCE-B68F-0BA1727FF4E9}"/>
                  </a:ext>
                </a:extLst>
              </p:cNvPr>
              <p:cNvSpPr/>
              <p:nvPr/>
            </p:nvSpPr>
            <p:spPr>
              <a:xfrm>
                <a:off x="3709338" y="3362002"/>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grpSp>
        <p:grpSp>
          <p:nvGrpSpPr>
            <p:cNvPr id="5" name="Group 4">
              <a:extLst>
                <a:ext uri="{FF2B5EF4-FFF2-40B4-BE49-F238E27FC236}">
                  <a16:creationId xmlns:a16="http://schemas.microsoft.com/office/drawing/2014/main" id="{1FB20D7C-D2B4-481A-9E9C-60FBD219DEE2}"/>
                </a:ext>
              </a:extLst>
            </p:cNvPr>
            <p:cNvGrpSpPr/>
            <p:nvPr/>
          </p:nvGrpSpPr>
          <p:grpSpPr>
            <a:xfrm>
              <a:off x="540537" y="4095750"/>
              <a:ext cx="8062927" cy="628431"/>
              <a:chOff x="1143000" y="4181687"/>
              <a:chExt cx="8062927" cy="628431"/>
            </a:xfrm>
          </p:grpSpPr>
          <p:pic>
            <p:nvPicPr>
              <p:cNvPr id="6" name="Picture 5">
                <a:extLst>
                  <a:ext uri="{FF2B5EF4-FFF2-40B4-BE49-F238E27FC236}">
                    <a16:creationId xmlns:a16="http://schemas.microsoft.com/office/drawing/2014/main" id="{A8E50C42-8887-41F2-AB7F-B151F658B900}"/>
                  </a:ext>
                </a:extLst>
              </p:cNvPr>
              <p:cNvPicPr>
                <a:picLocks noChangeAspect="1"/>
              </p:cNvPicPr>
              <p:nvPr/>
            </p:nvPicPr>
            <p:blipFill>
              <a:blip r:embed="rId6"/>
              <a:stretch>
                <a:fillRect/>
              </a:stretch>
            </p:blipFill>
            <p:spPr>
              <a:xfrm>
                <a:off x="7910137" y="4222620"/>
                <a:ext cx="1295790" cy="546565"/>
              </a:xfrm>
              <a:prstGeom prst="rect">
                <a:avLst/>
              </a:prstGeom>
            </p:spPr>
          </p:pic>
          <p:pic>
            <p:nvPicPr>
              <p:cNvPr id="8" name="Picture 7">
                <a:extLst>
                  <a:ext uri="{FF2B5EF4-FFF2-40B4-BE49-F238E27FC236}">
                    <a16:creationId xmlns:a16="http://schemas.microsoft.com/office/drawing/2014/main" id="{CDF569A0-E31B-4B99-AF17-7B73C334010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43000" y="4181687"/>
                <a:ext cx="1371123" cy="628431"/>
              </a:xfrm>
              <a:prstGeom prst="rect">
                <a:avLst/>
              </a:prstGeom>
            </p:spPr>
          </p:pic>
        </p:grpSp>
      </p:grpSp>
      <p:sp>
        <p:nvSpPr>
          <p:cNvPr id="14" name="Text Box 28">
            <a:extLst>
              <a:ext uri="{FF2B5EF4-FFF2-40B4-BE49-F238E27FC236}">
                <a16:creationId xmlns:a16="http://schemas.microsoft.com/office/drawing/2014/main" id="{0CDFA7EE-419F-44E2-80C8-0B2D656227CE}"/>
              </a:ext>
            </a:extLst>
          </p:cNvPr>
          <p:cNvSpPr txBox="1">
            <a:spLocks noChangeArrowheads="1"/>
          </p:cNvSpPr>
          <p:nvPr/>
        </p:nvSpPr>
        <p:spPr bwMode="auto">
          <a:xfrm>
            <a:off x="3657600" y="4843555"/>
            <a:ext cx="537871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50000"/>
              </a:spcBef>
              <a:spcAft>
                <a:spcPct val="0"/>
              </a:spcAft>
              <a:buClrTx/>
              <a:buSzTx/>
              <a:buFontTx/>
              <a:buNone/>
              <a:tabLst/>
              <a:defRPr/>
            </a:pPr>
            <a:r>
              <a:rPr kumimoji="0" lang="en-US" alt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rPr>
              <a:t>Tinker 2022</a:t>
            </a:r>
            <a:endParaRPr kumimoji="0" lang="en-US" altLang="en-US" sz="1000" b="1" i="0" u="none" strike="noStrike" kern="1200" cap="none" spc="0" normalizeH="0" baseline="3000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endParaRPr>
          </a:p>
        </p:txBody>
      </p:sp>
      <p:sp>
        <p:nvSpPr>
          <p:cNvPr id="7" name="Rectangle 6"/>
          <p:cNvSpPr/>
          <p:nvPr/>
        </p:nvSpPr>
        <p:spPr>
          <a:xfrm>
            <a:off x="1790700" y="1504950"/>
            <a:ext cx="5562600" cy="1754326"/>
          </a:xfrm>
          <a:prstGeom prst="rect">
            <a:avLst/>
          </a:prstGeom>
          <a:noFill/>
          <a:ln w="9525" cap="flat" cmpd="sng" algn="ctr">
            <a:noFill/>
            <a:prstDash val="solid"/>
            <a:miter lim="800000"/>
            <a:headEnd/>
            <a:tailEnd/>
          </a:ln>
          <a:effectLst/>
        </p:spPr>
        <p:txBody>
          <a:bodyPr wrap="square">
            <a:spAutoFit/>
          </a:bodyPr>
          <a:lstStyle/>
          <a:p>
            <a:pPr lvl="0" algn="ctr">
              <a:spcBef>
                <a:spcPts val="0"/>
              </a:spcBef>
              <a:spcAft>
                <a:spcPts val="0"/>
              </a:spcAft>
              <a:buClr>
                <a:srgbClr val="FFCC66"/>
              </a:buClr>
              <a:buSzPct val="65000"/>
              <a:defRPr/>
            </a:pPr>
            <a:r>
              <a:rPr lang="en-US" sz="5400" b="1" cap="small" dirty="0">
                <a:solidFill>
                  <a:schemeClr val="accent6">
                    <a:lumMod val="20000"/>
                    <a:lumOff val="80000"/>
                  </a:schemeClr>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Global </a:t>
            </a:r>
          </a:p>
          <a:p>
            <a:pPr lvl="0" algn="ctr">
              <a:spcBef>
                <a:spcPts val="0"/>
              </a:spcBef>
              <a:spcAft>
                <a:spcPts val="0"/>
              </a:spcAft>
              <a:buClr>
                <a:srgbClr val="FFCC66"/>
              </a:buClr>
              <a:buSzPct val="65000"/>
              <a:defRPr/>
            </a:pPr>
            <a:r>
              <a:rPr lang="en-US" sz="5400" b="1" cap="small" dirty="0">
                <a:solidFill>
                  <a:schemeClr val="accent6">
                    <a:lumMod val="20000"/>
                    <a:lumOff val="80000"/>
                  </a:schemeClr>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Energy Trends</a:t>
            </a:r>
            <a:endParaRPr kumimoji="0" lang="en-US" sz="3600" b="1" i="1" u="none" strike="noStrike" kern="1200" cap="small" spc="0" normalizeH="0" baseline="0" noProof="0" dirty="0">
              <a:ln>
                <a:noFill/>
              </a:ln>
              <a:solidFill>
                <a:schemeClr val="accent6">
                  <a:lumMod val="20000"/>
                  <a:lumOff val="80000"/>
                </a:scheme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pic>
        <p:nvPicPr>
          <p:cNvPr id="2" name="Audio 1">
            <a:hlinkClick r:id="" action="ppaction://media"/>
            <a:extLst>
              <a:ext uri="{FF2B5EF4-FFF2-40B4-BE49-F238E27FC236}">
                <a16:creationId xmlns:a16="http://schemas.microsoft.com/office/drawing/2014/main" id="{F0E9F401-5DB3-4F6C-B16F-A3786472E7E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82000" y="4381500"/>
            <a:ext cx="609600" cy="609600"/>
          </a:xfrm>
          <a:prstGeom prst="rect">
            <a:avLst/>
          </a:prstGeom>
        </p:spPr>
      </p:pic>
    </p:spTree>
    <p:extLst>
      <p:ext uri="{BB962C8B-B14F-4D97-AF65-F5344CB8AC3E}">
        <p14:creationId xmlns:p14="http://schemas.microsoft.com/office/powerpoint/2010/main" val="2184236942"/>
      </p:ext>
    </p:extLst>
  </p:cSld>
  <p:clrMapOvr>
    <a:masterClrMapping/>
  </p:clrMapOvr>
  <mc:AlternateContent xmlns:mc="http://schemas.openxmlformats.org/markup-compatibility/2006" xmlns:p14="http://schemas.microsoft.com/office/powerpoint/2010/main">
    <mc:Choice Requires="p14">
      <p:transition spd="med" p14:dur="700" advTm="2115">
        <p:fade/>
      </p:transition>
    </mc:Choice>
    <mc:Fallback xmlns="">
      <p:transition spd="med" advTm="211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66092" y="1067091"/>
            <a:ext cx="8411817" cy="3662541"/>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ts val="0"/>
              </a:spcAft>
              <a:buClrTx/>
              <a:buSzTx/>
              <a:buFontTx/>
              <a:buNone/>
              <a:tabLst/>
              <a:defRPr/>
            </a:pPr>
            <a:r>
              <a:rPr kumimoji="0" lang="en-US" sz="4400" b="1"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We must strive to be both </a:t>
            </a:r>
            <a:r>
              <a:rPr kumimoji="0" lang="en-US" sz="4400" b="1" i="1" strike="noStrike" kern="1200" cap="none" spc="0" normalizeH="0" baseline="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completely factual</a:t>
            </a:r>
            <a:r>
              <a:rPr kumimoji="0" lang="en-US" sz="4400" b="1"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 </a:t>
            </a:r>
            <a:r>
              <a:rPr lang="en-US" sz="4400" b="1" dirty="0">
                <a:solidFill>
                  <a:srgbClr val="CCFFCC"/>
                </a:solidFill>
                <a:effectLst>
                  <a:outerShdw blurRad="38100" dist="38100" dir="2700000" algn="tl">
                    <a:srgbClr val="000000">
                      <a:alpha val="43137"/>
                    </a:srgbClr>
                  </a:outerShdw>
                </a:effectLst>
                <a:latin typeface="+mj-lt"/>
                <a:ea typeface="Times New Roman" panose="02020603050405020304" pitchFamily="18" charset="0"/>
                <a:cs typeface="Times New Roman" panose="02020603050405020304" pitchFamily="18" charset="0"/>
              </a:rPr>
              <a:t>a</a:t>
            </a:r>
            <a:r>
              <a:rPr kumimoji="0" lang="en-US" sz="4400" b="1"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nd </a:t>
            </a:r>
            <a:r>
              <a:rPr kumimoji="0" lang="en-US" sz="4400" b="1" i="1" strike="noStrike" kern="1200" cap="none" spc="0" normalizeH="0" baseline="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factually complete</a:t>
            </a:r>
            <a:r>
              <a:rPr kumimoji="0" lang="en-US" sz="4400" b="1"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a:t>
            </a:r>
          </a:p>
          <a:p>
            <a:pPr marL="0" marR="0" lvl="0" indent="0" algn="ctr" defTabSz="914400" rtl="0" eaLnBrk="1" fontAlgn="base" latinLnBrk="0" hangingPunct="1">
              <a:lnSpc>
                <a:spcPct val="100000"/>
              </a:lnSpc>
              <a:spcBef>
                <a:spcPts val="0"/>
              </a:spcBef>
              <a:spcAft>
                <a:spcPts val="0"/>
              </a:spcAft>
              <a:buClrTx/>
              <a:buSzTx/>
              <a:buFontTx/>
              <a:buNone/>
              <a:tabLst/>
              <a:defRPr/>
            </a:pPr>
            <a:endParaRPr lang="en-US" sz="3600" b="1" dirty="0">
              <a:solidFill>
                <a:srgbClr val="CCFFCC"/>
              </a:solidFill>
              <a:effectLst>
                <a:outerShdw blurRad="38100" dist="38100" dir="2700000" algn="tl">
                  <a:srgbClr val="000000">
                    <a:alpha val="43137"/>
                  </a:srgbClr>
                </a:outerShdw>
              </a:effectLst>
              <a:latin typeface="+mj-lt"/>
              <a:ea typeface="Times New Roman" panose="02020603050405020304" pitchFamily="18" charset="0"/>
              <a:cs typeface="Times New Roman" panose="02020603050405020304" pitchFamily="18" charset="0"/>
            </a:endParaRPr>
          </a:p>
          <a:p>
            <a:pPr marL="0" marR="0" lvl="0" indent="0" algn="r" defTabSz="914400" rtl="0" eaLnBrk="1" fontAlgn="base" latinLnBrk="0" hangingPunct="1">
              <a:lnSpc>
                <a:spcPct val="100000"/>
              </a:lnSpc>
              <a:spcBef>
                <a:spcPts val="0"/>
              </a:spcBef>
              <a:spcAft>
                <a:spcPts val="0"/>
              </a:spcAft>
              <a:buClrTx/>
              <a:buSzTx/>
              <a:buFontTx/>
              <a:buNone/>
              <a:tabLst/>
              <a:defRPr/>
            </a:pPr>
            <a:r>
              <a:rPr lang="en-US" sz="4000" b="1" dirty="0">
                <a:solidFill>
                  <a:srgbClr val="CCFFCC"/>
                </a:solidFill>
                <a:effectLst>
                  <a:outerShdw blurRad="38100" dist="38100" dir="2700000" algn="tl">
                    <a:srgbClr val="000000">
                      <a:alpha val="43137"/>
                    </a:srgbClr>
                  </a:outerShdw>
                </a:effectLst>
                <a:latin typeface="+mj-lt"/>
                <a:ea typeface="Times New Roman" panose="02020603050405020304" pitchFamily="18" charset="0"/>
                <a:cs typeface="Times New Roman" panose="02020603050405020304" pitchFamily="18" charset="0"/>
              </a:rPr>
              <a:t>  </a:t>
            </a:r>
            <a:r>
              <a:rPr lang="en-US" sz="2800" b="1" dirty="0">
                <a:solidFill>
                  <a:srgbClr val="CCFFCC"/>
                </a:solidFill>
                <a:effectLst>
                  <a:outerShdw blurRad="38100" dist="38100" dir="2700000" algn="tl">
                    <a:srgbClr val="000000">
                      <a:alpha val="43137"/>
                    </a:srgbClr>
                  </a:outerShdw>
                </a:effectLst>
                <a:latin typeface="+mj-lt"/>
                <a:ea typeface="Times New Roman" panose="02020603050405020304" pitchFamily="18" charset="0"/>
                <a:cs typeface="Times New Roman" panose="02020603050405020304" pitchFamily="18" charset="0"/>
              </a:rPr>
              <a:t>…Tinker</a:t>
            </a:r>
          </a:p>
          <a:p>
            <a:pPr marL="0" marR="0" lvl="0" indent="0" algn="r" defTabSz="914400" rtl="0" eaLnBrk="1" fontAlgn="base" latinLnBrk="0" hangingPunct="1">
              <a:lnSpc>
                <a:spcPct val="100000"/>
              </a:lnSpc>
              <a:spcBef>
                <a:spcPts val="0"/>
              </a:spcBef>
              <a:spcAft>
                <a:spcPts val="0"/>
              </a:spcAft>
              <a:buClrTx/>
              <a:buSzTx/>
              <a:buFontTx/>
              <a:buNone/>
              <a:tabLst/>
              <a:defRPr/>
            </a:pPr>
            <a:r>
              <a:rPr lang="en-US" sz="2000" b="1" i="1" dirty="0">
                <a:solidFill>
                  <a:srgbClr val="CCFFCC"/>
                </a:solidFill>
                <a:effectLst>
                  <a:outerShdw blurRad="38100" dist="38100" dir="2700000" algn="tl">
                    <a:srgbClr val="000000">
                      <a:alpha val="43137"/>
                    </a:srgbClr>
                  </a:outerShdw>
                </a:effectLst>
                <a:latin typeface="+mj-lt"/>
                <a:ea typeface="Times New Roman" panose="02020603050405020304" pitchFamily="18" charset="0"/>
                <a:cs typeface="Times New Roman" panose="02020603050405020304" pitchFamily="18" charset="0"/>
              </a:rPr>
              <a:t>U. S. Senate Testimony</a:t>
            </a:r>
            <a:endParaRPr kumimoji="0" lang="en-US" sz="2000" b="1" i="1"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endParaRPr>
          </a:p>
        </p:txBody>
      </p:sp>
      <p:pic>
        <p:nvPicPr>
          <p:cNvPr id="2" name="Audio 1">
            <a:hlinkClick r:id="" action="ppaction://media"/>
            <a:extLst>
              <a:ext uri="{FF2B5EF4-FFF2-40B4-BE49-F238E27FC236}">
                <a16:creationId xmlns:a16="http://schemas.microsoft.com/office/drawing/2014/main" id="{68BB935D-BEDB-44D5-972A-D3984C2152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4381500"/>
            <a:ext cx="609600" cy="609600"/>
          </a:xfrm>
          <a:prstGeom prst="rect">
            <a:avLst/>
          </a:prstGeom>
        </p:spPr>
      </p:pic>
    </p:spTree>
    <p:extLst>
      <p:ext uri="{BB962C8B-B14F-4D97-AF65-F5344CB8AC3E}">
        <p14:creationId xmlns:p14="http://schemas.microsoft.com/office/powerpoint/2010/main" val="2760299202"/>
      </p:ext>
    </p:extLst>
  </p:cSld>
  <p:clrMapOvr>
    <a:masterClrMapping/>
  </p:clrMapOvr>
  <mc:AlternateContent xmlns:mc="http://schemas.openxmlformats.org/markup-compatibility/2006" xmlns:p14="http://schemas.microsoft.com/office/powerpoint/2010/main">
    <mc:Choice Requires="p14">
      <p:transition spd="med" p14:dur="700" advTm="12960">
        <p:fade/>
      </p:transition>
    </mc:Choice>
    <mc:Fallback xmlns="">
      <p:transition spd="med" advTm="129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hart 10">
            <a:extLst>
              <a:ext uri="{FF2B5EF4-FFF2-40B4-BE49-F238E27FC236}">
                <a16:creationId xmlns:a16="http://schemas.microsoft.com/office/drawing/2014/main" id="{D4E5AACA-C572-477B-90AD-2F0E02B2C0E6}"/>
              </a:ext>
            </a:extLst>
          </p:cNvPr>
          <p:cNvGraphicFramePr>
            <a:graphicFrameLocks/>
          </p:cNvGraphicFramePr>
          <p:nvPr/>
        </p:nvGraphicFramePr>
        <p:xfrm>
          <a:off x="190500" y="1200150"/>
          <a:ext cx="8686800" cy="3657600"/>
        </p:xfrm>
        <a:graphic>
          <a:graphicData uri="http://schemas.openxmlformats.org/drawingml/2006/chart">
            <c:chart xmlns:c="http://schemas.openxmlformats.org/drawingml/2006/chart" xmlns:r="http://schemas.openxmlformats.org/officeDocument/2006/relationships" r:id="rId6"/>
          </a:graphicData>
        </a:graphic>
      </p:graphicFrame>
      <p:sp>
        <p:nvSpPr>
          <p:cNvPr id="13" name="TextBox 66">
            <a:extLst>
              <a:ext uri="{FF2B5EF4-FFF2-40B4-BE49-F238E27FC236}">
                <a16:creationId xmlns:a16="http://schemas.microsoft.com/office/drawing/2014/main" id="{D158C22E-41E6-426D-B095-C13C07E9ACB2}"/>
              </a:ext>
            </a:extLst>
          </p:cNvPr>
          <p:cNvSpPr txBox="1">
            <a:spLocks noChangeArrowheads="1"/>
          </p:cNvSpPr>
          <p:nvPr/>
        </p:nvSpPr>
        <p:spPr bwMode="auto">
          <a:xfrm>
            <a:off x="228600" y="4933950"/>
            <a:ext cx="47914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itchFamily="2" charset="2"/>
              <a:buChar char="n"/>
              <a:defRPr sz="3200">
                <a:solidFill>
                  <a:schemeClr val="tx1"/>
                </a:solidFill>
                <a:latin typeface="Tahoma" pitchFamily="34" charset="0"/>
              </a:defRPr>
            </a:lvl1pPr>
            <a:lvl2pPr marL="742950" indent="-285750">
              <a:spcBef>
                <a:spcPct val="20000"/>
              </a:spcBef>
              <a:buClr>
                <a:schemeClr val="tx1"/>
              </a:buClr>
              <a:buSzPct val="65000"/>
              <a:buFont typeface="Wingdings" pitchFamily="2" charset="2"/>
              <a:buChar char="n"/>
              <a:defRPr sz="2800">
                <a:solidFill>
                  <a:schemeClr val="tx1"/>
                </a:solidFill>
                <a:latin typeface="Tahoma" pitchFamily="34" charset="0"/>
              </a:defRPr>
            </a:lvl2pPr>
            <a:lvl3pPr marL="1143000" indent="-228600">
              <a:spcBef>
                <a:spcPct val="20000"/>
              </a:spcBef>
              <a:buClr>
                <a:schemeClr val="accent2"/>
              </a:buClr>
              <a:buSzPct val="65000"/>
              <a:buFont typeface="Wingdings" pitchFamily="2" charset="2"/>
              <a:buChar char="n"/>
              <a:defRPr sz="2400">
                <a:solidFill>
                  <a:schemeClr val="tx1"/>
                </a:solidFill>
                <a:latin typeface="Tahoma" pitchFamily="34" charset="0"/>
              </a:defRPr>
            </a:lvl3pPr>
            <a:lvl4pPr marL="1600200" indent="-228600">
              <a:spcBef>
                <a:spcPct val="20000"/>
              </a:spcBef>
              <a:buClr>
                <a:schemeClr val="tx1"/>
              </a:buClr>
              <a:buSzPct val="65000"/>
              <a:buFont typeface="Wingdings" pitchFamily="2" charset="2"/>
              <a:buChar char="n"/>
              <a:defRPr sz="2000">
                <a:solidFill>
                  <a:schemeClr val="tx1"/>
                </a:solidFill>
                <a:latin typeface="Tahoma" pitchFamily="34" charset="0"/>
              </a:defRPr>
            </a:lvl4pPr>
            <a:lvl5pPr marL="2057400" indent="-228600">
              <a:spcBef>
                <a:spcPct val="20000"/>
              </a:spcBef>
              <a:buClr>
                <a:schemeClr val="folHlink"/>
              </a:buClr>
              <a:buSzPct val="65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Data: BP Statistical View of World Energy </a:t>
            </a:r>
            <a:r>
              <a:rPr kumimoji="0" 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(2020). </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Analysis Tinker 2022</a:t>
            </a:r>
          </a:p>
        </p:txBody>
      </p:sp>
      <p:sp>
        <p:nvSpPr>
          <p:cNvPr id="14" name="Title 2">
            <a:extLst>
              <a:ext uri="{FF2B5EF4-FFF2-40B4-BE49-F238E27FC236}">
                <a16:creationId xmlns:a16="http://schemas.microsoft.com/office/drawing/2014/main" id="{72883C00-B2A1-4845-8D64-9F10ECD9EE0E}"/>
              </a:ext>
            </a:extLst>
          </p:cNvPr>
          <p:cNvSpPr txBox="1">
            <a:spLocks/>
          </p:cNvSpPr>
          <p:nvPr/>
        </p:nvSpPr>
        <p:spPr>
          <a:xfrm>
            <a:off x="876299" y="133350"/>
            <a:ext cx="7391400" cy="914400"/>
          </a:xfrm>
          <a:prstGeom prst="rect">
            <a:avLst/>
          </a:prstGeom>
          <a:noFill/>
          <a:ln w="9525">
            <a:noFill/>
            <a:miter lim="800000"/>
            <a:headEnd/>
            <a:tailEnd/>
          </a:ln>
          <a:effectLst/>
        </p:spPr>
        <p:txBody>
          <a:bodyPr anchor="b" anchorCtr="1"/>
          <a:lst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ts val="600"/>
              </a:spcBef>
              <a:spcAft>
                <a:spcPct val="0"/>
              </a:spcAft>
              <a:buClrTx/>
              <a:buSzTx/>
              <a:buFontTx/>
              <a:buNone/>
              <a:tabLst/>
              <a:defRPr/>
            </a:pPr>
            <a:r>
              <a:rPr kumimoji="0" lang="en-US" sz="2800" b="1" i="0" u="none" strike="noStrike" kern="1200" cap="small" spc="0" normalizeH="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Annual Primary Energy Consumption</a:t>
            </a:r>
          </a:p>
          <a:p>
            <a:pPr marL="0" marR="0" lvl="0" indent="0" algn="ctr" defTabSz="914400" rtl="0" eaLnBrk="1" fontAlgn="base" latinLnBrk="0" hangingPunct="1">
              <a:lnSpc>
                <a:spcPts val="2500"/>
              </a:lnSpc>
              <a:spcBef>
                <a:spcPts val="600"/>
              </a:spcBef>
              <a:spcAft>
                <a:spcPct val="0"/>
              </a:spcAft>
              <a:buClrTx/>
              <a:buSzTx/>
              <a:buFontTx/>
              <a:buNone/>
              <a:tabLst/>
              <a:defRPr/>
            </a:pPr>
            <a:r>
              <a:rPr kumimoji="0" lang="en-US" sz="2800" b="1" i="0" u="none" strike="noStrike" kern="1200" cap="small" spc="0" normalizeH="0" noProof="0" dirty="0">
                <a:ln>
                  <a:noFill/>
                </a:ln>
                <a:solidFill>
                  <a:srgbClr val="CCFFCC"/>
                </a:solidFill>
                <a:effectLst>
                  <a:outerShdw blurRad="38100" dist="38100" dir="2700000" algn="tl">
                    <a:srgbClr val="000000"/>
                  </a:outerShdw>
                </a:effectLst>
                <a:uLnTx/>
                <a:uFillTx/>
                <a:latin typeface="Arial"/>
                <a:ea typeface="+mj-ea"/>
                <a:cs typeface="+mj-cs"/>
              </a:rPr>
              <a:t>by Energy Type</a:t>
            </a:r>
          </a:p>
        </p:txBody>
      </p:sp>
      <p:sp>
        <p:nvSpPr>
          <p:cNvPr id="5" name="Rectangle 4">
            <a:extLst>
              <a:ext uri="{FF2B5EF4-FFF2-40B4-BE49-F238E27FC236}">
                <a16:creationId xmlns:a16="http://schemas.microsoft.com/office/drawing/2014/main" id="{F0E39EA3-C86B-49D2-A09B-F28C9CF7074E}"/>
              </a:ext>
            </a:extLst>
          </p:cNvPr>
          <p:cNvSpPr/>
          <p:nvPr/>
        </p:nvSpPr>
        <p:spPr bwMode="auto">
          <a:xfrm>
            <a:off x="7239000" y="1657350"/>
            <a:ext cx="1638300" cy="2772535"/>
          </a:xfrm>
          <a:prstGeom prst="rect">
            <a:avLst/>
          </a:prstGeom>
          <a:noFill/>
          <a:ln w="57150" cap="flat" cmpd="sng" algn="ctr">
            <a:solidFill>
              <a:schemeClr val="tx1"/>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6" name="TextBox 5">
            <a:extLst>
              <a:ext uri="{FF2B5EF4-FFF2-40B4-BE49-F238E27FC236}">
                <a16:creationId xmlns:a16="http://schemas.microsoft.com/office/drawing/2014/main" id="{3F24F503-275E-4421-9BA2-B4BE5A60F5C9}"/>
              </a:ext>
            </a:extLst>
          </p:cNvPr>
          <p:cNvSpPr txBox="1"/>
          <p:nvPr/>
        </p:nvSpPr>
        <p:spPr>
          <a:xfrm>
            <a:off x="4765417" y="3345418"/>
            <a:ext cx="1635383" cy="369332"/>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ea typeface="+mn-ea"/>
                <a:cs typeface="+mn-cs"/>
              </a:rPr>
              <a:t>Dense, &gt; CO</a:t>
            </a:r>
            <a:r>
              <a:rPr kumimoji="0" lang="en-US" sz="1800" b="1" i="0" u="none" strike="noStrike" kern="1200" cap="none" spc="0" normalizeH="0" baseline="-25000" noProof="0" dirty="0">
                <a:ln>
                  <a:noFill/>
                </a:ln>
                <a:solidFill>
                  <a:srgbClr val="000000"/>
                </a:solidFill>
                <a:effectLst>
                  <a:outerShdw blurRad="38100" dist="38100" dir="2700000" algn="tl">
                    <a:srgbClr val="000000">
                      <a:alpha val="43137"/>
                    </a:srgbClr>
                  </a:outerShdw>
                </a:effectLst>
                <a:uLnTx/>
                <a:uFillTx/>
                <a:latin typeface="Arial" charset="0"/>
                <a:ea typeface="+mn-ea"/>
                <a:cs typeface="+mn-cs"/>
              </a:rPr>
              <a:t>2</a:t>
            </a:r>
          </a:p>
        </p:txBody>
      </p:sp>
      <p:sp>
        <p:nvSpPr>
          <p:cNvPr id="7" name="TextBox 6">
            <a:extLst>
              <a:ext uri="{FF2B5EF4-FFF2-40B4-BE49-F238E27FC236}">
                <a16:creationId xmlns:a16="http://schemas.microsoft.com/office/drawing/2014/main" id="{8EE274FC-D330-4777-9BA6-0498CDF1F4EC}"/>
              </a:ext>
            </a:extLst>
          </p:cNvPr>
          <p:cNvSpPr txBox="1"/>
          <p:nvPr/>
        </p:nvSpPr>
        <p:spPr>
          <a:xfrm>
            <a:off x="4495800" y="1301175"/>
            <a:ext cx="1356462" cy="584775"/>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Not Dense,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Limited CO</a:t>
            </a:r>
            <a:r>
              <a:rPr kumimoji="0" lang="en-US" sz="1600" b="1" i="0" u="none" strike="noStrike" kern="1200" cap="none" spc="0" normalizeH="0" baseline="-2500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2</a:t>
            </a:r>
          </a:p>
        </p:txBody>
      </p:sp>
      <p:sp>
        <p:nvSpPr>
          <p:cNvPr id="8" name="TextBox 7">
            <a:extLst>
              <a:ext uri="{FF2B5EF4-FFF2-40B4-BE49-F238E27FC236}">
                <a16:creationId xmlns:a16="http://schemas.microsoft.com/office/drawing/2014/main" id="{6468D269-FBF4-42B7-82E1-2C0ED8D640D1}"/>
              </a:ext>
            </a:extLst>
          </p:cNvPr>
          <p:cNvSpPr txBox="1"/>
          <p:nvPr/>
        </p:nvSpPr>
        <p:spPr>
          <a:xfrm>
            <a:off x="4022056" y="1364218"/>
            <a:ext cx="2760307" cy="369332"/>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Hydro, Solar, Wind, etc.</a:t>
            </a:r>
          </a:p>
        </p:txBody>
      </p:sp>
      <p:sp>
        <p:nvSpPr>
          <p:cNvPr id="9" name="TextBox 8">
            <a:extLst>
              <a:ext uri="{FF2B5EF4-FFF2-40B4-BE49-F238E27FC236}">
                <a16:creationId xmlns:a16="http://schemas.microsoft.com/office/drawing/2014/main" id="{B3AD577C-C4DA-4B8C-A556-833E7950C42A}"/>
              </a:ext>
            </a:extLst>
          </p:cNvPr>
          <p:cNvSpPr txBox="1"/>
          <p:nvPr/>
        </p:nvSpPr>
        <p:spPr>
          <a:xfrm>
            <a:off x="4976170" y="3331710"/>
            <a:ext cx="1056700" cy="369332"/>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ea typeface="+mn-ea"/>
                <a:cs typeface="+mn-cs"/>
              </a:rPr>
              <a:t>Coal/Oil</a:t>
            </a:r>
          </a:p>
        </p:txBody>
      </p:sp>
      <p:sp>
        <p:nvSpPr>
          <p:cNvPr id="10" name="TextBox 9">
            <a:extLst>
              <a:ext uri="{FF2B5EF4-FFF2-40B4-BE49-F238E27FC236}">
                <a16:creationId xmlns:a16="http://schemas.microsoft.com/office/drawing/2014/main" id="{D27F8194-06D0-456B-A827-17DE45C1FD19}"/>
              </a:ext>
            </a:extLst>
          </p:cNvPr>
          <p:cNvSpPr txBox="1"/>
          <p:nvPr/>
        </p:nvSpPr>
        <p:spPr>
          <a:xfrm>
            <a:off x="5190520" y="2160736"/>
            <a:ext cx="1635384" cy="369332"/>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ea typeface="+mn-ea"/>
                <a:cs typeface="+mn-cs"/>
              </a:rPr>
              <a:t>Dense, &lt; CO</a:t>
            </a:r>
            <a:r>
              <a:rPr kumimoji="0" lang="en-US" sz="1800" b="1" i="0" u="none" strike="noStrike" kern="1200" cap="none" spc="0" normalizeH="0" baseline="-25000" noProof="0" dirty="0">
                <a:ln>
                  <a:noFill/>
                </a:ln>
                <a:solidFill>
                  <a:srgbClr val="000000"/>
                </a:solidFill>
                <a:effectLst>
                  <a:outerShdw blurRad="38100" dist="38100" dir="2700000" algn="tl">
                    <a:srgbClr val="000000">
                      <a:alpha val="43137"/>
                    </a:srgbClr>
                  </a:outerShdw>
                </a:effectLst>
                <a:uLnTx/>
                <a:uFillTx/>
                <a:latin typeface="Arial" charset="0"/>
                <a:ea typeface="+mn-ea"/>
                <a:cs typeface="+mn-cs"/>
              </a:rPr>
              <a:t>2</a:t>
            </a:r>
          </a:p>
        </p:txBody>
      </p:sp>
      <p:sp>
        <p:nvSpPr>
          <p:cNvPr id="12" name="TextBox 11">
            <a:extLst>
              <a:ext uri="{FF2B5EF4-FFF2-40B4-BE49-F238E27FC236}">
                <a16:creationId xmlns:a16="http://schemas.microsoft.com/office/drawing/2014/main" id="{9ED4FFBF-FF55-4ED2-B466-F1FC0B385CC8}"/>
              </a:ext>
            </a:extLst>
          </p:cNvPr>
          <p:cNvSpPr txBox="1"/>
          <p:nvPr/>
        </p:nvSpPr>
        <p:spPr>
          <a:xfrm>
            <a:off x="5232415" y="2160736"/>
            <a:ext cx="1531188" cy="369332"/>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ea typeface="+mn-ea"/>
                <a:cs typeface="+mn-cs"/>
              </a:rPr>
              <a:t>Gas/Nuclear</a:t>
            </a:r>
          </a:p>
        </p:txBody>
      </p:sp>
      <p:cxnSp>
        <p:nvCxnSpPr>
          <p:cNvPr id="17" name="Straight Connector 16">
            <a:extLst>
              <a:ext uri="{FF2B5EF4-FFF2-40B4-BE49-F238E27FC236}">
                <a16:creationId xmlns:a16="http://schemas.microsoft.com/office/drawing/2014/main" id="{6B4F1F14-9ED4-4471-BC0F-2F4B1E224123}"/>
              </a:ext>
            </a:extLst>
          </p:cNvPr>
          <p:cNvCxnSpPr>
            <a:cxnSpLocks/>
          </p:cNvCxnSpPr>
          <p:nvPr/>
        </p:nvCxnSpPr>
        <p:spPr bwMode="auto">
          <a:xfrm flipH="1" flipV="1">
            <a:off x="6997752" y="2643613"/>
            <a:ext cx="9808" cy="1810692"/>
          </a:xfrm>
          <a:prstGeom prst="line">
            <a:avLst/>
          </a:prstGeom>
          <a:noFill/>
          <a:ln w="57150" cap="flat" cmpd="sng" algn="ctr">
            <a:solidFill>
              <a:schemeClr val="tx1"/>
            </a:solidFill>
            <a:prstDash val="solid"/>
            <a:round/>
            <a:headEnd type="none" w="med" len="med"/>
            <a:tailEnd type="none" w="med" len="med"/>
          </a:ln>
          <a:effectLst>
            <a:outerShdw blurRad="50800" dist="38100" dir="2700000" algn="tl" rotWithShape="0">
              <a:prstClr val="black">
                <a:alpha val="40000"/>
              </a:prstClr>
            </a:outerShdw>
          </a:effectLst>
        </p:spPr>
      </p:cxnSp>
      <p:cxnSp>
        <p:nvCxnSpPr>
          <p:cNvPr id="18" name="Straight Connector 17">
            <a:extLst>
              <a:ext uri="{FF2B5EF4-FFF2-40B4-BE49-F238E27FC236}">
                <a16:creationId xmlns:a16="http://schemas.microsoft.com/office/drawing/2014/main" id="{8BE1F1D9-2CB6-4980-9096-263BA6853725}"/>
              </a:ext>
            </a:extLst>
          </p:cNvPr>
          <p:cNvCxnSpPr>
            <a:cxnSpLocks/>
          </p:cNvCxnSpPr>
          <p:nvPr/>
        </p:nvCxnSpPr>
        <p:spPr bwMode="auto">
          <a:xfrm flipH="1" flipV="1">
            <a:off x="6994913" y="2656839"/>
            <a:ext cx="15487" cy="1784240"/>
          </a:xfrm>
          <a:prstGeom prst="line">
            <a:avLst/>
          </a:prstGeom>
          <a:noFill/>
          <a:ln w="57150" cap="flat" cmpd="sng" algn="ctr">
            <a:solidFill>
              <a:srgbClr val="FFFF00"/>
            </a:solidFill>
            <a:prstDash val="solid"/>
            <a:round/>
            <a:headEnd type="none" w="med" len="med"/>
            <a:tailEnd type="none" w="med" len="med"/>
          </a:ln>
          <a:effectLst>
            <a:outerShdw blurRad="50800" dist="38100" dir="2700000" algn="tl" rotWithShape="0">
              <a:prstClr val="black">
                <a:alpha val="40000"/>
              </a:prstClr>
            </a:outerShdw>
          </a:effectLst>
        </p:spPr>
      </p:cxnSp>
      <p:sp>
        <p:nvSpPr>
          <p:cNvPr id="27" name="Rectangle 26">
            <a:extLst>
              <a:ext uri="{FF2B5EF4-FFF2-40B4-BE49-F238E27FC236}">
                <a16:creationId xmlns:a16="http://schemas.microsoft.com/office/drawing/2014/main" id="{AC693A26-34F7-4802-B65E-11198D0CD9C3}"/>
              </a:ext>
            </a:extLst>
          </p:cNvPr>
          <p:cNvSpPr/>
          <p:nvPr/>
        </p:nvSpPr>
        <p:spPr>
          <a:xfrm>
            <a:off x="1288856" y="1986975"/>
            <a:ext cx="5531044" cy="2123658"/>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No source of primary energy has decreased globally</a:t>
            </a:r>
          </a:p>
        </p:txBody>
      </p:sp>
      <p:cxnSp>
        <p:nvCxnSpPr>
          <p:cNvPr id="52" name="Straight Connector 51">
            <a:extLst>
              <a:ext uri="{FF2B5EF4-FFF2-40B4-BE49-F238E27FC236}">
                <a16:creationId xmlns:a16="http://schemas.microsoft.com/office/drawing/2014/main" id="{A88F81D6-A51E-4662-86F3-70C77E5B525B}"/>
              </a:ext>
            </a:extLst>
          </p:cNvPr>
          <p:cNvCxnSpPr/>
          <p:nvPr/>
        </p:nvCxnSpPr>
        <p:spPr bwMode="auto">
          <a:xfrm>
            <a:off x="9296400" y="3701042"/>
            <a:ext cx="914400" cy="914400"/>
          </a:xfrm>
          <a:prstGeom prst="line">
            <a:avLst/>
          </a:prstGeom>
          <a:noFill/>
          <a:ln w="57150" cap="flat" cmpd="sng" algn="ctr">
            <a:noFill/>
            <a:prstDash val="solid"/>
            <a:round/>
            <a:headEnd type="none" w="med" len="med"/>
            <a:tailEnd type="none" w="med" len="med"/>
          </a:ln>
          <a:effectLst/>
        </p:spPr>
      </p:cxnSp>
      <p:sp>
        <p:nvSpPr>
          <p:cNvPr id="16" name="Oval 15">
            <a:extLst>
              <a:ext uri="{FF2B5EF4-FFF2-40B4-BE49-F238E27FC236}">
                <a16:creationId xmlns:a16="http://schemas.microsoft.com/office/drawing/2014/main" id="{5D922AD3-5658-42C8-BC45-5ECC611C2AE4}"/>
              </a:ext>
            </a:extLst>
          </p:cNvPr>
          <p:cNvSpPr/>
          <p:nvPr/>
        </p:nvSpPr>
        <p:spPr bwMode="auto">
          <a:xfrm>
            <a:off x="5433823" y="1609515"/>
            <a:ext cx="519758" cy="2545180"/>
          </a:xfrm>
          <a:prstGeom prst="ellipse">
            <a:avLst/>
          </a:prstGeom>
          <a:noFill/>
          <a:ln w="57150" cap="flat" cmpd="sng" algn="ctr">
            <a:solidFill>
              <a:schemeClr val="tx1"/>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9" name="Oval 18">
            <a:extLst>
              <a:ext uri="{FF2B5EF4-FFF2-40B4-BE49-F238E27FC236}">
                <a16:creationId xmlns:a16="http://schemas.microsoft.com/office/drawing/2014/main" id="{E6ACB182-797C-4F27-943E-3BC3B23D35D9}"/>
              </a:ext>
            </a:extLst>
          </p:cNvPr>
          <p:cNvSpPr/>
          <p:nvPr/>
        </p:nvSpPr>
        <p:spPr bwMode="auto">
          <a:xfrm>
            <a:off x="6590085" y="1095257"/>
            <a:ext cx="519758" cy="2545180"/>
          </a:xfrm>
          <a:prstGeom prst="ellipse">
            <a:avLst/>
          </a:prstGeom>
          <a:noFill/>
          <a:ln w="57150" cap="flat" cmpd="sng" algn="ctr">
            <a:solidFill>
              <a:schemeClr val="tx1"/>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2" name="Audio 1">
            <a:hlinkClick r:id="" action="ppaction://media"/>
            <a:extLst>
              <a:ext uri="{FF2B5EF4-FFF2-40B4-BE49-F238E27FC236}">
                <a16:creationId xmlns:a16="http://schemas.microsoft.com/office/drawing/2014/main" id="{D2198777-9718-4D06-8A3F-5E38C7A6CFFB}"/>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979527939"/>
      </p:ext>
    </p:extLst>
  </p:cSld>
  <p:clrMapOvr>
    <a:masterClrMapping/>
  </p:clrMapOvr>
  <mc:AlternateContent xmlns:mc="http://schemas.openxmlformats.org/markup-compatibility/2006" xmlns:p14="http://schemas.microsoft.com/office/powerpoint/2010/main">
    <mc:Choice Requires="p14">
      <p:transition spd="med" p14:dur="700" advTm="104278">
        <p:fade/>
      </p:transition>
    </mc:Choice>
    <mc:Fallback xmlns="">
      <p:transition spd="med" advTm="1042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500" fill="hold"/>
                                        <p:tgtEl>
                                          <p:spTgt spid="5"/>
                                        </p:tgtEl>
                                        <p:attrNameLst>
                                          <p:attrName>ppt_w</p:attrName>
                                        </p:attrNameLst>
                                      </p:cBhvr>
                                      <p:tavLst>
                                        <p:tav tm="0">
                                          <p:val>
                                            <p:fltVal val="0"/>
                                          </p:val>
                                        </p:tav>
                                        <p:tav tm="100000">
                                          <p:val>
                                            <p:strVal val="#ppt_w"/>
                                          </p:val>
                                        </p:tav>
                                      </p:tavLst>
                                    </p:anim>
                                    <p:anim calcmode="lin" valueType="num">
                                      <p:cBhvr>
                                        <p:cTn id="12" dur="500" fill="hold"/>
                                        <p:tgtEl>
                                          <p:spTgt spid="5"/>
                                        </p:tgtEl>
                                        <p:attrNameLst>
                                          <p:attrName>ppt_h</p:attrName>
                                        </p:attrNameLst>
                                      </p:cBhvr>
                                      <p:tavLst>
                                        <p:tav tm="0">
                                          <p:val>
                                            <p:fltVal val="0"/>
                                          </p:val>
                                        </p:tav>
                                        <p:tav tm="100000">
                                          <p:val>
                                            <p:strVal val="#ppt_h"/>
                                          </p:val>
                                        </p:tav>
                                      </p:tavLst>
                                    </p:anim>
                                    <p:animEffect transition="in" filter="fad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xit" presetSubtype="0" fill="hold" grpId="1" nodeType="clickEffect">
                                  <p:stCondLst>
                                    <p:cond delay="0"/>
                                  </p:stCondLst>
                                  <p:childTnLst>
                                    <p:animEffect transition="out" filter="fade">
                                      <p:cBhvr>
                                        <p:cTn id="17" dur="500"/>
                                        <p:tgtEl>
                                          <p:spTgt spid="5"/>
                                        </p:tgtEl>
                                      </p:cBhvr>
                                    </p:animEffect>
                                    <p:set>
                                      <p:cBhvr>
                                        <p:cTn id="18" dur="1" fill="hold">
                                          <p:stCondLst>
                                            <p:cond delay="499"/>
                                          </p:stCondLst>
                                        </p:cTn>
                                        <p:tgtEl>
                                          <p:spTgt spid="5"/>
                                        </p:tgtEl>
                                        <p:attrNameLst>
                                          <p:attrName>style.visibility</p:attrName>
                                        </p:attrNameLst>
                                      </p:cBhvr>
                                      <p:to>
                                        <p:strVal val="hidden"/>
                                      </p:to>
                                    </p:set>
                                  </p:childTnLst>
                                </p:cTn>
                              </p:par>
                              <p:par>
                                <p:cTn id="19" presetID="22" presetClass="entr" presetSubtype="8" fill="hold" grpId="0" nodeType="withEffect">
                                  <p:stCondLst>
                                    <p:cond delay="0"/>
                                  </p:stCondLst>
                                  <p:childTnLst>
                                    <p:set>
                                      <p:cBhvr>
                                        <p:cTn id="20" dur="1" fill="hold">
                                          <p:stCondLst>
                                            <p:cond delay="0"/>
                                          </p:stCondLst>
                                        </p:cTn>
                                        <p:tgtEl>
                                          <p:spTgt spid="11">
                                            <p:graphicEl>
                                              <a:chart seriesIdx="0" categoryIdx="-4" bldStep="series"/>
                                            </p:graphicEl>
                                          </p:spTgt>
                                        </p:tgtEl>
                                        <p:attrNameLst>
                                          <p:attrName>style.visibility</p:attrName>
                                        </p:attrNameLst>
                                      </p:cBhvr>
                                      <p:to>
                                        <p:strVal val="visible"/>
                                      </p:to>
                                    </p:set>
                                    <p:animEffect transition="in" filter="wipe(left)">
                                      <p:cBhvr>
                                        <p:cTn id="21" dur="1500"/>
                                        <p:tgtEl>
                                          <p:spTgt spid="11">
                                            <p:graphicEl>
                                              <a:chart seriesIdx="0" categoryIdx="-4" bldStep="series"/>
                                            </p:graphic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11">
                                            <p:graphicEl>
                                              <a:chart seriesIdx="1" categoryIdx="-4" bldStep="series"/>
                                            </p:graphicEl>
                                          </p:spTgt>
                                        </p:tgtEl>
                                        <p:attrNameLst>
                                          <p:attrName>style.visibility</p:attrName>
                                        </p:attrNameLst>
                                      </p:cBhvr>
                                      <p:to>
                                        <p:strVal val="visible"/>
                                      </p:to>
                                    </p:set>
                                    <p:animEffect transition="in" filter="wipe(left)">
                                      <p:cBhvr>
                                        <p:cTn id="24" dur="1500"/>
                                        <p:tgtEl>
                                          <p:spTgt spid="11">
                                            <p:graphicEl>
                                              <a:chart seriesIdx="1" categoryIdx="-4" bldStep="series"/>
                                            </p:graphicEl>
                                          </p:spTgt>
                                        </p:tgtEl>
                                      </p:cBhvr>
                                    </p:animEffect>
                                  </p:childTnLst>
                                </p:cTn>
                              </p:par>
                            </p:childTnLst>
                          </p:cTn>
                        </p:par>
                        <p:par>
                          <p:cTn id="25" fill="hold">
                            <p:stCondLst>
                              <p:cond delay="1500"/>
                            </p:stCondLst>
                            <p:childTnLst>
                              <p:par>
                                <p:cTn id="26" presetID="10" presetClass="entr" presetSubtype="0" fill="hold" grpId="0" nodeType="after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xit" presetSubtype="0" fill="hold" grpId="1" nodeType="clickEffect">
                                  <p:stCondLst>
                                    <p:cond delay="0"/>
                                  </p:stCondLst>
                                  <p:childTnLst>
                                    <p:animEffect transition="out" filter="fade">
                                      <p:cBhvr>
                                        <p:cTn id="32" dur="500"/>
                                        <p:tgtEl>
                                          <p:spTgt spid="9"/>
                                        </p:tgtEl>
                                      </p:cBhvr>
                                    </p:animEffect>
                                    <p:set>
                                      <p:cBhvr>
                                        <p:cTn id="33" dur="1" fill="hold">
                                          <p:stCondLst>
                                            <p:cond delay="499"/>
                                          </p:stCondLst>
                                        </p:cTn>
                                        <p:tgtEl>
                                          <p:spTgt spid="9"/>
                                        </p:tgtEl>
                                        <p:attrNameLst>
                                          <p:attrName>style.visibility</p:attrName>
                                        </p:attrNameLst>
                                      </p:cBhvr>
                                      <p:to>
                                        <p:strVal val="hidden"/>
                                      </p:to>
                                    </p:set>
                                  </p:childTnLst>
                                </p:cTn>
                              </p:par>
                            </p:childTnLst>
                          </p:cTn>
                        </p:par>
                        <p:par>
                          <p:cTn id="34" fill="hold">
                            <p:stCondLst>
                              <p:cond delay="500"/>
                            </p:stCondLst>
                            <p:childTnLst>
                              <p:par>
                                <p:cTn id="35" presetID="10" presetClass="entr" presetSubtype="0" fill="hold" grpId="0" nodeType="after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10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11">
                                            <p:graphicEl>
                                              <a:chart seriesIdx="2" categoryIdx="-4" bldStep="series"/>
                                            </p:graphicEl>
                                          </p:spTgt>
                                        </p:tgtEl>
                                        <p:attrNameLst>
                                          <p:attrName>style.visibility</p:attrName>
                                        </p:attrNameLst>
                                      </p:cBhvr>
                                      <p:to>
                                        <p:strVal val="visible"/>
                                      </p:to>
                                    </p:set>
                                    <p:animEffect transition="in" filter="wipe(left)">
                                      <p:cBhvr>
                                        <p:cTn id="42" dur="1500"/>
                                        <p:tgtEl>
                                          <p:spTgt spid="11">
                                            <p:graphicEl>
                                              <a:chart seriesIdx="2" categoryIdx="-4" bldStep="series"/>
                                            </p:graphicEl>
                                          </p:spTgt>
                                        </p:tgtEl>
                                      </p:cBhvr>
                                    </p:animEffect>
                                  </p:childTnLst>
                                </p:cTn>
                              </p:par>
                              <p:par>
                                <p:cTn id="43" presetID="22" presetClass="entr" presetSubtype="8" fill="hold" grpId="0" nodeType="withEffect">
                                  <p:stCondLst>
                                    <p:cond delay="0"/>
                                  </p:stCondLst>
                                  <p:childTnLst>
                                    <p:set>
                                      <p:cBhvr>
                                        <p:cTn id="44" dur="1" fill="hold">
                                          <p:stCondLst>
                                            <p:cond delay="0"/>
                                          </p:stCondLst>
                                        </p:cTn>
                                        <p:tgtEl>
                                          <p:spTgt spid="11">
                                            <p:graphicEl>
                                              <a:chart seriesIdx="3" categoryIdx="-4" bldStep="series"/>
                                            </p:graphicEl>
                                          </p:spTgt>
                                        </p:tgtEl>
                                        <p:attrNameLst>
                                          <p:attrName>style.visibility</p:attrName>
                                        </p:attrNameLst>
                                      </p:cBhvr>
                                      <p:to>
                                        <p:strVal val="visible"/>
                                      </p:to>
                                    </p:set>
                                    <p:animEffect transition="in" filter="wipe(left)">
                                      <p:cBhvr>
                                        <p:cTn id="45" dur="1500"/>
                                        <p:tgtEl>
                                          <p:spTgt spid="11">
                                            <p:graphicEl>
                                              <a:chart seriesIdx="3" categoryIdx="-4" bldStep="series"/>
                                            </p:graphicEl>
                                          </p:spTgt>
                                        </p:tgtEl>
                                      </p:cBhvr>
                                    </p:animEffect>
                                  </p:childTnLst>
                                </p:cTn>
                              </p:par>
                              <p:par>
                                <p:cTn id="46" presetID="10" presetClass="exit" presetSubtype="0" fill="hold" grpId="1" nodeType="withEffect">
                                  <p:stCondLst>
                                    <p:cond delay="0"/>
                                  </p:stCondLst>
                                  <p:childTnLst>
                                    <p:animEffect transition="out" filter="fade">
                                      <p:cBhvr>
                                        <p:cTn id="47" dur="1000"/>
                                        <p:tgtEl>
                                          <p:spTgt spid="6"/>
                                        </p:tgtEl>
                                      </p:cBhvr>
                                    </p:animEffect>
                                    <p:set>
                                      <p:cBhvr>
                                        <p:cTn id="48" dur="1" fill="hold">
                                          <p:stCondLst>
                                            <p:cond delay="999"/>
                                          </p:stCondLst>
                                        </p:cTn>
                                        <p:tgtEl>
                                          <p:spTgt spid="6"/>
                                        </p:tgtEl>
                                        <p:attrNameLst>
                                          <p:attrName>style.visibility</p:attrName>
                                        </p:attrNameLst>
                                      </p:cBhvr>
                                      <p:to>
                                        <p:strVal val="hidden"/>
                                      </p:to>
                                    </p:set>
                                  </p:childTnLst>
                                </p:cTn>
                              </p:par>
                            </p:childTnLst>
                          </p:cTn>
                        </p:par>
                        <p:par>
                          <p:cTn id="49" fill="hold">
                            <p:stCondLst>
                              <p:cond delay="1500"/>
                            </p:stCondLst>
                            <p:childTnLst>
                              <p:par>
                                <p:cTn id="50" presetID="10" presetClass="entr" presetSubtype="0" fill="hold" grpId="0" nodeType="afterEffect">
                                  <p:stCondLst>
                                    <p:cond delay="0"/>
                                  </p:stCondLst>
                                  <p:childTnLst>
                                    <p:set>
                                      <p:cBhvr>
                                        <p:cTn id="51" dur="1" fill="hold">
                                          <p:stCondLst>
                                            <p:cond delay="0"/>
                                          </p:stCondLst>
                                        </p:cTn>
                                        <p:tgtEl>
                                          <p:spTgt spid="12"/>
                                        </p:tgtEl>
                                        <p:attrNameLst>
                                          <p:attrName>style.visibility</p:attrName>
                                        </p:attrNameLst>
                                      </p:cBhvr>
                                      <p:to>
                                        <p:strVal val="visible"/>
                                      </p:to>
                                    </p:set>
                                    <p:animEffect transition="in" filter="fade">
                                      <p:cBhvr>
                                        <p:cTn id="52" dur="1000"/>
                                        <p:tgtEl>
                                          <p:spTgt spid="12"/>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xit" presetSubtype="0" fill="hold" grpId="1" nodeType="clickEffect">
                                  <p:stCondLst>
                                    <p:cond delay="0"/>
                                  </p:stCondLst>
                                  <p:childTnLst>
                                    <p:animEffect transition="out" filter="fade">
                                      <p:cBhvr>
                                        <p:cTn id="56" dur="500"/>
                                        <p:tgtEl>
                                          <p:spTgt spid="12"/>
                                        </p:tgtEl>
                                      </p:cBhvr>
                                    </p:animEffect>
                                    <p:set>
                                      <p:cBhvr>
                                        <p:cTn id="57" dur="1" fill="hold">
                                          <p:stCondLst>
                                            <p:cond delay="499"/>
                                          </p:stCondLst>
                                        </p:cTn>
                                        <p:tgtEl>
                                          <p:spTgt spid="12"/>
                                        </p:tgtEl>
                                        <p:attrNameLst>
                                          <p:attrName>style.visibility</p:attrName>
                                        </p:attrNameLst>
                                      </p:cBhvr>
                                      <p:to>
                                        <p:strVal val="hidden"/>
                                      </p:to>
                                    </p:set>
                                  </p:childTnLst>
                                </p:cTn>
                              </p:par>
                            </p:childTnLst>
                          </p:cTn>
                        </p:par>
                        <p:par>
                          <p:cTn id="58" fill="hold">
                            <p:stCondLst>
                              <p:cond delay="500"/>
                            </p:stCondLst>
                            <p:childTnLst>
                              <p:par>
                                <p:cTn id="59" presetID="10" presetClass="entr" presetSubtype="0" fill="hold" grpId="0" nodeType="afterEffect">
                                  <p:stCondLst>
                                    <p:cond delay="0"/>
                                  </p:stCondLst>
                                  <p:childTnLst>
                                    <p:set>
                                      <p:cBhvr>
                                        <p:cTn id="60" dur="1" fill="hold">
                                          <p:stCondLst>
                                            <p:cond delay="0"/>
                                          </p:stCondLst>
                                        </p:cTn>
                                        <p:tgtEl>
                                          <p:spTgt spid="10"/>
                                        </p:tgtEl>
                                        <p:attrNameLst>
                                          <p:attrName>style.visibility</p:attrName>
                                        </p:attrNameLst>
                                      </p:cBhvr>
                                      <p:to>
                                        <p:strVal val="visible"/>
                                      </p:to>
                                    </p:set>
                                    <p:animEffect transition="in" filter="fade">
                                      <p:cBhvr>
                                        <p:cTn id="61" dur="1000"/>
                                        <p:tgtEl>
                                          <p:spTgt spid="10"/>
                                        </p:tgtEl>
                                      </p:cBhvr>
                                    </p:animEffect>
                                  </p:childTnLst>
                                </p:cTn>
                              </p:par>
                            </p:childTnLst>
                          </p:cTn>
                        </p:par>
                      </p:childTnLst>
                    </p:cTn>
                  </p:par>
                  <p:par>
                    <p:cTn id="62" fill="hold">
                      <p:stCondLst>
                        <p:cond delay="indefinite"/>
                      </p:stCondLst>
                      <p:childTnLst>
                        <p:par>
                          <p:cTn id="63" fill="hold">
                            <p:stCondLst>
                              <p:cond delay="0"/>
                            </p:stCondLst>
                            <p:childTnLst>
                              <p:par>
                                <p:cTn id="64" presetID="22" presetClass="entr" presetSubtype="8" fill="hold" grpId="0" nodeType="clickEffect">
                                  <p:stCondLst>
                                    <p:cond delay="0"/>
                                  </p:stCondLst>
                                  <p:childTnLst>
                                    <p:set>
                                      <p:cBhvr>
                                        <p:cTn id="65" dur="1" fill="hold">
                                          <p:stCondLst>
                                            <p:cond delay="0"/>
                                          </p:stCondLst>
                                        </p:cTn>
                                        <p:tgtEl>
                                          <p:spTgt spid="11">
                                            <p:graphicEl>
                                              <a:chart seriesIdx="4" categoryIdx="-4" bldStep="series"/>
                                            </p:graphicEl>
                                          </p:spTgt>
                                        </p:tgtEl>
                                        <p:attrNameLst>
                                          <p:attrName>style.visibility</p:attrName>
                                        </p:attrNameLst>
                                      </p:cBhvr>
                                      <p:to>
                                        <p:strVal val="visible"/>
                                      </p:to>
                                    </p:set>
                                    <p:animEffect transition="in" filter="wipe(left)">
                                      <p:cBhvr>
                                        <p:cTn id="66" dur="1500"/>
                                        <p:tgtEl>
                                          <p:spTgt spid="11">
                                            <p:graphicEl>
                                              <a:chart seriesIdx="4" categoryIdx="-4" bldStep="series"/>
                                            </p:graphicEl>
                                          </p:spTgt>
                                        </p:tgtEl>
                                      </p:cBhvr>
                                    </p:animEffect>
                                  </p:childTnLst>
                                </p:cTn>
                              </p:par>
                              <p:par>
                                <p:cTn id="67" presetID="10" presetClass="exit" presetSubtype="0" fill="hold" grpId="1" nodeType="withEffect">
                                  <p:stCondLst>
                                    <p:cond delay="0"/>
                                  </p:stCondLst>
                                  <p:childTnLst>
                                    <p:animEffect transition="out" filter="fade">
                                      <p:cBhvr>
                                        <p:cTn id="68" dur="1000"/>
                                        <p:tgtEl>
                                          <p:spTgt spid="10"/>
                                        </p:tgtEl>
                                      </p:cBhvr>
                                    </p:animEffect>
                                    <p:set>
                                      <p:cBhvr>
                                        <p:cTn id="69" dur="1" fill="hold">
                                          <p:stCondLst>
                                            <p:cond delay="999"/>
                                          </p:stCondLst>
                                        </p:cTn>
                                        <p:tgtEl>
                                          <p:spTgt spid="10"/>
                                        </p:tgtEl>
                                        <p:attrNameLst>
                                          <p:attrName>style.visibility</p:attrName>
                                        </p:attrNameLst>
                                      </p:cBhvr>
                                      <p:to>
                                        <p:strVal val="hidden"/>
                                      </p:to>
                                    </p:set>
                                  </p:childTnLst>
                                </p:cTn>
                              </p:par>
                              <p:par>
                                <p:cTn id="70" presetID="22" presetClass="entr" presetSubtype="8" fill="hold" grpId="0" nodeType="withEffect">
                                  <p:stCondLst>
                                    <p:cond delay="0"/>
                                  </p:stCondLst>
                                  <p:childTnLst>
                                    <p:set>
                                      <p:cBhvr>
                                        <p:cTn id="71" dur="1" fill="hold">
                                          <p:stCondLst>
                                            <p:cond delay="0"/>
                                          </p:stCondLst>
                                        </p:cTn>
                                        <p:tgtEl>
                                          <p:spTgt spid="11">
                                            <p:graphicEl>
                                              <a:chart seriesIdx="5" categoryIdx="-4" bldStep="series"/>
                                            </p:graphicEl>
                                          </p:spTgt>
                                        </p:tgtEl>
                                        <p:attrNameLst>
                                          <p:attrName>style.visibility</p:attrName>
                                        </p:attrNameLst>
                                      </p:cBhvr>
                                      <p:to>
                                        <p:strVal val="visible"/>
                                      </p:to>
                                    </p:set>
                                    <p:animEffect transition="in" filter="wipe(left)">
                                      <p:cBhvr>
                                        <p:cTn id="72" dur="1500"/>
                                        <p:tgtEl>
                                          <p:spTgt spid="11">
                                            <p:graphicEl>
                                              <a:chart seriesIdx="5" categoryIdx="-4" bldStep="series"/>
                                            </p:graphicEl>
                                          </p:spTgt>
                                        </p:tgtEl>
                                      </p:cBhvr>
                                    </p:animEffect>
                                  </p:childTnLst>
                                </p:cTn>
                              </p:par>
                              <p:par>
                                <p:cTn id="73" presetID="22" presetClass="entr" presetSubtype="8" fill="hold" grpId="0" nodeType="withEffect">
                                  <p:stCondLst>
                                    <p:cond delay="0"/>
                                  </p:stCondLst>
                                  <p:childTnLst>
                                    <p:set>
                                      <p:cBhvr>
                                        <p:cTn id="74" dur="1" fill="hold">
                                          <p:stCondLst>
                                            <p:cond delay="0"/>
                                          </p:stCondLst>
                                        </p:cTn>
                                        <p:tgtEl>
                                          <p:spTgt spid="11">
                                            <p:graphicEl>
                                              <a:chart seriesIdx="6" categoryIdx="-4" bldStep="series"/>
                                            </p:graphicEl>
                                          </p:spTgt>
                                        </p:tgtEl>
                                        <p:attrNameLst>
                                          <p:attrName>style.visibility</p:attrName>
                                        </p:attrNameLst>
                                      </p:cBhvr>
                                      <p:to>
                                        <p:strVal val="visible"/>
                                      </p:to>
                                    </p:set>
                                    <p:animEffect transition="in" filter="wipe(left)">
                                      <p:cBhvr>
                                        <p:cTn id="75" dur="1500"/>
                                        <p:tgtEl>
                                          <p:spTgt spid="11">
                                            <p:graphicEl>
                                              <a:chart seriesIdx="6" categoryIdx="-4" bldStep="series"/>
                                            </p:graphicEl>
                                          </p:spTgt>
                                        </p:tgtEl>
                                      </p:cBhvr>
                                    </p:animEffect>
                                  </p:childTnLst>
                                </p:cTn>
                              </p:par>
                              <p:par>
                                <p:cTn id="76" presetID="22" presetClass="entr" presetSubtype="8" fill="hold" grpId="0" nodeType="withEffect">
                                  <p:stCondLst>
                                    <p:cond delay="0"/>
                                  </p:stCondLst>
                                  <p:childTnLst>
                                    <p:set>
                                      <p:cBhvr>
                                        <p:cTn id="77" dur="1" fill="hold">
                                          <p:stCondLst>
                                            <p:cond delay="0"/>
                                          </p:stCondLst>
                                        </p:cTn>
                                        <p:tgtEl>
                                          <p:spTgt spid="11">
                                            <p:graphicEl>
                                              <a:chart seriesIdx="7" categoryIdx="-4" bldStep="series"/>
                                            </p:graphicEl>
                                          </p:spTgt>
                                        </p:tgtEl>
                                        <p:attrNameLst>
                                          <p:attrName>style.visibility</p:attrName>
                                        </p:attrNameLst>
                                      </p:cBhvr>
                                      <p:to>
                                        <p:strVal val="visible"/>
                                      </p:to>
                                    </p:set>
                                    <p:animEffect transition="in" filter="wipe(left)">
                                      <p:cBhvr>
                                        <p:cTn id="78" dur="1500"/>
                                        <p:tgtEl>
                                          <p:spTgt spid="11">
                                            <p:graphicEl>
                                              <a:chart seriesIdx="7" categoryIdx="-4" bldStep="series"/>
                                            </p:graphicEl>
                                          </p:spTgt>
                                        </p:tgtEl>
                                      </p:cBhvr>
                                    </p:animEffect>
                                  </p:childTnLst>
                                </p:cTn>
                              </p:par>
                            </p:childTnLst>
                          </p:cTn>
                        </p:par>
                        <p:par>
                          <p:cTn id="79" fill="hold">
                            <p:stCondLst>
                              <p:cond delay="1500"/>
                            </p:stCondLst>
                            <p:childTnLst>
                              <p:par>
                                <p:cTn id="80" presetID="10" presetClass="entr" presetSubtype="0" fill="hold" grpId="0" nodeType="afterEffect">
                                  <p:stCondLst>
                                    <p:cond delay="0"/>
                                  </p:stCondLst>
                                  <p:childTnLst>
                                    <p:set>
                                      <p:cBhvr>
                                        <p:cTn id="81" dur="1" fill="hold">
                                          <p:stCondLst>
                                            <p:cond delay="0"/>
                                          </p:stCondLst>
                                        </p:cTn>
                                        <p:tgtEl>
                                          <p:spTgt spid="8"/>
                                        </p:tgtEl>
                                        <p:attrNameLst>
                                          <p:attrName>style.visibility</p:attrName>
                                        </p:attrNameLst>
                                      </p:cBhvr>
                                      <p:to>
                                        <p:strVal val="visible"/>
                                      </p:to>
                                    </p:set>
                                    <p:animEffect transition="in" filter="fade">
                                      <p:cBhvr>
                                        <p:cTn id="82" dur="1000"/>
                                        <p:tgtEl>
                                          <p:spTgt spid="8"/>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xit" presetSubtype="0" fill="hold" grpId="1" nodeType="clickEffect">
                                  <p:stCondLst>
                                    <p:cond delay="0"/>
                                  </p:stCondLst>
                                  <p:childTnLst>
                                    <p:animEffect transition="out" filter="fade">
                                      <p:cBhvr>
                                        <p:cTn id="86" dur="500"/>
                                        <p:tgtEl>
                                          <p:spTgt spid="8"/>
                                        </p:tgtEl>
                                      </p:cBhvr>
                                    </p:animEffect>
                                    <p:set>
                                      <p:cBhvr>
                                        <p:cTn id="87" dur="1" fill="hold">
                                          <p:stCondLst>
                                            <p:cond delay="499"/>
                                          </p:stCondLst>
                                        </p:cTn>
                                        <p:tgtEl>
                                          <p:spTgt spid="8"/>
                                        </p:tgtEl>
                                        <p:attrNameLst>
                                          <p:attrName>style.visibility</p:attrName>
                                        </p:attrNameLst>
                                      </p:cBhvr>
                                      <p:to>
                                        <p:strVal val="hidden"/>
                                      </p:to>
                                    </p:set>
                                  </p:childTnLst>
                                </p:cTn>
                              </p:par>
                            </p:childTnLst>
                          </p:cTn>
                        </p:par>
                        <p:par>
                          <p:cTn id="88" fill="hold">
                            <p:stCondLst>
                              <p:cond delay="500"/>
                            </p:stCondLst>
                            <p:childTnLst>
                              <p:par>
                                <p:cTn id="89" presetID="10" presetClass="entr" presetSubtype="0" fill="hold" grpId="0" nodeType="afterEffect">
                                  <p:stCondLst>
                                    <p:cond delay="0"/>
                                  </p:stCondLst>
                                  <p:childTnLst>
                                    <p:set>
                                      <p:cBhvr>
                                        <p:cTn id="90" dur="1" fill="hold">
                                          <p:stCondLst>
                                            <p:cond delay="0"/>
                                          </p:stCondLst>
                                        </p:cTn>
                                        <p:tgtEl>
                                          <p:spTgt spid="7"/>
                                        </p:tgtEl>
                                        <p:attrNameLst>
                                          <p:attrName>style.visibility</p:attrName>
                                        </p:attrNameLst>
                                      </p:cBhvr>
                                      <p:to>
                                        <p:strVal val="visible"/>
                                      </p:to>
                                    </p:set>
                                    <p:animEffect transition="in" filter="fade">
                                      <p:cBhvr>
                                        <p:cTn id="91" dur="1000"/>
                                        <p:tgtEl>
                                          <p:spTgt spid="7"/>
                                        </p:tgtEl>
                                      </p:cBhvr>
                                    </p:animEffect>
                                  </p:childTnLst>
                                </p:cTn>
                              </p:par>
                            </p:childTnLst>
                          </p:cTn>
                        </p:par>
                      </p:childTnLst>
                    </p:cTn>
                  </p:par>
                  <p:par>
                    <p:cTn id="92" fill="hold">
                      <p:stCondLst>
                        <p:cond delay="indefinite"/>
                      </p:stCondLst>
                      <p:childTnLst>
                        <p:par>
                          <p:cTn id="93" fill="hold">
                            <p:stCondLst>
                              <p:cond delay="0"/>
                            </p:stCondLst>
                            <p:childTnLst>
                              <p:par>
                                <p:cTn id="94" presetID="10" presetClass="exit" presetSubtype="0" fill="hold" grpId="1" nodeType="clickEffect">
                                  <p:stCondLst>
                                    <p:cond delay="0"/>
                                  </p:stCondLst>
                                  <p:childTnLst>
                                    <p:animEffect transition="out" filter="fade">
                                      <p:cBhvr>
                                        <p:cTn id="95" dur="1000"/>
                                        <p:tgtEl>
                                          <p:spTgt spid="7"/>
                                        </p:tgtEl>
                                      </p:cBhvr>
                                    </p:animEffect>
                                    <p:set>
                                      <p:cBhvr>
                                        <p:cTn id="96" dur="1" fill="hold">
                                          <p:stCondLst>
                                            <p:cond delay="999"/>
                                          </p:stCondLst>
                                        </p:cTn>
                                        <p:tgtEl>
                                          <p:spTgt spid="7"/>
                                        </p:tgtEl>
                                        <p:attrNameLst>
                                          <p:attrName>style.visibility</p:attrName>
                                        </p:attrNameLst>
                                      </p:cBhvr>
                                      <p:to>
                                        <p:strVal val="hidden"/>
                                      </p:to>
                                    </p:set>
                                  </p:childTnLst>
                                </p:cTn>
                              </p:par>
                            </p:childTnLst>
                          </p:cTn>
                        </p:par>
                        <p:par>
                          <p:cTn id="97" fill="hold">
                            <p:stCondLst>
                              <p:cond delay="1000"/>
                            </p:stCondLst>
                            <p:childTnLst>
                              <p:par>
                                <p:cTn id="98" presetID="53" presetClass="entr" presetSubtype="16" fill="hold" grpId="0" nodeType="afterEffect">
                                  <p:stCondLst>
                                    <p:cond delay="0"/>
                                  </p:stCondLst>
                                  <p:childTnLst>
                                    <p:set>
                                      <p:cBhvr>
                                        <p:cTn id="99" dur="1" fill="hold">
                                          <p:stCondLst>
                                            <p:cond delay="0"/>
                                          </p:stCondLst>
                                        </p:cTn>
                                        <p:tgtEl>
                                          <p:spTgt spid="16"/>
                                        </p:tgtEl>
                                        <p:attrNameLst>
                                          <p:attrName>style.visibility</p:attrName>
                                        </p:attrNameLst>
                                      </p:cBhvr>
                                      <p:to>
                                        <p:strVal val="visible"/>
                                      </p:to>
                                    </p:set>
                                    <p:anim calcmode="lin" valueType="num">
                                      <p:cBhvr>
                                        <p:cTn id="100" dur="1000" fill="hold"/>
                                        <p:tgtEl>
                                          <p:spTgt spid="16"/>
                                        </p:tgtEl>
                                        <p:attrNameLst>
                                          <p:attrName>ppt_w</p:attrName>
                                        </p:attrNameLst>
                                      </p:cBhvr>
                                      <p:tavLst>
                                        <p:tav tm="0">
                                          <p:val>
                                            <p:fltVal val="0"/>
                                          </p:val>
                                        </p:tav>
                                        <p:tav tm="100000">
                                          <p:val>
                                            <p:strVal val="#ppt_w"/>
                                          </p:val>
                                        </p:tav>
                                      </p:tavLst>
                                    </p:anim>
                                    <p:anim calcmode="lin" valueType="num">
                                      <p:cBhvr>
                                        <p:cTn id="101" dur="1000" fill="hold"/>
                                        <p:tgtEl>
                                          <p:spTgt spid="16"/>
                                        </p:tgtEl>
                                        <p:attrNameLst>
                                          <p:attrName>ppt_h</p:attrName>
                                        </p:attrNameLst>
                                      </p:cBhvr>
                                      <p:tavLst>
                                        <p:tav tm="0">
                                          <p:val>
                                            <p:fltVal val="0"/>
                                          </p:val>
                                        </p:tav>
                                        <p:tav tm="100000">
                                          <p:val>
                                            <p:strVal val="#ppt_h"/>
                                          </p:val>
                                        </p:tav>
                                      </p:tavLst>
                                    </p:anim>
                                    <p:animEffect transition="in" filter="fade">
                                      <p:cBhvr>
                                        <p:cTn id="102" dur="1000"/>
                                        <p:tgtEl>
                                          <p:spTgt spid="16"/>
                                        </p:tgtEl>
                                      </p:cBhvr>
                                    </p:animEffect>
                                  </p:childTnLst>
                                </p:cTn>
                              </p:par>
                            </p:childTnLst>
                          </p:cTn>
                        </p:par>
                      </p:childTnLst>
                    </p:cTn>
                  </p:par>
                  <p:par>
                    <p:cTn id="103" fill="hold">
                      <p:stCondLst>
                        <p:cond delay="indefinite"/>
                      </p:stCondLst>
                      <p:childTnLst>
                        <p:par>
                          <p:cTn id="104" fill="hold">
                            <p:stCondLst>
                              <p:cond delay="0"/>
                            </p:stCondLst>
                            <p:childTnLst>
                              <p:par>
                                <p:cTn id="105" presetID="53" presetClass="entr" presetSubtype="16" fill="hold" grpId="0" nodeType="clickEffect">
                                  <p:stCondLst>
                                    <p:cond delay="0"/>
                                  </p:stCondLst>
                                  <p:childTnLst>
                                    <p:set>
                                      <p:cBhvr>
                                        <p:cTn id="106" dur="1" fill="hold">
                                          <p:stCondLst>
                                            <p:cond delay="0"/>
                                          </p:stCondLst>
                                        </p:cTn>
                                        <p:tgtEl>
                                          <p:spTgt spid="19"/>
                                        </p:tgtEl>
                                        <p:attrNameLst>
                                          <p:attrName>style.visibility</p:attrName>
                                        </p:attrNameLst>
                                      </p:cBhvr>
                                      <p:to>
                                        <p:strVal val="visible"/>
                                      </p:to>
                                    </p:set>
                                    <p:anim calcmode="lin" valueType="num">
                                      <p:cBhvr>
                                        <p:cTn id="107" dur="1000" fill="hold"/>
                                        <p:tgtEl>
                                          <p:spTgt spid="19"/>
                                        </p:tgtEl>
                                        <p:attrNameLst>
                                          <p:attrName>ppt_w</p:attrName>
                                        </p:attrNameLst>
                                      </p:cBhvr>
                                      <p:tavLst>
                                        <p:tav tm="0">
                                          <p:val>
                                            <p:fltVal val="0"/>
                                          </p:val>
                                        </p:tav>
                                        <p:tav tm="100000">
                                          <p:val>
                                            <p:strVal val="#ppt_w"/>
                                          </p:val>
                                        </p:tav>
                                      </p:tavLst>
                                    </p:anim>
                                    <p:anim calcmode="lin" valueType="num">
                                      <p:cBhvr>
                                        <p:cTn id="108" dur="1000" fill="hold"/>
                                        <p:tgtEl>
                                          <p:spTgt spid="19"/>
                                        </p:tgtEl>
                                        <p:attrNameLst>
                                          <p:attrName>ppt_h</p:attrName>
                                        </p:attrNameLst>
                                      </p:cBhvr>
                                      <p:tavLst>
                                        <p:tav tm="0">
                                          <p:val>
                                            <p:fltVal val="0"/>
                                          </p:val>
                                        </p:tav>
                                        <p:tav tm="100000">
                                          <p:val>
                                            <p:strVal val="#ppt_h"/>
                                          </p:val>
                                        </p:tav>
                                      </p:tavLst>
                                    </p:anim>
                                    <p:animEffect transition="in" filter="fade">
                                      <p:cBhvr>
                                        <p:cTn id="109" dur="1000"/>
                                        <p:tgtEl>
                                          <p:spTgt spid="19"/>
                                        </p:tgtEl>
                                      </p:cBhvr>
                                    </p:animEffect>
                                  </p:childTnLst>
                                </p:cTn>
                              </p:par>
                            </p:childTnLst>
                          </p:cTn>
                        </p:par>
                      </p:childTnLst>
                    </p:cTn>
                  </p:par>
                  <p:par>
                    <p:cTn id="110" fill="hold">
                      <p:stCondLst>
                        <p:cond delay="indefinite"/>
                      </p:stCondLst>
                      <p:childTnLst>
                        <p:par>
                          <p:cTn id="111" fill="hold">
                            <p:stCondLst>
                              <p:cond delay="0"/>
                            </p:stCondLst>
                            <p:childTnLst>
                              <p:par>
                                <p:cTn id="112" presetID="10" presetClass="exit" presetSubtype="0" fill="hold" grpId="1" nodeType="clickEffect">
                                  <p:stCondLst>
                                    <p:cond delay="0"/>
                                  </p:stCondLst>
                                  <p:childTnLst>
                                    <p:animEffect transition="out" filter="fade">
                                      <p:cBhvr>
                                        <p:cTn id="113" dur="500"/>
                                        <p:tgtEl>
                                          <p:spTgt spid="16"/>
                                        </p:tgtEl>
                                      </p:cBhvr>
                                    </p:animEffect>
                                    <p:set>
                                      <p:cBhvr>
                                        <p:cTn id="114" dur="1" fill="hold">
                                          <p:stCondLst>
                                            <p:cond delay="499"/>
                                          </p:stCondLst>
                                        </p:cTn>
                                        <p:tgtEl>
                                          <p:spTgt spid="16"/>
                                        </p:tgtEl>
                                        <p:attrNameLst>
                                          <p:attrName>style.visibility</p:attrName>
                                        </p:attrNameLst>
                                      </p:cBhvr>
                                      <p:to>
                                        <p:strVal val="hidden"/>
                                      </p:to>
                                    </p:set>
                                  </p:childTnLst>
                                </p:cTn>
                              </p:par>
                              <p:par>
                                <p:cTn id="115" presetID="10" presetClass="exit" presetSubtype="0" fill="hold" grpId="1" nodeType="withEffect">
                                  <p:stCondLst>
                                    <p:cond delay="0"/>
                                  </p:stCondLst>
                                  <p:childTnLst>
                                    <p:animEffect transition="out" filter="fade">
                                      <p:cBhvr>
                                        <p:cTn id="116" dur="500"/>
                                        <p:tgtEl>
                                          <p:spTgt spid="19"/>
                                        </p:tgtEl>
                                      </p:cBhvr>
                                    </p:animEffect>
                                    <p:set>
                                      <p:cBhvr>
                                        <p:cTn id="117" dur="1" fill="hold">
                                          <p:stCondLst>
                                            <p:cond delay="499"/>
                                          </p:stCondLst>
                                        </p:cTn>
                                        <p:tgtEl>
                                          <p:spTgt spid="19"/>
                                        </p:tgtEl>
                                        <p:attrNameLst>
                                          <p:attrName>style.visibility</p:attrName>
                                        </p:attrNameLst>
                                      </p:cBhvr>
                                      <p:to>
                                        <p:strVal val="hidden"/>
                                      </p:to>
                                    </p:set>
                                  </p:childTnLst>
                                </p:cTn>
                              </p:par>
                            </p:childTnLst>
                          </p:cTn>
                        </p:par>
                        <p:par>
                          <p:cTn id="118" fill="hold">
                            <p:stCondLst>
                              <p:cond delay="500"/>
                            </p:stCondLst>
                            <p:childTnLst>
                              <p:par>
                                <p:cTn id="119" presetID="22" presetClass="entr" presetSubtype="4" fill="hold" nodeType="afterEffect">
                                  <p:stCondLst>
                                    <p:cond delay="0"/>
                                  </p:stCondLst>
                                  <p:childTnLst>
                                    <p:set>
                                      <p:cBhvr>
                                        <p:cTn id="120" dur="1" fill="hold">
                                          <p:stCondLst>
                                            <p:cond delay="0"/>
                                          </p:stCondLst>
                                        </p:cTn>
                                        <p:tgtEl>
                                          <p:spTgt spid="17"/>
                                        </p:tgtEl>
                                        <p:attrNameLst>
                                          <p:attrName>style.visibility</p:attrName>
                                        </p:attrNameLst>
                                      </p:cBhvr>
                                      <p:to>
                                        <p:strVal val="visible"/>
                                      </p:to>
                                    </p:set>
                                    <p:animEffect transition="in" filter="wipe(down)">
                                      <p:cBhvr>
                                        <p:cTn id="121" dur="1500"/>
                                        <p:tgtEl>
                                          <p:spTgt spid="17"/>
                                        </p:tgtEl>
                                      </p:cBhvr>
                                    </p:animEffect>
                                  </p:childTnLst>
                                </p:cTn>
                              </p:par>
                              <p:par>
                                <p:cTn id="122" presetID="22" presetClass="entr" presetSubtype="4" fill="hold" nodeType="withEffect">
                                  <p:stCondLst>
                                    <p:cond delay="0"/>
                                  </p:stCondLst>
                                  <p:childTnLst>
                                    <p:set>
                                      <p:cBhvr>
                                        <p:cTn id="123" dur="1" fill="hold">
                                          <p:stCondLst>
                                            <p:cond delay="0"/>
                                          </p:stCondLst>
                                        </p:cTn>
                                        <p:tgtEl>
                                          <p:spTgt spid="18"/>
                                        </p:tgtEl>
                                        <p:attrNameLst>
                                          <p:attrName>style.visibility</p:attrName>
                                        </p:attrNameLst>
                                      </p:cBhvr>
                                      <p:to>
                                        <p:strVal val="visible"/>
                                      </p:to>
                                    </p:set>
                                    <p:animEffect transition="in" filter="wipe(down)">
                                      <p:cBhvr>
                                        <p:cTn id="124" dur="1500"/>
                                        <p:tgtEl>
                                          <p:spTgt spid="18"/>
                                        </p:tgtEl>
                                      </p:cBhvr>
                                    </p:animEffect>
                                  </p:childTnLst>
                                </p:cTn>
                              </p:par>
                            </p:childTnLst>
                          </p:cTn>
                        </p:par>
                        <p:par>
                          <p:cTn id="125" fill="hold">
                            <p:stCondLst>
                              <p:cond delay="2000"/>
                            </p:stCondLst>
                            <p:childTnLst>
                              <p:par>
                                <p:cTn id="126" presetID="42" presetClass="path" presetSubtype="0" accel="50000" decel="50000" fill="hold" nodeType="afterEffect">
                                  <p:stCondLst>
                                    <p:cond delay="0"/>
                                  </p:stCondLst>
                                  <p:childTnLst>
                                    <p:animMotion origin="layout" path="M 1.38889E-6 -3.45679E-6 L -0.00191 -0.34537 " pathEditMode="relative" rAng="0" ptsTypes="AA">
                                      <p:cBhvr>
                                        <p:cTn id="127" dur="2000" fill="hold"/>
                                        <p:tgtEl>
                                          <p:spTgt spid="18"/>
                                        </p:tgtEl>
                                        <p:attrNameLst>
                                          <p:attrName>ppt_x</p:attrName>
                                          <p:attrName>ppt_y</p:attrName>
                                        </p:attrNameLst>
                                      </p:cBhvr>
                                      <p:rCtr x="-104" y="-17284"/>
                                    </p:animMotion>
                                  </p:childTnLst>
                                </p:cTn>
                              </p:par>
                            </p:childTnLst>
                          </p:cTn>
                        </p:par>
                      </p:childTnLst>
                    </p:cTn>
                  </p:par>
                  <p:par>
                    <p:cTn id="128" fill="hold">
                      <p:stCondLst>
                        <p:cond delay="indefinite"/>
                      </p:stCondLst>
                      <p:childTnLst>
                        <p:par>
                          <p:cTn id="129" fill="hold">
                            <p:stCondLst>
                              <p:cond delay="0"/>
                            </p:stCondLst>
                            <p:childTnLst>
                              <p:par>
                                <p:cTn id="130" presetID="10" presetClass="exit" presetSubtype="0" fill="hold" nodeType="clickEffect">
                                  <p:stCondLst>
                                    <p:cond delay="0"/>
                                  </p:stCondLst>
                                  <p:childTnLst>
                                    <p:animEffect transition="out" filter="fade">
                                      <p:cBhvr>
                                        <p:cTn id="131" dur="500"/>
                                        <p:tgtEl>
                                          <p:spTgt spid="18"/>
                                        </p:tgtEl>
                                      </p:cBhvr>
                                    </p:animEffect>
                                    <p:set>
                                      <p:cBhvr>
                                        <p:cTn id="132" dur="1" fill="hold">
                                          <p:stCondLst>
                                            <p:cond delay="499"/>
                                          </p:stCondLst>
                                        </p:cTn>
                                        <p:tgtEl>
                                          <p:spTgt spid="18"/>
                                        </p:tgtEl>
                                        <p:attrNameLst>
                                          <p:attrName>style.visibility</p:attrName>
                                        </p:attrNameLst>
                                      </p:cBhvr>
                                      <p:to>
                                        <p:strVal val="hidden"/>
                                      </p:to>
                                    </p:set>
                                  </p:childTnLst>
                                </p:cTn>
                              </p:par>
                              <p:par>
                                <p:cTn id="133" presetID="10" presetClass="exit" presetSubtype="0" fill="hold" nodeType="withEffect">
                                  <p:stCondLst>
                                    <p:cond delay="0"/>
                                  </p:stCondLst>
                                  <p:childTnLst>
                                    <p:animEffect transition="out" filter="fade">
                                      <p:cBhvr>
                                        <p:cTn id="134" dur="500"/>
                                        <p:tgtEl>
                                          <p:spTgt spid="18"/>
                                        </p:tgtEl>
                                      </p:cBhvr>
                                    </p:animEffect>
                                    <p:set>
                                      <p:cBhvr>
                                        <p:cTn id="135" dur="1" fill="hold">
                                          <p:stCondLst>
                                            <p:cond delay="499"/>
                                          </p:stCondLst>
                                        </p:cTn>
                                        <p:tgtEl>
                                          <p:spTgt spid="18"/>
                                        </p:tgtEl>
                                        <p:attrNameLst>
                                          <p:attrName>style.visibility</p:attrName>
                                        </p:attrNameLst>
                                      </p:cBhvr>
                                      <p:to>
                                        <p:strVal val="hidden"/>
                                      </p:to>
                                    </p:set>
                                  </p:childTnLst>
                                </p:cTn>
                              </p:par>
                              <p:par>
                                <p:cTn id="136" presetID="10" presetClass="exit" presetSubtype="0" fill="hold" nodeType="withEffect">
                                  <p:stCondLst>
                                    <p:cond delay="0"/>
                                  </p:stCondLst>
                                  <p:childTnLst>
                                    <p:animEffect transition="out" filter="fade">
                                      <p:cBhvr>
                                        <p:cTn id="137" dur="500"/>
                                        <p:tgtEl>
                                          <p:spTgt spid="17"/>
                                        </p:tgtEl>
                                      </p:cBhvr>
                                    </p:animEffect>
                                    <p:set>
                                      <p:cBhvr>
                                        <p:cTn id="138" dur="1" fill="hold">
                                          <p:stCondLst>
                                            <p:cond delay="499"/>
                                          </p:stCondLst>
                                        </p:cTn>
                                        <p:tgtEl>
                                          <p:spTgt spid="17"/>
                                        </p:tgtEl>
                                        <p:attrNameLst>
                                          <p:attrName>style.visibility</p:attrName>
                                        </p:attrNameLst>
                                      </p:cBhvr>
                                      <p:to>
                                        <p:strVal val="hidden"/>
                                      </p:to>
                                    </p:set>
                                  </p:childTnLst>
                                </p:cTn>
                              </p:par>
                              <p:par>
                                <p:cTn id="139" presetID="10" presetClass="exit" presetSubtype="0" fill="hold" nodeType="withEffect">
                                  <p:stCondLst>
                                    <p:cond delay="0"/>
                                  </p:stCondLst>
                                  <p:childTnLst>
                                    <p:animEffect transition="out" filter="fade">
                                      <p:cBhvr>
                                        <p:cTn id="140" dur="500"/>
                                        <p:tgtEl>
                                          <p:spTgt spid="17"/>
                                        </p:tgtEl>
                                      </p:cBhvr>
                                    </p:animEffect>
                                    <p:set>
                                      <p:cBhvr>
                                        <p:cTn id="141" dur="1" fill="hold">
                                          <p:stCondLst>
                                            <p:cond delay="499"/>
                                          </p:stCondLst>
                                        </p:cTn>
                                        <p:tgtEl>
                                          <p:spTgt spid="17"/>
                                        </p:tgtEl>
                                        <p:attrNameLst>
                                          <p:attrName>style.visibility</p:attrName>
                                        </p:attrNameLst>
                                      </p:cBhvr>
                                      <p:to>
                                        <p:strVal val="hidden"/>
                                      </p:to>
                                    </p:set>
                                  </p:childTnLst>
                                </p:cTn>
                              </p:par>
                            </p:childTnLst>
                          </p:cTn>
                        </p:par>
                        <p:par>
                          <p:cTn id="142" fill="hold">
                            <p:stCondLst>
                              <p:cond delay="500"/>
                            </p:stCondLst>
                            <p:childTnLst>
                              <p:par>
                                <p:cTn id="143" presetID="53" presetClass="entr" presetSubtype="16" fill="hold" grpId="0" nodeType="afterEffect">
                                  <p:stCondLst>
                                    <p:cond delay="0"/>
                                  </p:stCondLst>
                                  <p:childTnLst>
                                    <p:set>
                                      <p:cBhvr>
                                        <p:cTn id="144" dur="1" fill="hold">
                                          <p:stCondLst>
                                            <p:cond delay="0"/>
                                          </p:stCondLst>
                                        </p:cTn>
                                        <p:tgtEl>
                                          <p:spTgt spid="27"/>
                                        </p:tgtEl>
                                        <p:attrNameLst>
                                          <p:attrName>style.visibility</p:attrName>
                                        </p:attrNameLst>
                                      </p:cBhvr>
                                      <p:to>
                                        <p:strVal val="visible"/>
                                      </p:to>
                                    </p:set>
                                    <p:anim calcmode="lin" valueType="num">
                                      <p:cBhvr>
                                        <p:cTn id="145" dur="1000" fill="hold"/>
                                        <p:tgtEl>
                                          <p:spTgt spid="27"/>
                                        </p:tgtEl>
                                        <p:attrNameLst>
                                          <p:attrName>ppt_w</p:attrName>
                                        </p:attrNameLst>
                                      </p:cBhvr>
                                      <p:tavLst>
                                        <p:tav tm="0">
                                          <p:val>
                                            <p:fltVal val="0"/>
                                          </p:val>
                                        </p:tav>
                                        <p:tav tm="100000">
                                          <p:val>
                                            <p:strVal val="#ppt_w"/>
                                          </p:val>
                                        </p:tav>
                                      </p:tavLst>
                                    </p:anim>
                                    <p:anim calcmode="lin" valueType="num">
                                      <p:cBhvr>
                                        <p:cTn id="146" dur="1000" fill="hold"/>
                                        <p:tgtEl>
                                          <p:spTgt spid="27"/>
                                        </p:tgtEl>
                                        <p:attrNameLst>
                                          <p:attrName>ppt_h</p:attrName>
                                        </p:attrNameLst>
                                      </p:cBhvr>
                                      <p:tavLst>
                                        <p:tav tm="0">
                                          <p:val>
                                            <p:fltVal val="0"/>
                                          </p:val>
                                        </p:tav>
                                        <p:tav tm="100000">
                                          <p:val>
                                            <p:strVal val="#ppt_h"/>
                                          </p:val>
                                        </p:tav>
                                      </p:tavLst>
                                    </p:anim>
                                    <p:animEffect transition="in" filter="fade">
                                      <p:cBhvr>
                                        <p:cTn id="147" dur="10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8" fill="hold" display="0">
                  <p:stCondLst>
                    <p:cond delay="indefinite"/>
                  </p:stCondLst>
                  <p:endCondLst>
                    <p:cond evt="onStopAudio" delay="0">
                      <p:tgtEl>
                        <p:sldTgt/>
                      </p:tgtEl>
                    </p:cond>
                  </p:endCondLst>
                </p:cTn>
                <p:tgtEl>
                  <p:spTgt spid="2"/>
                </p:tgtEl>
              </p:cMediaNode>
            </p:audio>
          </p:childTnLst>
        </p:cTn>
      </p:par>
    </p:tnLst>
    <p:bldLst>
      <p:bldGraphic spid="11" grpId="0" uiExpand="1">
        <p:bldSub>
          <a:bldChart bld="series" animBg="0"/>
        </p:bldSub>
      </p:bldGraphic>
      <p:bldP spid="5" grpId="0" animBg="1"/>
      <p:bldP spid="5" grpId="1" animBg="1"/>
      <p:bldP spid="6" grpId="0"/>
      <p:bldP spid="6" grpId="1"/>
      <p:bldP spid="7" grpId="0"/>
      <p:bldP spid="7" grpId="1"/>
      <p:bldP spid="8" grpId="0"/>
      <p:bldP spid="8" grpId="1"/>
      <p:bldP spid="9" grpId="0"/>
      <p:bldP spid="9" grpId="1"/>
      <p:bldP spid="10" grpId="0"/>
      <p:bldP spid="10" grpId="1"/>
      <p:bldP spid="12" grpId="0"/>
      <p:bldP spid="12" grpId="1"/>
      <p:bldP spid="27" grpId="0" animBg="1"/>
      <p:bldP spid="16" grpId="0" animBg="1"/>
      <p:bldP spid="16" grpId="1" animBg="1"/>
      <p:bldP spid="19" grpId="0" animBg="1"/>
      <p:bldP spid="19" grpId="1"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66">
            <a:extLst>
              <a:ext uri="{FF2B5EF4-FFF2-40B4-BE49-F238E27FC236}">
                <a16:creationId xmlns:a16="http://schemas.microsoft.com/office/drawing/2014/main" id="{04A050BC-3169-4171-BF07-C3158D1B4E59}"/>
              </a:ext>
            </a:extLst>
          </p:cNvPr>
          <p:cNvSpPr txBox="1">
            <a:spLocks noChangeArrowheads="1"/>
          </p:cNvSpPr>
          <p:nvPr/>
        </p:nvSpPr>
        <p:spPr bwMode="auto">
          <a:xfrm>
            <a:off x="228600" y="4933950"/>
            <a:ext cx="47914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itchFamily="2" charset="2"/>
              <a:buChar char="n"/>
              <a:defRPr sz="3200">
                <a:solidFill>
                  <a:schemeClr val="tx1"/>
                </a:solidFill>
                <a:latin typeface="Tahoma" pitchFamily="34" charset="0"/>
              </a:defRPr>
            </a:lvl1pPr>
            <a:lvl2pPr marL="742950" indent="-285750">
              <a:spcBef>
                <a:spcPct val="20000"/>
              </a:spcBef>
              <a:buClr>
                <a:schemeClr val="tx1"/>
              </a:buClr>
              <a:buSzPct val="65000"/>
              <a:buFont typeface="Wingdings" pitchFamily="2" charset="2"/>
              <a:buChar char="n"/>
              <a:defRPr sz="2800">
                <a:solidFill>
                  <a:schemeClr val="tx1"/>
                </a:solidFill>
                <a:latin typeface="Tahoma" pitchFamily="34" charset="0"/>
              </a:defRPr>
            </a:lvl2pPr>
            <a:lvl3pPr marL="1143000" indent="-228600">
              <a:spcBef>
                <a:spcPct val="20000"/>
              </a:spcBef>
              <a:buClr>
                <a:schemeClr val="accent2"/>
              </a:buClr>
              <a:buSzPct val="65000"/>
              <a:buFont typeface="Wingdings" pitchFamily="2" charset="2"/>
              <a:buChar char="n"/>
              <a:defRPr sz="2400">
                <a:solidFill>
                  <a:schemeClr val="tx1"/>
                </a:solidFill>
                <a:latin typeface="Tahoma" pitchFamily="34" charset="0"/>
              </a:defRPr>
            </a:lvl3pPr>
            <a:lvl4pPr marL="1600200" indent="-228600">
              <a:spcBef>
                <a:spcPct val="20000"/>
              </a:spcBef>
              <a:buClr>
                <a:schemeClr val="tx1"/>
              </a:buClr>
              <a:buSzPct val="65000"/>
              <a:buFont typeface="Wingdings" pitchFamily="2" charset="2"/>
              <a:buChar char="n"/>
              <a:defRPr sz="2000">
                <a:solidFill>
                  <a:schemeClr val="tx1"/>
                </a:solidFill>
                <a:latin typeface="Tahoma" pitchFamily="34" charset="0"/>
              </a:defRPr>
            </a:lvl4pPr>
            <a:lvl5pPr marL="2057400" indent="-228600">
              <a:spcBef>
                <a:spcPct val="20000"/>
              </a:spcBef>
              <a:buClr>
                <a:schemeClr val="folHlink"/>
              </a:buClr>
              <a:buSzPct val="65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Data: BP Statistical View of World Energy </a:t>
            </a:r>
            <a:r>
              <a:rPr kumimoji="0" 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(2020). </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Analysis Tinker 2022</a:t>
            </a:r>
          </a:p>
        </p:txBody>
      </p:sp>
      <p:graphicFrame>
        <p:nvGraphicFramePr>
          <p:cNvPr id="7" name="Chart 6">
            <a:extLst>
              <a:ext uri="{FF2B5EF4-FFF2-40B4-BE49-F238E27FC236}">
                <a16:creationId xmlns:a16="http://schemas.microsoft.com/office/drawing/2014/main" id="{BCFDFD72-0FA5-4591-B797-57473E49292F}"/>
              </a:ext>
            </a:extLst>
          </p:cNvPr>
          <p:cNvGraphicFramePr>
            <a:graphicFrameLocks/>
          </p:cNvGraphicFramePr>
          <p:nvPr/>
        </p:nvGraphicFramePr>
        <p:xfrm>
          <a:off x="190500" y="1200150"/>
          <a:ext cx="8686800" cy="3657600"/>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6" name="Chart 5">
            <a:extLst>
              <a:ext uri="{FF2B5EF4-FFF2-40B4-BE49-F238E27FC236}">
                <a16:creationId xmlns:a16="http://schemas.microsoft.com/office/drawing/2014/main" id="{BF566A68-24AC-46EA-AFBE-B5C0722A8781}"/>
              </a:ext>
            </a:extLst>
          </p:cNvPr>
          <p:cNvGraphicFramePr>
            <a:graphicFrameLocks/>
          </p:cNvGraphicFramePr>
          <p:nvPr/>
        </p:nvGraphicFramePr>
        <p:xfrm>
          <a:off x="609600" y="1187324"/>
          <a:ext cx="6477000" cy="3423719"/>
        </p:xfrm>
        <a:graphic>
          <a:graphicData uri="http://schemas.openxmlformats.org/drawingml/2006/chart">
            <c:chart xmlns:c="http://schemas.openxmlformats.org/drawingml/2006/chart" xmlns:r="http://schemas.openxmlformats.org/officeDocument/2006/relationships" r:id="rId7"/>
          </a:graphicData>
        </a:graphic>
      </p:graphicFrame>
      <p:cxnSp>
        <p:nvCxnSpPr>
          <p:cNvPr id="8" name="Straight Arrow Connector 7">
            <a:extLst>
              <a:ext uri="{FF2B5EF4-FFF2-40B4-BE49-F238E27FC236}">
                <a16:creationId xmlns:a16="http://schemas.microsoft.com/office/drawing/2014/main" id="{4F8CF061-285C-49CC-9C5B-D3AD2BE95415}"/>
              </a:ext>
            </a:extLst>
          </p:cNvPr>
          <p:cNvCxnSpPr>
            <a:cxnSpLocks/>
          </p:cNvCxnSpPr>
          <p:nvPr/>
        </p:nvCxnSpPr>
        <p:spPr bwMode="auto">
          <a:xfrm flipV="1">
            <a:off x="6019983" y="1779124"/>
            <a:ext cx="445810" cy="2490865"/>
          </a:xfrm>
          <a:prstGeom prst="straightConnector1">
            <a:avLst/>
          </a:prstGeom>
          <a:noFill/>
          <a:ln w="19050" cap="flat" cmpd="sng" algn="ctr">
            <a:solidFill>
              <a:srgbClr val="FFC000"/>
            </a:solidFill>
            <a:prstDash val="solid"/>
            <a:round/>
            <a:headEnd type="none" w="med" len="med"/>
            <a:tailEnd type="triangle"/>
          </a:ln>
          <a:effectLst>
            <a:outerShdw blurRad="50800" dist="38100" dir="2700000" algn="tl" rotWithShape="0">
              <a:prstClr val="black">
                <a:alpha val="40000"/>
              </a:prstClr>
            </a:outerShdw>
          </a:effectLst>
        </p:spPr>
      </p:cxnSp>
      <p:sp>
        <p:nvSpPr>
          <p:cNvPr id="9" name="TextBox 8">
            <a:extLst>
              <a:ext uri="{FF2B5EF4-FFF2-40B4-BE49-F238E27FC236}">
                <a16:creationId xmlns:a16="http://schemas.microsoft.com/office/drawing/2014/main" id="{9EF0BE94-EAEE-4ABE-9FEC-2353D9504632}"/>
              </a:ext>
            </a:extLst>
          </p:cNvPr>
          <p:cNvSpPr txBox="1"/>
          <p:nvPr/>
        </p:nvSpPr>
        <p:spPr>
          <a:xfrm>
            <a:off x="1748974" y="1885784"/>
            <a:ext cx="4038599" cy="1138773"/>
          </a:xfrm>
          <a:prstGeom prst="rect">
            <a:avLst/>
          </a:prstGeom>
          <a:noFill/>
          <a:effectLst>
            <a:outerShdw blurRad="50800" dist="38100" dir="2700000" algn="tl" rotWithShape="0">
              <a:prstClr val="black">
                <a:alpha val="40000"/>
              </a:prstClr>
            </a:outerShdw>
          </a:effectLst>
        </p:spPr>
        <p:txBody>
          <a:bodyPr wrap="square" rtlCol="0">
            <a:spAutoFit/>
          </a:bodyPr>
          <a:lstStyle>
            <a:defPPr>
              <a:defRPr lang="en-US"/>
            </a:defPPr>
            <a:lvl1pPr marL="0" marR="0" lvl="0" indent="0" algn="ctr" defTabSz="457178" eaLnBrk="1" latinLnBrk="0" hangingPunct="1">
              <a:lnSpc>
                <a:spcPct val="100000"/>
              </a:lnSpc>
              <a:spcBef>
                <a:spcPct val="20000"/>
              </a:spcBef>
              <a:buClrTx/>
              <a:buSzTx/>
              <a:buFontTx/>
              <a:buNone/>
              <a:tabLst/>
              <a:defRPr kumimoji="0" sz="1800" b="1" u="none" strike="noStrike" cap="none" spc="0" normalizeH="0" baseline="0">
                <a:ln>
                  <a:noFill/>
                </a:ln>
                <a:effectLst>
                  <a:outerShdw blurRad="38100" dist="38100" dir="2700000" algn="tl">
                    <a:srgbClr val="000000">
                      <a:alpha val="43137"/>
                    </a:srgbClr>
                  </a:outerShdw>
                </a:effectLst>
                <a:uLnTx/>
                <a:uFillTx/>
                <a:latin typeface="Arial"/>
              </a:defRPr>
            </a:lvl1pPr>
          </a:lstStyle>
          <a:p>
            <a:pPr marL="0" marR="0" lvl="0" indent="0" algn="ctr" defTabSz="457178"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a:ea typeface="+mn-ea"/>
                <a:cs typeface="+mn-cs"/>
              </a:rPr>
              <a:t>Completely Factual</a:t>
            </a:r>
          </a:p>
          <a:p>
            <a:pPr marL="0" marR="0" lvl="0" indent="0" algn="ctr" defTabSz="457178"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a:ea typeface="+mn-ea"/>
                <a:cs typeface="+mn-cs"/>
              </a:rPr>
              <a:t>Solar and Wind are the fastest growing energy</a:t>
            </a:r>
            <a:r>
              <a:rPr kumimoji="0" lang="en-US" sz="2000" b="1" i="0" u="none" strike="noStrike" kern="1200" cap="none" spc="0" normalizeH="0" noProof="0" dirty="0">
                <a:ln>
                  <a:noFill/>
                </a:ln>
                <a:solidFill>
                  <a:srgbClr val="CCFFCC"/>
                </a:solidFill>
                <a:effectLst>
                  <a:outerShdw blurRad="38100" dist="38100" dir="2700000" algn="tl">
                    <a:srgbClr val="000000">
                      <a:alpha val="43137"/>
                    </a:srgbClr>
                  </a:outerShdw>
                </a:effectLst>
                <a:uLnTx/>
                <a:uFillTx/>
                <a:latin typeface="Arial"/>
                <a:ea typeface="+mn-ea"/>
                <a:cs typeface="+mn-cs"/>
              </a:rPr>
              <a:t> </a:t>
            </a:r>
            <a:r>
              <a:rPr kumimoji="0" lang="en-US" sz="2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a:ea typeface="+mn-ea"/>
                <a:cs typeface="+mn-cs"/>
              </a:rPr>
              <a:t>sources.</a:t>
            </a:r>
          </a:p>
        </p:txBody>
      </p:sp>
      <p:sp>
        <p:nvSpPr>
          <p:cNvPr id="10" name="TextBox 9">
            <a:extLst>
              <a:ext uri="{FF2B5EF4-FFF2-40B4-BE49-F238E27FC236}">
                <a16:creationId xmlns:a16="http://schemas.microsoft.com/office/drawing/2014/main" id="{9A331398-A4E5-4433-844B-180A2B599584}"/>
              </a:ext>
            </a:extLst>
          </p:cNvPr>
          <p:cNvSpPr txBox="1"/>
          <p:nvPr/>
        </p:nvSpPr>
        <p:spPr>
          <a:xfrm>
            <a:off x="4204684" y="2533995"/>
            <a:ext cx="2393220" cy="830997"/>
          </a:xfrm>
          <a:prstGeom prst="rect">
            <a:avLst/>
          </a:prstGeom>
          <a:noFill/>
          <a:effectLst>
            <a:outerShdw blurRad="50800" dist="38100" dir="2700000" algn="tl" rotWithShape="0">
              <a:prstClr val="black">
                <a:alpha val="40000"/>
              </a:prstClr>
            </a:outerShdw>
          </a:effectLst>
        </p:spPr>
        <p:txBody>
          <a:bodyPr wrap="square" rtlCol="0">
            <a:spAutoFit/>
          </a:bodyPr>
          <a:lstStyle>
            <a:defPPr>
              <a:defRPr lang="en-US"/>
            </a:defPPr>
            <a:lvl1pPr marL="0" marR="0" lvl="0" indent="0" algn="ctr" defTabSz="457178" eaLnBrk="1" latinLnBrk="0" hangingPunct="1">
              <a:lnSpc>
                <a:spcPct val="100000"/>
              </a:lnSpc>
              <a:spcBef>
                <a:spcPct val="20000"/>
              </a:spcBef>
              <a:buClrTx/>
              <a:buSzTx/>
              <a:buFontTx/>
              <a:buNone/>
              <a:tabLst/>
              <a:defRPr kumimoji="0" sz="1800" b="1" u="none" strike="noStrike" cap="none" spc="0" normalizeH="0" baseline="0">
                <a:ln>
                  <a:noFill/>
                </a:ln>
                <a:effectLst>
                  <a:outerShdw blurRad="38100" dist="38100" dir="2700000" algn="tl">
                    <a:srgbClr val="000000">
                      <a:alpha val="43137"/>
                    </a:srgbClr>
                  </a:outerShdw>
                </a:effectLst>
                <a:uLnTx/>
                <a:uFillTx/>
                <a:latin typeface="Arial"/>
              </a:defRPr>
            </a:lvl1pPr>
          </a:lstStyle>
          <a:p>
            <a:pPr marL="0" marR="0" lvl="0" indent="0" algn="ctr" defTabSz="457178" rtl="0" eaLnBrk="1" fontAlgn="base" latinLnBrk="0" hangingPunct="1">
              <a:lnSpc>
                <a:spcPct val="100000"/>
              </a:lnSpc>
              <a:spcBef>
                <a:spcPct val="20000"/>
              </a:spcBef>
              <a:spcAft>
                <a:spcPct val="0"/>
              </a:spcAft>
              <a:buClrTx/>
              <a:buSzTx/>
              <a:buFontTx/>
              <a:buNone/>
              <a:tabLst/>
              <a:defRPr/>
            </a:pPr>
            <a:r>
              <a:rPr kumimoji="0" lang="en-US" sz="2400" b="1" i="1" u="none" strike="noStrike" kern="1200" cap="none" spc="0" normalizeH="0" baseline="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a:ea typeface="+mn-ea"/>
                <a:cs typeface="+mn-cs"/>
              </a:rPr>
              <a:t>Factually Complete</a:t>
            </a:r>
          </a:p>
        </p:txBody>
      </p:sp>
      <p:grpSp>
        <p:nvGrpSpPr>
          <p:cNvPr id="11" name="Group 10">
            <a:extLst>
              <a:ext uri="{FF2B5EF4-FFF2-40B4-BE49-F238E27FC236}">
                <a16:creationId xmlns:a16="http://schemas.microsoft.com/office/drawing/2014/main" id="{558098F0-D47D-4B14-BDC0-3986E3A6888C}"/>
              </a:ext>
            </a:extLst>
          </p:cNvPr>
          <p:cNvGrpSpPr/>
          <p:nvPr/>
        </p:nvGrpSpPr>
        <p:grpSpPr>
          <a:xfrm>
            <a:off x="4296080" y="1428379"/>
            <a:ext cx="2695953" cy="1152080"/>
            <a:chOff x="4313105" y="1310190"/>
            <a:chExt cx="2695953" cy="1152080"/>
          </a:xfrm>
        </p:grpSpPr>
        <p:sp>
          <p:nvSpPr>
            <p:cNvPr id="12" name="Freeform: Shape 11">
              <a:extLst>
                <a:ext uri="{FF2B5EF4-FFF2-40B4-BE49-F238E27FC236}">
                  <a16:creationId xmlns:a16="http://schemas.microsoft.com/office/drawing/2014/main" id="{A49C0663-2193-4231-9F2E-99EDE64E2364}"/>
                </a:ext>
              </a:extLst>
            </p:cNvPr>
            <p:cNvSpPr/>
            <p:nvPr/>
          </p:nvSpPr>
          <p:spPr bwMode="auto">
            <a:xfrm>
              <a:off x="4313105" y="1310190"/>
              <a:ext cx="2681706" cy="1152080"/>
            </a:xfrm>
            <a:custGeom>
              <a:avLst/>
              <a:gdLst>
                <a:gd name="connsiteX0" fmla="*/ 49576 w 2478795"/>
                <a:gd name="connsiteY0" fmla="*/ 1057619 h 1101687"/>
                <a:gd name="connsiteX1" fmla="*/ 435166 w 2478795"/>
                <a:gd name="connsiteY1" fmla="*/ 969484 h 1101687"/>
                <a:gd name="connsiteX2" fmla="*/ 699571 w 2478795"/>
                <a:gd name="connsiteY2" fmla="*/ 875841 h 1101687"/>
                <a:gd name="connsiteX3" fmla="*/ 809739 w 2478795"/>
                <a:gd name="connsiteY3" fmla="*/ 732622 h 1101687"/>
                <a:gd name="connsiteX4" fmla="*/ 941942 w 2478795"/>
                <a:gd name="connsiteY4" fmla="*/ 644487 h 1101687"/>
                <a:gd name="connsiteX5" fmla="*/ 1085161 w 2478795"/>
                <a:gd name="connsiteY5" fmla="*/ 550843 h 1101687"/>
                <a:gd name="connsiteX6" fmla="*/ 1151262 w 2478795"/>
                <a:gd name="connsiteY6" fmla="*/ 479234 h 1101687"/>
                <a:gd name="connsiteX7" fmla="*/ 1277956 w 2478795"/>
                <a:gd name="connsiteY7" fmla="*/ 451691 h 1101687"/>
                <a:gd name="connsiteX8" fmla="*/ 1404650 w 2478795"/>
                <a:gd name="connsiteY8" fmla="*/ 506776 h 1101687"/>
                <a:gd name="connsiteX9" fmla="*/ 1492785 w 2478795"/>
                <a:gd name="connsiteY9" fmla="*/ 380082 h 1101687"/>
                <a:gd name="connsiteX10" fmla="*/ 1602954 w 2478795"/>
                <a:gd name="connsiteY10" fmla="*/ 319489 h 1101687"/>
                <a:gd name="connsiteX11" fmla="*/ 1784732 w 2478795"/>
                <a:gd name="connsiteY11" fmla="*/ 264405 h 1101687"/>
                <a:gd name="connsiteX12" fmla="*/ 1883884 w 2478795"/>
                <a:gd name="connsiteY12" fmla="*/ 225846 h 1101687"/>
                <a:gd name="connsiteX13" fmla="*/ 2093204 w 2478795"/>
                <a:gd name="connsiteY13" fmla="*/ 181778 h 1101687"/>
                <a:gd name="connsiteX14" fmla="*/ 2280491 w 2478795"/>
                <a:gd name="connsiteY14" fmla="*/ 99152 h 1101687"/>
                <a:gd name="connsiteX15" fmla="*/ 2352101 w 2478795"/>
                <a:gd name="connsiteY15" fmla="*/ 33050 h 1101687"/>
                <a:gd name="connsiteX16" fmla="*/ 2473286 w 2478795"/>
                <a:gd name="connsiteY16" fmla="*/ 0 h 1101687"/>
                <a:gd name="connsiteX17" fmla="*/ 2478795 w 2478795"/>
                <a:gd name="connsiteY17" fmla="*/ 1101687 h 1101687"/>
                <a:gd name="connsiteX18" fmla="*/ 0 w 2478795"/>
                <a:gd name="connsiteY18" fmla="*/ 1079653 h 1101687"/>
                <a:gd name="connsiteX0" fmla="*/ 49576 w 2473530"/>
                <a:gd name="connsiteY0" fmla="*/ 1057619 h 1079653"/>
                <a:gd name="connsiteX1" fmla="*/ 435166 w 2473530"/>
                <a:gd name="connsiteY1" fmla="*/ 969484 h 1079653"/>
                <a:gd name="connsiteX2" fmla="*/ 699571 w 2473530"/>
                <a:gd name="connsiteY2" fmla="*/ 875841 h 1079653"/>
                <a:gd name="connsiteX3" fmla="*/ 809739 w 2473530"/>
                <a:gd name="connsiteY3" fmla="*/ 732622 h 1079653"/>
                <a:gd name="connsiteX4" fmla="*/ 941942 w 2473530"/>
                <a:gd name="connsiteY4" fmla="*/ 644487 h 1079653"/>
                <a:gd name="connsiteX5" fmla="*/ 1085161 w 2473530"/>
                <a:gd name="connsiteY5" fmla="*/ 550843 h 1079653"/>
                <a:gd name="connsiteX6" fmla="*/ 1151262 w 2473530"/>
                <a:gd name="connsiteY6" fmla="*/ 479234 h 1079653"/>
                <a:gd name="connsiteX7" fmla="*/ 1277956 w 2473530"/>
                <a:gd name="connsiteY7" fmla="*/ 451691 h 1079653"/>
                <a:gd name="connsiteX8" fmla="*/ 1404650 w 2473530"/>
                <a:gd name="connsiteY8" fmla="*/ 506776 h 1079653"/>
                <a:gd name="connsiteX9" fmla="*/ 1492785 w 2473530"/>
                <a:gd name="connsiteY9" fmla="*/ 380082 h 1079653"/>
                <a:gd name="connsiteX10" fmla="*/ 1602954 w 2473530"/>
                <a:gd name="connsiteY10" fmla="*/ 319489 h 1079653"/>
                <a:gd name="connsiteX11" fmla="*/ 1784732 w 2473530"/>
                <a:gd name="connsiteY11" fmla="*/ 264405 h 1079653"/>
                <a:gd name="connsiteX12" fmla="*/ 1883884 w 2473530"/>
                <a:gd name="connsiteY12" fmla="*/ 225846 h 1079653"/>
                <a:gd name="connsiteX13" fmla="*/ 2093204 w 2473530"/>
                <a:gd name="connsiteY13" fmla="*/ 181778 h 1079653"/>
                <a:gd name="connsiteX14" fmla="*/ 2280491 w 2473530"/>
                <a:gd name="connsiteY14" fmla="*/ 99152 h 1079653"/>
                <a:gd name="connsiteX15" fmla="*/ 2352101 w 2473530"/>
                <a:gd name="connsiteY15" fmla="*/ 33050 h 1079653"/>
                <a:gd name="connsiteX16" fmla="*/ 2473286 w 2473530"/>
                <a:gd name="connsiteY16" fmla="*/ 0 h 1079653"/>
                <a:gd name="connsiteX17" fmla="*/ 2467778 w 2473530"/>
                <a:gd name="connsiteY17" fmla="*/ 1063128 h 1079653"/>
                <a:gd name="connsiteX18" fmla="*/ 0 w 2473530"/>
                <a:gd name="connsiteY18" fmla="*/ 1079653 h 1079653"/>
                <a:gd name="connsiteX0" fmla="*/ 49576 w 2489812"/>
                <a:gd name="connsiteY0" fmla="*/ 1057619 h 1079653"/>
                <a:gd name="connsiteX1" fmla="*/ 435166 w 2489812"/>
                <a:gd name="connsiteY1" fmla="*/ 969484 h 1079653"/>
                <a:gd name="connsiteX2" fmla="*/ 699571 w 2489812"/>
                <a:gd name="connsiteY2" fmla="*/ 875841 h 1079653"/>
                <a:gd name="connsiteX3" fmla="*/ 809739 w 2489812"/>
                <a:gd name="connsiteY3" fmla="*/ 732622 h 1079653"/>
                <a:gd name="connsiteX4" fmla="*/ 941942 w 2489812"/>
                <a:gd name="connsiteY4" fmla="*/ 644487 h 1079653"/>
                <a:gd name="connsiteX5" fmla="*/ 1085161 w 2489812"/>
                <a:gd name="connsiteY5" fmla="*/ 550843 h 1079653"/>
                <a:gd name="connsiteX6" fmla="*/ 1151262 w 2489812"/>
                <a:gd name="connsiteY6" fmla="*/ 479234 h 1079653"/>
                <a:gd name="connsiteX7" fmla="*/ 1277956 w 2489812"/>
                <a:gd name="connsiteY7" fmla="*/ 451691 h 1079653"/>
                <a:gd name="connsiteX8" fmla="*/ 1404650 w 2489812"/>
                <a:gd name="connsiteY8" fmla="*/ 506776 h 1079653"/>
                <a:gd name="connsiteX9" fmla="*/ 1492785 w 2489812"/>
                <a:gd name="connsiteY9" fmla="*/ 380082 h 1079653"/>
                <a:gd name="connsiteX10" fmla="*/ 1602954 w 2489812"/>
                <a:gd name="connsiteY10" fmla="*/ 319489 h 1079653"/>
                <a:gd name="connsiteX11" fmla="*/ 1784732 w 2489812"/>
                <a:gd name="connsiteY11" fmla="*/ 264405 h 1079653"/>
                <a:gd name="connsiteX12" fmla="*/ 1883884 w 2489812"/>
                <a:gd name="connsiteY12" fmla="*/ 225846 h 1079653"/>
                <a:gd name="connsiteX13" fmla="*/ 2093204 w 2489812"/>
                <a:gd name="connsiteY13" fmla="*/ 181778 h 1079653"/>
                <a:gd name="connsiteX14" fmla="*/ 2280491 w 2489812"/>
                <a:gd name="connsiteY14" fmla="*/ 99152 h 1079653"/>
                <a:gd name="connsiteX15" fmla="*/ 2352101 w 2489812"/>
                <a:gd name="connsiteY15" fmla="*/ 33050 h 1079653"/>
                <a:gd name="connsiteX16" fmla="*/ 2473286 w 2489812"/>
                <a:gd name="connsiteY16" fmla="*/ 0 h 1079653"/>
                <a:gd name="connsiteX17" fmla="*/ 2489812 w 2489812"/>
                <a:gd name="connsiteY17" fmla="*/ 1063128 h 1079653"/>
                <a:gd name="connsiteX18" fmla="*/ 0 w 2489812"/>
                <a:gd name="connsiteY18" fmla="*/ 1079653 h 1079653"/>
                <a:gd name="connsiteX0" fmla="*/ 49576 w 2473816"/>
                <a:gd name="connsiteY0" fmla="*/ 1057619 h 1079654"/>
                <a:gd name="connsiteX1" fmla="*/ 435166 w 2473816"/>
                <a:gd name="connsiteY1" fmla="*/ 969484 h 1079654"/>
                <a:gd name="connsiteX2" fmla="*/ 699571 w 2473816"/>
                <a:gd name="connsiteY2" fmla="*/ 875841 h 1079654"/>
                <a:gd name="connsiteX3" fmla="*/ 809739 w 2473816"/>
                <a:gd name="connsiteY3" fmla="*/ 732622 h 1079654"/>
                <a:gd name="connsiteX4" fmla="*/ 941942 w 2473816"/>
                <a:gd name="connsiteY4" fmla="*/ 644487 h 1079654"/>
                <a:gd name="connsiteX5" fmla="*/ 1085161 w 2473816"/>
                <a:gd name="connsiteY5" fmla="*/ 550843 h 1079654"/>
                <a:gd name="connsiteX6" fmla="*/ 1151262 w 2473816"/>
                <a:gd name="connsiteY6" fmla="*/ 479234 h 1079654"/>
                <a:gd name="connsiteX7" fmla="*/ 1277956 w 2473816"/>
                <a:gd name="connsiteY7" fmla="*/ 451691 h 1079654"/>
                <a:gd name="connsiteX8" fmla="*/ 1404650 w 2473816"/>
                <a:gd name="connsiteY8" fmla="*/ 506776 h 1079654"/>
                <a:gd name="connsiteX9" fmla="*/ 1492785 w 2473816"/>
                <a:gd name="connsiteY9" fmla="*/ 380082 h 1079654"/>
                <a:gd name="connsiteX10" fmla="*/ 1602954 w 2473816"/>
                <a:gd name="connsiteY10" fmla="*/ 319489 h 1079654"/>
                <a:gd name="connsiteX11" fmla="*/ 1784732 w 2473816"/>
                <a:gd name="connsiteY11" fmla="*/ 264405 h 1079654"/>
                <a:gd name="connsiteX12" fmla="*/ 1883884 w 2473816"/>
                <a:gd name="connsiteY12" fmla="*/ 225846 h 1079654"/>
                <a:gd name="connsiteX13" fmla="*/ 2093204 w 2473816"/>
                <a:gd name="connsiteY13" fmla="*/ 181778 h 1079654"/>
                <a:gd name="connsiteX14" fmla="*/ 2280491 w 2473816"/>
                <a:gd name="connsiteY14" fmla="*/ 99152 h 1079654"/>
                <a:gd name="connsiteX15" fmla="*/ 2352101 w 2473816"/>
                <a:gd name="connsiteY15" fmla="*/ 33050 h 1079654"/>
                <a:gd name="connsiteX16" fmla="*/ 2473286 w 2473816"/>
                <a:gd name="connsiteY16" fmla="*/ 0 h 1079654"/>
                <a:gd name="connsiteX17" fmla="*/ 2473287 w 2473816"/>
                <a:gd name="connsiteY17" fmla="*/ 1079654 h 1079654"/>
                <a:gd name="connsiteX18" fmla="*/ 0 w 2473816"/>
                <a:gd name="connsiteY18" fmla="*/ 1079653 h 1079654"/>
                <a:gd name="connsiteX0" fmla="*/ 49576 w 2473816"/>
                <a:gd name="connsiteY0" fmla="*/ 1057619 h 1079654"/>
                <a:gd name="connsiteX1" fmla="*/ 435166 w 2473816"/>
                <a:gd name="connsiteY1" fmla="*/ 969484 h 1079654"/>
                <a:gd name="connsiteX2" fmla="*/ 699571 w 2473816"/>
                <a:gd name="connsiteY2" fmla="*/ 875841 h 1079654"/>
                <a:gd name="connsiteX3" fmla="*/ 809739 w 2473816"/>
                <a:gd name="connsiteY3" fmla="*/ 732622 h 1079654"/>
                <a:gd name="connsiteX4" fmla="*/ 941942 w 2473816"/>
                <a:gd name="connsiteY4" fmla="*/ 644487 h 1079654"/>
                <a:gd name="connsiteX5" fmla="*/ 1085161 w 2473816"/>
                <a:gd name="connsiteY5" fmla="*/ 550843 h 1079654"/>
                <a:gd name="connsiteX6" fmla="*/ 1151262 w 2473816"/>
                <a:gd name="connsiteY6" fmla="*/ 479234 h 1079654"/>
                <a:gd name="connsiteX7" fmla="*/ 1277956 w 2473816"/>
                <a:gd name="connsiteY7" fmla="*/ 451691 h 1079654"/>
                <a:gd name="connsiteX8" fmla="*/ 1404650 w 2473816"/>
                <a:gd name="connsiteY8" fmla="*/ 506776 h 1079654"/>
                <a:gd name="connsiteX9" fmla="*/ 1492785 w 2473816"/>
                <a:gd name="connsiteY9" fmla="*/ 380082 h 1079654"/>
                <a:gd name="connsiteX10" fmla="*/ 1602954 w 2473816"/>
                <a:gd name="connsiteY10" fmla="*/ 319489 h 1079654"/>
                <a:gd name="connsiteX11" fmla="*/ 1784732 w 2473816"/>
                <a:gd name="connsiteY11" fmla="*/ 264405 h 1079654"/>
                <a:gd name="connsiteX12" fmla="*/ 1883884 w 2473816"/>
                <a:gd name="connsiteY12" fmla="*/ 225846 h 1079654"/>
                <a:gd name="connsiteX13" fmla="*/ 2093204 w 2473816"/>
                <a:gd name="connsiteY13" fmla="*/ 181778 h 1079654"/>
                <a:gd name="connsiteX14" fmla="*/ 2280491 w 2473816"/>
                <a:gd name="connsiteY14" fmla="*/ 99152 h 1079654"/>
                <a:gd name="connsiteX15" fmla="*/ 2352101 w 2473816"/>
                <a:gd name="connsiteY15" fmla="*/ 33050 h 1079654"/>
                <a:gd name="connsiteX16" fmla="*/ 2473286 w 2473816"/>
                <a:gd name="connsiteY16" fmla="*/ 0 h 1079654"/>
                <a:gd name="connsiteX17" fmla="*/ 2473287 w 2473816"/>
                <a:gd name="connsiteY17" fmla="*/ 1079654 h 1079654"/>
                <a:gd name="connsiteX18" fmla="*/ 0 w 2473816"/>
                <a:gd name="connsiteY18" fmla="*/ 1079653 h 1079654"/>
                <a:gd name="connsiteX0" fmla="*/ 49576 w 2484304"/>
                <a:gd name="connsiteY0" fmla="*/ 1057619 h 1079654"/>
                <a:gd name="connsiteX1" fmla="*/ 435166 w 2484304"/>
                <a:gd name="connsiteY1" fmla="*/ 969484 h 1079654"/>
                <a:gd name="connsiteX2" fmla="*/ 699571 w 2484304"/>
                <a:gd name="connsiteY2" fmla="*/ 875841 h 1079654"/>
                <a:gd name="connsiteX3" fmla="*/ 809739 w 2484304"/>
                <a:gd name="connsiteY3" fmla="*/ 732622 h 1079654"/>
                <a:gd name="connsiteX4" fmla="*/ 941942 w 2484304"/>
                <a:gd name="connsiteY4" fmla="*/ 644487 h 1079654"/>
                <a:gd name="connsiteX5" fmla="*/ 1085161 w 2484304"/>
                <a:gd name="connsiteY5" fmla="*/ 550843 h 1079654"/>
                <a:gd name="connsiteX6" fmla="*/ 1151262 w 2484304"/>
                <a:gd name="connsiteY6" fmla="*/ 479234 h 1079654"/>
                <a:gd name="connsiteX7" fmla="*/ 1277956 w 2484304"/>
                <a:gd name="connsiteY7" fmla="*/ 451691 h 1079654"/>
                <a:gd name="connsiteX8" fmla="*/ 1404650 w 2484304"/>
                <a:gd name="connsiteY8" fmla="*/ 506776 h 1079654"/>
                <a:gd name="connsiteX9" fmla="*/ 1492785 w 2484304"/>
                <a:gd name="connsiteY9" fmla="*/ 380082 h 1079654"/>
                <a:gd name="connsiteX10" fmla="*/ 1602954 w 2484304"/>
                <a:gd name="connsiteY10" fmla="*/ 319489 h 1079654"/>
                <a:gd name="connsiteX11" fmla="*/ 1784732 w 2484304"/>
                <a:gd name="connsiteY11" fmla="*/ 264405 h 1079654"/>
                <a:gd name="connsiteX12" fmla="*/ 1883884 w 2484304"/>
                <a:gd name="connsiteY12" fmla="*/ 225846 h 1079654"/>
                <a:gd name="connsiteX13" fmla="*/ 2093204 w 2484304"/>
                <a:gd name="connsiteY13" fmla="*/ 181778 h 1079654"/>
                <a:gd name="connsiteX14" fmla="*/ 2280491 w 2484304"/>
                <a:gd name="connsiteY14" fmla="*/ 99152 h 1079654"/>
                <a:gd name="connsiteX15" fmla="*/ 2352101 w 2484304"/>
                <a:gd name="connsiteY15" fmla="*/ 33050 h 1079654"/>
                <a:gd name="connsiteX16" fmla="*/ 2473286 w 2484304"/>
                <a:gd name="connsiteY16" fmla="*/ 0 h 1079654"/>
                <a:gd name="connsiteX17" fmla="*/ 2484304 w 2484304"/>
                <a:gd name="connsiteY17" fmla="*/ 1079654 h 1079654"/>
                <a:gd name="connsiteX18" fmla="*/ 0 w 2484304"/>
                <a:gd name="connsiteY18" fmla="*/ 1079653 h 1079654"/>
                <a:gd name="connsiteX0" fmla="*/ 49576 w 2473530"/>
                <a:gd name="connsiteY0" fmla="*/ 1057619 h 1079654"/>
                <a:gd name="connsiteX1" fmla="*/ 435166 w 2473530"/>
                <a:gd name="connsiteY1" fmla="*/ 969484 h 1079654"/>
                <a:gd name="connsiteX2" fmla="*/ 699571 w 2473530"/>
                <a:gd name="connsiteY2" fmla="*/ 875841 h 1079654"/>
                <a:gd name="connsiteX3" fmla="*/ 809739 w 2473530"/>
                <a:gd name="connsiteY3" fmla="*/ 732622 h 1079654"/>
                <a:gd name="connsiteX4" fmla="*/ 941942 w 2473530"/>
                <a:gd name="connsiteY4" fmla="*/ 644487 h 1079654"/>
                <a:gd name="connsiteX5" fmla="*/ 1085161 w 2473530"/>
                <a:gd name="connsiteY5" fmla="*/ 550843 h 1079654"/>
                <a:gd name="connsiteX6" fmla="*/ 1151262 w 2473530"/>
                <a:gd name="connsiteY6" fmla="*/ 479234 h 1079654"/>
                <a:gd name="connsiteX7" fmla="*/ 1277956 w 2473530"/>
                <a:gd name="connsiteY7" fmla="*/ 451691 h 1079654"/>
                <a:gd name="connsiteX8" fmla="*/ 1404650 w 2473530"/>
                <a:gd name="connsiteY8" fmla="*/ 506776 h 1079654"/>
                <a:gd name="connsiteX9" fmla="*/ 1492785 w 2473530"/>
                <a:gd name="connsiteY9" fmla="*/ 380082 h 1079654"/>
                <a:gd name="connsiteX10" fmla="*/ 1602954 w 2473530"/>
                <a:gd name="connsiteY10" fmla="*/ 319489 h 1079654"/>
                <a:gd name="connsiteX11" fmla="*/ 1784732 w 2473530"/>
                <a:gd name="connsiteY11" fmla="*/ 264405 h 1079654"/>
                <a:gd name="connsiteX12" fmla="*/ 1883884 w 2473530"/>
                <a:gd name="connsiteY12" fmla="*/ 225846 h 1079654"/>
                <a:gd name="connsiteX13" fmla="*/ 2093204 w 2473530"/>
                <a:gd name="connsiteY13" fmla="*/ 181778 h 1079654"/>
                <a:gd name="connsiteX14" fmla="*/ 2280491 w 2473530"/>
                <a:gd name="connsiteY14" fmla="*/ 99152 h 1079654"/>
                <a:gd name="connsiteX15" fmla="*/ 2352101 w 2473530"/>
                <a:gd name="connsiteY15" fmla="*/ 33050 h 1079654"/>
                <a:gd name="connsiteX16" fmla="*/ 2473286 w 2473530"/>
                <a:gd name="connsiteY16" fmla="*/ 0 h 1079654"/>
                <a:gd name="connsiteX17" fmla="*/ 2467778 w 2473530"/>
                <a:gd name="connsiteY17" fmla="*/ 1079654 h 1079654"/>
                <a:gd name="connsiteX18" fmla="*/ 0 w 2473530"/>
                <a:gd name="connsiteY18" fmla="*/ 1079653 h 1079654"/>
                <a:gd name="connsiteX0" fmla="*/ 49576 w 2473530"/>
                <a:gd name="connsiteY0" fmla="*/ 1057619 h 1079654"/>
                <a:gd name="connsiteX1" fmla="*/ 435166 w 2473530"/>
                <a:gd name="connsiteY1" fmla="*/ 969484 h 1079654"/>
                <a:gd name="connsiteX2" fmla="*/ 699571 w 2473530"/>
                <a:gd name="connsiteY2" fmla="*/ 875841 h 1079654"/>
                <a:gd name="connsiteX3" fmla="*/ 809739 w 2473530"/>
                <a:gd name="connsiteY3" fmla="*/ 732622 h 1079654"/>
                <a:gd name="connsiteX4" fmla="*/ 941942 w 2473530"/>
                <a:gd name="connsiteY4" fmla="*/ 644487 h 1079654"/>
                <a:gd name="connsiteX5" fmla="*/ 1085161 w 2473530"/>
                <a:gd name="connsiteY5" fmla="*/ 550843 h 1079654"/>
                <a:gd name="connsiteX6" fmla="*/ 1151262 w 2473530"/>
                <a:gd name="connsiteY6" fmla="*/ 495759 h 1079654"/>
                <a:gd name="connsiteX7" fmla="*/ 1277956 w 2473530"/>
                <a:gd name="connsiteY7" fmla="*/ 451691 h 1079654"/>
                <a:gd name="connsiteX8" fmla="*/ 1404650 w 2473530"/>
                <a:gd name="connsiteY8" fmla="*/ 506776 h 1079654"/>
                <a:gd name="connsiteX9" fmla="*/ 1492785 w 2473530"/>
                <a:gd name="connsiteY9" fmla="*/ 380082 h 1079654"/>
                <a:gd name="connsiteX10" fmla="*/ 1602954 w 2473530"/>
                <a:gd name="connsiteY10" fmla="*/ 319489 h 1079654"/>
                <a:gd name="connsiteX11" fmla="*/ 1784732 w 2473530"/>
                <a:gd name="connsiteY11" fmla="*/ 264405 h 1079654"/>
                <a:gd name="connsiteX12" fmla="*/ 1883884 w 2473530"/>
                <a:gd name="connsiteY12" fmla="*/ 225846 h 1079654"/>
                <a:gd name="connsiteX13" fmla="*/ 2093204 w 2473530"/>
                <a:gd name="connsiteY13" fmla="*/ 181778 h 1079654"/>
                <a:gd name="connsiteX14" fmla="*/ 2280491 w 2473530"/>
                <a:gd name="connsiteY14" fmla="*/ 99152 h 1079654"/>
                <a:gd name="connsiteX15" fmla="*/ 2352101 w 2473530"/>
                <a:gd name="connsiteY15" fmla="*/ 33050 h 1079654"/>
                <a:gd name="connsiteX16" fmla="*/ 2473286 w 2473530"/>
                <a:gd name="connsiteY16" fmla="*/ 0 h 1079654"/>
                <a:gd name="connsiteX17" fmla="*/ 2467778 w 2473530"/>
                <a:gd name="connsiteY17" fmla="*/ 1079654 h 1079654"/>
                <a:gd name="connsiteX18" fmla="*/ 0 w 2473530"/>
                <a:gd name="connsiteY18" fmla="*/ 1079653 h 1079654"/>
                <a:gd name="connsiteX0" fmla="*/ 49576 w 2473530"/>
                <a:gd name="connsiteY0" fmla="*/ 1057619 h 1079654"/>
                <a:gd name="connsiteX1" fmla="*/ 435166 w 2473530"/>
                <a:gd name="connsiteY1" fmla="*/ 969484 h 1079654"/>
                <a:gd name="connsiteX2" fmla="*/ 699571 w 2473530"/>
                <a:gd name="connsiteY2" fmla="*/ 875841 h 1079654"/>
                <a:gd name="connsiteX3" fmla="*/ 809739 w 2473530"/>
                <a:gd name="connsiteY3" fmla="*/ 732622 h 1079654"/>
                <a:gd name="connsiteX4" fmla="*/ 941942 w 2473530"/>
                <a:gd name="connsiteY4" fmla="*/ 644487 h 1079654"/>
                <a:gd name="connsiteX5" fmla="*/ 1085161 w 2473530"/>
                <a:gd name="connsiteY5" fmla="*/ 550843 h 1079654"/>
                <a:gd name="connsiteX6" fmla="*/ 1151262 w 2473530"/>
                <a:gd name="connsiteY6" fmla="*/ 495759 h 1079654"/>
                <a:gd name="connsiteX7" fmla="*/ 1294481 w 2473530"/>
                <a:gd name="connsiteY7" fmla="*/ 468216 h 1079654"/>
                <a:gd name="connsiteX8" fmla="*/ 1404650 w 2473530"/>
                <a:gd name="connsiteY8" fmla="*/ 506776 h 1079654"/>
                <a:gd name="connsiteX9" fmla="*/ 1492785 w 2473530"/>
                <a:gd name="connsiteY9" fmla="*/ 380082 h 1079654"/>
                <a:gd name="connsiteX10" fmla="*/ 1602954 w 2473530"/>
                <a:gd name="connsiteY10" fmla="*/ 319489 h 1079654"/>
                <a:gd name="connsiteX11" fmla="*/ 1784732 w 2473530"/>
                <a:gd name="connsiteY11" fmla="*/ 264405 h 1079654"/>
                <a:gd name="connsiteX12" fmla="*/ 1883884 w 2473530"/>
                <a:gd name="connsiteY12" fmla="*/ 225846 h 1079654"/>
                <a:gd name="connsiteX13" fmla="*/ 2093204 w 2473530"/>
                <a:gd name="connsiteY13" fmla="*/ 181778 h 1079654"/>
                <a:gd name="connsiteX14" fmla="*/ 2280491 w 2473530"/>
                <a:gd name="connsiteY14" fmla="*/ 99152 h 1079654"/>
                <a:gd name="connsiteX15" fmla="*/ 2352101 w 2473530"/>
                <a:gd name="connsiteY15" fmla="*/ 33050 h 1079654"/>
                <a:gd name="connsiteX16" fmla="*/ 2473286 w 2473530"/>
                <a:gd name="connsiteY16" fmla="*/ 0 h 1079654"/>
                <a:gd name="connsiteX17" fmla="*/ 2467778 w 2473530"/>
                <a:gd name="connsiteY17" fmla="*/ 1079654 h 1079654"/>
                <a:gd name="connsiteX18" fmla="*/ 0 w 2473530"/>
                <a:gd name="connsiteY18" fmla="*/ 1079653 h 1079654"/>
                <a:gd name="connsiteX0" fmla="*/ 49576 w 2473530"/>
                <a:gd name="connsiteY0" fmla="*/ 1057619 h 1079654"/>
                <a:gd name="connsiteX1" fmla="*/ 435166 w 2473530"/>
                <a:gd name="connsiteY1" fmla="*/ 969484 h 1079654"/>
                <a:gd name="connsiteX2" fmla="*/ 666520 w 2473530"/>
                <a:gd name="connsiteY2" fmla="*/ 864825 h 1079654"/>
                <a:gd name="connsiteX3" fmla="*/ 809739 w 2473530"/>
                <a:gd name="connsiteY3" fmla="*/ 732622 h 1079654"/>
                <a:gd name="connsiteX4" fmla="*/ 941942 w 2473530"/>
                <a:gd name="connsiteY4" fmla="*/ 644487 h 1079654"/>
                <a:gd name="connsiteX5" fmla="*/ 1085161 w 2473530"/>
                <a:gd name="connsiteY5" fmla="*/ 550843 h 1079654"/>
                <a:gd name="connsiteX6" fmla="*/ 1151262 w 2473530"/>
                <a:gd name="connsiteY6" fmla="*/ 495759 h 1079654"/>
                <a:gd name="connsiteX7" fmla="*/ 1294481 w 2473530"/>
                <a:gd name="connsiteY7" fmla="*/ 468216 h 1079654"/>
                <a:gd name="connsiteX8" fmla="*/ 1404650 w 2473530"/>
                <a:gd name="connsiteY8" fmla="*/ 506776 h 1079654"/>
                <a:gd name="connsiteX9" fmla="*/ 1492785 w 2473530"/>
                <a:gd name="connsiteY9" fmla="*/ 380082 h 1079654"/>
                <a:gd name="connsiteX10" fmla="*/ 1602954 w 2473530"/>
                <a:gd name="connsiteY10" fmla="*/ 319489 h 1079654"/>
                <a:gd name="connsiteX11" fmla="*/ 1784732 w 2473530"/>
                <a:gd name="connsiteY11" fmla="*/ 264405 h 1079654"/>
                <a:gd name="connsiteX12" fmla="*/ 1883884 w 2473530"/>
                <a:gd name="connsiteY12" fmla="*/ 225846 h 1079654"/>
                <a:gd name="connsiteX13" fmla="*/ 2093204 w 2473530"/>
                <a:gd name="connsiteY13" fmla="*/ 181778 h 1079654"/>
                <a:gd name="connsiteX14" fmla="*/ 2280491 w 2473530"/>
                <a:gd name="connsiteY14" fmla="*/ 99152 h 1079654"/>
                <a:gd name="connsiteX15" fmla="*/ 2352101 w 2473530"/>
                <a:gd name="connsiteY15" fmla="*/ 33050 h 1079654"/>
                <a:gd name="connsiteX16" fmla="*/ 2473286 w 2473530"/>
                <a:gd name="connsiteY16" fmla="*/ 0 h 1079654"/>
                <a:gd name="connsiteX17" fmla="*/ 2467778 w 2473530"/>
                <a:gd name="connsiteY17" fmla="*/ 1079654 h 1079654"/>
                <a:gd name="connsiteX18" fmla="*/ 0 w 2473530"/>
                <a:gd name="connsiteY18" fmla="*/ 1079653 h 1079654"/>
                <a:gd name="connsiteX0" fmla="*/ 49576 w 2473530"/>
                <a:gd name="connsiteY0" fmla="*/ 1057619 h 1079654"/>
                <a:gd name="connsiteX1" fmla="*/ 402115 w 2473530"/>
                <a:gd name="connsiteY1" fmla="*/ 969484 h 1079654"/>
                <a:gd name="connsiteX2" fmla="*/ 666520 w 2473530"/>
                <a:gd name="connsiteY2" fmla="*/ 864825 h 1079654"/>
                <a:gd name="connsiteX3" fmla="*/ 809739 w 2473530"/>
                <a:gd name="connsiteY3" fmla="*/ 732622 h 1079654"/>
                <a:gd name="connsiteX4" fmla="*/ 941942 w 2473530"/>
                <a:gd name="connsiteY4" fmla="*/ 644487 h 1079654"/>
                <a:gd name="connsiteX5" fmla="*/ 1085161 w 2473530"/>
                <a:gd name="connsiteY5" fmla="*/ 550843 h 1079654"/>
                <a:gd name="connsiteX6" fmla="*/ 1151262 w 2473530"/>
                <a:gd name="connsiteY6" fmla="*/ 495759 h 1079654"/>
                <a:gd name="connsiteX7" fmla="*/ 1294481 w 2473530"/>
                <a:gd name="connsiteY7" fmla="*/ 468216 h 1079654"/>
                <a:gd name="connsiteX8" fmla="*/ 1404650 w 2473530"/>
                <a:gd name="connsiteY8" fmla="*/ 506776 h 1079654"/>
                <a:gd name="connsiteX9" fmla="*/ 1492785 w 2473530"/>
                <a:gd name="connsiteY9" fmla="*/ 380082 h 1079654"/>
                <a:gd name="connsiteX10" fmla="*/ 1602954 w 2473530"/>
                <a:gd name="connsiteY10" fmla="*/ 319489 h 1079654"/>
                <a:gd name="connsiteX11" fmla="*/ 1784732 w 2473530"/>
                <a:gd name="connsiteY11" fmla="*/ 264405 h 1079654"/>
                <a:gd name="connsiteX12" fmla="*/ 1883884 w 2473530"/>
                <a:gd name="connsiteY12" fmla="*/ 225846 h 1079654"/>
                <a:gd name="connsiteX13" fmla="*/ 2093204 w 2473530"/>
                <a:gd name="connsiteY13" fmla="*/ 181778 h 1079654"/>
                <a:gd name="connsiteX14" fmla="*/ 2280491 w 2473530"/>
                <a:gd name="connsiteY14" fmla="*/ 99152 h 1079654"/>
                <a:gd name="connsiteX15" fmla="*/ 2352101 w 2473530"/>
                <a:gd name="connsiteY15" fmla="*/ 33050 h 1079654"/>
                <a:gd name="connsiteX16" fmla="*/ 2473286 w 2473530"/>
                <a:gd name="connsiteY16" fmla="*/ 0 h 1079654"/>
                <a:gd name="connsiteX17" fmla="*/ 2467778 w 2473530"/>
                <a:gd name="connsiteY17" fmla="*/ 1079654 h 1079654"/>
                <a:gd name="connsiteX18" fmla="*/ 0 w 2473530"/>
                <a:gd name="connsiteY18" fmla="*/ 1079653 h 1079654"/>
                <a:gd name="connsiteX0" fmla="*/ 49576 w 2473530"/>
                <a:gd name="connsiteY0" fmla="*/ 1057619 h 1079654"/>
                <a:gd name="connsiteX1" fmla="*/ 402115 w 2473530"/>
                <a:gd name="connsiteY1" fmla="*/ 969484 h 1079654"/>
                <a:gd name="connsiteX2" fmla="*/ 666520 w 2473530"/>
                <a:gd name="connsiteY2" fmla="*/ 864825 h 1079654"/>
                <a:gd name="connsiteX3" fmla="*/ 809739 w 2473530"/>
                <a:gd name="connsiteY3" fmla="*/ 732622 h 1079654"/>
                <a:gd name="connsiteX4" fmla="*/ 941942 w 2473530"/>
                <a:gd name="connsiteY4" fmla="*/ 644487 h 1079654"/>
                <a:gd name="connsiteX5" fmla="*/ 1085161 w 2473530"/>
                <a:gd name="connsiteY5" fmla="*/ 550843 h 1079654"/>
                <a:gd name="connsiteX6" fmla="*/ 1151262 w 2473530"/>
                <a:gd name="connsiteY6" fmla="*/ 495759 h 1079654"/>
                <a:gd name="connsiteX7" fmla="*/ 1282165 w 2473530"/>
                <a:gd name="connsiteY7" fmla="*/ 452822 h 1079654"/>
                <a:gd name="connsiteX8" fmla="*/ 1404650 w 2473530"/>
                <a:gd name="connsiteY8" fmla="*/ 506776 h 1079654"/>
                <a:gd name="connsiteX9" fmla="*/ 1492785 w 2473530"/>
                <a:gd name="connsiteY9" fmla="*/ 380082 h 1079654"/>
                <a:gd name="connsiteX10" fmla="*/ 1602954 w 2473530"/>
                <a:gd name="connsiteY10" fmla="*/ 319489 h 1079654"/>
                <a:gd name="connsiteX11" fmla="*/ 1784732 w 2473530"/>
                <a:gd name="connsiteY11" fmla="*/ 264405 h 1079654"/>
                <a:gd name="connsiteX12" fmla="*/ 1883884 w 2473530"/>
                <a:gd name="connsiteY12" fmla="*/ 225846 h 1079654"/>
                <a:gd name="connsiteX13" fmla="*/ 2093204 w 2473530"/>
                <a:gd name="connsiteY13" fmla="*/ 181778 h 1079654"/>
                <a:gd name="connsiteX14" fmla="*/ 2280491 w 2473530"/>
                <a:gd name="connsiteY14" fmla="*/ 99152 h 1079654"/>
                <a:gd name="connsiteX15" fmla="*/ 2352101 w 2473530"/>
                <a:gd name="connsiteY15" fmla="*/ 33050 h 1079654"/>
                <a:gd name="connsiteX16" fmla="*/ 2473286 w 2473530"/>
                <a:gd name="connsiteY16" fmla="*/ 0 h 1079654"/>
                <a:gd name="connsiteX17" fmla="*/ 2467778 w 2473530"/>
                <a:gd name="connsiteY17" fmla="*/ 1079654 h 1079654"/>
                <a:gd name="connsiteX18" fmla="*/ 0 w 2473530"/>
                <a:gd name="connsiteY18" fmla="*/ 1079653 h 1079654"/>
                <a:gd name="connsiteX0" fmla="*/ 49576 w 2473530"/>
                <a:gd name="connsiteY0" fmla="*/ 1057619 h 1079654"/>
                <a:gd name="connsiteX1" fmla="*/ 402115 w 2473530"/>
                <a:gd name="connsiteY1" fmla="*/ 969484 h 1079654"/>
                <a:gd name="connsiteX2" fmla="*/ 666520 w 2473530"/>
                <a:gd name="connsiteY2" fmla="*/ 864825 h 1079654"/>
                <a:gd name="connsiteX3" fmla="*/ 809739 w 2473530"/>
                <a:gd name="connsiteY3" fmla="*/ 732622 h 1079654"/>
                <a:gd name="connsiteX4" fmla="*/ 941942 w 2473530"/>
                <a:gd name="connsiteY4" fmla="*/ 644487 h 1079654"/>
                <a:gd name="connsiteX5" fmla="*/ 1085161 w 2473530"/>
                <a:gd name="connsiteY5" fmla="*/ 550843 h 1079654"/>
                <a:gd name="connsiteX6" fmla="*/ 1151262 w 2473530"/>
                <a:gd name="connsiteY6" fmla="*/ 495759 h 1079654"/>
                <a:gd name="connsiteX7" fmla="*/ 1282165 w 2473530"/>
                <a:gd name="connsiteY7" fmla="*/ 452822 h 1079654"/>
                <a:gd name="connsiteX8" fmla="*/ 1404650 w 2473530"/>
                <a:gd name="connsiteY8" fmla="*/ 506776 h 1079654"/>
                <a:gd name="connsiteX9" fmla="*/ 1492785 w 2473530"/>
                <a:gd name="connsiteY9" fmla="*/ 389318 h 1079654"/>
                <a:gd name="connsiteX10" fmla="*/ 1602954 w 2473530"/>
                <a:gd name="connsiteY10" fmla="*/ 319489 h 1079654"/>
                <a:gd name="connsiteX11" fmla="*/ 1784732 w 2473530"/>
                <a:gd name="connsiteY11" fmla="*/ 264405 h 1079654"/>
                <a:gd name="connsiteX12" fmla="*/ 1883884 w 2473530"/>
                <a:gd name="connsiteY12" fmla="*/ 225846 h 1079654"/>
                <a:gd name="connsiteX13" fmla="*/ 2093204 w 2473530"/>
                <a:gd name="connsiteY13" fmla="*/ 181778 h 1079654"/>
                <a:gd name="connsiteX14" fmla="*/ 2280491 w 2473530"/>
                <a:gd name="connsiteY14" fmla="*/ 99152 h 1079654"/>
                <a:gd name="connsiteX15" fmla="*/ 2352101 w 2473530"/>
                <a:gd name="connsiteY15" fmla="*/ 33050 h 1079654"/>
                <a:gd name="connsiteX16" fmla="*/ 2473286 w 2473530"/>
                <a:gd name="connsiteY16" fmla="*/ 0 h 1079654"/>
                <a:gd name="connsiteX17" fmla="*/ 2467778 w 2473530"/>
                <a:gd name="connsiteY17" fmla="*/ 1079654 h 1079654"/>
                <a:gd name="connsiteX18" fmla="*/ 0 w 2473530"/>
                <a:gd name="connsiteY18" fmla="*/ 1079653 h 1079654"/>
                <a:gd name="connsiteX0" fmla="*/ 49576 w 2473530"/>
                <a:gd name="connsiteY0" fmla="*/ 1057619 h 1079654"/>
                <a:gd name="connsiteX1" fmla="*/ 402115 w 2473530"/>
                <a:gd name="connsiteY1" fmla="*/ 969484 h 1079654"/>
                <a:gd name="connsiteX2" fmla="*/ 666520 w 2473530"/>
                <a:gd name="connsiteY2" fmla="*/ 864825 h 1079654"/>
                <a:gd name="connsiteX3" fmla="*/ 809739 w 2473530"/>
                <a:gd name="connsiteY3" fmla="*/ 732622 h 1079654"/>
                <a:gd name="connsiteX4" fmla="*/ 941942 w 2473530"/>
                <a:gd name="connsiteY4" fmla="*/ 644487 h 1079654"/>
                <a:gd name="connsiteX5" fmla="*/ 1085161 w 2473530"/>
                <a:gd name="connsiteY5" fmla="*/ 550843 h 1079654"/>
                <a:gd name="connsiteX6" fmla="*/ 1151262 w 2473530"/>
                <a:gd name="connsiteY6" fmla="*/ 495759 h 1079654"/>
                <a:gd name="connsiteX7" fmla="*/ 1282165 w 2473530"/>
                <a:gd name="connsiteY7" fmla="*/ 452822 h 1079654"/>
                <a:gd name="connsiteX8" fmla="*/ 1404650 w 2473530"/>
                <a:gd name="connsiteY8" fmla="*/ 506776 h 1079654"/>
                <a:gd name="connsiteX9" fmla="*/ 1492785 w 2473530"/>
                <a:gd name="connsiteY9" fmla="*/ 389318 h 1079654"/>
                <a:gd name="connsiteX10" fmla="*/ 1609111 w 2473530"/>
                <a:gd name="connsiteY10" fmla="*/ 328725 h 1079654"/>
                <a:gd name="connsiteX11" fmla="*/ 1784732 w 2473530"/>
                <a:gd name="connsiteY11" fmla="*/ 264405 h 1079654"/>
                <a:gd name="connsiteX12" fmla="*/ 1883884 w 2473530"/>
                <a:gd name="connsiteY12" fmla="*/ 225846 h 1079654"/>
                <a:gd name="connsiteX13" fmla="*/ 2093204 w 2473530"/>
                <a:gd name="connsiteY13" fmla="*/ 181778 h 1079654"/>
                <a:gd name="connsiteX14" fmla="*/ 2280491 w 2473530"/>
                <a:gd name="connsiteY14" fmla="*/ 99152 h 1079654"/>
                <a:gd name="connsiteX15" fmla="*/ 2352101 w 2473530"/>
                <a:gd name="connsiteY15" fmla="*/ 33050 h 1079654"/>
                <a:gd name="connsiteX16" fmla="*/ 2473286 w 2473530"/>
                <a:gd name="connsiteY16" fmla="*/ 0 h 1079654"/>
                <a:gd name="connsiteX17" fmla="*/ 2467778 w 2473530"/>
                <a:gd name="connsiteY17" fmla="*/ 1079654 h 1079654"/>
                <a:gd name="connsiteX18" fmla="*/ 0 w 2473530"/>
                <a:gd name="connsiteY18" fmla="*/ 1079653 h 1079654"/>
                <a:gd name="connsiteX0" fmla="*/ 49576 w 2480093"/>
                <a:gd name="connsiteY0" fmla="*/ 1057619 h 1079653"/>
                <a:gd name="connsiteX1" fmla="*/ 402115 w 2480093"/>
                <a:gd name="connsiteY1" fmla="*/ 969484 h 1079653"/>
                <a:gd name="connsiteX2" fmla="*/ 666520 w 2480093"/>
                <a:gd name="connsiteY2" fmla="*/ 864825 h 1079653"/>
                <a:gd name="connsiteX3" fmla="*/ 809739 w 2480093"/>
                <a:gd name="connsiteY3" fmla="*/ 732622 h 1079653"/>
                <a:gd name="connsiteX4" fmla="*/ 941942 w 2480093"/>
                <a:gd name="connsiteY4" fmla="*/ 644487 h 1079653"/>
                <a:gd name="connsiteX5" fmla="*/ 1085161 w 2480093"/>
                <a:gd name="connsiteY5" fmla="*/ 550843 h 1079653"/>
                <a:gd name="connsiteX6" fmla="*/ 1151262 w 2480093"/>
                <a:gd name="connsiteY6" fmla="*/ 495759 h 1079653"/>
                <a:gd name="connsiteX7" fmla="*/ 1282165 w 2480093"/>
                <a:gd name="connsiteY7" fmla="*/ 452822 h 1079653"/>
                <a:gd name="connsiteX8" fmla="*/ 1404650 w 2480093"/>
                <a:gd name="connsiteY8" fmla="*/ 506776 h 1079653"/>
                <a:gd name="connsiteX9" fmla="*/ 1492785 w 2480093"/>
                <a:gd name="connsiteY9" fmla="*/ 389318 h 1079653"/>
                <a:gd name="connsiteX10" fmla="*/ 1609111 w 2480093"/>
                <a:gd name="connsiteY10" fmla="*/ 328725 h 1079653"/>
                <a:gd name="connsiteX11" fmla="*/ 1784732 w 2480093"/>
                <a:gd name="connsiteY11" fmla="*/ 264405 h 1079653"/>
                <a:gd name="connsiteX12" fmla="*/ 1883884 w 2480093"/>
                <a:gd name="connsiteY12" fmla="*/ 225846 h 1079653"/>
                <a:gd name="connsiteX13" fmla="*/ 2093204 w 2480093"/>
                <a:gd name="connsiteY13" fmla="*/ 181778 h 1079653"/>
                <a:gd name="connsiteX14" fmla="*/ 2280491 w 2480093"/>
                <a:gd name="connsiteY14" fmla="*/ 99152 h 1079653"/>
                <a:gd name="connsiteX15" fmla="*/ 2352101 w 2480093"/>
                <a:gd name="connsiteY15" fmla="*/ 33050 h 1079653"/>
                <a:gd name="connsiteX16" fmla="*/ 2473286 w 2480093"/>
                <a:gd name="connsiteY16" fmla="*/ 0 h 1079653"/>
                <a:gd name="connsiteX17" fmla="*/ 2480093 w 2480093"/>
                <a:gd name="connsiteY17" fmla="*/ 1076576 h 1079653"/>
                <a:gd name="connsiteX18" fmla="*/ 0 w 2480093"/>
                <a:gd name="connsiteY18" fmla="*/ 1079653 h 1079653"/>
                <a:gd name="connsiteX0" fmla="*/ 49576 w 2473936"/>
                <a:gd name="connsiteY0" fmla="*/ 1057619 h 1079653"/>
                <a:gd name="connsiteX1" fmla="*/ 402115 w 2473936"/>
                <a:gd name="connsiteY1" fmla="*/ 969484 h 1079653"/>
                <a:gd name="connsiteX2" fmla="*/ 666520 w 2473936"/>
                <a:gd name="connsiteY2" fmla="*/ 864825 h 1079653"/>
                <a:gd name="connsiteX3" fmla="*/ 809739 w 2473936"/>
                <a:gd name="connsiteY3" fmla="*/ 732622 h 1079653"/>
                <a:gd name="connsiteX4" fmla="*/ 941942 w 2473936"/>
                <a:gd name="connsiteY4" fmla="*/ 644487 h 1079653"/>
                <a:gd name="connsiteX5" fmla="*/ 1085161 w 2473936"/>
                <a:gd name="connsiteY5" fmla="*/ 550843 h 1079653"/>
                <a:gd name="connsiteX6" fmla="*/ 1151262 w 2473936"/>
                <a:gd name="connsiteY6" fmla="*/ 495759 h 1079653"/>
                <a:gd name="connsiteX7" fmla="*/ 1282165 w 2473936"/>
                <a:gd name="connsiteY7" fmla="*/ 452822 h 1079653"/>
                <a:gd name="connsiteX8" fmla="*/ 1404650 w 2473936"/>
                <a:gd name="connsiteY8" fmla="*/ 506776 h 1079653"/>
                <a:gd name="connsiteX9" fmla="*/ 1492785 w 2473936"/>
                <a:gd name="connsiteY9" fmla="*/ 389318 h 1079653"/>
                <a:gd name="connsiteX10" fmla="*/ 1609111 w 2473936"/>
                <a:gd name="connsiteY10" fmla="*/ 328725 h 1079653"/>
                <a:gd name="connsiteX11" fmla="*/ 1784732 w 2473936"/>
                <a:gd name="connsiteY11" fmla="*/ 264405 h 1079653"/>
                <a:gd name="connsiteX12" fmla="*/ 1883884 w 2473936"/>
                <a:gd name="connsiteY12" fmla="*/ 225846 h 1079653"/>
                <a:gd name="connsiteX13" fmla="*/ 2093204 w 2473936"/>
                <a:gd name="connsiteY13" fmla="*/ 181778 h 1079653"/>
                <a:gd name="connsiteX14" fmla="*/ 2280491 w 2473936"/>
                <a:gd name="connsiteY14" fmla="*/ 99152 h 1079653"/>
                <a:gd name="connsiteX15" fmla="*/ 2352101 w 2473936"/>
                <a:gd name="connsiteY15" fmla="*/ 33050 h 1079653"/>
                <a:gd name="connsiteX16" fmla="*/ 2473286 w 2473936"/>
                <a:gd name="connsiteY16" fmla="*/ 0 h 1079653"/>
                <a:gd name="connsiteX17" fmla="*/ 2473936 w 2473936"/>
                <a:gd name="connsiteY17" fmla="*/ 1076576 h 1079653"/>
                <a:gd name="connsiteX18" fmla="*/ 0 w 2473936"/>
                <a:gd name="connsiteY18" fmla="*/ 1079653 h 1079653"/>
                <a:gd name="connsiteX0" fmla="*/ 49576 w 2473936"/>
                <a:gd name="connsiteY0" fmla="*/ 1057619 h 1079653"/>
                <a:gd name="connsiteX1" fmla="*/ 402115 w 2473936"/>
                <a:gd name="connsiteY1" fmla="*/ 969484 h 1079653"/>
                <a:gd name="connsiteX2" fmla="*/ 666520 w 2473936"/>
                <a:gd name="connsiteY2" fmla="*/ 864825 h 1079653"/>
                <a:gd name="connsiteX3" fmla="*/ 815897 w 2473936"/>
                <a:gd name="connsiteY3" fmla="*/ 751095 h 1079653"/>
                <a:gd name="connsiteX4" fmla="*/ 941942 w 2473936"/>
                <a:gd name="connsiteY4" fmla="*/ 644487 h 1079653"/>
                <a:gd name="connsiteX5" fmla="*/ 1085161 w 2473936"/>
                <a:gd name="connsiteY5" fmla="*/ 550843 h 1079653"/>
                <a:gd name="connsiteX6" fmla="*/ 1151262 w 2473936"/>
                <a:gd name="connsiteY6" fmla="*/ 495759 h 1079653"/>
                <a:gd name="connsiteX7" fmla="*/ 1282165 w 2473936"/>
                <a:gd name="connsiteY7" fmla="*/ 452822 h 1079653"/>
                <a:gd name="connsiteX8" fmla="*/ 1404650 w 2473936"/>
                <a:gd name="connsiteY8" fmla="*/ 506776 h 1079653"/>
                <a:gd name="connsiteX9" fmla="*/ 1492785 w 2473936"/>
                <a:gd name="connsiteY9" fmla="*/ 389318 h 1079653"/>
                <a:gd name="connsiteX10" fmla="*/ 1609111 w 2473936"/>
                <a:gd name="connsiteY10" fmla="*/ 328725 h 1079653"/>
                <a:gd name="connsiteX11" fmla="*/ 1784732 w 2473936"/>
                <a:gd name="connsiteY11" fmla="*/ 264405 h 1079653"/>
                <a:gd name="connsiteX12" fmla="*/ 1883884 w 2473936"/>
                <a:gd name="connsiteY12" fmla="*/ 225846 h 1079653"/>
                <a:gd name="connsiteX13" fmla="*/ 2093204 w 2473936"/>
                <a:gd name="connsiteY13" fmla="*/ 181778 h 1079653"/>
                <a:gd name="connsiteX14" fmla="*/ 2280491 w 2473936"/>
                <a:gd name="connsiteY14" fmla="*/ 99152 h 1079653"/>
                <a:gd name="connsiteX15" fmla="*/ 2352101 w 2473936"/>
                <a:gd name="connsiteY15" fmla="*/ 33050 h 1079653"/>
                <a:gd name="connsiteX16" fmla="*/ 2473286 w 2473936"/>
                <a:gd name="connsiteY16" fmla="*/ 0 h 1079653"/>
                <a:gd name="connsiteX17" fmla="*/ 2473936 w 2473936"/>
                <a:gd name="connsiteY17" fmla="*/ 1076576 h 1079653"/>
                <a:gd name="connsiteX18" fmla="*/ 0 w 2473936"/>
                <a:gd name="connsiteY18" fmla="*/ 1079653 h 1079653"/>
                <a:gd name="connsiteX0" fmla="*/ 49576 w 2473936"/>
                <a:gd name="connsiteY0" fmla="*/ 1057619 h 1079653"/>
                <a:gd name="connsiteX1" fmla="*/ 402115 w 2473936"/>
                <a:gd name="connsiteY1" fmla="*/ 969484 h 1079653"/>
                <a:gd name="connsiteX2" fmla="*/ 666520 w 2473936"/>
                <a:gd name="connsiteY2" fmla="*/ 864825 h 1079653"/>
                <a:gd name="connsiteX3" fmla="*/ 834370 w 2473936"/>
                <a:gd name="connsiteY3" fmla="*/ 738780 h 1079653"/>
                <a:gd name="connsiteX4" fmla="*/ 941942 w 2473936"/>
                <a:gd name="connsiteY4" fmla="*/ 644487 h 1079653"/>
                <a:gd name="connsiteX5" fmla="*/ 1085161 w 2473936"/>
                <a:gd name="connsiteY5" fmla="*/ 550843 h 1079653"/>
                <a:gd name="connsiteX6" fmla="*/ 1151262 w 2473936"/>
                <a:gd name="connsiteY6" fmla="*/ 495759 h 1079653"/>
                <a:gd name="connsiteX7" fmla="*/ 1282165 w 2473936"/>
                <a:gd name="connsiteY7" fmla="*/ 452822 h 1079653"/>
                <a:gd name="connsiteX8" fmla="*/ 1404650 w 2473936"/>
                <a:gd name="connsiteY8" fmla="*/ 506776 h 1079653"/>
                <a:gd name="connsiteX9" fmla="*/ 1492785 w 2473936"/>
                <a:gd name="connsiteY9" fmla="*/ 389318 h 1079653"/>
                <a:gd name="connsiteX10" fmla="*/ 1609111 w 2473936"/>
                <a:gd name="connsiteY10" fmla="*/ 328725 h 1079653"/>
                <a:gd name="connsiteX11" fmla="*/ 1784732 w 2473936"/>
                <a:gd name="connsiteY11" fmla="*/ 264405 h 1079653"/>
                <a:gd name="connsiteX12" fmla="*/ 1883884 w 2473936"/>
                <a:gd name="connsiteY12" fmla="*/ 225846 h 1079653"/>
                <a:gd name="connsiteX13" fmla="*/ 2093204 w 2473936"/>
                <a:gd name="connsiteY13" fmla="*/ 181778 h 1079653"/>
                <a:gd name="connsiteX14" fmla="*/ 2280491 w 2473936"/>
                <a:gd name="connsiteY14" fmla="*/ 99152 h 1079653"/>
                <a:gd name="connsiteX15" fmla="*/ 2352101 w 2473936"/>
                <a:gd name="connsiteY15" fmla="*/ 33050 h 1079653"/>
                <a:gd name="connsiteX16" fmla="*/ 2473286 w 2473936"/>
                <a:gd name="connsiteY16" fmla="*/ 0 h 1079653"/>
                <a:gd name="connsiteX17" fmla="*/ 2473936 w 2473936"/>
                <a:gd name="connsiteY17" fmla="*/ 1076576 h 1079653"/>
                <a:gd name="connsiteX18" fmla="*/ 0 w 2473936"/>
                <a:gd name="connsiteY18" fmla="*/ 1079653 h 1079653"/>
                <a:gd name="connsiteX0" fmla="*/ 49576 w 2473936"/>
                <a:gd name="connsiteY0" fmla="*/ 1057619 h 1079653"/>
                <a:gd name="connsiteX1" fmla="*/ 402115 w 2473936"/>
                <a:gd name="connsiteY1" fmla="*/ 969484 h 1079653"/>
                <a:gd name="connsiteX2" fmla="*/ 666520 w 2473936"/>
                <a:gd name="connsiteY2" fmla="*/ 864825 h 1079653"/>
                <a:gd name="connsiteX3" fmla="*/ 834370 w 2473936"/>
                <a:gd name="connsiteY3" fmla="*/ 717229 h 1079653"/>
                <a:gd name="connsiteX4" fmla="*/ 941942 w 2473936"/>
                <a:gd name="connsiteY4" fmla="*/ 644487 h 1079653"/>
                <a:gd name="connsiteX5" fmla="*/ 1085161 w 2473936"/>
                <a:gd name="connsiteY5" fmla="*/ 550843 h 1079653"/>
                <a:gd name="connsiteX6" fmla="*/ 1151262 w 2473936"/>
                <a:gd name="connsiteY6" fmla="*/ 495759 h 1079653"/>
                <a:gd name="connsiteX7" fmla="*/ 1282165 w 2473936"/>
                <a:gd name="connsiteY7" fmla="*/ 452822 h 1079653"/>
                <a:gd name="connsiteX8" fmla="*/ 1404650 w 2473936"/>
                <a:gd name="connsiteY8" fmla="*/ 506776 h 1079653"/>
                <a:gd name="connsiteX9" fmla="*/ 1492785 w 2473936"/>
                <a:gd name="connsiteY9" fmla="*/ 389318 h 1079653"/>
                <a:gd name="connsiteX10" fmla="*/ 1609111 w 2473936"/>
                <a:gd name="connsiteY10" fmla="*/ 328725 h 1079653"/>
                <a:gd name="connsiteX11" fmla="*/ 1784732 w 2473936"/>
                <a:gd name="connsiteY11" fmla="*/ 264405 h 1079653"/>
                <a:gd name="connsiteX12" fmla="*/ 1883884 w 2473936"/>
                <a:gd name="connsiteY12" fmla="*/ 225846 h 1079653"/>
                <a:gd name="connsiteX13" fmla="*/ 2093204 w 2473936"/>
                <a:gd name="connsiteY13" fmla="*/ 181778 h 1079653"/>
                <a:gd name="connsiteX14" fmla="*/ 2280491 w 2473936"/>
                <a:gd name="connsiteY14" fmla="*/ 99152 h 1079653"/>
                <a:gd name="connsiteX15" fmla="*/ 2352101 w 2473936"/>
                <a:gd name="connsiteY15" fmla="*/ 33050 h 1079653"/>
                <a:gd name="connsiteX16" fmla="*/ 2473286 w 2473936"/>
                <a:gd name="connsiteY16" fmla="*/ 0 h 1079653"/>
                <a:gd name="connsiteX17" fmla="*/ 2473936 w 2473936"/>
                <a:gd name="connsiteY17" fmla="*/ 1076576 h 1079653"/>
                <a:gd name="connsiteX18" fmla="*/ 0 w 2473936"/>
                <a:gd name="connsiteY18" fmla="*/ 1079653 h 1079653"/>
                <a:gd name="connsiteX0" fmla="*/ 49576 w 2473936"/>
                <a:gd name="connsiteY0" fmla="*/ 1057619 h 1079653"/>
                <a:gd name="connsiteX1" fmla="*/ 435982 w 2473936"/>
                <a:gd name="connsiteY1" fmla="*/ 954090 h 1079653"/>
                <a:gd name="connsiteX2" fmla="*/ 666520 w 2473936"/>
                <a:gd name="connsiteY2" fmla="*/ 864825 h 1079653"/>
                <a:gd name="connsiteX3" fmla="*/ 834370 w 2473936"/>
                <a:gd name="connsiteY3" fmla="*/ 717229 h 1079653"/>
                <a:gd name="connsiteX4" fmla="*/ 941942 w 2473936"/>
                <a:gd name="connsiteY4" fmla="*/ 644487 h 1079653"/>
                <a:gd name="connsiteX5" fmla="*/ 1085161 w 2473936"/>
                <a:gd name="connsiteY5" fmla="*/ 550843 h 1079653"/>
                <a:gd name="connsiteX6" fmla="*/ 1151262 w 2473936"/>
                <a:gd name="connsiteY6" fmla="*/ 495759 h 1079653"/>
                <a:gd name="connsiteX7" fmla="*/ 1282165 w 2473936"/>
                <a:gd name="connsiteY7" fmla="*/ 452822 h 1079653"/>
                <a:gd name="connsiteX8" fmla="*/ 1404650 w 2473936"/>
                <a:gd name="connsiteY8" fmla="*/ 506776 h 1079653"/>
                <a:gd name="connsiteX9" fmla="*/ 1492785 w 2473936"/>
                <a:gd name="connsiteY9" fmla="*/ 389318 h 1079653"/>
                <a:gd name="connsiteX10" fmla="*/ 1609111 w 2473936"/>
                <a:gd name="connsiteY10" fmla="*/ 328725 h 1079653"/>
                <a:gd name="connsiteX11" fmla="*/ 1784732 w 2473936"/>
                <a:gd name="connsiteY11" fmla="*/ 264405 h 1079653"/>
                <a:gd name="connsiteX12" fmla="*/ 1883884 w 2473936"/>
                <a:gd name="connsiteY12" fmla="*/ 225846 h 1079653"/>
                <a:gd name="connsiteX13" fmla="*/ 2093204 w 2473936"/>
                <a:gd name="connsiteY13" fmla="*/ 181778 h 1079653"/>
                <a:gd name="connsiteX14" fmla="*/ 2280491 w 2473936"/>
                <a:gd name="connsiteY14" fmla="*/ 99152 h 1079653"/>
                <a:gd name="connsiteX15" fmla="*/ 2352101 w 2473936"/>
                <a:gd name="connsiteY15" fmla="*/ 33050 h 1079653"/>
                <a:gd name="connsiteX16" fmla="*/ 2473286 w 2473936"/>
                <a:gd name="connsiteY16" fmla="*/ 0 h 1079653"/>
                <a:gd name="connsiteX17" fmla="*/ 2473936 w 2473936"/>
                <a:gd name="connsiteY17" fmla="*/ 1076576 h 1079653"/>
                <a:gd name="connsiteX18" fmla="*/ 0 w 2473936"/>
                <a:gd name="connsiteY18" fmla="*/ 1079653 h 1079653"/>
                <a:gd name="connsiteX0" fmla="*/ 49576 w 2473936"/>
                <a:gd name="connsiteY0" fmla="*/ 1057619 h 1079653"/>
                <a:gd name="connsiteX1" fmla="*/ 429825 w 2473936"/>
                <a:gd name="connsiteY1" fmla="*/ 951012 h 1079653"/>
                <a:gd name="connsiteX2" fmla="*/ 666520 w 2473936"/>
                <a:gd name="connsiteY2" fmla="*/ 864825 h 1079653"/>
                <a:gd name="connsiteX3" fmla="*/ 834370 w 2473936"/>
                <a:gd name="connsiteY3" fmla="*/ 717229 h 1079653"/>
                <a:gd name="connsiteX4" fmla="*/ 941942 w 2473936"/>
                <a:gd name="connsiteY4" fmla="*/ 644487 h 1079653"/>
                <a:gd name="connsiteX5" fmla="*/ 1085161 w 2473936"/>
                <a:gd name="connsiteY5" fmla="*/ 550843 h 1079653"/>
                <a:gd name="connsiteX6" fmla="*/ 1151262 w 2473936"/>
                <a:gd name="connsiteY6" fmla="*/ 495759 h 1079653"/>
                <a:gd name="connsiteX7" fmla="*/ 1282165 w 2473936"/>
                <a:gd name="connsiteY7" fmla="*/ 452822 h 1079653"/>
                <a:gd name="connsiteX8" fmla="*/ 1404650 w 2473936"/>
                <a:gd name="connsiteY8" fmla="*/ 506776 h 1079653"/>
                <a:gd name="connsiteX9" fmla="*/ 1492785 w 2473936"/>
                <a:gd name="connsiteY9" fmla="*/ 389318 h 1079653"/>
                <a:gd name="connsiteX10" fmla="*/ 1609111 w 2473936"/>
                <a:gd name="connsiteY10" fmla="*/ 328725 h 1079653"/>
                <a:gd name="connsiteX11" fmla="*/ 1784732 w 2473936"/>
                <a:gd name="connsiteY11" fmla="*/ 264405 h 1079653"/>
                <a:gd name="connsiteX12" fmla="*/ 1883884 w 2473936"/>
                <a:gd name="connsiteY12" fmla="*/ 225846 h 1079653"/>
                <a:gd name="connsiteX13" fmla="*/ 2093204 w 2473936"/>
                <a:gd name="connsiteY13" fmla="*/ 181778 h 1079653"/>
                <a:gd name="connsiteX14" fmla="*/ 2280491 w 2473936"/>
                <a:gd name="connsiteY14" fmla="*/ 99152 h 1079653"/>
                <a:gd name="connsiteX15" fmla="*/ 2352101 w 2473936"/>
                <a:gd name="connsiteY15" fmla="*/ 33050 h 1079653"/>
                <a:gd name="connsiteX16" fmla="*/ 2473286 w 2473936"/>
                <a:gd name="connsiteY16" fmla="*/ 0 h 1079653"/>
                <a:gd name="connsiteX17" fmla="*/ 2473936 w 2473936"/>
                <a:gd name="connsiteY17" fmla="*/ 1076576 h 1079653"/>
                <a:gd name="connsiteX18" fmla="*/ 0 w 2473936"/>
                <a:gd name="connsiteY18" fmla="*/ 1079653 h 1079653"/>
                <a:gd name="connsiteX0" fmla="*/ 49576 w 2473936"/>
                <a:gd name="connsiteY0" fmla="*/ 1057619 h 1079653"/>
                <a:gd name="connsiteX1" fmla="*/ 429825 w 2473936"/>
                <a:gd name="connsiteY1" fmla="*/ 951012 h 1079653"/>
                <a:gd name="connsiteX2" fmla="*/ 632653 w 2473936"/>
                <a:gd name="connsiteY2" fmla="*/ 889455 h 1079653"/>
                <a:gd name="connsiteX3" fmla="*/ 834370 w 2473936"/>
                <a:gd name="connsiteY3" fmla="*/ 717229 h 1079653"/>
                <a:gd name="connsiteX4" fmla="*/ 941942 w 2473936"/>
                <a:gd name="connsiteY4" fmla="*/ 644487 h 1079653"/>
                <a:gd name="connsiteX5" fmla="*/ 1085161 w 2473936"/>
                <a:gd name="connsiteY5" fmla="*/ 550843 h 1079653"/>
                <a:gd name="connsiteX6" fmla="*/ 1151262 w 2473936"/>
                <a:gd name="connsiteY6" fmla="*/ 495759 h 1079653"/>
                <a:gd name="connsiteX7" fmla="*/ 1282165 w 2473936"/>
                <a:gd name="connsiteY7" fmla="*/ 452822 h 1079653"/>
                <a:gd name="connsiteX8" fmla="*/ 1404650 w 2473936"/>
                <a:gd name="connsiteY8" fmla="*/ 506776 h 1079653"/>
                <a:gd name="connsiteX9" fmla="*/ 1492785 w 2473936"/>
                <a:gd name="connsiteY9" fmla="*/ 389318 h 1079653"/>
                <a:gd name="connsiteX10" fmla="*/ 1609111 w 2473936"/>
                <a:gd name="connsiteY10" fmla="*/ 328725 h 1079653"/>
                <a:gd name="connsiteX11" fmla="*/ 1784732 w 2473936"/>
                <a:gd name="connsiteY11" fmla="*/ 264405 h 1079653"/>
                <a:gd name="connsiteX12" fmla="*/ 1883884 w 2473936"/>
                <a:gd name="connsiteY12" fmla="*/ 225846 h 1079653"/>
                <a:gd name="connsiteX13" fmla="*/ 2093204 w 2473936"/>
                <a:gd name="connsiteY13" fmla="*/ 181778 h 1079653"/>
                <a:gd name="connsiteX14" fmla="*/ 2280491 w 2473936"/>
                <a:gd name="connsiteY14" fmla="*/ 99152 h 1079653"/>
                <a:gd name="connsiteX15" fmla="*/ 2352101 w 2473936"/>
                <a:gd name="connsiteY15" fmla="*/ 33050 h 1079653"/>
                <a:gd name="connsiteX16" fmla="*/ 2473286 w 2473936"/>
                <a:gd name="connsiteY16" fmla="*/ 0 h 1079653"/>
                <a:gd name="connsiteX17" fmla="*/ 2473936 w 2473936"/>
                <a:gd name="connsiteY17" fmla="*/ 1076576 h 1079653"/>
                <a:gd name="connsiteX18" fmla="*/ 0 w 2473936"/>
                <a:gd name="connsiteY18" fmla="*/ 1079653 h 1079653"/>
                <a:gd name="connsiteX0" fmla="*/ 49576 w 2473936"/>
                <a:gd name="connsiteY0" fmla="*/ 1057619 h 1079653"/>
                <a:gd name="connsiteX1" fmla="*/ 255817 w 2473936"/>
                <a:gd name="connsiteY1" fmla="*/ 1000365 h 1079653"/>
                <a:gd name="connsiteX2" fmla="*/ 429825 w 2473936"/>
                <a:gd name="connsiteY2" fmla="*/ 951012 h 1079653"/>
                <a:gd name="connsiteX3" fmla="*/ 632653 w 2473936"/>
                <a:gd name="connsiteY3" fmla="*/ 889455 h 1079653"/>
                <a:gd name="connsiteX4" fmla="*/ 834370 w 2473936"/>
                <a:gd name="connsiteY4" fmla="*/ 717229 h 1079653"/>
                <a:gd name="connsiteX5" fmla="*/ 941942 w 2473936"/>
                <a:gd name="connsiteY5" fmla="*/ 644487 h 1079653"/>
                <a:gd name="connsiteX6" fmla="*/ 1085161 w 2473936"/>
                <a:gd name="connsiteY6" fmla="*/ 550843 h 1079653"/>
                <a:gd name="connsiteX7" fmla="*/ 1151262 w 2473936"/>
                <a:gd name="connsiteY7" fmla="*/ 495759 h 1079653"/>
                <a:gd name="connsiteX8" fmla="*/ 1282165 w 2473936"/>
                <a:gd name="connsiteY8" fmla="*/ 452822 h 1079653"/>
                <a:gd name="connsiteX9" fmla="*/ 1404650 w 2473936"/>
                <a:gd name="connsiteY9" fmla="*/ 506776 h 1079653"/>
                <a:gd name="connsiteX10" fmla="*/ 1492785 w 2473936"/>
                <a:gd name="connsiteY10" fmla="*/ 389318 h 1079653"/>
                <a:gd name="connsiteX11" fmla="*/ 1609111 w 2473936"/>
                <a:gd name="connsiteY11" fmla="*/ 328725 h 1079653"/>
                <a:gd name="connsiteX12" fmla="*/ 1784732 w 2473936"/>
                <a:gd name="connsiteY12" fmla="*/ 264405 h 1079653"/>
                <a:gd name="connsiteX13" fmla="*/ 1883884 w 2473936"/>
                <a:gd name="connsiteY13" fmla="*/ 225846 h 1079653"/>
                <a:gd name="connsiteX14" fmla="*/ 2093204 w 2473936"/>
                <a:gd name="connsiteY14" fmla="*/ 181778 h 1079653"/>
                <a:gd name="connsiteX15" fmla="*/ 2280491 w 2473936"/>
                <a:gd name="connsiteY15" fmla="*/ 99152 h 1079653"/>
                <a:gd name="connsiteX16" fmla="*/ 2352101 w 2473936"/>
                <a:gd name="connsiteY16" fmla="*/ 33050 h 1079653"/>
                <a:gd name="connsiteX17" fmla="*/ 2473286 w 2473936"/>
                <a:gd name="connsiteY17" fmla="*/ 0 h 1079653"/>
                <a:gd name="connsiteX18" fmla="*/ 2473936 w 2473936"/>
                <a:gd name="connsiteY18" fmla="*/ 1076576 h 1079653"/>
                <a:gd name="connsiteX19" fmla="*/ 0 w 2473936"/>
                <a:gd name="connsiteY19" fmla="*/ 1079653 h 1079653"/>
                <a:gd name="connsiteX0" fmla="*/ 49576 w 2473936"/>
                <a:gd name="connsiteY0" fmla="*/ 1057619 h 1079653"/>
                <a:gd name="connsiteX1" fmla="*/ 255817 w 2473936"/>
                <a:gd name="connsiteY1" fmla="*/ 1000365 h 1079653"/>
                <a:gd name="connsiteX2" fmla="*/ 429825 w 2473936"/>
                <a:gd name="connsiteY2" fmla="*/ 951012 h 1079653"/>
                <a:gd name="connsiteX3" fmla="*/ 597563 w 2473936"/>
                <a:gd name="connsiteY3" fmla="*/ 901844 h 1079653"/>
                <a:gd name="connsiteX4" fmla="*/ 632653 w 2473936"/>
                <a:gd name="connsiteY4" fmla="*/ 889455 h 1079653"/>
                <a:gd name="connsiteX5" fmla="*/ 834370 w 2473936"/>
                <a:gd name="connsiteY5" fmla="*/ 717229 h 1079653"/>
                <a:gd name="connsiteX6" fmla="*/ 941942 w 2473936"/>
                <a:gd name="connsiteY6" fmla="*/ 644487 h 1079653"/>
                <a:gd name="connsiteX7" fmla="*/ 1085161 w 2473936"/>
                <a:gd name="connsiteY7" fmla="*/ 550843 h 1079653"/>
                <a:gd name="connsiteX8" fmla="*/ 1151262 w 2473936"/>
                <a:gd name="connsiteY8" fmla="*/ 495759 h 1079653"/>
                <a:gd name="connsiteX9" fmla="*/ 1282165 w 2473936"/>
                <a:gd name="connsiteY9" fmla="*/ 452822 h 1079653"/>
                <a:gd name="connsiteX10" fmla="*/ 1404650 w 2473936"/>
                <a:gd name="connsiteY10" fmla="*/ 506776 h 1079653"/>
                <a:gd name="connsiteX11" fmla="*/ 1492785 w 2473936"/>
                <a:gd name="connsiteY11" fmla="*/ 389318 h 1079653"/>
                <a:gd name="connsiteX12" fmla="*/ 1609111 w 2473936"/>
                <a:gd name="connsiteY12" fmla="*/ 328725 h 1079653"/>
                <a:gd name="connsiteX13" fmla="*/ 1784732 w 2473936"/>
                <a:gd name="connsiteY13" fmla="*/ 264405 h 1079653"/>
                <a:gd name="connsiteX14" fmla="*/ 1883884 w 2473936"/>
                <a:gd name="connsiteY14" fmla="*/ 225846 h 1079653"/>
                <a:gd name="connsiteX15" fmla="*/ 2093204 w 2473936"/>
                <a:gd name="connsiteY15" fmla="*/ 181778 h 1079653"/>
                <a:gd name="connsiteX16" fmla="*/ 2280491 w 2473936"/>
                <a:gd name="connsiteY16" fmla="*/ 99152 h 1079653"/>
                <a:gd name="connsiteX17" fmla="*/ 2352101 w 2473936"/>
                <a:gd name="connsiteY17" fmla="*/ 33050 h 1079653"/>
                <a:gd name="connsiteX18" fmla="*/ 2473286 w 2473936"/>
                <a:gd name="connsiteY18" fmla="*/ 0 h 1079653"/>
                <a:gd name="connsiteX19" fmla="*/ 2473936 w 2473936"/>
                <a:gd name="connsiteY19" fmla="*/ 1076576 h 1079653"/>
                <a:gd name="connsiteX20" fmla="*/ 0 w 2473936"/>
                <a:gd name="connsiteY20" fmla="*/ 1079653 h 1079653"/>
                <a:gd name="connsiteX0" fmla="*/ 49576 w 2473936"/>
                <a:gd name="connsiteY0" fmla="*/ 1057619 h 1079653"/>
                <a:gd name="connsiteX1" fmla="*/ 255817 w 2473936"/>
                <a:gd name="connsiteY1" fmla="*/ 1000365 h 1079653"/>
                <a:gd name="connsiteX2" fmla="*/ 429825 w 2473936"/>
                <a:gd name="connsiteY2" fmla="*/ 951012 h 1079653"/>
                <a:gd name="connsiteX3" fmla="*/ 597563 w 2473936"/>
                <a:gd name="connsiteY3" fmla="*/ 901844 h 1079653"/>
                <a:gd name="connsiteX4" fmla="*/ 734253 w 2473936"/>
                <a:gd name="connsiteY4" fmla="*/ 827879 h 1079653"/>
                <a:gd name="connsiteX5" fmla="*/ 834370 w 2473936"/>
                <a:gd name="connsiteY5" fmla="*/ 717229 h 1079653"/>
                <a:gd name="connsiteX6" fmla="*/ 941942 w 2473936"/>
                <a:gd name="connsiteY6" fmla="*/ 644487 h 1079653"/>
                <a:gd name="connsiteX7" fmla="*/ 1085161 w 2473936"/>
                <a:gd name="connsiteY7" fmla="*/ 550843 h 1079653"/>
                <a:gd name="connsiteX8" fmla="*/ 1151262 w 2473936"/>
                <a:gd name="connsiteY8" fmla="*/ 495759 h 1079653"/>
                <a:gd name="connsiteX9" fmla="*/ 1282165 w 2473936"/>
                <a:gd name="connsiteY9" fmla="*/ 452822 h 1079653"/>
                <a:gd name="connsiteX10" fmla="*/ 1404650 w 2473936"/>
                <a:gd name="connsiteY10" fmla="*/ 506776 h 1079653"/>
                <a:gd name="connsiteX11" fmla="*/ 1492785 w 2473936"/>
                <a:gd name="connsiteY11" fmla="*/ 389318 h 1079653"/>
                <a:gd name="connsiteX12" fmla="*/ 1609111 w 2473936"/>
                <a:gd name="connsiteY12" fmla="*/ 328725 h 1079653"/>
                <a:gd name="connsiteX13" fmla="*/ 1784732 w 2473936"/>
                <a:gd name="connsiteY13" fmla="*/ 264405 h 1079653"/>
                <a:gd name="connsiteX14" fmla="*/ 1883884 w 2473936"/>
                <a:gd name="connsiteY14" fmla="*/ 225846 h 1079653"/>
                <a:gd name="connsiteX15" fmla="*/ 2093204 w 2473936"/>
                <a:gd name="connsiteY15" fmla="*/ 181778 h 1079653"/>
                <a:gd name="connsiteX16" fmla="*/ 2280491 w 2473936"/>
                <a:gd name="connsiteY16" fmla="*/ 99152 h 1079653"/>
                <a:gd name="connsiteX17" fmla="*/ 2352101 w 2473936"/>
                <a:gd name="connsiteY17" fmla="*/ 33050 h 1079653"/>
                <a:gd name="connsiteX18" fmla="*/ 2473286 w 2473936"/>
                <a:gd name="connsiteY18" fmla="*/ 0 h 1079653"/>
                <a:gd name="connsiteX19" fmla="*/ 2473936 w 2473936"/>
                <a:gd name="connsiteY19" fmla="*/ 1076576 h 1079653"/>
                <a:gd name="connsiteX20" fmla="*/ 0 w 2473936"/>
                <a:gd name="connsiteY20" fmla="*/ 1079653 h 1079653"/>
                <a:gd name="connsiteX0" fmla="*/ 49576 w 2655005"/>
                <a:gd name="connsiteY0" fmla="*/ 1057619 h 1079653"/>
                <a:gd name="connsiteX1" fmla="*/ 255817 w 2655005"/>
                <a:gd name="connsiteY1" fmla="*/ 1000365 h 1079653"/>
                <a:gd name="connsiteX2" fmla="*/ 429825 w 2655005"/>
                <a:gd name="connsiteY2" fmla="*/ 951012 h 1079653"/>
                <a:gd name="connsiteX3" fmla="*/ 597563 w 2655005"/>
                <a:gd name="connsiteY3" fmla="*/ 901844 h 1079653"/>
                <a:gd name="connsiteX4" fmla="*/ 734253 w 2655005"/>
                <a:gd name="connsiteY4" fmla="*/ 827879 h 1079653"/>
                <a:gd name="connsiteX5" fmla="*/ 834370 w 2655005"/>
                <a:gd name="connsiteY5" fmla="*/ 717229 h 1079653"/>
                <a:gd name="connsiteX6" fmla="*/ 941942 w 2655005"/>
                <a:gd name="connsiteY6" fmla="*/ 644487 h 1079653"/>
                <a:gd name="connsiteX7" fmla="*/ 1085161 w 2655005"/>
                <a:gd name="connsiteY7" fmla="*/ 550843 h 1079653"/>
                <a:gd name="connsiteX8" fmla="*/ 1151262 w 2655005"/>
                <a:gd name="connsiteY8" fmla="*/ 495759 h 1079653"/>
                <a:gd name="connsiteX9" fmla="*/ 1282165 w 2655005"/>
                <a:gd name="connsiteY9" fmla="*/ 452822 h 1079653"/>
                <a:gd name="connsiteX10" fmla="*/ 1404650 w 2655005"/>
                <a:gd name="connsiteY10" fmla="*/ 506776 h 1079653"/>
                <a:gd name="connsiteX11" fmla="*/ 1492785 w 2655005"/>
                <a:gd name="connsiteY11" fmla="*/ 389318 h 1079653"/>
                <a:gd name="connsiteX12" fmla="*/ 1609111 w 2655005"/>
                <a:gd name="connsiteY12" fmla="*/ 328725 h 1079653"/>
                <a:gd name="connsiteX13" fmla="*/ 1784732 w 2655005"/>
                <a:gd name="connsiteY13" fmla="*/ 264405 h 1079653"/>
                <a:gd name="connsiteX14" fmla="*/ 1883884 w 2655005"/>
                <a:gd name="connsiteY14" fmla="*/ 225846 h 1079653"/>
                <a:gd name="connsiteX15" fmla="*/ 2093204 w 2655005"/>
                <a:gd name="connsiteY15" fmla="*/ 181778 h 1079653"/>
                <a:gd name="connsiteX16" fmla="*/ 2280491 w 2655005"/>
                <a:gd name="connsiteY16" fmla="*/ 99152 h 1079653"/>
                <a:gd name="connsiteX17" fmla="*/ 2352101 w 2655005"/>
                <a:gd name="connsiteY17" fmla="*/ 33050 h 1079653"/>
                <a:gd name="connsiteX18" fmla="*/ 2473286 w 2655005"/>
                <a:gd name="connsiteY18" fmla="*/ 0 h 1079653"/>
                <a:gd name="connsiteX19" fmla="*/ 2655005 w 2655005"/>
                <a:gd name="connsiteY19" fmla="*/ 1076576 h 1079653"/>
                <a:gd name="connsiteX20" fmla="*/ 0 w 2655005"/>
                <a:gd name="connsiteY20" fmla="*/ 1079653 h 1079653"/>
                <a:gd name="connsiteX0" fmla="*/ 49576 w 2681596"/>
                <a:gd name="connsiteY0" fmla="*/ 1130046 h 1152080"/>
                <a:gd name="connsiteX1" fmla="*/ 255817 w 2681596"/>
                <a:gd name="connsiteY1" fmla="*/ 1072792 h 1152080"/>
                <a:gd name="connsiteX2" fmla="*/ 429825 w 2681596"/>
                <a:gd name="connsiteY2" fmla="*/ 1023439 h 1152080"/>
                <a:gd name="connsiteX3" fmla="*/ 597563 w 2681596"/>
                <a:gd name="connsiteY3" fmla="*/ 974271 h 1152080"/>
                <a:gd name="connsiteX4" fmla="*/ 734253 w 2681596"/>
                <a:gd name="connsiteY4" fmla="*/ 900306 h 1152080"/>
                <a:gd name="connsiteX5" fmla="*/ 834370 w 2681596"/>
                <a:gd name="connsiteY5" fmla="*/ 789656 h 1152080"/>
                <a:gd name="connsiteX6" fmla="*/ 941942 w 2681596"/>
                <a:gd name="connsiteY6" fmla="*/ 716914 h 1152080"/>
                <a:gd name="connsiteX7" fmla="*/ 1085161 w 2681596"/>
                <a:gd name="connsiteY7" fmla="*/ 623270 h 1152080"/>
                <a:gd name="connsiteX8" fmla="*/ 1151262 w 2681596"/>
                <a:gd name="connsiteY8" fmla="*/ 568186 h 1152080"/>
                <a:gd name="connsiteX9" fmla="*/ 1282165 w 2681596"/>
                <a:gd name="connsiteY9" fmla="*/ 525249 h 1152080"/>
                <a:gd name="connsiteX10" fmla="*/ 1404650 w 2681596"/>
                <a:gd name="connsiteY10" fmla="*/ 579203 h 1152080"/>
                <a:gd name="connsiteX11" fmla="*/ 1492785 w 2681596"/>
                <a:gd name="connsiteY11" fmla="*/ 461745 h 1152080"/>
                <a:gd name="connsiteX12" fmla="*/ 1609111 w 2681596"/>
                <a:gd name="connsiteY12" fmla="*/ 401152 h 1152080"/>
                <a:gd name="connsiteX13" fmla="*/ 1784732 w 2681596"/>
                <a:gd name="connsiteY13" fmla="*/ 336832 h 1152080"/>
                <a:gd name="connsiteX14" fmla="*/ 1883884 w 2681596"/>
                <a:gd name="connsiteY14" fmla="*/ 298273 h 1152080"/>
                <a:gd name="connsiteX15" fmla="*/ 2093204 w 2681596"/>
                <a:gd name="connsiteY15" fmla="*/ 254205 h 1152080"/>
                <a:gd name="connsiteX16" fmla="*/ 2280491 w 2681596"/>
                <a:gd name="connsiteY16" fmla="*/ 171579 h 1152080"/>
                <a:gd name="connsiteX17" fmla="*/ 2352101 w 2681596"/>
                <a:gd name="connsiteY17" fmla="*/ 105477 h 1152080"/>
                <a:gd name="connsiteX18" fmla="*/ 2681516 w 2681596"/>
                <a:gd name="connsiteY18" fmla="*/ 0 h 1152080"/>
                <a:gd name="connsiteX19" fmla="*/ 2655005 w 2681596"/>
                <a:gd name="connsiteY19" fmla="*/ 1149003 h 1152080"/>
                <a:gd name="connsiteX20" fmla="*/ 0 w 2681596"/>
                <a:gd name="connsiteY20" fmla="*/ 1152080 h 1152080"/>
                <a:gd name="connsiteX0" fmla="*/ 49576 w 2681596"/>
                <a:gd name="connsiteY0" fmla="*/ 1130046 h 1152080"/>
                <a:gd name="connsiteX1" fmla="*/ 255817 w 2681596"/>
                <a:gd name="connsiteY1" fmla="*/ 1072792 h 1152080"/>
                <a:gd name="connsiteX2" fmla="*/ 429825 w 2681596"/>
                <a:gd name="connsiteY2" fmla="*/ 1023439 h 1152080"/>
                <a:gd name="connsiteX3" fmla="*/ 597563 w 2681596"/>
                <a:gd name="connsiteY3" fmla="*/ 974271 h 1152080"/>
                <a:gd name="connsiteX4" fmla="*/ 734253 w 2681596"/>
                <a:gd name="connsiteY4" fmla="*/ 900306 h 1152080"/>
                <a:gd name="connsiteX5" fmla="*/ 834370 w 2681596"/>
                <a:gd name="connsiteY5" fmla="*/ 789656 h 1152080"/>
                <a:gd name="connsiteX6" fmla="*/ 941942 w 2681596"/>
                <a:gd name="connsiteY6" fmla="*/ 716914 h 1152080"/>
                <a:gd name="connsiteX7" fmla="*/ 1085161 w 2681596"/>
                <a:gd name="connsiteY7" fmla="*/ 623270 h 1152080"/>
                <a:gd name="connsiteX8" fmla="*/ 1151262 w 2681596"/>
                <a:gd name="connsiteY8" fmla="*/ 568186 h 1152080"/>
                <a:gd name="connsiteX9" fmla="*/ 1282165 w 2681596"/>
                <a:gd name="connsiteY9" fmla="*/ 525249 h 1152080"/>
                <a:gd name="connsiteX10" fmla="*/ 1404650 w 2681596"/>
                <a:gd name="connsiteY10" fmla="*/ 579203 h 1152080"/>
                <a:gd name="connsiteX11" fmla="*/ 1492785 w 2681596"/>
                <a:gd name="connsiteY11" fmla="*/ 461745 h 1152080"/>
                <a:gd name="connsiteX12" fmla="*/ 1609111 w 2681596"/>
                <a:gd name="connsiteY12" fmla="*/ 401152 h 1152080"/>
                <a:gd name="connsiteX13" fmla="*/ 1784732 w 2681596"/>
                <a:gd name="connsiteY13" fmla="*/ 336832 h 1152080"/>
                <a:gd name="connsiteX14" fmla="*/ 1883884 w 2681596"/>
                <a:gd name="connsiteY14" fmla="*/ 298273 h 1152080"/>
                <a:gd name="connsiteX15" fmla="*/ 2093204 w 2681596"/>
                <a:gd name="connsiteY15" fmla="*/ 254205 h 1152080"/>
                <a:gd name="connsiteX16" fmla="*/ 2280491 w 2681596"/>
                <a:gd name="connsiteY16" fmla="*/ 171579 h 1152080"/>
                <a:gd name="connsiteX17" fmla="*/ 2352101 w 2681596"/>
                <a:gd name="connsiteY17" fmla="*/ 105477 h 1152080"/>
                <a:gd name="connsiteX18" fmla="*/ 2681516 w 2681596"/>
                <a:gd name="connsiteY18" fmla="*/ 0 h 1152080"/>
                <a:gd name="connsiteX19" fmla="*/ 2655005 w 2681596"/>
                <a:gd name="connsiteY19" fmla="*/ 1149003 h 1152080"/>
                <a:gd name="connsiteX20" fmla="*/ 0 w 2681596"/>
                <a:gd name="connsiteY20" fmla="*/ 1152080 h 1152080"/>
                <a:gd name="connsiteX0" fmla="*/ 49576 w 2681706"/>
                <a:gd name="connsiteY0" fmla="*/ 1130046 h 1152080"/>
                <a:gd name="connsiteX1" fmla="*/ 255817 w 2681706"/>
                <a:gd name="connsiteY1" fmla="*/ 1072792 h 1152080"/>
                <a:gd name="connsiteX2" fmla="*/ 429825 w 2681706"/>
                <a:gd name="connsiteY2" fmla="*/ 1023439 h 1152080"/>
                <a:gd name="connsiteX3" fmla="*/ 597563 w 2681706"/>
                <a:gd name="connsiteY3" fmla="*/ 974271 h 1152080"/>
                <a:gd name="connsiteX4" fmla="*/ 734253 w 2681706"/>
                <a:gd name="connsiteY4" fmla="*/ 900306 h 1152080"/>
                <a:gd name="connsiteX5" fmla="*/ 834370 w 2681706"/>
                <a:gd name="connsiteY5" fmla="*/ 789656 h 1152080"/>
                <a:gd name="connsiteX6" fmla="*/ 941942 w 2681706"/>
                <a:gd name="connsiteY6" fmla="*/ 716914 h 1152080"/>
                <a:gd name="connsiteX7" fmla="*/ 1085161 w 2681706"/>
                <a:gd name="connsiteY7" fmla="*/ 623270 h 1152080"/>
                <a:gd name="connsiteX8" fmla="*/ 1151262 w 2681706"/>
                <a:gd name="connsiteY8" fmla="*/ 568186 h 1152080"/>
                <a:gd name="connsiteX9" fmla="*/ 1282165 w 2681706"/>
                <a:gd name="connsiteY9" fmla="*/ 525249 h 1152080"/>
                <a:gd name="connsiteX10" fmla="*/ 1404650 w 2681706"/>
                <a:gd name="connsiteY10" fmla="*/ 579203 h 1152080"/>
                <a:gd name="connsiteX11" fmla="*/ 1492785 w 2681706"/>
                <a:gd name="connsiteY11" fmla="*/ 461745 h 1152080"/>
                <a:gd name="connsiteX12" fmla="*/ 1609111 w 2681706"/>
                <a:gd name="connsiteY12" fmla="*/ 401152 h 1152080"/>
                <a:gd name="connsiteX13" fmla="*/ 1784732 w 2681706"/>
                <a:gd name="connsiteY13" fmla="*/ 336832 h 1152080"/>
                <a:gd name="connsiteX14" fmla="*/ 1883884 w 2681706"/>
                <a:gd name="connsiteY14" fmla="*/ 298273 h 1152080"/>
                <a:gd name="connsiteX15" fmla="*/ 2093204 w 2681706"/>
                <a:gd name="connsiteY15" fmla="*/ 254205 h 1152080"/>
                <a:gd name="connsiteX16" fmla="*/ 2280491 w 2681706"/>
                <a:gd name="connsiteY16" fmla="*/ 171579 h 1152080"/>
                <a:gd name="connsiteX17" fmla="*/ 2352101 w 2681706"/>
                <a:gd name="connsiteY17" fmla="*/ 105477 h 1152080"/>
                <a:gd name="connsiteX18" fmla="*/ 2681516 w 2681706"/>
                <a:gd name="connsiteY18" fmla="*/ 0 h 1152080"/>
                <a:gd name="connsiteX19" fmla="*/ 2673112 w 2681706"/>
                <a:gd name="connsiteY19" fmla="*/ 1149003 h 1152080"/>
                <a:gd name="connsiteX20" fmla="*/ 0 w 2681706"/>
                <a:gd name="connsiteY20" fmla="*/ 1152080 h 1152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81706" h="1152080">
                  <a:moveTo>
                    <a:pt x="49576" y="1130046"/>
                  </a:moveTo>
                  <a:cubicBezTo>
                    <a:pt x="136796" y="1104804"/>
                    <a:pt x="168597" y="1098034"/>
                    <a:pt x="255817" y="1072792"/>
                  </a:cubicBezTo>
                  <a:lnTo>
                    <a:pt x="429825" y="1023439"/>
                  </a:lnTo>
                  <a:cubicBezTo>
                    <a:pt x="469317" y="1010128"/>
                    <a:pt x="558071" y="987582"/>
                    <a:pt x="597563" y="974271"/>
                  </a:cubicBezTo>
                  <a:lnTo>
                    <a:pt x="734253" y="900306"/>
                  </a:lnTo>
                  <a:lnTo>
                    <a:pt x="834370" y="789656"/>
                  </a:lnTo>
                  <a:cubicBezTo>
                    <a:pt x="876385" y="754120"/>
                    <a:pt x="900144" y="744645"/>
                    <a:pt x="941942" y="716914"/>
                  </a:cubicBezTo>
                  <a:lnTo>
                    <a:pt x="1085161" y="623270"/>
                  </a:lnTo>
                  <a:lnTo>
                    <a:pt x="1151262" y="568186"/>
                  </a:lnTo>
                  <a:lnTo>
                    <a:pt x="1282165" y="525249"/>
                  </a:lnTo>
                  <a:lnTo>
                    <a:pt x="1404650" y="579203"/>
                  </a:lnTo>
                  <a:lnTo>
                    <a:pt x="1492785" y="461745"/>
                  </a:lnTo>
                  <a:lnTo>
                    <a:pt x="1609111" y="401152"/>
                  </a:lnTo>
                  <a:lnTo>
                    <a:pt x="1784732" y="336832"/>
                  </a:lnTo>
                  <a:lnTo>
                    <a:pt x="1883884" y="298273"/>
                  </a:lnTo>
                  <a:lnTo>
                    <a:pt x="2093204" y="254205"/>
                  </a:lnTo>
                  <a:lnTo>
                    <a:pt x="2280491" y="171579"/>
                  </a:lnTo>
                  <a:lnTo>
                    <a:pt x="2352101" y="105477"/>
                  </a:lnTo>
                  <a:lnTo>
                    <a:pt x="2681516" y="0"/>
                  </a:lnTo>
                  <a:cubicBezTo>
                    <a:pt x="2683352" y="367229"/>
                    <a:pt x="2671276" y="781774"/>
                    <a:pt x="2673112" y="1149003"/>
                  </a:cubicBezTo>
                  <a:lnTo>
                    <a:pt x="0" y="1152080"/>
                  </a:lnTo>
                </a:path>
              </a:pathLst>
            </a:custGeom>
            <a:solidFill>
              <a:schemeClr val="accent2">
                <a:lumMod val="40000"/>
                <a:lumOff val="60000"/>
                <a:alpha val="50000"/>
              </a:schemeClr>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sp>
          <p:nvSpPr>
            <p:cNvPr id="13" name="TextBox 12">
              <a:extLst>
                <a:ext uri="{FF2B5EF4-FFF2-40B4-BE49-F238E27FC236}">
                  <a16:creationId xmlns:a16="http://schemas.microsoft.com/office/drawing/2014/main" id="{7651ACEC-8F98-4C43-B46A-B1A646457084}"/>
                </a:ext>
              </a:extLst>
            </p:cNvPr>
            <p:cNvSpPr txBox="1"/>
            <p:nvPr/>
          </p:nvSpPr>
          <p:spPr>
            <a:xfrm>
              <a:off x="5436224" y="1807942"/>
              <a:ext cx="1572834" cy="523220"/>
            </a:xfrm>
            <a:prstGeom prst="rect">
              <a:avLst/>
            </a:prstGeom>
            <a:noFill/>
          </p:spPr>
          <p:txBody>
            <a:bodyPr wrap="square" rtlCol="0">
              <a:spAutoFit/>
            </a:bodyPr>
            <a:lstStyle/>
            <a:p>
              <a:pPr algn="ctr"/>
              <a:r>
                <a:rPr lang="en-US" sz="1400" b="1" dirty="0">
                  <a:effectLst>
                    <a:outerShdw blurRad="38100" dist="38100" dir="2700000" algn="tl">
                      <a:srgbClr val="000000">
                        <a:alpha val="43137"/>
                      </a:srgbClr>
                    </a:outerShdw>
                  </a:effectLst>
                </a:rPr>
                <a:t>Growth in Energy Demand</a:t>
              </a:r>
            </a:p>
          </p:txBody>
        </p:sp>
      </p:grpSp>
      <p:sp>
        <p:nvSpPr>
          <p:cNvPr id="14" name="Title 2">
            <a:extLst>
              <a:ext uri="{FF2B5EF4-FFF2-40B4-BE49-F238E27FC236}">
                <a16:creationId xmlns:a16="http://schemas.microsoft.com/office/drawing/2014/main" id="{261C45E6-9FE4-450C-AF83-AE6D6DB70B63}"/>
              </a:ext>
            </a:extLst>
          </p:cNvPr>
          <p:cNvSpPr txBox="1">
            <a:spLocks/>
          </p:cNvSpPr>
          <p:nvPr/>
        </p:nvSpPr>
        <p:spPr>
          <a:xfrm>
            <a:off x="876299" y="133350"/>
            <a:ext cx="7391400" cy="914400"/>
          </a:xfrm>
          <a:prstGeom prst="rect">
            <a:avLst/>
          </a:prstGeom>
          <a:noFill/>
          <a:ln w="9525">
            <a:noFill/>
            <a:miter lim="800000"/>
            <a:headEnd/>
            <a:tailEnd/>
          </a:ln>
          <a:effectLst/>
        </p:spPr>
        <p:txBody>
          <a:bodyPr anchor="b" anchorCtr="1"/>
          <a:lst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ts val="600"/>
              </a:spcBef>
              <a:spcAft>
                <a:spcPct val="0"/>
              </a:spcAft>
              <a:buClrTx/>
              <a:buSzTx/>
              <a:buFontTx/>
              <a:buNone/>
              <a:tabLst/>
              <a:defRPr/>
            </a:pPr>
            <a:r>
              <a:rPr kumimoji="0" lang="en-US" sz="2800" b="1" i="0" u="none" strike="noStrike" kern="1200" cap="small" spc="0" normalizeH="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Annual Primary Energy Consumption</a:t>
            </a:r>
          </a:p>
          <a:p>
            <a:pPr marL="0" marR="0" lvl="0" indent="0" algn="ctr" defTabSz="914400" rtl="0" eaLnBrk="1" fontAlgn="base" latinLnBrk="0" hangingPunct="1">
              <a:lnSpc>
                <a:spcPts val="2500"/>
              </a:lnSpc>
              <a:spcBef>
                <a:spcPts val="600"/>
              </a:spcBef>
              <a:spcAft>
                <a:spcPct val="0"/>
              </a:spcAft>
              <a:buClrTx/>
              <a:buSzTx/>
              <a:buFontTx/>
              <a:buNone/>
              <a:tabLst/>
              <a:defRPr/>
            </a:pPr>
            <a:r>
              <a:rPr kumimoji="0" lang="en-US" sz="2800" b="1" i="0" u="none" strike="noStrike" kern="1200" cap="small" spc="0" normalizeH="0" noProof="0" dirty="0">
                <a:ln>
                  <a:noFill/>
                </a:ln>
                <a:solidFill>
                  <a:srgbClr val="CCFFCC"/>
                </a:solidFill>
                <a:effectLst>
                  <a:outerShdw blurRad="38100" dist="38100" dir="2700000" algn="tl">
                    <a:srgbClr val="000000"/>
                  </a:outerShdw>
                </a:effectLst>
                <a:uLnTx/>
                <a:uFillTx/>
                <a:latin typeface="Arial"/>
                <a:ea typeface="+mj-ea"/>
                <a:cs typeface="+mj-cs"/>
              </a:rPr>
              <a:t>by Energy Type</a:t>
            </a:r>
          </a:p>
        </p:txBody>
      </p:sp>
      <p:pic>
        <p:nvPicPr>
          <p:cNvPr id="2" name="Audio 1">
            <a:hlinkClick r:id="" action="ppaction://media"/>
            <a:extLst>
              <a:ext uri="{FF2B5EF4-FFF2-40B4-BE49-F238E27FC236}">
                <a16:creationId xmlns:a16="http://schemas.microsoft.com/office/drawing/2014/main" id="{1772D744-4A8D-494A-B39A-7F106480FD70}"/>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3452126566"/>
      </p:ext>
    </p:extLst>
  </p:cSld>
  <p:clrMapOvr>
    <a:masterClrMapping/>
  </p:clrMapOvr>
  <mc:AlternateContent xmlns:mc="http://schemas.openxmlformats.org/markup-compatibility/2006" xmlns:p14="http://schemas.microsoft.com/office/powerpoint/2010/main">
    <mc:Choice Requires="p14">
      <p:transition spd="med" p14:dur="700" advTm="40695">
        <p:fade/>
      </p:transition>
    </mc:Choice>
    <mc:Fallback xmlns="">
      <p:transition spd="med" advTm="4069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grpId="0" nodeType="clickEffect">
                                  <p:stCondLst>
                                    <p:cond delay="0"/>
                                  </p:stCondLst>
                                  <p:childTnLst>
                                    <p:animEffect transition="out" filter="fade">
                                      <p:cBhvr>
                                        <p:cTn id="10" dur="500"/>
                                        <p:tgtEl>
                                          <p:spTgt spid="9"/>
                                        </p:tgtEl>
                                      </p:cBhvr>
                                    </p:animEffect>
                                    <p:set>
                                      <p:cBhvr>
                                        <p:cTn id="11" dur="1" fill="hold">
                                          <p:stCondLst>
                                            <p:cond delay="499"/>
                                          </p:stCondLst>
                                        </p:cTn>
                                        <p:tgtEl>
                                          <p:spTgt spid="9"/>
                                        </p:tgtEl>
                                        <p:attrNameLst>
                                          <p:attrName>style.visibility</p:attrName>
                                        </p:attrNameLst>
                                      </p:cBhvr>
                                      <p:to>
                                        <p:strVal val="hidden"/>
                                      </p:to>
                                    </p:set>
                                  </p:childTnLst>
                                </p:cTn>
                              </p:par>
                              <p:par>
                                <p:cTn id="12" presetID="6" presetClass="emph" presetSubtype="0" fill="hold" grpId="0" nodeType="withEffect">
                                  <p:stCondLst>
                                    <p:cond delay="0"/>
                                  </p:stCondLst>
                                  <p:childTnLst>
                                    <p:animScale>
                                      <p:cBhvr>
                                        <p:cTn id="13" dur="2000" fill="hold"/>
                                        <p:tgtEl>
                                          <p:spTgt spid="6"/>
                                        </p:tgtEl>
                                      </p:cBhvr>
                                      <p:by x="100000" y="5000"/>
                                    </p:animScale>
                                  </p:childTnLst>
                                </p:cTn>
                              </p:par>
                              <p:par>
                                <p:cTn id="14" presetID="42" presetClass="path" presetSubtype="0" accel="50000" decel="50000" fill="hold" grpId="1" nodeType="withEffect">
                                  <p:stCondLst>
                                    <p:cond delay="0"/>
                                  </p:stCondLst>
                                  <p:childTnLst>
                                    <p:animMotion origin="layout" path="M -3.33333E-6 -2.46914E-7 L -3.33333E-6 0.27716 " pathEditMode="relative" rAng="0" ptsTypes="AA">
                                      <p:cBhvr>
                                        <p:cTn id="15" dur="2000" fill="hold"/>
                                        <p:tgtEl>
                                          <p:spTgt spid="6"/>
                                        </p:tgtEl>
                                        <p:attrNameLst>
                                          <p:attrName>ppt_x</p:attrName>
                                          <p:attrName>ppt_y</p:attrName>
                                        </p:attrNameLst>
                                      </p:cBhvr>
                                      <p:rCtr x="0" y="13858"/>
                                    </p:animMotion>
                                  </p:childTnLst>
                                </p:cTn>
                              </p:par>
                            </p:childTnLst>
                          </p:cTn>
                        </p:par>
                        <p:par>
                          <p:cTn id="16" fill="hold">
                            <p:stCondLst>
                              <p:cond delay="2000"/>
                            </p:stCondLst>
                            <p:childTnLst>
                              <p:par>
                                <p:cTn id="17" presetID="22" presetClass="entr" presetSubtype="4" fill="hold"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down)">
                                      <p:cBhvr>
                                        <p:cTn id="19" dur="2000"/>
                                        <p:tgtEl>
                                          <p:spTgt spid="8"/>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ipe(left)">
                                      <p:cBhvr>
                                        <p:cTn id="22" dur="2000"/>
                                        <p:tgtEl>
                                          <p:spTgt spid="7"/>
                                        </p:tgtEl>
                                      </p:cBhvr>
                                    </p:animEffect>
                                  </p:childTnLst>
                                </p:cTn>
                              </p:par>
                            </p:childTnLst>
                          </p:cTn>
                        </p:par>
                        <p:par>
                          <p:cTn id="23" fill="hold">
                            <p:stCondLst>
                              <p:cond delay="4000"/>
                            </p:stCondLst>
                            <p:childTnLst>
                              <p:par>
                                <p:cTn id="24" presetID="10" presetClass="entr" presetSubtype="0" fill="hold" grpId="0" nodeType="after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wipe(left)">
                                      <p:cBhvr>
                                        <p:cTn id="31" dur="1500"/>
                                        <p:tgtEl>
                                          <p:spTgt spid="11"/>
                                        </p:tgtEl>
                                      </p:cBhvr>
                                    </p:animEffect>
                                  </p:childTnLst>
                                </p:cTn>
                              </p:par>
                              <p:par>
                                <p:cTn id="32" presetID="10" presetClass="exit" presetSubtype="0" fill="hold" nodeType="withEffect">
                                  <p:stCondLst>
                                    <p:cond delay="0"/>
                                  </p:stCondLst>
                                  <p:childTnLst>
                                    <p:animEffect transition="out" filter="fade">
                                      <p:cBhvr>
                                        <p:cTn id="33" dur="500"/>
                                        <p:tgtEl>
                                          <p:spTgt spid="8"/>
                                        </p:tgtEl>
                                      </p:cBhvr>
                                    </p:animEffect>
                                    <p:set>
                                      <p:cBhvr>
                                        <p:cTn id="34" dur="1" fill="hold">
                                          <p:stCondLst>
                                            <p:cond delay="499"/>
                                          </p:stCondLst>
                                        </p:cTn>
                                        <p:tgtEl>
                                          <p:spTgt spid="8"/>
                                        </p:tgtEl>
                                        <p:attrNameLst>
                                          <p:attrName>style.visibility</p:attrName>
                                        </p:attrNameLst>
                                      </p:cBhvr>
                                      <p:to>
                                        <p:strVal val="hidden"/>
                                      </p:to>
                                    </p:set>
                                  </p:childTnLst>
                                </p:cTn>
                              </p:par>
                              <p:par>
                                <p:cTn id="35" presetID="10" presetClass="exit" presetSubtype="0" fill="hold" grpId="2" nodeType="withEffect">
                                  <p:stCondLst>
                                    <p:cond delay="0"/>
                                  </p:stCondLst>
                                  <p:childTnLst>
                                    <p:animEffect transition="out" filter="fade">
                                      <p:cBhvr>
                                        <p:cTn id="36" dur="500"/>
                                        <p:tgtEl>
                                          <p:spTgt spid="6"/>
                                        </p:tgtEl>
                                      </p:cBhvr>
                                    </p:animEffect>
                                    <p:set>
                                      <p:cBhvr>
                                        <p:cTn id="37"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8" fill="hold" display="0">
                  <p:stCondLst>
                    <p:cond delay="indefinite"/>
                  </p:stCondLst>
                  <p:endCondLst>
                    <p:cond evt="onStopAudio" delay="0">
                      <p:tgtEl>
                        <p:sldTgt/>
                      </p:tgtEl>
                    </p:cond>
                  </p:endCondLst>
                </p:cTn>
                <p:tgtEl>
                  <p:spTgt spid="2"/>
                </p:tgtEl>
              </p:cMediaNode>
            </p:audio>
          </p:childTnLst>
        </p:cTn>
      </p:par>
    </p:tnLst>
    <p:bldLst>
      <p:bldGraphic spid="7" grpId="0">
        <p:bldAsOne/>
      </p:bldGraphic>
      <p:bldGraphic spid="6" grpId="0">
        <p:bldAsOne/>
      </p:bldGraphic>
      <p:bldGraphic spid="6" grpId="1">
        <p:bldAsOne/>
      </p:bldGraphic>
      <p:bldGraphic spid="6" grpId="2">
        <p:bldAsOne/>
      </p:bldGraphic>
      <p:bldP spid="9" grpId="0"/>
      <p:bldP spid="10"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2AD5C28-1EE5-4B37-958E-079CAB2B2C71}"/>
              </a:ext>
            </a:extLst>
          </p:cNvPr>
          <p:cNvSpPr/>
          <p:nvPr/>
        </p:nvSpPr>
        <p:spPr>
          <a:xfrm>
            <a:off x="4876800" y="2340917"/>
            <a:ext cx="2209800" cy="461665"/>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000000"/>
                </a:solidFill>
                <a:uLnTx/>
                <a:uFillTx/>
                <a:latin typeface="Arial" charset="0"/>
                <a:ea typeface="+mn-ea"/>
                <a:cs typeface="+mn-cs"/>
              </a:rPr>
              <a:t>Population Growth &amp; Economic Development</a:t>
            </a:r>
          </a:p>
        </p:txBody>
      </p:sp>
      <p:sp>
        <p:nvSpPr>
          <p:cNvPr id="7" name="TextBox 66">
            <a:extLst>
              <a:ext uri="{FF2B5EF4-FFF2-40B4-BE49-F238E27FC236}">
                <a16:creationId xmlns:a16="http://schemas.microsoft.com/office/drawing/2014/main" id="{173C42F2-4A95-4524-BEE8-80572A62AC71}"/>
              </a:ext>
            </a:extLst>
          </p:cNvPr>
          <p:cNvSpPr txBox="1">
            <a:spLocks noChangeArrowheads="1"/>
          </p:cNvSpPr>
          <p:nvPr/>
        </p:nvSpPr>
        <p:spPr bwMode="auto">
          <a:xfrm>
            <a:off x="228600" y="4933950"/>
            <a:ext cx="47914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itchFamily="2" charset="2"/>
              <a:buChar char="n"/>
              <a:defRPr sz="3200">
                <a:solidFill>
                  <a:schemeClr val="tx1"/>
                </a:solidFill>
                <a:latin typeface="Tahoma" pitchFamily="34" charset="0"/>
              </a:defRPr>
            </a:lvl1pPr>
            <a:lvl2pPr marL="742950" indent="-285750">
              <a:spcBef>
                <a:spcPct val="20000"/>
              </a:spcBef>
              <a:buClr>
                <a:schemeClr val="tx1"/>
              </a:buClr>
              <a:buSzPct val="65000"/>
              <a:buFont typeface="Wingdings" pitchFamily="2" charset="2"/>
              <a:buChar char="n"/>
              <a:defRPr sz="2800">
                <a:solidFill>
                  <a:schemeClr val="tx1"/>
                </a:solidFill>
                <a:latin typeface="Tahoma" pitchFamily="34" charset="0"/>
              </a:defRPr>
            </a:lvl2pPr>
            <a:lvl3pPr marL="1143000" indent="-228600">
              <a:spcBef>
                <a:spcPct val="20000"/>
              </a:spcBef>
              <a:buClr>
                <a:schemeClr val="accent2"/>
              </a:buClr>
              <a:buSzPct val="65000"/>
              <a:buFont typeface="Wingdings" pitchFamily="2" charset="2"/>
              <a:buChar char="n"/>
              <a:defRPr sz="2400">
                <a:solidFill>
                  <a:schemeClr val="tx1"/>
                </a:solidFill>
                <a:latin typeface="Tahoma" pitchFamily="34" charset="0"/>
              </a:defRPr>
            </a:lvl3pPr>
            <a:lvl4pPr marL="1600200" indent="-228600">
              <a:spcBef>
                <a:spcPct val="20000"/>
              </a:spcBef>
              <a:buClr>
                <a:schemeClr val="tx1"/>
              </a:buClr>
              <a:buSzPct val="65000"/>
              <a:buFont typeface="Wingdings" pitchFamily="2" charset="2"/>
              <a:buChar char="n"/>
              <a:defRPr sz="2000">
                <a:solidFill>
                  <a:schemeClr val="tx1"/>
                </a:solidFill>
                <a:latin typeface="Tahoma" pitchFamily="34" charset="0"/>
              </a:defRPr>
            </a:lvl4pPr>
            <a:lvl5pPr marL="2057400" indent="-228600">
              <a:spcBef>
                <a:spcPct val="20000"/>
              </a:spcBef>
              <a:buClr>
                <a:schemeClr val="folHlink"/>
              </a:buClr>
              <a:buSzPct val="65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Data: BP Statistical View of World Energy </a:t>
            </a:r>
            <a:r>
              <a:rPr kumimoji="0" 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(2020). </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Analysis Tinker 2022</a:t>
            </a:r>
          </a:p>
        </p:txBody>
      </p:sp>
      <p:graphicFrame>
        <p:nvGraphicFramePr>
          <p:cNvPr id="6" name="Chart 5">
            <a:extLst>
              <a:ext uri="{FF2B5EF4-FFF2-40B4-BE49-F238E27FC236}">
                <a16:creationId xmlns:a16="http://schemas.microsoft.com/office/drawing/2014/main" id="{1C7B1B9B-4B2A-42D1-B508-330337E041BB}"/>
              </a:ext>
            </a:extLst>
          </p:cNvPr>
          <p:cNvGraphicFramePr>
            <a:graphicFrameLocks/>
          </p:cNvGraphicFramePr>
          <p:nvPr/>
        </p:nvGraphicFramePr>
        <p:xfrm>
          <a:off x="188844" y="1196151"/>
          <a:ext cx="8716618" cy="3657600"/>
        </p:xfrm>
        <a:graphic>
          <a:graphicData uri="http://schemas.openxmlformats.org/drawingml/2006/chart">
            <c:chart xmlns:c="http://schemas.openxmlformats.org/drawingml/2006/chart" xmlns:r="http://schemas.openxmlformats.org/officeDocument/2006/relationships" r:id="rId6"/>
          </a:graphicData>
        </a:graphic>
      </p:graphicFrame>
      <p:sp>
        <p:nvSpPr>
          <p:cNvPr id="8" name="Title 2">
            <a:extLst>
              <a:ext uri="{FF2B5EF4-FFF2-40B4-BE49-F238E27FC236}">
                <a16:creationId xmlns:a16="http://schemas.microsoft.com/office/drawing/2014/main" id="{830EEDD8-8D49-4A72-A5AC-FB6531CC7080}"/>
              </a:ext>
            </a:extLst>
          </p:cNvPr>
          <p:cNvSpPr txBox="1">
            <a:spLocks/>
          </p:cNvSpPr>
          <p:nvPr/>
        </p:nvSpPr>
        <p:spPr>
          <a:xfrm>
            <a:off x="876299" y="133350"/>
            <a:ext cx="7391400" cy="914400"/>
          </a:xfrm>
          <a:prstGeom prst="rect">
            <a:avLst/>
          </a:prstGeom>
          <a:noFill/>
          <a:ln w="9525">
            <a:noFill/>
            <a:miter lim="800000"/>
            <a:headEnd/>
            <a:tailEnd/>
          </a:ln>
          <a:effectLst/>
        </p:spPr>
        <p:txBody>
          <a:bodyPr anchor="b" anchorCtr="1"/>
          <a:lst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ts val="600"/>
              </a:spcBef>
              <a:spcAft>
                <a:spcPct val="0"/>
              </a:spcAft>
              <a:buClrTx/>
              <a:buSzTx/>
              <a:buFontTx/>
              <a:buNone/>
              <a:tabLst/>
              <a:defRPr/>
            </a:pPr>
            <a:r>
              <a:rPr kumimoji="0" lang="en-US" sz="2800" b="1" i="0" u="none" strike="noStrike" kern="1200" cap="small" spc="0" normalizeH="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Annual Primary Energy Consumption</a:t>
            </a:r>
          </a:p>
          <a:p>
            <a:pPr marL="0" marR="0" lvl="0" indent="0" algn="ctr" defTabSz="914400" rtl="0" eaLnBrk="1" fontAlgn="base" latinLnBrk="0" hangingPunct="1">
              <a:lnSpc>
                <a:spcPts val="2500"/>
              </a:lnSpc>
              <a:spcBef>
                <a:spcPts val="600"/>
              </a:spcBef>
              <a:spcAft>
                <a:spcPct val="0"/>
              </a:spcAft>
              <a:buClrTx/>
              <a:buSzTx/>
              <a:buFontTx/>
              <a:buNone/>
              <a:tabLst/>
              <a:defRPr/>
            </a:pPr>
            <a:r>
              <a:rPr kumimoji="0" lang="en-US" sz="2800" b="1" i="0" u="none" strike="noStrike" kern="1200" cap="small" spc="0" normalizeH="0" noProof="0" dirty="0">
                <a:ln>
                  <a:noFill/>
                </a:ln>
                <a:solidFill>
                  <a:srgbClr val="CCFFCC"/>
                </a:solidFill>
                <a:effectLst>
                  <a:outerShdw blurRad="38100" dist="38100" dir="2700000" algn="tl">
                    <a:srgbClr val="000000"/>
                  </a:outerShdw>
                </a:effectLst>
                <a:uLnTx/>
                <a:uFillTx/>
                <a:latin typeface="Arial"/>
                <a:ea typeface="+mj-ea"/>
                <a:cs typeface="+mj-cs"/>
              </a:rPr>
              <a:t>by Region</a:t>
            </a:r>
          </a:p>
        </p:txBody>
      </p:sp>
      <p:graphicFrame>
        <p:nvGraphicFramePr>
          <p:cNvPr id="9" name="Chart 8">
            <a:extLst>
              <a:ext uri="{FF2B5EF4-FFF2-40B4-BE49-F238E27FC236}">
                <a16:creationId xmlns:a16="http://schemas.microsoft.com/office/drawing/2014/main" id="{E3E15941-1E28-4BA3-A32D-AF444EFEF30C}"/>
              </a:ext>
            </a:extLst>
          </p:cNvPr>
          <p:cNvGraphicFramePr>
            <a:graphicFrameLocks/>
          </p:cNvGraphicFramePr>
          <p:nvPr/>
        </p:nvGraphicFramePr>
        <p:xfrm>
          <a:off x="185936" y="1196151"/>
          <a:ext cx="8716618" cy="3657600"/>
        </p:xfrm>
        <a:graphic>
          <a:graphicData uri="http://schemas.openxmlformats.org/drawingml/2006/chart">
            <c:chart xmlns:c="http://schemas.openxmlformats.org/drawingml/2006/chart" xmlns:r="http://schemas.openxmlformats.org/officeDocument/2006/relationships" r:id="rId7"/>
          </a:graphicData>
        </a:graphic>
      </p:graphicFrame>
      <p:pic>
        <p:nvPicPr>
          <p:cNvPr id="2" name="Audio 1">
            <a:hlinkClick r:id="" action="ppaction://media"/>
            <a:extLst>
              <a:ext uri="{FF2B5EF4-FFF2-40B4-BE49-F238E27FC236}">
                <a16:creationId xmlns:a16="http://schemas.microsoft.com/office/drawing/2014/main" id="{BE9977DB-0669-4B0A-80D3-A6B22DE57AC1}"/>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4290031019"/>
      </p:ext>
    </p:extLst>
  </p:cSld>
  <p:clrMapOvr>
    <a:masterClrMapping/>
  </p:clrMapOvr>
  <mc:AlternateContent xmlns:mc="http://schemas.openxmlformats.org/markup-compatibility/2006" xmlns:p14="http://schemas.microsoft.com/office/powerpoint/2010/main">
    <mc:Choice Requires="p14">
      <p:transition spd="med" p14:dur="700" advTm="35347">
        <p:fade/>
      </p:transition>
    </mc:Choice>
    <mc:Fallback xmlns="">
      <p:transition spd="med" advTm="353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6">
                                            <p:graphicEl>
                                              <a:chart seriesIdx="0" categoryIdx="-4" bldStep="series"/>
                                            </p:graphicEl>
                                          </p:spTgt>
                                        </p:tgtEl>
                                        <p:attrNameLst>
                                          <p:attrName>style.visibility</p:attrName>
                                        </p:attrNameLst>
                                      </p:cBhvr>
                                      <p:to>
                                        <p:strVal val="visible"/>
                                      </p:to>
                                    </p:set>
                                    <p:animEffect transition="in" filter="wipe(left)">
                                      <p:cBhvr>
                                        <p:cTn id="15" dur="2000"/>
                                        <p:tgtEl>
                                          <p:spTgt spid="6">
                                            <p:graphicEl>
                                              <a:chart seriesIdx="0" categoryIdx="-4" bldStep="series"/>
                                            </p:graphic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6">
                                            <p:graphicEl>
                                              <a:chart seriesIdx="1" categoryIdx="-4" bldStep="series"/>
                                            </p:graphicEl>
                                          </p:spTgt>
                                        </p:tgtEl>
                                        <p:attrNameLst>
                                          <p:attrName>style.visibility</p:attrName>
                                        </p:attrNameLst>
                                      </p:cBhvr>
                                      <p:to>
                                        <p:strVal val="visible"/>
                                      </p:to>
                                    </p:set>
                                    <p:animEffect transition="in" filter="wipe(left)">
                                      <p:cBhvr>
                                        <p:cTn id="18" dur="2000"/>
                                        <p:tgtEl>
                                          <p:spTgt spid="6">
                                            <p:graphicEl>
                                              <a:chart seriesIdx="1" categoryIdx="-4" bldStep="series"/>
                                            </p:graphic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6">
                                            <p:graphicEl>
                                              <a:chart seriesIdx="2" categoryIdx="-4" bldStep="series"/>
                                            </p:graphicEl>
                                          </p:spTgt>
                                        </p:tgtEl>
                                        <p:attrNameLst>
                                          <p:attrName>style.visibility</p:attrName>
                                        </p:attrNameLst>
                                      </p:cBhvr>
                                      <p:to>
                                        <p:strVal val="visible"/>
                                      </p:to>
                                    </p:set>
                                    <p:animEffect transition="in" filter="wipe(left)">
                                      <p:cBhvr>
                                        <p:cTn id="21" dur="2000"/>
                                        <p:tgtEl>
                                          <p:spTgt spid="6">
                                            <p:graphicEl>
                                              <a:chart seriesIdx="2" categoryIdx="-4" bldStep="series"/>
                                            </p:graphic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6">
                                            <p:graphicEl>
                                              <a:chart seriesIdx="3" categoryIdx="-4" bldStep="series"/>
                                            </p:graphicEl>
                                          </p:spTgt>
                                        </p:tgtEl>
                                        <p:attrNameLst>
                                          <p:attrName>style.visibility</p:attrName>
                                        </p:attrNameLst>
                                      </p:cBhvr>
                                      <p:to>
                                        <p:strVal val="visible"/>
                                      </p:to>
                                    </p:set>
                                    <p:animEffect transition="in" filter="wipe(left)">
                                      <p:cBhvr>
                                        <p:cTn id="24" dur="2000"/>
                                        <p:tgtEl>
                                          <p:spTgt spid="6">
                                            <p:graphicEl>
                                              <a:chart seriesIdx="3" categoryIdx="-4" bldStep="series"/>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6">
                                            <p:graphicEl>
                                              <a:chart seriesIdx="4" categoryIdx="-4" bldStep="series"/>
                                            </p:graphicEl>
                                          </p:spTgt>
                                        </p:tgtEl>
                                        <p:attrNameLst>
                                          <p:attrName>style.visibility</p:attrName>
                                        </p:attrNameLst>
                                      </p:cBhvr>
                                      <p:to>
                                        <p:strVal val="visible"/>
                                      </p:to>
                                    </p:set>
                                    <p:animEffect transition="in" filter="wipe(left)">
                                      <p:cBhvr>
                                        <p:cTn id="29" dur="2000"/>
                                        <p:tgtEl>
                                          <p:spTgt spid="6">
                                            <p:graphicEl>
                                              <a:chart seriesIdx="4" categoryIdx="-4" bldStep="series"/>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6">
                                            <p:graphicEl>
                                              <a:chart seriesIdx="5" categoryIdx="-4" bldStep="series"/>
                                            </p:graphicEl>
                                          </p:spTgt>
                                        </p:tgtEl>
                                        <p:attrNameLst>
                                          <p:attrName>style.visibility</p:attrName>
                                        </p:attrNameLst>
                                      </p:cBhvr>
                                      <p:to>
                                        <p:strVal val="visible"/>
                                      </p:to>
                                    </p:set>
                                    <p:animEffect transition="in" filter="wipe(left)">
                                      <p:cBhvr>
                                        <p:cTn id="34" dur="2000"/>
                                        <p:tgtEl>
                                          <p:spTgt spid="6">
                                            <p:graphicEl>
                                              <a:chart seriesIdx="5" categoryIdx="-4" bldStep="series"/>
                                            </p:graphicEl>
                                          </p:spTgt>
                                        </p:tgtEl>
                                      </p:cBhvr>
                                    </p:animEffect>
                                  </p:childTnLst>
                                </p:cTn>
                              </p:par>
                              <p:par>
                                <p:cTn id="35" presetID="22" presetClass="entr" presetSubtype="8" fill="hold" grpId="0" nodeType="withEffect">
                                  <p:stCondLst>
                                    <p:cond delay="0"/>
                                  </p:stCondLst>
                                  <p:childTnLst>
                                    <p:set>
                                      <p:cBhvr>
                                        <p:cTn id="36" dur="1" fill="hold">
                                          <p:stCondLst>
                                            <p:cond delay="0"/>
                                          </p:stCondLst>
                                        </p:cTn>
                                        <p:tgtEl>
                                          <p:spTgt spid="6">
                                            <p:graphicEl>
                                              <a:chart seriesIdx="6" categoryIdx="-4" bldStep="series"/>
                                            </p:graphicEl>
                                          </p:spTgt>
                                        </p:tgtEl>
                                        <p:attrNameLst>
                                          <p:attrName>style.visibility</p:attrName>
                                        </p:attrNameLst>
                                      </p:cBhvr>
                                      <p:to>
                                        <p:strVal val="visible"/>
                                      </p:to>
                                    </p:set>
                                    <p:animEffect transition="in" filter="wipe(left)">
                                      <p:cBhvr>
                                        <p:cTn id="37" dur="2000"/>
                                        <p:tgtEl>
                                          <p:spTgt spid="6">
                                            <p:graphicEl>
                                              <a:chart seriesIdx="6" categoryIdx="-4" bldStep="series"/>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wipe(left)">
                                      <p:cBhvr>
                                        <p:cTn id="4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2"/>
                </p:tgtEl>
              </p:cMediaNode>
            </p:audio>
          </p:childTnLst>
        </p:cTn>
      </p:par>
    </p:tnLst>
    <p:bldLst>
      <p:bldP spid="5" grpId="0"/>
      <p:bldGraphic spid="6" grpId="0" uiExpand="1">
        <p:bldSub>
          <a:bldChart bld="series" animBg="0"/>
        </p:bldSub>
      </p:bldGraphic>
      <p:bldGraphic spid="9"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hart 8">
            <a:extLst>
              <a:ext uri="{FF2B5EF4-FFF2-40B4-BE49-F238E27FC236}">
                <a16:creationId xmlns:a16="http://schemas.microsoft.com/office/drawing/2014/main" id="{8112CEE2-FED7-4A49-99C4-50EE477F69D1}"/>
              </a:ext>
            </a:extLst>
          </p:cNvPr>
          <p:cNvGraphicFramePr>
            <a:graphicFrameLocks/>
          </p:cNvGraphicFramePr>
          <p:nvPr/>
        </p:nvGraphicFramePr>
        <p:xfrm>
          <a:off x="228600" y="1047750"/>
          <a:ext cx="8686800" cy="3657600"/>
        </p:xfrm>
        <a:graphic>
          <a:graphicData uri="http://schemas.openxmlformats.org/drawingml/2006/chart">
            <c:chart xmlns:c="http://schemas.openxmlformats.org/drawingml/2006/chart" xmlns:r="http://schemas.openxmlformats.org/officeDocument/2006/relationships" r:id="rId6"/>
          </a:graphicData>
        </a:graphic>
      </p:graphicFrame>
      <p:sp>
        <p:nvSpPr>
          <p:cNvPr id="12" name="Title 1">
            <a:extLst>
              <a:ext uri="{FF2B5EF4-FFF2-40B4-BE49-F238E27FC236}">
                <a16:creationId xmlns:a16="http://schemas.microsoft.com/office/drawing/2014/main" id="{740AF85E-EDB8-4ECD-8786-3B87F2E10443}"/>
              </a:ext>
            </a:extLst>
          </p:cNvPr>
          <p:cNvSpPr txBox="1">
            <a:spLocks/>
          </p:cNvSpPr>
          <p:nvPr/>
        </p:nvSpPr>
        <p:spPr>
          <a:xfrm>
            <a:off x="838200" y="243095"/>
            <a:ext cx="7162800" cy="437877"/>
          </a:xfrm>
          <a:prstGeom prst="rect">
            <a:avLst/>
          </a:prstGeom>
          <a:noFill/>
          <a:ln w="9525">
            <a:noFill/>
            <a:miter lim="800000"/>
            <a:headEnd/>
            <a:tailEnd/>
          </a:ln>
          <a:effectLst/>
        </p:spPr>
        <p:txBody>
          <a:bodyPr anchor="b" anchorCtr="1"/>
          <a:lstStyle>
            <a:defPPr>
              <a:defRPr lang="en-US"/>
            </a:defPPr>
            <a:lvl1pPr algn="ctr">
              <a:lnSpc>
                <a:spcPts val="2500"/>
              </a:lnSpc>
              <a:defRPr sz="3200" b="1">
                <a:solidFill>
                  <a:srgbClr val="737300">
                    <a:lumMod val="20000"/>
                    <a:lumOff val="80000"/>
                  </a:srgbClr>
                </a:solidFill>
                <a:effectLst>
                  <a:outerShdw blurRad="38100" dist="38100" dir="2700000" algn="tl">
                    <a:srgbClr val="000000"/>
                  </a:outerShdw>
                </a:effectLst>
                <a:latin typeface="Arial"/>
                <a:ea typeface="+mj-ea"/>
                <a:cs typeface="+mj-cs"/>
              </a:defRPr>
            </a:lvl1pPr>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2800" b="1" i="0" u="none" strike="noStrike" kern="1200" cap="small" spc="0" normalizeH="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China Annual Energy Consumption</a:t>
            </a:r>
          </a:p>
        </p:txBody>
      </p:sp>
      <p:sp>
        <p:nvSpPr>
          <p:cNvPr id="13" name="TextBox 66">
            <a:extLst>
              <a:ext uri="{FF2B5EF4-FFF2-40B4-BE49-F238E27FC236}">
                <a16:creationId xmlns:a16="http://schemas.microsoft.com/office/drawing/2014/main" id="{0356CFC0-0829-4755-93A8-EAD0744424C0}"/>
              </a:ext>
            </a:extLst>
          </p:cNvPr>
          <p:cNvSpPr txBox="1">
            <a:spLocks noChangeArrowheads="1"/>
          </p:cNvSpPr>
          <p:nvPr/>
        </p:nvSpPr>
        <p:spPr bwMode="auto">
          <a:xfrm>
            <a:off x="200025" y="4961879"/>
            <a:ext cx="4610099"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itchFamily="2" charset="2"/>
              <a:buChar char="n"/>
              <a:defRPr sz="3200">
                <a:solidFill>
                  <a:schemeClr val="tx1"/>
                </a:solidFill>
                <a:latin typeface="Tahoma" pitchFamily="34" charset="0"/>
              </a:defRPr>
            </a:lvl1pPr>
            <a:lvl2pPr marL="742950" indent="-285750">
              <a:spcBef>
                <a:spcPct val="20000"/>
              </a:spcBef>
              <a:buClr>
                <a:schemeClr val="tx1"/>
              </a:buClr>
              <a:buSzPct val="65000"/>
              <a:buFont typeface="Wingdings" pitchFamily="2" charset="2"/>
              <a:buChar char="n"/>
              <a:defRPr sz="2800">
                <a:solidFill>
                  <a:schemeClr val="tx1"/>
                </a:solidFill>
                <a:latin typeface="Tahoma" pitchFamily="34" charset="0"/>
              </a:defRPr>
            </a:lvl2pPr>
            <a:lvl3pPr marL="1143000" indent="-228600">
              <a:spcBef>
                <a:spcPct val="20000"/>
              </a:spcBef>
              <a:buClr>
                <a:schemeClr val="accent2"/>
              </a:buClr>
              <a:buSzPct val="65000"/>
              <a:buFont typeface="Wingdings" pitchFamily="2" charset="2"/>
              <a:buChar char="n"/>
              <a:defRPr sz="2400">
                <a:solidFill>
                  <a:schemeClr val="tx1"/>
                </a:solidFill>
                <a:latin typeface="Tahoma" pitchFamily="34" charset="0"/>
              </a:defRPr>
            </a:lvl3pPr>
            <a:lvl4pPr marL="1600200" indent="-228600">
              <a:spcBef>
                <a:spcPct val="20000"/>
              </a:spcBef>
              <a:buClr>
                <a:schemeClr val="tx1"/>
              </a:buClr>
              <a:buSzPct val="65000"/>
              <a:buFont typeface="Wingdings" pitchFamily="2" charset="2"/>
              <a:buChar char="n"/>
              <a:defRPr sz="2000">
                <a:solidFill>
                  <a:schemeClr val="tx1"/>
                </a:solidFill>
                <a:latin typeface="Tahoma" pitchFamily="34" charset="0"/>
              </a:defRPr>
            </a:lvl4pPr>
            <a:lvl5pPr marL="2057400" indent="-228600">
              <a:spcBef>
                <a:spcPct val="20000"/>
              </a:spcBef>
              <a:buClr>
                <a:schemeClr val="folHlink"/>
              </a:buClr>
              <a:buSzPct val="65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Data: BP Statistical View of World Energy </a:t>
            </a:r>
            <a:r>
              <a:rPr kumimoji="0" 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(2020)    </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Analysis Tinker</a:t>
            </a:r>
          </a:p>
        </p:txBody>
      </p:sp>
      <p:sp>
        <p:nvSpPr>
          <p:cNvPr id="16" name="Rectangle 15">
            <a:extLst>
              <a:ext uri="{FF2B5EF4-FFF2-40B4-BE49-F238E27FC236}">
                <a16:creationId xmlns:a16="http://schemas.microsoft.com/office/drawing/2014/main" id="{D9FAF72B-F671-4585-9619-6A3F8D562240}"/>
              </a:ext>
            </a:extLst>
          </p:cNvPr>
          <p:cNvSpPr/>
          <p:nvPr/>
        </p:nvSpPr>
        <p:spPr>
          <a:xfrm>
            <a:off x="5638800" y="3409950"/>
            <a:ext cx="1090363" cy="461665"/>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Policy</a:t>
            </a:r>
          </a:p>
        </p:txBody>
      </p:sp>
      <p:cxnSp>
        <p:nvCxnSpPr>
          <p:cNvPr id="6" name="Straight Connector 5">
            <a:extLst>
              <a:ext uri="{FF2B5EF4-FFF2-40B4-BE49-F238E27FC236}">
                <a16:creationId xmlns:a16="http://schemas.microsoft.com/office/drawing/2014/main" id="{759A8521-3EBF-49BA-8F06-A4F5C6416701}"/>
              </a:ext>
            </a:extLst>
          </p:cNvPr>
          <p:cNvCxnSpPr>
            <a:cxnSpLocks/>
          </p:cNvCxnSpPr>
          <p:nvPr/>
        </p:nvCxnSpPr>
        <p:spPr bwMode="auto">
          <a:xfrm flipV="1">
            <a:off x="7007560" y="2800350"/>
            <a:ext cx="0" cy="1501555"/>
          </a:xfrm>
          <a:prstGeom prst="line">
            <a:avLst/>
          </a:prstGeom>
          <a:noFill/>
          <a:ln w="57150" cap="flat" cmpd="sng" algn="ctr">
            <a:solidFill>
              <a:schemeClr val="tx1"/>
            </a:solidFill>
            <a:prstDash val="solid"/>
            <a:round/>
            <a:headEnd type="none" w="med" len="med"/>
            <a:tailEnd type="none" w="med" len="med"/>
          </a:ln>
          <a:effectLst>
            <a:outerShdw blurRad="50800" dist="38100" dir="2700000" algn="tl" rotWithShape="0">
              <a:prstClr val="black">
                <a:alpha val="40000"/>
              </a:prstClr>
            </a:outerShdw>
          </a:effectLst>
        </p:spPr>
      </p:cxnSp>
      <p:cxnSp>
        <p:nvCxnSpPr>
          <p:cNvPr id="7" name="Straight Connector 6">
            <a:extLst>
              <a:ext uri="{FF2B5EF4-FFF2-40B4-BE49-F238E27FC236}">
                <a16:creationId xmlns:a16="http://schemas.microsoft.com/office/drawing/2014/main" id="{C51C3B2A-11B5-4EF1-BADD-BA5342B221B6}"/>
              </a:ext>
            </a:extLst>
          </p:cNvPr>
          <p:cNvCxnSpPr>
            <a:cxnSpLocks/>
          </p:cNvCxnSpPr>
          <p:nvPr/>
        </p:nvCxnSpPr>
        <p:spPr bwMode="auto">
          <a:xfrm flipH="1" flipV="1">
            <a:off x="7010400" y="2800350"/>
            <a:ext cx="2" cy="1488330"/>
          </a:xfrm>
          <a:prstGeom prst="line">
            <a:avLst/>
          </a:prstGeom>
          <a:noFill/>
          <a:ln w="57150" cap="flat" cmpd="sng" algn="ctr">
            <a:solidFill>
              <a:srgbClr val="FFFF00"/>
            </a:solidFill>
            <a:prstDash val="solid"/>
            <a:round/>
            <a:headEnd type="none" w="med" len="med"/>
            <a:tailEnd type="none" w="med" len="med"/>
          </a:ln>
          <a:effectLst>
            <a:outerShdw blurRad="50800" dist="38100" dir="2700000" algn="tl" rotWithShape="0">
              <a:prstClr val="black">
                <a:alpha val="40000"/>
              </a:prstClr>
            </a:outerShdw>
          </a:effectLst>
        </p:spPr>
      </p:cxnSp>
      <p:sp>
        <p:nvSpPr>
          <p:cNvPr id="2" name="TextBox 1">
            <a:extLst>
              <a:ext uri="{FF2B5EF4-FFF2-40B4-BE49-F238E27FC236}">
                <a16:creationId xmlns:a16="http://schemas.microsoft.com/office/drawing/2014/main" id="{C08DBE38-2C56-48C8-9321-53E1AB906231}"/>
              </a:ext>
            </a:extLst>
          </p:cNvPr>
          <p:cNvSpPr txBox="1"/>
          <p:nvPr/>
        </p:nvSpPr>
        <p:spPr>
          <a:xfrm>
            <a:off x="5675636" y="1200150"/>
            <a:ext cx="1410964" cy="400110"/>
          </a:xfrm>
          <a:prstGeom prst="rect">
            <a:avLst/>
          </a:prstGeom>
          <a:noFill/>
        </p:spPr>
        <p:txBody>
          <a:bodyPr wrap="none" rtlCol="0">
            <a:spAutoFit/>
          </a:bodyPr>
          <a:lstStyle/>
          <a:p>
            <a:r>
              <a:rPr lang="en-US" sz="2000" b="1" dirty="0" err="1">
                <a:effectLst>
                  <a:outerShdw blurRad="38100" dist="38100" dir="2700000" algn="tl">
                    <a:srgbClr val="000000">
                      <a:alpha val="43137"/>
                    </a:srgbClr>
                  </a:outerShdw>
                </a:effectLst>
              </a:rPr>
              <a:t>Covid</a:t>
            </a:r>
            <a:r>
              <a:rPr lang="en-US" sz="2000" b="1" dirty="0">
                <a:effectLst>
                  <a:outerShdw blurRad="38100" dist="38100" dir="2700000" algn="tl">
                    <a:srgbClr val="000000">
                      <a:alpha val="43137"/>
                    </a:srgbClr>
                  </a:outerShdw>
                </a:effectLst>
              </a:rPr>
              <a:t> 19?</a:t>
            </a:r>
          </a:p>
        </p:txBody>
      </p:sp>
      <p:pic>
        <p:nvPicPr>
          <p:cNvPr id="3" name="Audio 2">
            <a:hlinkClick r:id="" action="ppaction://media"/>
            <a:extLst>
              <a:ext uri="{FF2B5EF4-FFF2-40B4-BE49-F238E27FC236}">
                <a16:creationId xmlns:a16="http://schemas.microsoft.com/office/drawing/2014/main" id="{B19881BA-ED35-4331-ABE6-6CB02C6BC9F0}"/>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2396215218"/>
      </p:ext>
    </p:extLst>
  </p:cSld>
  <p:clrMapOvr>
    <a:masterClrMapping/>
  </p:clrMapOvr>
  <mc:AlternateContent xmlns:mc="http://schemas.openxmlformats.org/markup-compatibility/2006" xmlns:p14="http://schemas.microsoft.com/office/powerpoint/2010/main">
    <mc:Choice Requires="p14">
      <p:transition spd="med" p14:dur="700" advTm="26074">
        <p:fade/>
      </p:transition>
    </mc:Choice>
    <mc:Fallback xmlns="">
      <p:transition spd="med" advTm="2607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9">
                                            <p:graphicEl>
                                              <a:chart seriesIdx="0" categoryIdx="-4" bldStep="series"/>
                                            </p:graphicEl>
                                          </p:spTgt>
                                        </p:tgtEl>
                                        <p:attrNameLst>
                                          <p:attrName>style.visibility</p:attrName>
                                        </p:attrNameLst>
                                      </p:cBhvr>
                                      <p:to>
                                        <p:strVal val="visible"/>
                                      </p:to>
                                    </p:set>
                                    <p:animEffect transition="in" filter="wipe(left)">
                                      <p:cBhvr>
                                        <p:cTn id="11" dur="2000"/>
                                        <p:tgtEl>
                                          <p:spTgt spid="9">
                                            <p:graphicEl>
                                              <a:chart seriesIdx="0" categoryIdx="-4" bldStep="series"/>
                                            </p:graphicEl>
                                          </p:spTgt>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9">
                                            <p:graphicEl>
                                              <a:chart seriesIdx="1" categoryIdx="-4" bldStep="series"/>
                                            </p:graphicEl>
                                          </p:spTgt>
                                        </p:tgtEl>
                                        <p:attrNameLst>
                                          <p:attrName>style.visibility</p:attrName>
                                        </p:attrNameLst>
                                      </p:cBhvr>
                                      <p:to>
                                        <p:strVal val="visible"/>
                                      </p:to>
                                    </p:set>
                                    <p:animEffect transition="in" filter="wipe(left)">
                                      <p:cBhvr>
                                        <p:cTn id="20" dur="2000"/>
                                        <p:tgtEl>
                                          <p:spTgt spid="9">
                                            <p:graphicEl>
                                              <a:chart seriesIdx="1" categoryIdx="-4" bldStep="series"/>
                                            </p:graphic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9">
                                            <p:graphicEl>
                                              <a:chart seriesIdx="2" categoryIdx="-4" bldStep="series"/>
                                            </p:graphicEl>
                                          </p:spTgt>
                                        </p:tgtEl>
                                        <p:attrNameLst>
                                          <p:attrName>style.visibility</p:attrName>
                                        </p:attrNameLst>
                                      </p:cBhvr>
                                      <p:to>
                                        <p:strVal val="visible"/>
                                      </p:to>
                                    </p:set>
                                    <p:animEffect transition="in" filter="wipe(left)">
                                      <p:cBhvr>
                                        <p:cTn id="23" dur="2000"/>
                                        <p:tgtEl>
                                          <p:spTgt spid="9">
                                            <p:graphicEl>
                                              <a:chart seriesIdx="2" categoryIdx="-4" bldStep="series"/>
                                            </p:graphic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9">
                                            <p:graphicEl>
                                              <a:chart seriesIdx="3" categoryIdx="-4" bldStep="series"/>
                                            </p:graphicEl>
                                          </p:spTgt>
                                        </p:tgtEl>
                                        <p:attrNameLst>
                                          <p:attrName>style.visibility</p:attrName>
                                        </p:attrNameLst>
                                      </p:cBhvr>
                                      <p:to>
                                        <p:strVal val="visible"/>
                                      </p:to>
                                    </p:set>
                                    <p:animEffect transition="in" filter="wipe(left)">
                                      <p:cBhvr>
                                        <p:cTn id="26" dur="2000"/>
                                        <p:tgtEl>
                                          <p:spTgt spid="9">
                                            <p:graphicEl>
                                              <a:chart seriesIdx="3" categoryIdx="-4" bldStep="series"/>
                                            </p:graphic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9">
                                            <p:graphicEl>
                                              <a:chart seriesIdx="4" categoryIdx="-4" bldStep="series"/>
                                            </p:graphicEl>
                                          </p:spTgt>
                                        </p:tgtEl>
                                        <p:attrNameLst>
                                          <p:attrName>style.visibility</p:attrName>
                                        </p:attrNameLst>
                                      </p:cBhvr>
                                      <p:to>
                                        <p:strVal val="visible"/>
                                      </p:to>
                                    </p:set>
                                    <p:animEffect transition="in" filter="wipe(left)">
                                      <p:cBhvr>
                                        <p:cTn id="29" dur="2000"/>
                                        <p:tgtEl>
                                          <p:spTgt spid="9">
                                            <p:graphicEl>
                                              <a:chart seriesIdx="4" categoryIdx="-4" bldStep="series"/>
                                            </p:graphicEl>
                                          </p:spTgt>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9">
                                            <p:graphicEl>
                                              <a:chart seriesIdx="5" categoryIdx="-4" bldStep="series"/>
                                            </p:graphicEl>
                                          </p:spTgt>
                                        </p:tgtEl>
                                        <p:attrNameLst>
                                          <p:attrName>style.visibility</p:attrName>
                                        </p:attrNameLst>
                                      </p:cBhvr>
                                      <p:to>
                                        <p:strVal val="visible"/>
                                      </p:to>
                                    </p:set>
                                    <p:animEffect transition="in" filter="wipe(left)">
                                      <p:cBhvr>
                                        <p:cTn id="32" dur="2000"/>
                                        <p:tgtEl>
                                          <p:spTgt spid="9">
                                            <p:graphicEl>
                                              <a:chart seriesIdx="5" categoryIdx="-4" bldStep="series"/>
                                            </p:graphicEl>
                                          </p:spTgt>
                                        </p:tgtEl>
                                      </p:cBhvr>
                                    </p:animEffect>
                                  </p:childTnLst>
                                </p:cTn>
                              </p:par>
                              <p:par>
                                <p:cTn id="33" presetID="22" presetClass="entr" presetSubtype="8" fill="hold" grpId="0" nodeType="withEffect">
                                  <p:stCondLst>
                                    <p:cond delay="0"/>
                                  </p:stCondLst>
                                  <p:childTnLst>
                                    <p:set>
                                      <p:cBhvr>
                                        <p:cTn id="34" dur="1" fill="hold">
                                          <p:stCondLst>
                                            <p:cond delay="0"/>
                                          </p:stCondLst>
                                        </p:cTn>
                                        <p:tgtEl>
                                          <p:spTgt spid="9">
                                            <p:graphicEl>
                                              <a:chart seriesIdx="6" categoryIdx="-4" bldStep="series"/>
                                            </p:graphicEl>
                                          </p:spTgt>
                                        </p:tgtEl>
                                        <p:attrNameLst>
                                          <p:attrName>style.visibility</p:attrName>
                                        </p:attrNameLst>
                                      </p:cBhvr>
                                      <p:to>
                                        <p:strVal val="visible"/>
                                      </p:to>
                                    </p:set>
                                    <p:animEffect transition="in" filter="wipe(left)">
                                      <p:cBhvr>
                                        <p:cTn id="35" dur="2000"/>
                                        <p:tgtEl>
                                          <p:spTgt spid="9">
                                            <p:graphicEl>
                                              <a:chart seriesIdx="6" categoryIdx="-4" bldStep="series"/>
                                            </p:graphicEl>
                                          </p:spTgt>
                                        </p:tgtEl>
                                      </p:cBhvr>
                                    </p:animEffect>
                                  </p:childTnLst>
                                </p:cTn>
                              </p:par>
                              <p:par>
                                <p:cTn id="36" presetID="22" presetClass="entr" presetSubtype="8" fill="hold" grpId="0" nodeType="withEffect">
                                  <p:stCondLst>
                                    <p:cond delay="0"/>
                                  </p:stCondLst>
                                  <p:childTnLst>
                                    <p:set>
                                      <p:cBhvr>
                                        <p:cTn id="37" dur="1" fill="hold">
                                          <p:stCondLst>
                                            <p:cond delay="0"/>
                                          </p:stCondLst>
                                        </p:cTn>
                                        <p:tgtEl>
                                          <p:spTgt spid="9">
                                            <p:graphicEl>
                                              <a:chart seriesIdx="7" categoryIdx="-4" bldStep="series"/>
                                            </p:graphicEl>
                                          </p:spTgt>
                                        </p:tgtEl>
                                        <p:attrNameLst>
                                          <p:attrName>style.visibility</p:attrName>
                                        </p:attrNameLst>
                                      </p:cBhvr>
                                      <p:to>
                                        <p:strVal val="visible"/>
                                      </p:to>
                                    </p:set>
                                    <p:animEffect transition="in" filter="wipe(left)">
                                      <p:cBhvr>
                                        <p:cTn id="38" dur="2000"/>
                                        <p:tgtEl>
                                          <p:spTgt spid="9">
                                            <p:graphicEl>
                                              <a:chart seriesIdx="7" categoryIdx="-4" bldStep="series"/>
                                            </p:graphicEl>
                                          </p:spTgt>
                                        </p:tgtEl>
                                      </p:cBhvr>
                                    </p:animEffect>
                                  </p:childTnLst>
                                </p:cTn>
                              </p:par>
                            </p:childTnLst>
                          </p:cTn>
                        </p:par>
                        <p:par>
                          <p:cTn id="39" fill="hold">
                            <p:stCondLst>
                              <p:cond delay="2000"/>
                            </p:stCondLst>
                            <p:childTnLst>
                              <p:par>
                                <p:cTn id="40" presetID="22" presetClass="entr" presetSubtype="4" fill="hold" nodeType="after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wipe(down)">
                                      <p:cBhvr>
                                        <p:cTn id="42" dur="1500"/>
                                        <p:tgtEl>
                                          <p:spTgt spid="6"/>
                                        </p:tgtEl>
                                      </p:cBhvr>
                                    </p:animEffect>
                                  </p:childTnLst>
                                </p:cTn>
                              </p:par>
                              <p:par>
                                <p:cTn id="43" presetID="22" presetClass="entr" presetSubtype="4" fill="hold" nodeType="with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wipe(down)">
                                      <p:cBhvr>
                                        <p:cTn id="45" dur="1500"/>
                                        <p:tgtEl>
                                          <p:spTgt spid="7"/>
                                        </p:tgtEl>
                                      </p:cBhvr>
                                    </p:animEffect>
                                  </p:childTnLst>
                                </p:cTn>
                              </p:par>
                            </p:childTnLst>
                          </p:cTn>
                        </p:par>
                        <p:par>
                          <p:cTn id="46" fill="hold">
                            <p:stCondLst>
                              <p:cond delay="3500"/>
                            </p:stCondLst>
                            <p:childTnLst>
                              <p:par>
                                <p:cTn id="47" presetID="42" presetClass="path" presetSubtype="0" accel="50000" decel="50000" fill="hold" nodeType="afterEffect">
                                  <p:stCondLst>
                                    <p:cond delay="0"/>
                                  </p:stCondLst>
                                  <p:childTnLst>
                                    <p:animMotion origin="layout" path="M 3.33333E-6 2.46914E-6 L -0.00035 -0.28797 " pathEditMode="relative" rAng="0" ptsTypes="AA">
                                      <p:cBhvr>
                                        <p:cTn id="48" dur="2000" fill="hold"/>
                                        <p:tgtEl>
                                          <p:spTgt spid="7"/>
                                        </p:tgtEl>
                                        <p:attrNameLst>
                                          <p:attrName>ppt_x</p:attrName>
                                          <p:attrName>ppt_y</p:attrName>
                                        </p:attrNameLst>
                                      </p:cBhvr>
                                      <p:rCtr x="-17" y="-14414"/>
                                    </p:animMotion>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2"/>
                                        </p:tgtEl>
                                        <p:attrNameLst>
                                          <p:attrName>style.visibility</p:attrName>
                                        </p:attrNameLst>
                                      </p:cBhvr>
                                      <p:to>
                                        <p:strVal val="visible"/>
                                      </p:to>
                                    </p:set>
                                    <p:animEffect transition="in" filter="fade">
                                      <p:cBhvr>
                                        <p:cTn id="53" dur="1000"/>
                                        <p:tgtEl>
                                          <p:spTgt spid="2"/>
                                        </p:tgtEl>
                                      </p:cBhvr>
                                    </p:animEffect>
                                  </p:childTnLst>
                                </p:cTn>
                              </p:par>
                              <p:par>
                                <p:cTn id="54" presetID="10" presetClass="exit" presetSubtype="0" fill="hold" nodeType="withEffect">
                                  <p:stCondLst>
                                    <p:cond delay="0"/>
                                  </p:stCondLst>
                                  <p:childTnLst>
                                    <p:animEffect transition="out" filter="fade">
                                      <p:cBhvr>
                                        <p:cTn id="55" dur="500"/>
                                        <p:tgtEl>
                                          <p:spTgt spid="6"/>
                                        </p:tgtEl>
                                      </p:cBhvr>
                                    </p:animEffect>
                                    <p:set>
                                      <p:cBhvr>
                                        <p:cTn id="56" dur="1" fill="hold">
                                          <p:stCondLst>
                                            <p:cond delay="499"/>
                                          </p:stCondLst>
                                        </p:cTn>
                                        <p:tgtEl>
                                          <p:spTgt spid="6"/>
                                        </p:tgtEl>
                                        <p:attrNameLst>
                                          <p:attrName>style.visibility</p:attrName>
                                        </p:attrNameLst>
                                      </p:cBhvr>
                                      <p:to>
                                        <p:strVal val="hidden"/>
                                      </p:to>
                                    </p:set>
                                  </p:childTnLst>
                                </p:cTn>
                              </p:par>
                              <p:par>
                                <p:cTn id="57" presetID="10" presetClass="exit" presetSubtype="0" fill="hold" nodeType="withEffect">
                                  <p:stCondLst>
                                    <p:cond delay="0"/>
                                  </p:stCondLst>
                                  <p:childTnLst>
                                    <p:animEffect transition="out" filter="fade">
                                      <p:cBhvr>
                                        <p:cTn id="58" dur="500"/>
                                        <p:tgtEl>
                                          <p:spTgt spid="7"/>
                                        </p:tgtEl>
                                      </p:cBhvr>
                                    </p:animEffect>
                                    <p:set>
                                      <p:cBhvr>
                                        <p:cTn id="59"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0" fill="hold" display="0">
                  <p:stCondLst>
                    <p:cond delay="indefinite"/>
                  </p:stCondLst>
                  <p:endCondLst>
                    <p:cond evt="onStopAudio" delay="0">
                      <p:tgtEl>
                        <p:sldTgt/>
                      </p:tgtEl>
                    </p:cond>
                  </p:endCondLst>
                </p:cTn>
                <p:tgtEl>
                  <p:spTgt spid="3"/>
                </p:tgtEl>
              </p:cMediaNode>
            </p:audio>
          </p:childTnLst>
        </p:cTn>
      </p:par>
    </p:tnLst>
    <p:bldLst>
      <p:bldGraphic spid="9" grpId="0" uiExpand="1">
        <p:bldSub>
          <a:bldChart bld="series" animBg="0"/>
        </p:bldSub>
      </p:bldGraphic>
      <p:bldP spid="16" grpId="0"/>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740AF85E-EDB8-4ECD-8786-3B87F2E10443}"/>
              </a:ext>
            </a:extLst>
          </p:cNvPr>
          <p:cNvSpPr txBox="1">
            <a:spLocks/>
          </p:cNvSpPr>
          <p:nvPr/>
        </p:nvSpPr>
        <p:spPr>
          <a:xfrm>
            <a:off x="1219200" y="57150"/>
            <a:ext cx="6705600" cy="895350"/>
          </a:xfrm>
          <a:prstGeom prst="rect">
            <a:avLst/>
          </a:prstGeom>
          <a:noFill/>
          <a:ln w="9525">
            <a:noFill/>
            <a:miter lim="800000"/>
            <a:headEnd/>
            <a:tailEnd/>
          </a:ln>
          <a:effectLst/>
        </p:spPr>
        <p:txBody>
          <a:bodyPr anchor="b" anchorCtr="1"/>
          <a:lstStyle>
            <a:defPPr>
              <a:defRPr lang="en-US"/>
            </a:defPPr>
            <a:lvl1pPr algn="ctr">
              <a:lnSpc>
                <a:spcPts val="2500"/>
              </a:lnSpc>
              <a:defRPr sz="3200" b="1">
                <a:solidFill>
                  <a:srgbClr val="737300">
                    <a:lumMod val="20000"/>
                    <a:lumOff val="80000"/>
                  </a:srgbClr>
                </a:solidFill>
                <a:effectLst>
                  <a:outerShdw blurRad="38100" dist="38100" dir="2700000" algn="tl">
                    <a:srgbClr val="000000"/>
                  </a:outerShdw>
                </a:effectLst>
                <a:latin typeface="Arial"/>
                <a:ea typeface="+mj-ea"/>
                <a:cs typeface="+mj-cs"/>
              </a:defRPr>
            </a:lvl1pPr>
          </a:lstStyle>
          <a:p>
            <a:pPr>
              <a:lnSpc>
                <a:spcPct val="100000"/>
              </a:lnSpc>
              <a:spcBef>
                <a:spcPts val="0"/>
              </a:spcBef>
              <a:spcAft>
                <a:spcPts val="0"/>
              </a:spcAft>
              <a:buClr>
                <a:srgbClr val="FFCC66"/>
              </a:buClr>
              <a:buSzPct val="65000"/>
              <a:defRPr/>
            </a:pPr>
            <a:r>
              <a:rPr lang="en-US" cap="small" dirty="0">
                <a:solidFill>
                  <a:schemeClr val="accent6">
                    <a:lumMod val="20000"/>
                    <a:lumOff val="80000"/>
                  </a:schemeClr>
                </a:solidFill>
                <a:effectLst>
                  <a:outerShdw blurRad="38100" dist="38100" dir="2700000" algn="tl">
                    <a:srgbClr val="000000">
                      <a:alpha val="43137"/>
                    </a:srgbClr>
                  </a:outerShdw>
                </a:effectLst>
                <a:ea typeface="+mn-ea"/>
                <a:cs typeface="Times New Roman" panose="02020603050405020304" pitchFamily="18" charset="0"/>
              </a:rPr>
              <a:t>China v India</a:t>
            </a:r>
          </a:p>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2400" b="1" i="0" u="none" strike="noStrike" kern="1200" cap="small" spc="0" noProof="0" dirty="0">
                <a:ln>
                  <a:noFill/>
                </a:ln>
                <a:solidFill>
                  <a:srgbClr val="CCFFCC"/>
                </a:solidFill>
                <a:effectLst>
                  <a:outerShdw blurRad="38100" dist="38100" dir="2700000" algn="tl">
                    <a:srgbClr val="000000"/>
                  </a:outerShdw>
                </a:effectLst>
                <a:uLnTx/>
                <a:uFillTx/>
                <a:latin typeface="Arial"/>
                <a:ea typeface="+mj-ea"/>
                <a:cs typeface="+mj-cs"/>
              </a:rPr>
              <a:t>Annual Primary Energy Consumption</a:t>
            </a:r>
          </a:p>
        </p:txBody>
      </p:sp>
      <p:sp>
        <p:nvSpPr>
          <p:cNvPr id="13" name="TextBox 66">
            <a:extLst>
              <a:ext uri="{FF2B5EF4-FFF2-40B4-BE49-F238E27FC236}">
                <a16:creationId xmlns:a16="http://schemas.microsoft.com/office/drawing/2014/main" id="{0356CFC0-0829-4755-93A8-EAD0744424C0}"/>
              </a:ext>
            </a:extLst>
          </p:cNvPr>
          <p:cNvSpPr txBox="1">
            <a:spLocks noChangeArrowheads="1"/>
          </p:cNvSpPr>
          <p:nvPr/>
        </p:nvSpPr>
        <p:spPr bwMode="auto">
          <a:xfrm>
            <a:off x="200025" y="4961879"/>
            <a:ext cx="4610099"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itchFamily="2" charset="2"/>
              <a:buChar char="n"/>
              <a:defRPr sz="3200">
                <a:solidFill>
                  <a:schemeClr val="tx1"/>
                </a:solidFill>
                <a:latin typeface="Tahoma" pitchFamily="34" charset="0"/>
              </a:defRPr>
            </a:lvl1pPr>
            <a:lvl2pPr marL="742950" indent="-285750">
              <a:spcBef>
                <a:spcPct val="20000"/>
              </a:spcBef>
              <a:buClr>
                <a:schemeClr val="tx1"/>
              </a:buClr>
              <a:buSzPct val="65000"/>
              <a:buFont typeface="Wingdings" pitchFamily="2" charset="2"/>
              <a:buChar char="n"/>
              <a:defRPr sz="2800">
                <a:solidFill>
                  <a:schemeClr val="tx1"/>
                </a:solidFill>
                <a:latin typeface="Tahoma" pitchFamily="34" charset="0"/>
              </a:defRPr>
            </a:lvl2pPr>
            <a:lvl3pPr marL="1143000" indent="-228600">
              <a:spcBef>
                <a:spcPct val="20000"/>
              </a:spcBef>
              <a:buClr>
                <a:schemeClr val="accent2"/>
              </a:buClr>
              <a:buSzPct val="65000"/>
              <a:buFont typeface="Wingdings" pitchFamily="2" charset="2"/>
              <a:buChar char="n"/>
              <a:defRPr sz="2400">
                <a:solidFill>
                  <a:schemeClr val="tx1"/>
                </a:solidFill>
                <a:latin typeface="Tahoma" pitchFamily="34" charset="0"/>
              </a:defRPr>
            </a:lvl3pPr>
            <a:lvl4pPr marL="1600200" indent="-228600">
              <a:spcBef>
                <a:spcPct val="20000"/>
              </a:spcBef>
              <a:buClr>
                <a:schemeClr val="tx1"/>
              </a:buClr>
              <a:buSzPct val="65000"/>
              <a:buFont typeface="Wingdings" pitchFamily="2" charset="2"/>
              <a:buChar char="n"/>
              <a:defRPr sz="2000">
                <a:solidFill>
                  <a:schemeClr val="tx1"/>
                </a:solidFill>
                <a:latin typeface="Tahoma" pitchFamily="34" charset="0"/>
              </a:defRPr>
            </a:lvl4pPr>
            <a:lvl5pPr marL="2057400" indent="-228600">
              <a:spcBef>
                <a:spcPct val="20000"/>
              </a:spcBef>
              <a:buClr>
                <a:schemeClr val="folHlink"/>
              </a:buClr>
              <a:buSzPct val="65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Data: BP Statistical View of World Energy </a:t>
            </a:r>
            <a:r>
              <a:rPr kumimoji="0" 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(2020)    </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Analysis Tinker</a:t>
            </a:r>
          </a:p>
        </p:txBody>
      </p:sp>
      <p:graphicFrame>
        <p:nvGraphicFramePr>
          <p:cNvPr id="14" name="Chart 13">
            <a:extLst>
              <a:ext uri="{FF2B5EF4-FFF2-40B4-BE49-F238E27FC236}">
                <a16:creationId xmlns:a16="http://schemas.microsoft.com/office/drawing/2014/main" id="{729FCD9F-717D-479C-92EC-6FD23A734BEF}"/>
              </a:ext>
            </a:extLst>
          </p:cNvPr>
          <p:cNvGraphicFramePr>
            <a:graphicFrameLocks/>
          </p:cNvGraphicFramePr>
          <p:nvPr/>
        </p:nvGraphicFramePr>
        <p:xfrm>
          <a:off x="228600" y="1047750"/>
          <a:ext cx="8686800" cy="3657600"/>
        </p:xfrm>
        <a:graphic>
          <a:graphicData uri="http://schemas.openxmlformats.org/drawingml/2006/chart">
            <c:chart xmlns:c="http://schemas.openxmlformats.org/drawingml/2006/chart" xmlns:r="http://schemas.openxmlformats.org/officeDocument/2006/relationships" r:id="rId6"/>
          </a:graphicData>
        </a:graphic>
      </p:graphicFrame>
      <p:sp>
        <p:nvSpPr>
          <p:cNvPr id="9" name="TextBox 8">
            <a:extLst>
              <a:ext uri="{FF2B5EF4-FFF2-40B4-BE49-F238E27FC236}">
                <a16:creationId xmlns:a16="http://schemas.microsoft.com/office/drawing/2014/main" id="{40AEA60B-43FC-4CFA-BE87-5C86C177E667}"/>
              </a:ext>
            </a:extLst>
          </p:cNvPr>
          <p:cNvSpPr txBox="1"/>
          <p:nvPr/>
        </p:nvSpPr>
        <p:spPr>
          <a:xfrm>
            <a:off x="5687602" y="2899093"/>
            <a:ext cx="1322798" cy="584775"/>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China</a:t>
            </a:r>
          </a:p>
        </p:txBody>
      </p:sp>
      <p:graphicFrame>
        <p:nvGraphicFramePr>
          <p:cNvPr id="15" name="Chart 14">
            <a:extLst>
              <a:ext uri="{FF2B5EF4-FFF2-40B4-BE49-F238E27FC236}">
                <a16:creationId xmlns:a16="http://schemas.microsoft.com/office/drawing/2014/main" id="{E382C512-BBB5-4F15-9030-8D85921BA62A}"/>
              </a:ext>
            </a:extLst>
          </p:cNvPr>
          <p:cNvGraphicFramePr>
            <a:graphicFrameLocks/>
          </p:cNvGraphicFramePr>
          <p:nvPr/>
        </p:nvGraphicFramePr>
        <p:xfrm>
          <a:off x="990600" y="1152524"/>
          <a:ext cx="6172200" cy="3265677"/>
        </p:xfrm>
        <a:graphic>
          <a:graphicData uri="http://schemas.openxmlformats.org/drawingml/2006/chart">
            <c:chart xmlns:c="http://schemas.openxmlformats.org/drawingml/2006/chart" xmlns:r="http://schemas.openxmlformats.org/officeDocument/2006/relationships" r:id="rId7"/>
          </a:graphicData>
        </a:graphic>
      </p:graphicFrame>
      <p:graphicFrame>
        <p:nvGraphicFramePr>
          <p:cNvPr id="17" name="Chart 16">
            <a:extLst>
              <a:ext uri="{FF2B5EF4-FFF2-40B4-BE49-F238E27FC236}">
                <a16:creationId xmlns:a16="http://schemas.microsoft.com/office/drawing/2014/main" id="{75F6DB2A-189E-4D9F-BE0C-BC434046D0D2}"/>
              </a:ext>
            </a:extLst>
          </p:cNvPr>
          <p:cNvGraphicFramePr>
            <a:graphicFrameLocks/>
          </p:cNvGraphicFramePr>
          <p:nvPr/>
        </p:nvGraphicFramePr>
        <p:xfrm>
          <a:off x="990599" y="3298494"/>
          <a:ext cx="6172200" cy="1119707"/>
        </p:xfrm>
        <a:graphic>
          <a:graphicData uri="http://schemas.openxmlformats.org/drawingml/2006/chart">
            <c:chart xmlns:c="http://schemas.openxmlformats.org/drawingml/2006/chart" xmlns:r="http://schemas.openxmlformats.org/officeDocument/2006/relationships" r:id="rId8"/>
          </a:graphicData>
        </a:graphic>
      </p:graphicFrame>
      <p:sp>
        <p:nvSpPr>
          <p:cNvPr id="18" name="TextBox 17">
            <a:extLst>
              <a:ext uri="{FF2B5EF4-FFF2-40B4-BE49-F238E27FC236}">
                <a16:creationId xmlns:a16="http://schemas.microsoft.com/office/drawing/2014/main" id="{88154811-FA39-4AB4-A3BF-097126E525C0}"/>
              </a:ext>
            </a:extLst>
          </p:cNvPr>
          <p:cNvSpPr txBox="1"/>
          <p:nvPr/>
        </p:nvSpPr>
        <p:spPr>
          <a:xfrm>
            <a:off x="3295963" y="3867285"/>
            <a:ext cx="723275"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India</a:t>
            </a:r>
          </a:p>
        </p:txBody>
      </p:sp>
      <p:sp>
        <p:nvSpPr>
          <p:cNvPr id="20" name="Freeform: Shape 19">
            <a:extLst>
              <a:ext uri="{FF2B5EF4-FFF2-40B4-BE49-F238E27FC236}">
                <a16:creationId xmlns:a16="http://schemas.microsoft.com/office/drawing/2014/main" id="{CD79F7BC-FADF-4965-89C1-71CBE97A6C9C}"/>
              </a:ext>
            </a:extLst>
          </p:cNvPr>
          <p:cNvSpPr/>
          <p:nvPr/>
        </p:nvSpPr>
        <p:spPr bwMode="auto">
          <a:xfrm>
            <a:off x="3989561" y="2856126"/>
            <a:ext cx="3020839" cy="1103060"/>
          </a:xfrm>
          <a:custGeom>
            <a:avLst/>
            <a:gdLst>
              <a:gd name="connsiteX0" fmla="*/ 0 w 3362632"/>
              <a:gd name="connsiteY0" fmla="*/ 1238865 h 1238865"/>
              <a:gd name="connsiteX1" fmla="*/ 766916 w 3362632"/>
              <a:gd name="connsiteY1" fmla="*/ 1113504 h 1238865"/>
              <a:gd name="connsiteX2" fmla="*/ 1688690 w 3362632"/>
              <a:gd name="connsiteY2" fmla="*/ 722671 h 1238865"/>
              <a:gd name="connsiteX3" fmla="*/ 2713703 w 3362632"/>
              <a:gd name="connsiteY3" fmla="*/ 184355 h 1238865"/>
              <a:gd name="connsiteX4" fmla="*/ 3362632 w 3362632"/>
              <a:gd name="connsiteY4" fmla="*/ 0 h 1238865"/>
              <a:gd name="connsiteX0" fmla="*/ 0 w 3362632"/>
              <a:gd name="connsiteY0" fmla="*/ 1238865 h 1238865"/>
              <a:gd name="connsiteX1" fmla="*/ 766916 w 3362632"/>
              <a:gd name="connsiteY1" fmla="*/ 1113504 h 1238865"/>
              <a:gd name="connsiteX2" fmla="*/ 1555955 w 3362632"/>
              <a:gd name="connsiteY2" fmla="*/ 538316 h 1238865"/>
              <a:gd name="connsiteX3" fmla="*/ 2713703 w 3362632"/>
              <a:gd name="connsiteY3" fmla="*/ 184355 h 1238865"/>
              <a:gd name="connsiteX4" fmla="*/ 3362632 w 3362632"/>
              <a:gd name="connsiteY4" fmla="*/ 0 h 1238865"/>
              <a:gd name="connsiteX0" fmla="*/ 0 w 3362632"/>
              <a:gd name="connsiteY0" fmla="*/ 1238865 h 1238865"/>
              <a:gd name="connsiteX1" fmla="*/ 766916 w 3362632"/>
              <a:gd name="connsiteY1" fmla="*/ 1113504 h 1238865"/>
              <a:gd name="connsiteX2" fmla="*/ 1555955 w 3362632"/>
              <a:gd name="connsiteY2" fmla="*/ 538316 h 1238865"/>
              <a:gd name="connsiteX3" fmla="*/ 2580968 w 3362632"/>
              <a:gd name="connsiteY3" fmla="*/ 117987 h 1238865"/>
              <a:gd name="connsiteX4" fmla="*/ 3362632 w 3362632"/>
              <a:gd name="connsiteY4" fmla="*/ 0 h 1238865"/>
              <a:gd name="connsiteX0" fmla="*/ 0 w 3362632"/>
              <a:gd name="connsiteY0" fmla="*/ 1238865 h 1238865"/>
              <a:gd name="connsiteX1" fmla="*/ 766916 w 3362632"/>
              <a:gd name="connsiteY1" fmla="*/ 1113504 h 1238865"/>
              <a:gd name="connsiteX2" fmla="*/ 1555955 w 3362632"/>
              <a:gd name="connsiteY2" fmla="*/ 538316 h 1238865"/>
              <a:gd name="connsiteX3" fmla="*/ 2580968 w 3362632"/>
              <a:gd name="connsiteY3" fmla="*/ 117987 h 1238865"/>
              <a:gd name="connsiteX4" fmla="*/ 3362632 w 3362632"/>
              <a:gd name="connsiteY4" fmla="*/ 0 h 1238865"/>
              <a:gd name="connsiteX0" fmla="*/ 0 w 3362632"/>
              <a:gd name="connsiteY0" fmla="*/ 1238865 h 1238865"/>
              <a:gd name="connsiteX1" fmla="*/ 766916 w 3362632"/>
              <a:gd name="connsiteY1" fmla="*/ 1113504 h 1238865"/>
              <a:gd name="connsiteX2" fmla="*/ 1555955 w 3362632"/>
              <a:gd name="connsiteY2" fmla="*/ 538316 h 1238865"/>
              <a:gd name="connsiteX3" fmla="*/ 2580968 w 3362632"/>
              <a:gd name="connsiteY3" fmla="*/ 117987 h 1238865"/>
              <a:gd name="connsiteX4" fmla="*/ 3362632 w 3362632"/>
              <a:gd name="connsiteY4" fmla="*/ 0 h 1238865"/>
              <a:gd name="connsiteX0" fmla="*/ 0 w 3362632"/>
              <a:gd name="connsiteY0" fmla="*/ 1238865 h 1238865"/>
              <a:gd name="connsiteX1" fmla="*/ 766916 w 3362632"/>
              <a:gd name="connsiteY1" fmla="*/ 1113504 h 1238865"/>
              <a:gd name="connsiteX2" fmla="*/ 1555955 w 3362632"/>
              <a:gd name="connsiteY2" fmla="*/ 538316 h 1238865"/>
              <a:gd name="connsiteX3" fmla="*/ 2514601 w 3362632"/>
              <a:gd name="connsiteY3" fmla="*/ 117987 h 1238865"/>
              <a:gd name="connsiteX4" fmla="*/ 3362632 w 3362632"/>
              <a:gd name="connsiteY4" fmla="*/ 0 h 1238865"/>
              <a:gd name="connsiteX0" fmla="*/ 0 w 3362632"/>
              <a:gd name="connsiteY0" fmla="*/ 1238865 h 1238865"/>
              <a:gd name="connsiteX1" fmla="*/ 766916 w 3362632"/>
              <a:gd name="connsiteY1" fmla="*/ 1113504 h 1238865"/>
              <a:gd name="connsiteX2" fmla="*/ 1555955 w 3362632"/>
              <a:gd name="connsiteY2" fmla="*/ 538316 h 1238865"/>
              <a:gd name="connsiteX3" fmla="*/ 2514601 w 3362632"/>
              <a:gd name="connsiteY3" fmla="*/ 117987 h 1238865"/>
              <a:gd name="connsiteX4" fmla="*/ 3362632 w 3362632"/>
              <a:gd name="connsiteY4" fmla="*/ 0 h 1238865"/>
              <a:gd name="connsiteX0" fmla="*/ 0 w 3362632"/>
              <a:gd name="connsiteY0" fmla="*/ 1238865 h 1238865"/>
              <a:gd name="connsiteX1" fmla="*/ 766916 w 3362632"/>
              <a:gd name="connsiteY1" fmla="*/ 1113504 h 1238865"/>
              <a:gd name="connsiteX2" fmla="*/ 1555955 w 3362632"/>
              <a:gd name="connsiteY2" fmla="*/ 538316 h 1238865"/>
              <a:gd name="connsiteX3" fmla="*/ 2514601 w 3362632"/>
              <a:gd name="connsiteY3" fmla="*/ 117987 h 1238865"/>
              <a:gd name="connsiteX4" fmla="*/ 3362632 w 3362632"/>
              <a:gd name="connsiteY4" fmla="*/ 0 h 1238865"/>
              <a:gd name="connsiteX0" fmla="*/ 0 w 3406175"/>
              <a:gd name="connsiteY0" fmla="*/ 1149892 h 1149892"/>
              <a:gd name="connsiteX1" fmla="*/ 766916 w 3406175"/>
              <a:gd name="connsiteY1" fmla="*/ 1024531 h 1149892"/>
              <a:gd name="connsiteX2" fmla="*/ 1555955 w 3406175"/>
              <a:gd name="connsiteY2" fmla="*/ 449343 h 1149892"/>
              <a:gd name="connsiteX3" fmla="*/ 2514601 w 3406175"/>
              <a:gd name="connsiteY3" fmla="*/ 29014 h 1149892"/>
              <a:gd name="connsiteX4" fmla="*/ 3406175 w 3406175"/>
              <a:gd name="connsiteY4" fmla="*/ 19884 h 1149892"/>
              <a:gd name="connsiteX0" fmla="*/ 0 w 3406175"/>
              <a:gd name="connsiteY0" fmla="*/ 1157854 h 1157854"/>
              <a:gd name="connsiteX1" fmla="*/ 766916 w 3406175"/>
              <a:gd name="connsiteY1" fmla="*/ 1032493 h 1157854"/>
              <a:gd name="connsiteX2" fmla="*/ 1555955 w 3406175"/>
              <a:gd name="connsiteY2" fmla="*/ 457305 h 1157854"/>
              <a:gd name="connsiteX3" fmla="*/ 2514601 w 3406175"/>
              <a:gd name="connsiteY3" fmla="*/ 36976 h 1157854"/>
              <a:gd name="connsiteX4" fmla="*/ 3406175 w 3406175"/>
              <a:gd name="connsiteY4" fmla="*/ 27846 h 1157854"/>
              <a:gd name="connsiteX0" fmla="*/ 0 w 3406175"/>
              <a:gd name="connsiteY0" fmla="*/ 1157854 h 1157854"/>
              <a:gd name="connsiteX1" fmla="*/ 766916 w 3406175"/>
              <a:gd name="connsiteY1" fmla="*/ 1032493 h 1157854"/>
              <a:gd name="connsiteX2" fmla="*/ 1576190 w 3406175"/>
              <a:gd name="connsiteY2" fmla="*/ 583068 h 1157854"/>
              <a:gd name="connsiteX3" fmla="*/ 2514601 w 3406175"/>
              <a:gd name="connsiteY3" fmla="*/ 36976 h 1157854"/>
              <a:gd name="connsiteX4" fmla="*/ 3406175 w 3406175"/>
              <a:gd name="connsiteY4" fmla="*/ 27846 h 1157854"/>
              <a:gd name="connsiteX0" fmla="*/ 0 w 3406175"/>
              <a:gd name="connsiteY0" fmla="*/ 1157854 h 1171635"/>
              <a:gd name="connsiteX1" fmla="*/ 1050202 w 3406175"/>
              <a:gd name="connsiteY1" fmla="*/ 1123956 h 1171635"/>
              <a:gd name="connsiteX2" fmla="*/ 1576190 w 3406175"/>
              <a:gd name="connsiteY2" fmla="*/ 583068 h 1171635"/>
              <a:gd name="connsiteX3" fmla="*/ 2514601 w 3406175"/>
              <a:gd name="connsiteY3" fmla="*/ 36976 h 1171635"/>
              <a:gd name="connsiteX4" fmla="*/ 3406175 w 3406175"/>
              <a:gd name="connsiteY4" fmla="*/ 27846 h 1171635"/>
              <a:gd name="connsiteX0" fmla="*/ 0 w 3406175"/>
              <a:gd name="connsiteY0" fmla="*/ 1317913 h 1317913"/>
              <a:gd name="connsiteX1" fmla="*/ 1050202 w 3406175"/>
              <a:gd name="connsiteY1" fmla="*/ 1123956 h 1317913"/>
              <a:gd name="connsiteX2" fmla="*/ 1576190 w 3406175"/>
              <a:gd name="connsiteY2" fmla="*/ 583068 h 1317913"/>
              <a:gd name="connsiteX3" fmla="*/ 2514601 w 3406175"/>
              <a:gd name="connsiteY3" fmla="*/ 36976 h 1317913"/>
              <a:gd name="connsiteX4" fmla="*/ 3406175 w 3406175"/>
              <a:gd name="connsiteY4" fmla="*/ 27846 h 1317913"/>
              <a:gd name="connsiteX0" fmla="*/ 0 w 3406175"/>
              <a:gd name="connsiteY0" fmla="*/ 1317913 h 1317913"/>
              <a:gd name="connsiteX1" fmla="*/ 1050202 w 3406175"/>
              <a:gd name="connsiteY1" fmla="*/ 1123956 h 1317913"/>
              <a:gd name="connsiteX2" fmla="*/ 1576190 w 3406175"/>
              <a:gd name="connsiteY2" fmla="*/ 583068 h 1317913"/>
              <a:gd name="connsiteX3" fmla="*/ 2514601 w 3406175"/>
              <a:gd name="connsiteY3" fmla="*/ 36976 h 1317913"/>
              <a:gd name="connsiteX4" fmla="*/ 3406175 w 3406175"/>
              <a:gd name="connsiteY4" fmla="*/ 27846 h 1317913"/>
              <a:gd name="connsiteX0" fmla="*/ 0 w 3406175"/>
              <a:gd name="connsiteY0" fmla="*/ 1317913 h 1317913"/>
              <a:gd name="connsiteX1" fmla="*/ 1060318 w 3406175"/>
              <a:gd name="connsiteY1" fmla="*/ 1135389 h 1317913"/>
              <a:gd name="connsiteX2" fmla="*/ 1576190 w 3406175"/>
              <a:gd name="connsiteY2" fmla="*/ 583068 h 1317913"/>
              <a:gd name="connsiteX3" fmla="*/ 2514601 w 3406175"/>
              <a:gd name="connsiteY3" fmla="*/ 36976 h 1317913"/>
              <a:gd name="connsiteX4" fmla="*/ 3406175 w 3406175"/>
              <a:gd name="connsiteY4" fmla="*/ 27846 h 1317913"/>
              <a:gd name="connsiteX0" fmla="*/ 0 w 3406175"/>
              <a:gd name="connsiteY0" fmla="*/ 1290164 h 1290164"/>
              <a:gd name="connsiteX1" fmla="*/ 1060318 w 3406175"/>
              <a:gd name="connsiteY1" fmla="*/ 1107640 h 1290164"/>
              <a:gd name="connsiteX2" fmla="*/ 1576190 w 3406175"/>
              <a:gd name="connsiteY2" fmla="*/ 555319 h 1290164"/>
              <a:gd name="connsiteX3" fmla="*/ 2514601 w 3406175"/>
              <a:gd name="connsiteY3" fmla="*/ 9227 h 1290164"/>
              <a:gd name="connsiteX4" fmla="*/ 3406175 w 3406175"/>
              <a:gd name="connsiteY4" fmla="*/ 97 h 1290164"/>
              <a:gd name="connsiteX0" fmla="*/ 0 w 3406175"/>
              <a:gd name="connsiteY0" fmla="*/ 1290164 h 1290164"/>
              <a:gd name="connsiteX1" fmla="*/ 1060318 w 3406175"/>
              <a:gd name="connsiteY1" fmla="*/ 1107640 h 1290164"/>
              <a:gd name="connsiteX2" fmla="*/ 1576190 w 3406175"/>
              <a:gd name="connsiteY2" fmla="*/ 555319 h 1290164"/>
              <a:gd name="connsiteX3" fmla="*/ 2514601 w 3406175"/>
              <a:gd name="connsiteY3" fmla="*/ 9227 h 1290164"/>
              <a:gd name="connsiteX4" fmla="*/ 3406175 w 3406175"/>
              <a:gd name="connsiteY4" fmla="*/ 97 h 1290164"/>
              <a:gd name="connsiteX0" fmla="*/ 0 w 3406175"/>
              <a:gd name="connsiteY0" fmla="*/ 1290192 h 1290192"/>
              <a:gd name="connsiteX1" fmla="*/ 1060318 w 3406175"/>
              <a:gd name="connsiteY1" fmla="*/ 1107668 h 1290192"/>
              <a:gd name="connsiteX2" fmla="*/ 1576190 w 3406175"/>
              <a:gd name="connsiteY2" fmla="*/ 555347 h 1290192"/>
              <a:gd name="connsiteX3" fmla="*/ 2514601 w 3406175"/>
              <a:gd name="connsiteY3" fmla="*/ 9255 h 1290192"/>
              <a:gd name="connsiteX4" fmla="*/ 3406175 w 3406175"/>
              <a:gd name="connsiteY4" fmla="*/ 125 h 1290192"/>
              <a:gd name="connsiteX0" fmla="*/ 0 w 3406175"/>
              <a:gd name="connsiteY0" fmla="*/ 1290388 h 1290388"/>
              <a:gd name="connsiteX1" fmla="*/ 1060318 w 3406175"/>
              <a:gd name="connsiteY1" fmla="*/ 1107864 h 1290388"/>
              <a:gd name="connsiteX2" fmla="*/ 1576190 w 3406175"/>
              <a:gd name="connsiteY2" fmla="*/ 555543 h 1290388"/>
              <a:gd name="connsiteX3" fmla="*/ 2514601 w 3406175"/>
              <a:gd name="connsiteY3" fmla="*/ 9451 h 1290388"/>
              <a:gd name="connsiteX4" fmla="*/ 3406175 w 3406175"/>
              <a:gd name="connsiteY4" fmla="*/ 321 h 1290388"/>
              <a:gd name="connsiteX0" fmla="*/ 0 w 3406175"/>
              <a:gd name="connsiteY0" fmla="*/ 1290388 h 1290388"/>
              <a:gd name="connsiteX1" fmla="*/ 1060318 w 3406175"/>
              <a:gd name="connsiteY1" fmla="*/ 1107864 h 1290388"/>
              <a:gd name="connsiteX2" fmla="*/ 1576190 w 3406175"/>
              <a:gd name="connsiteY2" fmla="*/ 555543 h 1290388"/>
              <a:gd name="connsiteX3" fmla="*/ 2514601 w 3406175"/>
              <a:gd name="connsiteY3" fmla="*/ 9451 h 1290388"/>
              <a:gd name="connsiteX4" fmla="*/ 3406175 w 3406175"/>
              <a:gd name="connsiteY4" fmla="*/ 321 h 1290388"/>
              <a:gd name="connsiteX0" fmla="*/ 0 w 3406175"/>
              <a:gd name="connsiteY0" fmla="*/ 1290388 h 1290388"/>
              <a:gd name="connsiteX1" fmla="*/ 1060318 w 3406175"/>
              <a:gd name="connsiteY1" fmla="*/ 1107864 h 1290388"/>
              <a:gd name="connsiteX2" fmla="*/ 1647012 w 3406175"/>
              <a:gd name="connsiteY2" fmla="*/ 566977 h 1290388"/>
              <a:gd name="connsiteX3" fmla="*/ 2514601 w 3406175"/>
              <a:gd name="connsiteY3" fmla="*/ 9451 h 1290388"/>
              <a:gd name="connsiteX4" fmla="*/ 3406175 w 3406175"/>
              <a:gd name="connsiteY4" fmla="*/ 321 h 1290388"/>
              <a:gd name="connsiteX0" fmla="*/ 0 w 3406175"/>
              <a:gd name="connsiteY0" fmla="*/ 1290067 h 1290067"/>
              <a:gd name="connsiteX1" fmla="*/ 1060318 w 3406175"/>
              <a:gd name="connsiteY1" fmla="*/ 1107543 h 1290067"/>
              <a:gd name="connsiteX2" fmla="*/ 1647012 w 3406175"/>
              <a:gd name="connsiteY2" fmla="*/ 566656 h 1290067"/>
              <a:gd name="connsiteX3" fmla="*/ 3406175 w 3406175"/>
              <a:gd name="connsiteY3" fmla="*/ 0 h 1290067"/>
              <a:gd name="connsiteX0" fmla="*/ 0 w 3406175"/>
              <a:gd name="connsiteY0" fmla="*/ 1293711 h 1293711"/>
              <a:gd name="connsiteX1" fmla="*/ 1060318 w 3406175"/>
              <a:gd name="connsiteY1" fmla="*/ 1111187 h 1293711"/>
              <a:gd name="connsiteX2" fmla="*/ 1647012 w 3406175"/>
              <a:gd name="connsiteY2" fmla="*/ 570300 h 1293711"/>
              <a:gd name="connsiteX3" fmla="*/ 2441654 w 3406175"/>
              <a:gd name="connsiteY3" fmla="*/ 43966 h 1293711"/>
              <a:gd name="connsiteX4" fmla="*/ 3406175 w 3406175"/>
              <a:gd name="connsiteY4" fmla="*/ 3644 h 1293711"/>
              <a:gd name="connsiteX0" fmla="*/ 0 w 3406175"/>
              <a:gd name="connsiteY0" fmla="*/ 1290067 h 1290067"/>
              <a:gd name="connsiteX1" fmla="*/ 1060318 w 3406175"/>
              <a:gd name="connsiteY1" fmla="*/ 1107543 h 1290067"/>
              <a:gd name="connsiteX2" fmla="*/ 1647012 w 3406175"/>
              <a:gd name="connsiteY2" fmla="*/ 566656 h 1290067"/>
              <a:gd name="connsiteX3" fmla="*/ 2441654 w 3406175"/>
              <a:gd name="connsiteY3" fmla="*/ 40322 h 1290067"/>
              <a:gd name="connsiteX4" fmla="*/ 3406175 w 3406175"/>
              <a:gd name="connsiteY4" fmla="*/ 0 h 1290067"/>
              <a:gd name="connsiteX0" fmla="*/ 0 w 3406175"/>
              <a:gd name="connsiteY0" fmla="*/ 1290067 h 1290067"/>
              <a:gd name="connsiteX1" fmla="*/ 1060318 w 3406175"/>
              <a:gd name="connsiteY1" fmla="*/ 1107543 h 1290067"/>
              <a:gd name="connsiteX2" fmla="*/ 1657130 w 3406175"/>
              <a:gd name="connsiteY2" fmla="*/ 486625 h 1290067"/>
              <a:gd name="connsiteX3" fmla="*/ 2441654 w 3406175"/>
              <a:gd name="connsiteY3" fmla="*/ 40322 h 1290067"/>
              <a:gd name="connsiteX4" fmla="*/ 3406175 w 3406175"/>
              <a:gd name="connsiteY4" fmla="*/ 0 h 1290067"/>
              <a:gd name="connsiteX0" fmla="*/ 0 w 3375822"/>
              <a:gd name="connsiteY0" fmla="*/ 1392963 h 1392963"/>
              <a:gd name="connsiteX1" fmla="*/ 1029965 w 3375822"/>
              <a:gd name="connsiteY1" fmla="*/ 1107543 h 1392963"/>
              <a:gd name="connsiteX2" fmla="*/ 1626777 w 3375822"/>
              <a:gd name="connsiteY2" fmla="*/ 486625 h 1392963"/>
              <a:gd name="connsiteX3" fmla="*/ 2411301 w 3375822"/>
              <a:gd name="connsiteY3" fmla="*/ 40322 h 1392963"/>
              <a:gd name="connsiteX4" fmla="*/ 3375822 w 3375822"/>
              <a:gd name="connsiteY4" fmla="*/ 0 h 1392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5822" h="1392963">
                <a:moveTo>
                  <a:pt x="0" y="1392963"/>
                </a:moveTo>
                <a:cubicBezTo>
                  <a:pt x="242734" y="1350433"/>
                  <a:pt x="758836" y="1258599"/>
                  <a:pt x="1029965" y="1107543"/>
                </a:cubicBezTo>
                <a:cubicBezTo>
                  <a:pt x="1301094" y="956487"/>
                  <a:pt x="1396554" y="664495"/>
                  <a:pt x="1626777" y="486625"/>
                </a:cubicBezTo>
                <a:cubicBezTo>
                  <a:pt x="1857000" y="308755"/>
                  <a:pt x="2118107" y="134765"/>
                  <a:pt x="2411301" y="40322"/>
                </a:cubicBezTo>
                <a:cubicBezTo>
                  <a:pt x="2734848" y="-42688"/>
                  <a:pt x="3238676" y="39113"/>
                  <a:pt x="3375822" y="0"/>
                </a:cubicBezTo>
              </a:path>
            </a:pathLst>
          </a:custGeom>
          <a:noFill/>
          <a:ln w="57150" cap="flat" cmpd="sng" algn="ctr">
            <a:solidFill>
              <a:schemeClr val="accent4">
                <a:lumMod val="10000"/>
              </a:schemeClr>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1" name="Freeform: Shape 20">
            <a:extLst>
              <a:ext uri="{FF2B5EF4-FFF2-40B4-BE49-F238E27FC236}">
                <a16:creationId xmlns:a16="http://schemas.microsoft.com/office/drawing/2014/main" id="{6C8E0DDD-E83E-45E4-832B-5EE9480D96C5}"/>
              </a:ext>
            </a:extLst>
          </p:cNvPr>
          <p:cNvSpPr/>
          <p:nvPr/>
        </p:nvSpPr>
        <p:spPr bwMode="auto">
          <a:xfrm>
            <a:off x="3989561" y="3742398"/>
            <a:ext cx="3114164" cy="210713"/>
          </a:xfrm>
          <a:custGeom>
            <a:avLst/>
            <a:gdLst>
              <a:gd name="connsiteX0" fmla="*/ 0 w 3333135"/>
              <a:gd name="connsiteY0" fmla="*/ 180083 h 180083"/>
              <a:gd name="connsiteX1" fmla="*/ 2182761 w 3333135"/>
              <a:gd name="connsiteY1" fmla="*/ 3102 h 180083"/>
              <a:gd name="connsiteX2" fmla="*/ 3333135 w 3333135"/>
              <a:gd name="connsiteY2" fmla="*/ 84218 h 180083"/>
              <a:gd name="connsiteX0" fmla="*/ 0 w 3333135"/>
              <a:gd name="connsiteY0" fmla="*/ 218912 h 218912"/>
              <a:gd name="connsiteX1" fmla="*/ 2182761 w 3333135"/>
              <a:gd name="connsiteY1" fmla="*/ 5060 h 218912"/>
              <a:gd name="connsiteX2" fmla="*/ 3333135 w 3333135"/>
              <a:gd name="connsiteY2" fmla="*/ 86176 h 218912"/>
              <a:gd name="connsiteX0" fmla="*/ 0 w 3333135"/>
              <a:gd name="connsiteY0" fmla="*/ 211131 h 211131"/>
              <a:gd name="connsiteX1" fmla="*/ 2182761 w 3333135"/>
              <a:gd name="connsiteY1" fmla="*/ 4653 h 211131"/>
              <a:gd name="connsiteX2" fmla="*/ 3333135 w 3333135"/>
              <a:gd name="connsiteY2" fmla="*/ 85769 h 211131"/>
              <a:gd name="connsiteX0" fmla="*/ 0 w 3420220"/>
              <a:gd name="connsiteY0" fmla="*/ 210713 h 210713"/>
              <a:gd name="connsiteX1" fmla="*/ 2182761 w 3420220"/>
              <a:gd name="connsiteY1" fmla="*/ 4235 h 210713"/>
              <a:gd name="connsiteX2" fmla="*/ 3420220 w 3420220"/>
              <a:gd name="connsiteY2" fmla="*/ 92608 h 210713"/>
            </a:gdLst>
            <a:ahLst/>
            <a:cxnLst>
              <a:cxn ang="0">
                <a:pos x="connsiteX0" y="connsiteY0"/>
              </a:cxn>
              <a:cxn ang="0">
                <a:pos x="connsiteX1" y="connsiteY1"/>
              </a:cxn>
              <a:cxn ang="0">
                <a:pos x="connsiteX2" y="connsiteY2"/>
              </a:cxn>
            </a:cxnLst>
            <a:rect l="l" t="t" r="r" b="b"/>
            <a:pathLst>
              <a:path w="3420220" h="210713">
                <a:moveTo>
                  <a:pt x="0" y="210713"/>
                </a:moveTo>
                <a:cubicBezTo>
                  <a:pt x="813619" y="130211"/>
                  <a:pt x="1627239" y="25129"/>
                  <a:pt x="2182761" y="4235"/>
                </a:cubicBezTo>
                <a:cubicBezTo>
                  <a:pt x="2738284" y="-16659"/>
                  <a:pt x="3122794" y="44061"/>
                  <a:pt x="3420220" y="92608"/>
                </a:cubicBezTo>
              </a:path>
            </a:pathLst>
          </a:custGeom>
          <a:noFill/>
          <a:ln w="57150" cap="flat" cmpd="sng" algn="ctr">
            <a:solidFill>
              <a:schemeClr val="accent4">
                <a:lumMod val="10000"/>
              </a:schemeClr>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6" name="TextBox 15">
            <a:extLst>
              <a:ext uri="{FF2B5EF4-FFF2-40B4-BE49-F238E27FC236}">
                <a16:creationId xmlns:a16="http://schemas.microsoft.com/office/drawing/2014/main" id="{630A78BE-EB18-4771-9207-D617140D659B}"/>
              </a:ext>
            </a:extLst>
          </p:cNvPr>
          <p:cNvSpPr txBox="1"/>
          <p:nvPr/>
        </p:nvSpPr>
        <p:spPr>
          <a:xfrm>
            <a:off x="5486400" y="3333750"/>
            <a:ext cx="1140056" cy="584775"/>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India</a:t>
            </a:r>
          </a:p>
        </p:txBody>
      </p:sp>
      <p:pic>
        <p:nvPicPr>
          <p:cNvPr id="2" name="Audio 1">
            <a:hlinkClick r:id="" action="ppaction://media"/>
            <a:extLst>
              <a:ext uri="{FF2B5EF4-FFF2-40B4-BE49-F238E27FC236}">
                <a16:creationId xmlns:a16="http://schemas.microsoft.com/office/drawing/2014/main" id="{CD372FBE-4074-4487-8A5D-182C984C93EE}"/>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3388274211"/>
      </p:ext>
    </p:extLst>
  </p:cSld>
  <p:clrMapOvr>
    <a:masterClrMapping/>
  </p:clrMapOvr>
  <mc:AlternateContent xmlns:mc="http://schemas.openxmlformats.org/markup-compatibility/2006" xmlns:p14="http://schemas.microsoft.com/office/powerpoint/2010/main">
    <mc:Choice Requires="p14">
      <p:transition spd="med" p14:dur="700" advTm="66849">
        <p:fade/>
      </p:transition>
    </mc:Choice>
    <mc:Fallback xmlns="">
      <p:transition spd="med" advTm="668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2500"/>
                                        <p:tgtEl>
                                          <p:spTgt spid="15"/>
                                        </p:tgtEl>
                                      </p:cBhvr>
                                    </p:animEffect>
                                  </p:childTnLst>
                                </p:cTn>
                              </p:par>
                            </p:childTnLst>
                          </p:cTn>
                        </p:par>
                        <p:par>
                          <p:cTn id="12" fill="hold">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mph" presetSubtype="0" fill="hold" grpId="1" nodeType="clickEffect">
                                  <p:stCondLst>
                                    <p:cond delay="0"/>
                                  </p:stCondLst>
                                  <p:childTnLst>
                                    <p:animScale>
                                      <p:cBhvr>
                                        <p:cTn id="19" dur="2000" fill="hold"/>
                                        <p:tgtEl>
                                          <p:spTgt spid="15"/>
                                        </p:tgtEl>
                                      </p:cBhvr>
                                      <p:by x="100000" y="24000"/>
                                    </p:animScale>
                                  </p:childTnLst>
                                </p:cTn>
                              </p:par>
                              <p:par>
                                <p:cTn id="20" presetID="42" presetClass="path" presetSubtype="0" accel="50000" decel="50000" fill="hold" grpId="3" nodeType="withEffect">
                                  <p:stCondLst>
                                    <p:cond delay="0"/>
                                  </p:stCondLst>
                                  <p:childTnLst>
                                    <p:animMotion origin="layout" path="M -3.33333E-6 1.97531E-6 L -3.33333E-6 0.2142 " pathEditMode="relative" rAng="0" ptsTypes="AA">
                                      <p:cBhvr>
                                        <p:cTn id="21" dur="2000" fill="hold"/>
                                        <p:tgtEl>
                                          <p:spTgt spid="15"/>
                                        </p:tgtEl>
                                        <p:attrNameLst>
                                          <p:attrName>ppt_x</p:attrName>
                                          <p:attrName>ppt_y</p:attrName>
                                        </p:attrNameLst>
                                      </p:cBhvr>
                                      <p:rCtr x="0" y="10710"/>
                                    </p:animMotion>
                                  </p:childTnLst>
                                </p:cTn>
                              </p:par>
                              <p:par>
                                <p:cTn id="22" presetID="6" presetClass="emph" presetSubtype="0" fill="hold" grpId="1" nodeType="withEffect">
                                  <p:stCondLst>
                                    <p:cond delay="0"/>
                                  </p:stCondLst>
                                  <p:childTnLst>
                                    <p:animScale>
                                      <p:cBhvr>
                                        <p:cTn id="23" dur="2000" fill="hold"/>
                                        <p:tgtEl>
                                          <p:spTgt spid="16"/>
                                        </p:tgtEl>
                                      </p:cBhvr>
                                      <p:by x="60000" y="60000"/>
                                    </p:animScale>
                                  </p:childTnLst>
                                </p:cTn>
                              </p:par>
                              <p:par>
                                <p:cTn id="24" presetID="42" presetClass="path" presetSubtype="0" accel="50000" decel="50000" fill="hold" grpId="2" nodeType="withEffect">
                                  <p:stCondLst>
                                    <p:cond delay="0"/>
                                  </p:stCondLst>
                                  <p:childTnLst>
                                    <p:animMotion origin="layout" path="M 3.61111E-6 1.7284E-6 L 0.01267 0.08025 " pathEditMode="relative" rAng="0" ptsTypes="AA">
                                      <p:cBhvr>
                                        <p:cTn id="25" dur="2000" fill="hold"/>
                                        <p:tgtEl>
                                          <p:spTgt spid="16"/>
                                        </p:tgtEl>
                                        <p:attrNameLst>
                                          <p:attrName>ppt_x</p:attrName>
                                          <p:attrName>ppt_y</p:attrName>
                                        </p:attrNameLst>
                                      </p:cBhvr>
                                      <p:rCtr x="625" y="4012"/>
                                    </p:animMotion>
                                  </p:childTnLst>
                                </p:cTn>
                              </p:par>
                            </p:childTnLst>
                          </p:cTn>
                        </p:par>
                        <p:par>
                          <p:cTn id="26" fill="hold">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fade">
                                      <p:cBhvr>
                                        <p:cTn id="29" dur="500"/>
                                        <p:tgtEl>
                                          <p:spTgt spid="17"/>
                                        </p:tgtEl>
                                      </p:cBhvr>
                                    </p:animEffect>
                                  </p:childTnLst>
                                </p:cTn>
                              </p:par>
                            </p:childTnLst>
                          </p:cTn>
                        </p:par>
                        <p:par>
                          <p:cTn id="30" fill="hold">
                            <p:stCondLst>
                              <p:cond delay="2500"/>
                            </p:stCondLst>
                            <p:childTnLst>
                              <p:par>
                                <p:cTn id="31" presetID="10" presetClass="exit" presetSubtype="0" fill="hold" grpId="2" nodeType="afterEffect">
                                  <p:stCondLst>
                                    <p:cond delay="0"/>
                                  </p:stCondLst>
                                  <p:childTnLst>
                                    <p:animEffect transition="out" filter="fade">
                                      <p:cBhvr>
                                        <p:cTn id="32" dur="500"/>
                                        <p:tgtEl>
                                          <p:spTgt spid="15"/>
                                        </p:tgtEl>
                                      </p:cBhvr>
                                    </p:animEffect>
                                    <p:set>
                                      <p:cBhvr>
                                        <p:cTn id="33" dur="1" fill="hold">
                                          <p:stCondLst>
                                            <p:cond delay="499"/>
                                          </p:stCondLst>
                                        </p:cTn>
                                        <p:tgtEl>
                                          <p:spTgt spid="15"/>
                                        </p:tgtEl>
                                        <p:attrNameLst>
                                          <p:attrName>style.visibility</p:attrName>
                                        </p:attrNameLst>
                                      </p:cBhvr>
                                      <p:to>
                                        <p:strVal val="hidden"/>
                                      </p:to>
                                    </p:set>
                                  </p:childTnLst>
                                </p:cTn>
                              </p:par>
                            </p:childTnLst>
                          </p:cTn>
                        </p:par>
                      </p:childTnLst>
                    </p:cTn>
                  </p:par>
                  <p:par>
                    <p:cTn id="34" fill="hold">
                      <p:stCondLst>
                        <p:cond delay="indefinite"/>
                      </p:stCondLst>
                      <p:childTnLst>
                        <p:par>
                          <p:cTn id="35" fill="hold">
                            <p:stCondLst>
                              <p:cond delay="0"/>
                            </p:stCondLst>
                            <p:childTnLst>
                              <p:par>
                                <p:cTn id="36" presetID="42" presetClass="path" presetSubtype="0" accel="50000" decel="50000" fill="hold" grpId="1" nodeType="clickEffect">
                                  <p:stCondLst>
                                    <p:cond delay="0"/>
                                  </p:stCondLst>
                                  <p:childTnLst>
                                    <p:animMotion origin="layout" path="M -3.33333E-6 1.11022E-16 L -0.28906 -0.00185 " pathEditMode="relative" rAng="0" ptsTypes="AA">
                                      <p:cBhvr>
                                        <p:cTn id="37" dur="2000" fill="hold"/>
                                        <p:tgtEl>
                                          <p:spTgt spid="17"/>
                                        </p:tgtEl>
                                        <p:attrNameLst>
                                          <p:attrName>ppt_x</p:attrName>
                                          <p:attrName>ppt_y</p:attrName>
                                        </p:attrNameLst>
                                      </p:cBhvr>
                                      <p:rCtr x="-14462" y="-93"/>
                                    </p:animMotion>
                                  </p:childTnLst>
                                </p:cTn>
                              </p:par>
                              <p:par>
                                <p:cTn id="38" presetID="10" presetClass="exit" presetSubtype="0" fill="hold" grpId="3" nodeType="withEffect">
                                  <p:stCondLst>
                                    <p:cond delay="0"/>
                                  </p:stCondLst>
                                  <p:childTnLst>
                                    <p:animEffect transition="out" filter="fade">
                                      <p:cBhvr>
                                        <p:cTn id="39" dur="500"/>
                                        <p:tgtEl>
                                          <p:spTgt spid="16"/>
                                        </p:tgtEl>
                                      </p:cBhvr>
                                    </p:animEffect>
                                    <p:set>
                                      <p:cBhvr>
                                        <p:cTn id="40" dur="1" fill="hold">
                                          <p:stCondLst>
                                            <p:cond delay="499"/>
                                          </p:stCondLst>
                                        </p:cTn>
                                        <p:tgtEl>
                                          <p:spTgt spid="16"/>
                                        </p:tgtEl>
                                        <p:attrNameLst>
                                          <p:attrName>style.visibility</p:attrName>
                                        </p:attrNameLst>
                                      </p:cBhvr>
                                      <p:to>
                                        <p:strVal val="hidden"/>
                                      </p:to>
                                    </p:set>
                                  </p:childTnLst>
                                </p:cTn>
                              </p:par>
                            </p:childTnLst>
                          </p:cTn>
                        </p:par>
                        <p:par>
                          <p:cTn id="41" fill="hold">
                            <p:stCondLst>
                              <p:cond delay="2000"/>
                            </p:stCondLst>
                            <p:childTnLst>
                              <p:par>
                                <p:cTn id="42" presetID="10" presetClass="entr" presetSubtype="0" fill="hold" grpId="0" nodeType="afterEffect">
                                  <p:stCondLst>
                                    <p:cond delay="0"/>
                                  </p:stCondLst>
                                  <p:childTnLst>
                                    <p:set>
                                      <p:cBhvr>
                                        <p:cTn id="43" dur="1" fill="hold">
                                          <p:stCondLst>
                                            <p:cond delay="0"/>
                                          </p:stCondLst>
                                        </p:cTn>
                                        <p:tgtEl>
                                          <p:spTgt spid="18"/>
                                        </p:tgtEl>
                                        <p:attrNameLst>
                                          <p:attrName>style.visibility</p:attrName>
                                        </p:attrNameLst>
                                      </p:cBhvr>
                                      <p:to>
                                        <p:strVal val="visible"/>
                                      </p:to>
                                    </p:set>
                                    <p:animEffect transition="in" filter="fade">
                                      <p:cBhvr>
                                        <p:cTn id="44" dur="500"/>
                                        <p:tgtEl>
                                          <p:spTgt spid="18"/>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8" fill="hold" grpId="0" nodeType="clickEffect">
                                  <p:stCondLst>
                                    <p:cond delay="0"/>
                                  </p:stCondLst>
                                  <p:childTnLst>
                                    <p:set>
                                      <p:cBhvr>
                                        <p:cTn id="48" dur="1" fill="hold">
                                          <p:stCondLst>
                                            <p:cond delay="0"/>
                                          </p:stCondLst>
                                        </p:cTn>
                                        <p:tgtEl>
                                          <p:spTgt spid="20"/>
                                        </p:tgtEl>
                                        <p:attrNameLst>
                                          <p:attrName>style.visibility</p:attrName>
                                        </p:attrNameLst>
                                      </p:cBhvr>
                                      <p:to>
                                        <p:strVal val="visible"/>
                                      </p:to>
                                    </p:set>
                                    <p:animEffect transition="in" filter="wipe(left)">
                                      <p:cBhvr>
                                        <p:cTn id="49" dur="2000"/>
                                        <p:tgtEl>
                                          <p:spTgt spid="20"/>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8" fill="hold" grpId="0" nodeType="clickEffect">
                                  <p:stCondLst>
                                    <p:cond delay="0"/>
                                  </p:stCondLst>
                                  <p:childTnLst>
                                    <p:set>
                                      <p:cBhvr>
                                        <p:cTn id="53" dur="1" fill="hold">
                                          <p:stCondLst>
                                            <p:cond delay="0"/>
                                          </p:stCondLst>
                                        </p:cTn>
                                        <p:tgtEl>
                                          <p:spTgt spid="21"/>
                                        </p:tgtEl>
                                        <p:attrNameLst>
                                          <p:attrName>style.visibility</p:attrName>
                                        </p:attrNameLst>
                                      </p:cBhvr>
                                      <p:to>
                                        <p:strVal val="visible"/>
                                      </p:to>
                                    </p:set>
                                    <p:animEffect transition="in" filter="wipe(left)">
                                      <p:cBhvr>
                                        <p:cTn id="54" dur="2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5" fill="hold" display="0">
                  <p:stCondLst>
                    <p:cond delay="indefinite"/>
                  </p:stCondLst>
                  <p:endCondLst>
                    <p:cond evt="onStopAudio" delay="0">
                      <p:tgtEl>
                        <p:sldTgt/>
                      </p:tgtEl>
                    </p:cond>
                  </p:endCondLst>
                </p:cTn>
                <p:tgtEl>
                  <p:spTgt spid="2"/>
                </p:tgtEl>
              </p:cMediaNode>
            </p:audio>
          </p:childTnLst>
        </p:cTn>
      </p:par>
    </p:tnLst>
    <p:bldLst>
      <p:bldGraphic spid="15" grpId="0">
        <p:bldAsOne/>
      </p:bldGraphic>
      <p:bldGraphic spid="15" grpId="1">
        <p:bldAsOne/>
      </p:bldGraphic>
      <p:bldGraphic spid="15" grpId="2">
        <p:bldAsOne/>
      </p:bldGraphic>
      <p:bldGraphic spid="15" grpId="3">
        <p:bldAsOne/>
      </p:bldGraphic>
      <p:bldGraphic spid="17" grpId="0">
        <p:bldAsOne/>
      </p:bldGraphic>
      <p:bldGraphic spid="17" grpId="1">
        <p:bldAsOne/>
      </p:bldGraphic>
      <p:bldP spid="18" grpId="0"/>
      <p:bldP spid="20" grpId="0" animBg="1"/>
      <p:bldP spid="21" grpId="0" animBg="1"/>
      <p:bldP spid="16" grpId="0"/>
      <p:bldP spid="16" grpId="1"/>
      <p:bldP spid="16" grpId="2"/>
      <p:bldP spid="16" grpId="3"/>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hart 4">
            <a:extLst>
              <a:ext uri="{FF2B5EF4-FFF2-40B4-BE49-F238E27FC236}">
                <a16:creationId xmlns:a16="http://schemas.microsoft.com/office/drawing/2014/main" id="{A6270A84-50C1-4201-998B-BA9501C2FCE4}"/>
              </a:ext>
            </a:extLst>
          </p:cNvPr>
          <p:cNvGraphicFramePr>
            <a:graphicFrameLocks/>
          </p:cNvGraphicFramePr>
          <p:nvPr/>
        </p:nvGraphicFramePr>
        <p:xfrm>
          <a:off x="245269" y="1047750"/>
          <a:ext cx="8653462" cy="3657600"/>
        </p:xfrm>
        <a:graphic>
          <a:graphicData uri="http://schemas.openxmlformats.org/drawingml/2006/chart">
            <c:chart xmlns:c="http://schemas.openxmlformats.org/drawingml/2006/chart" xmlns:r="http://schemas.openxmlformats.org/officeDocument/2006/relationships" r:id="rId6"/>
          </a:graphicData>
        </a:graphic>
      </p:graphicFrame>
      <p:sp>
        <p:nvSpPr>
          <p:cNvPr id="85" name="Rectangle 111"/>
          <p:cNvSpPr>
            <a:spLocks noChangeArrowheads="1"/>
          </p:cNvSpPr>
          <p:nvPr/>
        </p:nvSpPr>
        <p:spPr bwMode="auto">
          <a:xfrm>
            <a:off x="56550" y="134603"/>
            <a:ext cx="9030901" cy="584775"/>
          </a:xfrm>
          <a:prstGeom prst="rect">
            <a:avLst/>
          </a:prstGeom>
          <a:noFill/>
          <a:ln w="9525" cap="flat" cmpd="sng" algn="ctr">
            <a:noFill/>
            <a:prstDash val="solid"/>
            <a:miter lim="800000"/>
            <a:headEnd/>
            <a:tailEnd/>
          </a:ln>
          <a:effectLst/>
        </p:spPr>
        <p:txBody>
          <a:bodyPr wrap="square">
            <a:spAutoFit/>
          </a:bodyPr>
          <a:lstStyle/>
          <a:p>
            <a:pPr marL="0" marR="0" lvl="0" indent="0" algn="ctr" defTabSz="914400" rtl="0" eaLnBrk="1" fontAlgn="base" latinLnBrk="0" hangingPunct="1">
              <a:lnSpc>
                <a:spcPct val="100000"/>
              </a:lnSpc>
              <a:spcBef>
                <a:spcPts val="0"/>
              </a:spcBef>
              <a:spcAft>
                <a:spcPts val="0"/>
              </a:spcAft>
              <a:buClr>
                <a:srgbClr val="FFCC66"/>
              </a:buClr>
              <a:buSzPct val="65000"/>
              <a:buFontTx/>
              <a:buNone/>
              <a:tabLst/>
              <a:defRPr/>
            </a:pPr>
            <a:r>
              <a:rPr kumimoji="0" lang="en-US" sz="3200" b="1" i="0" u="none" strike="noStrike" kern="1200" cap="small" spc="0" normalizeH="0" baseline="0" noProof="0" dirty="0">
                <a:ln>
                  <a:noFill/>
                </a:ln>
                <a:solidFill>
                  <a:schemeClr val="accent6">
                    <a:lumMod val="20000"/>
                    <a:lumOff val="80000"/>
                  </a:schemeClr>
                </a:solidFill>
                <a:effectLst>
                  <a:outerShdw blurRad="38100" dist="38100" dir="2700000" algn="tl">
                    <a:srgbClr val="000000">
                      <a:alpha val="43137"/>
                    </a:srgbClr>
                  </a:outerShdw>
                </a:effectLst>
                <a:uLnTx/>
                <a:uFillTx/>
                <a:latin typeface="Arial"/>
                <a:ea typeface="+mn-ea"/>
                <a:cs typeface="Times New Roman" panose="02020603050405020304" pitchFamily="18" charset="0"/>
              </a:rPr>
              <a:t>Annual Coal Consumption</a:t>
            </a:r>
          </a:p>
        </p:txBody>
      </p:sp>
      <p:sp>
        <p:nvSpPr>
          <p:cNvPr id="14" name="TextBox 66">
            <a:extLst>
              <a:ext uri="{FF2B5EF4-FFF2-40B4-BE49-F238E27FC236}">
                <a16:creationId xmlns:a16="http://schemas.microsoft.com/office/drawing/2014/main" id="{AA108577-CCC5-4323-BF66-C9A8509B3EFB}"/>
              </a:ext>
            </a:extLst>
          </p:cNvPr>
          <p:cNvSpPr txBox="1">
            <a:spLocks noChangeArrowheads="1"/>
          </p:cNvSpPr>
          <p:nvPr/>
        </p:nvSpPr>
        <p:spPr bwMode="auto">
          <a:xfrm>
            <a:off x="228600" y="4870906"/>
            <a:ext cx="47914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itchFamily="2" charset="2"/>
              <a:buChar char="n"/>
              <a:defRPr sz="3200">
                <a:solidFill>
                  <a:schemeClr val="tx1"/>
                </a:solidFill>
                <a:latin typeface="Tahoma" pitchFamily="34" charset="0"/>
              </a:defRPr>
            </a:lvl1pPr>
            <a:lvl2pPr marL="742950" indent="-285750">
              <a:spcBef>
                <a:spcPct val="20000"/>
              </a:spcBef>
              <a:buClr>
                <a:schemeClr val="tx1"/>
              </a:buClr>
              <a:buSzPct val="65000"/>
              <a:buFont typeface="Wingdings" pitchFamily="2" charset="2"/>
              <a:buChar char="n"/>
              <a:defRPr sz="2800">
                <a:solidFill>
                  <a:schemeClr val="tx1"/>
                </a:solidFill>
                <a:latin typeface="Tahoma" pitchFamily="34" charset="0"/>
              </a:defRPr>
            </a:lvl2pPr>
            <a:lvl3pPr marL="1143000" indent="-228600">
              <a:spcBef>
                <a:spcPct val="20000"/>
              </a:spcBef>
              <a:buClr>
                <a:schemeClr val="accent2"/>
              </a:buClr>
              <a:buSzPct val="65000"/>
              <a:buFont typeface="Wingdings" pitchFamily="2" charset="2"/>
              <a:buChar char="n"/>
              <a:defRPr sz="2400">
                <a:solidFill>
                  <a:schemeClr val="tx1"/>
                </a:solidFill>
                <a:latin typeface="Tahoma" pitchFamily="34" charset="0"/>
              </a:defRPr>
            </a:lvl3pPr>
            <a:lvl4pPr marL="1600200" indent="-228600">
              <a:spcBef>
                <a:spcPct val="20000"/>
              </a:spcBef>
              <a:buClr>
                <a:schemeClr val="tx1"/>
              </a:buClr>
              <a:buSzPct val="65000"/>
              <a:buFont typeface="Wingdings" pitchFamily="2" charset="2"/>
              <a:buChar char="n"/>
              <a:defRPr sz="2000">
                <a:solidFill>
                  <a:schemeClr val="tx1"/>
                </a:solidFill>
                <a:latin typeface="Tahoma" pitchFamily="34" charset="0"/>
              </a:defRPr>
            </a:lvl4pPr>
            <a:lvl5pPr marL="2057400" indent="-228600">
              <a:spcBef>
                <a:spcPct val="20000"/>
              </a:spcBef>
              <a:buClr>
                <a:schemeClr val="folHlink"/>
              </a:buClr>
              <a:buSzPct val="65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Data: BP Statistical View of World Energy </a:t>
            </a:r>
            <a:r>
              <a:rPr kumimoji="0" 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(2020). </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Analysis Tinker</a:t>
            </a:r>
          </a:p>
        </p:txBody>
      </p:sp>
      <p:sp>
        <p:nvSpPr>
          <p:cNvPr id="6" name="Rectangle 5">
            <a:extLst>
              <a:ext uri="{FF2B5EF4-FFF2-40B4-BE49-F238E27FC236}">
                <a16:creationId xmlns:a16="http://schemas.microsoft.com/office/drawing/2014/main" id="{C252B8AA-43F3-4707-8B57-3B62DDBD872D}"/>
              </a:ext>
            </a:extLst>
          </p:cNvPr>
          <p:cNvSpPr/>
          <p:nvPr/>
        </p:nvSpPr>
        <p:spPr>
          <a:xfrm>
            <a:off x="1981200" y="2153275"/>
            <a:ext cx="3824287" cy="1446550"/>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Coal is an Asian story</a:t>
            </a:r>
          </a:p>
        </p:txBody>
      </p:sp>
      <p:pic>
        <p:nvPicPr>
          <p:cNvPr id="2" name="Audio 1">
            <a:hlinkClick r:id="" action="ppaction://media"/>
            <a:extLst>
              <a:ext uri="{FF2B5EF4-FFF2-40B4-BE49-F238E27FC236}">
                <a16:creationId xmlns:a16="http://schemas.microsoft.com/office/drawing/2014/main" id="{4702122C-D6CB-4A70-8F3B-A941AC683003}"/>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192415625"/>
      </p:ext>
    </p:extLst>
  </p:cSld>
  <p:clrMapOvr>
    <a:masterClrMapping/>
  </p:clrMapOvr>
  <mc:AlternateContent xmlns:mc="http://schemas.openxmlformats.org/markup-compatibility/2006" xmlns:p14="http://schemas.microsoft.com/office/powerpoint/2010/main">
    <mc:Choice Requires="p14">
      <p:transition spd="med" p14:dur="700" advTm="24370">
        <p:fade/>
      </p:transition>
    </mc:Choice>
    <mc:Fallback xmlns="">
      <p:transition spd="med" advTm="2437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5">
                                            <p:graphicEl>
                                              <a:chart seriesIdx="0" categoryIdx="-4" bldStep="series"/>
                                            </p:graphicEl>
                                          </p:spTgt>
                                        </p:tgtEl>
                                        <p:attrNameLst>
                                          <p:attrName>style.visibility</p:attrName>
                                        </p:attrNameLst>
                                      </p:cBhvr>
                                      <p:to>
                                        <p:strVal val="visible"/>
                                      </p:to>
                                    </p:set>
                                    <p:animEffect transition="in" filter="wipe(left)">
                                      <p:cBhvr>
                                        <p:cTn id="11" dur="2000"/>
                                        <p:tgtEl>
                                          <p:spTgt spid="5">
                                            <p:graphicEl>
                                              <a:chart seriesIdx="0" categoryIdx="-4" bldStep="series"/>
                                            </p:graphicEl>
                                          </p:spTgt>
                                        </p:tgtEl>
                                      </p:cBhvr>
                                    </p:animEffect>
                                  </p:childTnLst>
                                </p:cTn>
                              </p:par>
                              <p:par>
                                <p:cTn id="12" presetID="22" presetClass="entr" presetSubtype="8" fill="hold" grpId="0" nodeType="withEffect">
                                  <p:stCondLst>
                                    <p:cond delay="0"/>
                                  </p:stCondLst>
                                  <p:childTnLst>
                                    <p:set>
                                      <p:cBhvr>
                                        <p:cTn id="13" dur="1" fill="hold">
                                          <p:stCondLst>
                                            <p:cond delay="0"/>
                                          </p:stCondLst>
                                        </p:cTn>
                                        <p:tgtEl>
                                          <p:spTgt spid="5">
                                            <p:graphicEl>
                                              <a:chart seriesIdx="1" categoryIdx="-4" bldStep="series"/>
                                            </p:graphicEl>
                                          </p:spTgt>
                                        </p:tgtEl>
                                        <p:attrNameLst>
                                          <p:attrName>style.visibility</p:attrName>
                                        </p:attrNameLst>
                                      </p:cBhvr>
                                      <p:to>
                                        <p:strVal val="visible"/>
                                      </p:to>
                                    </p:set>
                                    <p:animEffect transition="in" filter="wipe(left)">
                                      <p:cBhvr>
                                        <p:cTn id="14" dur="2000"/>
                                        <p:tgtEl>
                                          <p:spTgt spid="5">
                                            <p:graphicEl>
                                              <a:chart seriesIdx="1" categoryIdx="-4" bldStep="series"/>
                                            </p:graphicEl>
                                          </p:spTgt>
                                        </p:tgtEl>
                                      </p:cBhvr>
                                    </p:animEffect>
                                  </p:childTnLst>
                                </p:cTn>
                              </p:par>
                              <p:par>
                                <p:cTn id="15" presetID="22" presetClass="entr" presetSubtype="8" fill="hold" grpId="0" nodeType="withEffect">
                                  <p:stCondLst>
                                    <p:cond delay="0"/>
                                  </p:stCondLst>
                                  <p:childTnLst>
                                    <p:set>
                                      <p:cBhvr>
                                        <p:cTn id="16" dur="1" fill="hold">
                                          <p:stCondLst>
                                            <p:cond delay="0"/>
                                          </p:stCondLst>
                                        </p:cTn>
                                        <p:tgtEl>
                                          <p:spTgt spid="5">
                                            <p:graphicEl>
                                              <a:chart seriesIdx="2" categoryIdx="-4" bldStep="series"/>
                                            </p:graphicEl>
                                          </p:spTgt>
                                        </p:tgtEl>
                                        <p:attrNameLst>
                                          <p:attrName>style.visibility</p:attrName>
                                        </p:attrNameLst>
                                      </p:cBhvr>
                                      <p:to>
                                        <p:strVal val="visible"/>
                                      </p:to>
                                    </p:set>
                                    <p:animEffect transition="in" filter="wipe(left)">
                                      <p:cBhvr>
                                        <p:cTn id="17" dur="2000"/>
                                        <p:tgtEl>
                                          <p:spTgt spid="5">
                                            <p:graphicEl>
                                              <a:chart seriesIdx="2" categoryIdx="-4" bldStep="series"/>
                                            </p:graphic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5">
                                            <p:graphicEl>
                                              <a:chart seriesIdx="3" categoryIdx="-4" bldStep="series"/>
                                            </p:graphicEl>
                                          </p:spTgt>
                                        </p:tgtEl>
                                        <p:attrNameLst>
                                          <p:attrName>style.visibility</p:attrName>
                                        </p:attrNameLst>
                                      </p:cBhvr>
                                      <p:to>
                                        <p:strVal val="visible"/>
                                      </p:to>
                                    </p:set>
                                    <p:animEffect transition="in" filter="wipe(left)">
                                      <p:cBhvr>
                                        <p:cTn id="20" dur="2000"/>
                                        <p:tgtEl>
                                          <p:spTgt spid="5">
                                            <p:graphicEl>
                                              <a:chart seriesIdx="3" categoryIdx="-4" bldStep="series"/>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5">
                                            <p:graphicEl>
                                              <a:chart seriesIdx="4" categoryIdx="-4" bldStep="series"/>
                                            </p:graphicEl>
                                          </p:spTgt>
                                        </p:tgtEl>
                                        <p:attrNameLst>
                                          <p:attrName>style.visibility</p:attrName>
                                        </p:attrNameLst>
                                      </p:cBhvr>
                                      <p:to>
                                        <p:strVal val="visible"/>
                                      </p:to>
                                    </p:set>
                                    <p:animEffect transition="in" filter="wipe(left)">
                                      <p:cBhvr>
                                        <p:cTn id="25" dur="2000"/>
                                        <p:tgtEl>
                                          <p:spTgt spid="5">
                                            <p:graphicEl>
                                              <a:chart seriesIdx="4" categoryIdx="-4" bldStep="series"/>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5">
                                            <p:graphicEl>
                                              <a:chart seriesIdx="5" categoryIdx="-4" bldStep="series"/>
                                            </p:graphicEl>
                                          </p:spTgt>
                                        </p:tgtEl>
                                        <p:attrNameLst>
                                          <p:attrName>style.visibility</p:attrName>
                                        </p:attrNameLst>
                                      </p:cBhvr>
                                      <p:to>
                                        <p:strVal val="visible"/>
                                      </p:to>
                                    </p:set>
                                    <p:animEffect transition="in" filter="wipe(left)">
                                      <p:cBhvr>
                                        <p:cTn id="30" dur="2000"/>
                                        <p:tgtEl>
                                          <p:spTgt spid="5">
                                            <p:graphicEl>
                                              <a:chart seriesIdx="5" categoryIdx="-4" bldStep="series"/>
                                            </p:graphicEl>
                                          </p:spTgt>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5">
                                            <p:graphicEl>
                                              <a:chart seriesIdx="6" categoryIdx="-4" bldStep="series"/>
                                            </p:graphicEl>
                                          </p:spTgt>
                                        </p:tgtEl>
                                        <p:attrNameLst>
                                          <p:attrName>style.visibility</p:attrName>
                                        </p:attrNameLst>
                                      </p:cBhvr>
                                      <p:to>
                                        <p:strVal val="visible"/>
                                      </p:to>
                                    </p:set>
                                    <p:animEffect transition="in" filter="wipe(left)">
                                      <p:cBhvr>
                                        <p:cTn id="33" dur="2000"/>
                                        <p:tgtEl>
                                          <p:spTgt spid="5">
                                            <p:graphicEl>
                                              <a:chart seriesIdx="6" categoryIdx="-4" bldStep="series"/>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grpId="0" nodeType="clickEffect">
                                  <p:stCondLst>
                                    <p:cond delay="0"/>
                                  </p:stCondLst>
                                  <p:childTnLst>
                                    <p:set>
                                      <p:cBhvr>
                                        <p:cTn id="37" dur="1" fill="hold">
                                          <p:stCondLst>
                                            <p:cond delay="0"/>
                                          </p:stCondLst>
                                        </p:cTn>
                                        <p:tgtEl>
                                          <p:spTgt spid="6"/>
                                        </p:tgtEl>
                                        <p:attrNameLst>
                                          <p:attrName>style.visibility</p:attrName>
                                        </p:attrNameLst>
                                      </p:cBhvr>
                                      <p:to>
                                        <p:strVal val="visible"/>
                                      </p:to>
                                    </p:set>
                                    <p:anim calcmode="lin" valueType="num">
                                      <p:cBhvr>
                                        <p:cTn id="38" dur="1000" fill="hold"/>
                                        <p:tgtEl>
                                          <p:spTgt spid="6"/>
                                        </p:tgtEl>
                                        <p:attrNameLst>
                                          <p:attrName>ppt_w</p:attrName>
                                        </p:attrNameLst>
                                      </p:cBhvr>
                                      <p:tavLst>
                                        <p:tav tm="0">
                                          <p:val>
                                            <p:fltVal val="0"/>
                                          </p:val>
                                        </p:tav>
                                        <p:tav tm="100000">
                                          <p:val>
                                            <p:strVal val="#ppt_w"/>
                                          </p:val>
                                        </p:tav>
                                      </p:tavLst>
                                    </p:anim>
                                    <p:anim calcmode="lin" valueType="num">
                                      <p:cBhvr>
                                        <p:cTn id="39" dur="1000" fill="hold"/>
                                        <p:tgtEl>
                                          <p:spTgt spid="6"/>
                                        </p:tgtEl>
                                        <p:attrNameLst>
                                          <p:attrName>ppt_h</p:attrName>
                                        </p:attrNameLst>
                                      </p:cBhvr>
                                      <p:tavLst>
                                        <p:tav tm="0">
                                          <p:val>
                                            <p:fltVal val="0"/>
                                          </p:val>
                                        </p:tav>
                                        <p:tav tm="100000">
                                          <p:val>
                                            <p:strVal val="#ppt_h"/>
                                          </p:val>
                                        </p:tav>
                                      </p:tavLst>
                                    </p:anim>
                                    <p:animEffect transition="in" filter="fade">
                                      <p:cBhvr>
                                        <p:cTn id="4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1" fill="hold" display="0">
                  <p:stCondLst>
                    <p:cond delay="indefinite"/>
                  </p:stCondLst>
                  <p:endCondLst>
                    <p:cond evt="onStopAudio" delay="0">
                      <p:tgtEl>
                        <p:sldTgt/>
                      </p:tgtEl>
                    </p:cond>
                  </p:endCondLst>
                </p:cTn>
                <p:tgtEl>
                  <p:spTgt spid="2"/>
                </p:tgtEl>
              </p:cMediaNode>
            </p:audio>
          </p:childTnLst>
        </p:cTn>
      </p:par>
    </p:tnLst>
    <p:bldLst>
      <p:bldGraphic spid="5" grpId="0" uiExpand="1">
        <p:bldSub>
          <a:bldChart bld="series" animBg="0"/>
        </p:bldSub>
      </p:bldGraphic>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hart 4">
            <a:extLst>
              <a:ext uri="{FF2B5EF4-FFF2-40B4-BE49-F238E27FC236}">
                <a16:creationId xmlns:a16="http://schemas.microsoft.com/office/drawing/2014/main" id="{A6270A84-50C1-4201-998B-BA9501C2FCE4}"/>
              </a:ext>
            </a:extLst>
          </p:cNvPr>
          <p:cNvGraphicFramePr>
            <a:graphicFrameLocks/>
          </p:cNvGraphicFramePr>
          <p:nvPr/>
        </p:nvGraphicFramePr>
        <p:xfrm>
          <a:off x="245269" y="1047750"/>
          <a:ext cx="8653462" cy="3657600"/>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7" name="Chart 6">
            <a:extLst>
              <a:ext uri="{FF2B5EF4-FFF2-40B4-BE49-F238E27FC236}">
                <a16:creationId xmlns:a16="http://schemas.microsoft.com/office/drawing/2014/main" id="{A11F145C-CB1F-4643-8121-1CB1E5C41890}"/>
              </a:ext>
            </a:extLst>
          </p:cNvPr>
          <p:cNvGraphicFramePr>
            <a:graphicFrameLocks/>
          </p:cNvGraphicFramePr>
          <p:nvPr/>
        </p:nvGraphicFramePr>
        <p:xfrm>
          <a:off x="253093" y="1048885"/>
          <a:ext cx="8645297" cy="3657600"/>
        </p:xfrm>
        <a:graphic>
          <a:graphicData uri="http://schemas.openxmlformats.org/drawingml/2006/chart">
            <c:chart xmlns:c="http://schemas.openxmlformats.org/drawingml/2006/chart" xmlns:r="http://schemas.openxmlformats.org/officeDocument/2006/relationships" r:id="rId7"/>
          </a:graphicData>
        </a:graphic>
      </p:graphicFrame>
      <p:sp>
        <p:nvSpPr>
          <p:cNvPr id="85" name="Rectangle 111"/>
          <p:cNvSpPr>
            <a:spLocks noChangeArrowheads="1"/>
          </p:cNvSpPr>
          <p:nvPr/>
        </p:nvSpPr>
        <p:spPr bwMode="auto">
          <a:xfrm>
            <a:off x="56550" y="295930"/>
            <a:ext cx="9030901" cy="523220"/>
          </a:xfrm>
          <a:prstGeom prst="rect">
            <a:avLst/>
          </a:prstGeom>
          <a:noFill/>
          <a:ln w="9525" cap="flat" cmpd="sng" algn="ctr">
            <a:noFill/>
            <a:prstDash val="solid"/>
            <a:miter lim="800000"/>
            <a:headEnd/>
            <a:tailEnd/>
          </a:ln>
          <a:effectLst/>
        </p:spPr>
        <p:txBody>
          <a:bodyPr wrap="square">
            <a:spAutoFit/>
          </a:bodyPr>
          <a:lstStyle/>
          <a:p>
            <a:pPr lvl="0" algn="ctr">
              <a:spcBef>
                <a:spcPts val="0"/>
              </a:spcBef>
              <a:spcAft>
                <a:spcPts val="0"/>
              </a:spcAft>
              <a:buClr>
                <a:srgbClr val="FFCC66"/>
              </a:buClr>
              <a:buSzPct val="65000"/>
              <a:defRPr/>
            </a:pPr>
            <a:r>
              <a:rPr lang="en-US" sz="2800" b="1" cap="small" dirty="0">
                <a:solidFill>
                  <a:schemeClr val="accent6">
                    <a:lumMod val="20000"/>
                    <a:lumOff val="80000"/>
                  </a:schemeClr>
                </a:solidFill>
                <a:effectLst>
                  <a:outerShdw blurRad="38100" dist="38100" dir="2700000" algn="tl">
                    <a:srgbClr val="000000">
                      <a:alpha val="43137"/>
                    </a:srgbClr>
                  </a:outerShdw>
                </a:effectLst>
                <a:latin typeface="Arial"/>
                <a:cs typeface="Times New Roman" panose="02020603050405020304" pitchFamily="18" charset="0"/>
              </a:rPr>
              <a:t>Annual </a:t>
            </a:r>
            <a:r>
              <a:rPr kumimoji="0" lang="en-US" sz="2800" b="1" i="0" u="none" strike="noStrike" kern="1200" cap="small" spc="0" normalizeH="0" baseline="0" noProof="0" dirty="0">
                <a:ln>
                  <a:noFill/>
                </a:ln>
                <a:solidFill>
                  <a:schemeClr val="accent6">
                    <a:lumMod val="20000"/>
                    <a:lumOff val="80000"/>
                  </a:schemeClr>
                </a:solidFill>
                <a:effectLst>
                  <a:outerShdw blurRad="38100" dist="38100" dir="2700000" algn="tl">
                    <a:srgbClr val="000000">
                      <a:alpha val="43137"/>
                    </a:srgbClr>
                  </a:outerShdw>
                </a:effectLst>
                <a:uLnTx/>
                <a:uFillTx/>
                <a:latin typeface="Arial"/>
                <a:ea typeface="+mn-ea"/>
                <a:cs typeface="Times New Roman" panose="02020603050405020304" pitchFamily="18" charset="0"/>
              </a:rPr>
              <a:t>Natural Gas &amp; Coal Consumption</a:t>
            </a:r>
          </a:p>
        </p:txBody>
      </p:sp>
      <p:sp>
        <p:nvSpPr>
          <p:cNvPr id="14" name="TextBox 66">
            <a:extLst>
              <a:ext uri="{FF2B5EF4-FFF2-40B4-BE49-F238E27FC236}">
                <a16:creationId xmlns:a16="http://schemas.microsoft.com/office/drawing/2014/main" id="{AA108577-CCC5-4323-BF66-C9A8509B3EFB}"/>
              </a:ext>
            </a:extLst>
          </p:cNvPr>
          <p:cNvSpPr txBox="1">
            <a:spLocks noChangeArrowheads="1"/>
          </p:cNvSpPr>
          <p:nvPr/>
        </p:nvSpPr>
        <p:spPr bwMode="auto">
          <a:xfrm>
            <a:off x="228600" y="4870906"/>
            <a:ext cx="47914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itchFamily="2" charset="2"/>
              <a:buChar char="n"/>
              <a:defRPr sz="3200">
                <a:solidFill>
                  <a:schemeClr val="tx1"/>
                </a:solidFill>
                <a:latin typeface="Tahoma" pitchFamily="34" charset="0"/>
              </a:defRPr>
            </a:lvl1pPr>
            <a:lvl2pPr marL="742950" indent="-285750">
              <a:spcBef>
                <a:spcPct val="20000"/>
              </a:spcBef>
              <a:buClr>
                <a:schemeClr val="tx1"/>
              </a:buClr>
              <a:buSzPct val="65000"/>
              <a:buFont typeface="Wingdings" pitchFamily="2" charset="2"/>
              <a:buChar char="n"/>
              <a:defRPr sz="2800">
                <a:solidFill>
                  <a:schemeClr val="tx1"/>
                </a:solidFill>
                <a:latin typeface="Tahoma" pitchFamily="34" charset="0"/>
              </a:defRPr>
            </a:lvl2pPr>
            <a:lvl3pPr marL="1143000" indent="-228600">
              <a:spcBef>
                <a:spcPct val="20000"/>
              </a:spcBef>
              <a:buClr>
                <a:schemeClr val="accent2"/>
              </a:buClr>
              <a:buSzPct val="65000"/>
              <a:buFont typeface="Wingdings" pitchFamily="2" charset="2"/>
              <a:buChar char="n"/>
              <a:defRPr sz="2400">
                <a:solidFill>
                  <a:schemeClr val="tx1"/>
                </a:solidFill>
                <a:latin typeface="Tahoma" pitchFamily="34" charset="0"/>
              </a:defRPr>
            </a:lvl3pPr>
            <a:lvl4pPr marL="1600200" indent="-228600">
              <a:spcBef>
                <a:spcPct val="20000"/>
              </a:spcBef>
              <a:buClr>
                <a:schemeClr val="tx1"/>
              </a:buClr>
              <a:buSzPct val="65000"/>
              <a:buFont typeface="Wingdings" pitchFamily="2" charset="2"/>
              <a:buChar char="n"/>
              <a:defRPr sz="2000">
                <a:solidFill>
                  <a:schemeClr val="tx1"/>
                </a:solidFill>
                <a:latin typeface="Tahoma" pitchFamily="34" charset="0"/>
              </a:defRPr>
            </a:lvl4pPr>
            <a:lvl5pPr marL="2057400" indent="-228600">
              <a:spcBef>
                <a:spcPct val="20000"/>
              </a:spcBef>
              <a:buClr>
                <a:schemeClr val="folHlink"/>
              </a:buClr>
              <a:buSzPct val="65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Data: BP Statistical View of World Energy </a:t>
            </a:r>
            <a:r>
              <a:rPr kumimoji="0" 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(2020). </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Analysis Tinker</a:t>
            </a:r>
          </a:p>
        </p:txBody>
      </p:sp>
      <p:grpSp>
        <p:nvGrpSpPr>
          <p:cNvPr id="13" name="Group 12">
            <a:extLst>
              <a:ext uri="{FF2B5EF4-FFF2-40B4-BE49-F238E27FC236}">
                <a16:creationId xmlns:a16="http://schemas.microsoft.com/office/drawing/2014/main" id="{76D8C931-1EC3-4525-BD67-BCD02772B69B}"/>
              </a:ext>
            </a:extLst>
          </p:cNvPr>
          <p:cNvGrpSpPr/>
          <p:nvPr/>
        </p:nvGrpSpPr>
        <p:grpSpPr>
          <a:xfrm>
            <a:off x="981075" y="1665740"/>
            <a:ext cx="5667375" cy="2991985"/>
            <a:chOff x="981075" y="1665740"/>
            <a:chExt cx="5667375" cy="2991985"/>
          </a:xfrm>
        </p:grpSpPr>
        <p:graphicFrame>
          <p:nvGraphicFramePr>
            <p:cNvPr id="15" name="Chart 14">
              <a:extLst>
                <a:ext uri="{FF2B5EF4-FFF2-40B4-BE49-F238E27FC236}">
                  <a16:creationId xmlns:a16="http://schemas.microsoft.com/office/drawing/2014/main" id="{85021F7C-FFF8-4F56-91F4-698E6528E628}"/>
                </a:ext>
              </a:extLst>
            </p:cNvPr>
            <p:cNvGraphicFramePr>
              <a:graphicFrameLocks/>
            </p:cNvGraphicFramePr>
            <p:nvPr/>
          </p:nvGraphicFramePr>
          <p:xfrm>
            <a:off x="981075" y="1733550"/>
            <a:ext cx="5667375" cy="2924175"/>
          </p:xfrm>
          <a:graphic>
            <a:graphicData uri="http://schemas.openxmlformats.org/drawingml/2006/chart">
              <c:chart xmlns:c="http://schemas.openxmlformats.org/drawingml/2006/chart" xmlns:r="http://schemas.openxmlformats.org/officeDocument/2006/relationships" r:id="rId8"/>
            </a:graphicData>
          </a:graphic>
        </p:graphicFrame>
        <p:sp>
          <p:nvSpPr>
            <p:cNvPr id="4" name="TextBox 3">
              <a:extLst>
                <a:ext uri="{FF2B5EF4-FFF2-40B4-BE49-F238E27FC236}">
                  <a16:creationId xmlns:a16="http://schemas.microsoft.com/office/drawing/2014/main" id="{B73B3E82-D90E-4472-9A57-2EE8F4CAF8F0}"/>
                </a:ext>
              </a:extLst>
            </p:cNvPr>
            <p:cNvSpPr txBox="1"/>
            <p:nvPr/>
          </p:nvSpPr>
          <p:spPr>
            <a:xfrm>
              <a:off x="1219200" y="3333750"/>
              <a:ext cx="801823" cy="461665"/>
            </a:xfrm>
            <a:prstGeom prst="rect">
              <a:avLst/>
            </a:prstGeom>
            <a:noFill/>
          </p:spPr>
          <p:txBody>
            <a:bodyPr wrap="none" rtlCol="0">
              <a:spAutoFit/>
            </a:bodyPr>
            <a:lstStyle/>
            <a:p>
              <a:r>
                <a:rPr lang="en-US" sz="2400" b="1" dirty="0">
                  <a:solidFill>
                    <a:srgbClr val="000000"/>
                  </a:solidFill>
                </a:rPr>
                <a:t>39%</a:t>
              </a:r>
            </a:p>
          </p:txBody>
        </p:sp>
        <p:sp>
          <p:nvSpPr>
            <p:cNvPr id="16" name="TextBox 15">
              <a:extLst>
                <a:ext uri="{FF2B5EF4-FFF2-40B4-BE49-F238E27FC236}">
                  <a16:creationId xmlns:a16="http://schemas.microsoft.com/office/drawing/2014/main" id="{2ED0D2EC-4601-4033-AD26-EAAB93F8FF54}"/>
                </a:ext>
              </a:extLst>
            </p:cNvPr>
            <p:cNvSpPr txBox="1"/>
            <p:nvPr/>
          </p:nvSpPr>
          <p:spPr>
            <a:xfrm>
              <a:off x="5715000" y="1665740"/>
              <a:ext cx="801823" cy="461665"/>
            </a:xfrm>
            <a:prstGeom prst="rect">
              <a:avLst/>
            </a:prstGeom>
            <a:noFill/>
          </p:spPr>
          <p:txBody>
            <a:bodyPr wrap="none" rtlCol="0">
              <a:spAutoFit/>
            </a:bodyPr>
            <a:lstStyle/>
            <a:p>
              <a:r>
                <a:rPr lang="en-US" sz="2400" b="1" dirty="0">
                  <a:solidFill>
                    <a:srgbClr val="000000"/>
                  </a:solidFill>
                </a:rPr>
                <a:t>91%</a:t>
              </a:r>
            </a:p>
          </p:txBody>
        </p:sp>
        <p:sp>
          <p:nvSpPr>
            <p:cNvPr id="17" name="TextBox 16">
              <a:extLst>
                <a:ext uri="{FF2B5EF4-FFF2-40B4-BE49-F238E27FC236}">
                  <a16:creationId xmlns:a16="http://schemas.microsoft.com/office/drawing/2014/main" id="{7872A68F-70AA-42B2-A92D-302026F26744}"/>
                </a:ext>
              </a:extLst>
            </p:cNvPr>
            <p:cNvSpPr txBox="1"/>
            <p:nvPr/>
          </p:nvSpPr>
          <p:spPr>
            <a:xfrm>
              <a:off x="1589286" y="1841153"/>
              <a:ext cx="2747868" cy="461665"/>
            </a:xfrm>
            <a:prstGeom prst="rect">
              <a:avLst/>
            </a:prstGeom>
            <a:noFill/>
          </p:spPr>
          <p:txBody>
            <a:bodyPr wrap="none" rtlCol="0">
              <a:spAutoFit/>
            </a:bodyPr>
            <a:lstStyle/>
            <a:p>
              <a:r>
                <a:rPr lang="en-US" sz="2400" b="1" dirty="0"/>
                <a:t>Gas to Coal Ratio</a:t>
              </a:r>
            </a:p>
          </p:txBody>
        </p:sp>
      </p:grpSp>
      <p:sp>
        <p:nvSpPr>
          <p:cNvPr id="11" name="Rectangle 10">
            <a:extLst>
              <a:ext uri="{FF2B5EF4-FFF2-40B4-BE49-F238E27FC236}">
                <a16:creationId xmlns:a16="http://schemas.microsoft.com/office/drawing/2014/main" id="{8F95B858-841E-43E5-B8C3-F681ED553F1A}"/>
              </a:ext>
            </a:extLst>
          </p:cNvPr>
          <p:cNvSpPr/>
          <p:nvPr/>
        </p:nvSpPr>
        <p:spPr>
          <a:xfrm>
            <a:off x="1924911" y="2756996"/>
            <a:ext cx="4191000" cy="1446550"/>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Natural Gas is a global story</a:t>
            </a:r>
          </a:p>
        </p:txBody>
      </p:sp>
      <p:pic>
        <p:nvPicPr>
          <p:cNvPr id="2" name="Audio 1">
            <a:hlinkClick r:id="" action="ppaction://media"/>
            <a:extLst>
              <a:ext uri="{FF2B5EF4-FFF2-40B4-BE49-F238E27FC236}">
                <a16:creationId xmlns:a16="http://schemas.microsoft.com/office/drawing/2014/main" id="{24F834F7-08FC-4F93-9537-8AF3492B57FB}"/>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1690353047"/>
      </p:ext>
    </p:extLst>
  </p:cSld>
  <p:clrMapOvr>
    <a:masterClrMapping/>
  </p:clrMapOvr>
  <mc:AlternateContent xmlns:mc="http://schemas.openxmlformats.org/markup-compatibility/2006" xmlns:p14="http://schemas.microsoft.com/office/powerpoint/2010/main">
    <mc:Choice Requires="p14">
      <p:transition spd="med" p14:dur="700" advTm="35584">
        <p:fade/>
      </p:transition>
    </mc:Choice>
    <mc:Fallback xmlns="">
      <p:transition spd="med" advTm="3558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2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wipe(left)">
                                      <p:cBhvr>
                                        <p:cTn id="16" dur="2500"/>
                                        <p:tgtEl>
                                          <p:spTgt spid="13"/>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 calcmode="lin" valueType="num">
                                      <p:cBhvr>
                                        <p:cTn id="21" dur="1000" fill="hold"/>
                                        <p:tgtEl>
                                          <p:spTgt spid="11"/>
                                        </p:tgtEl>
                                        <p:attrNameLst>
                                          <p:attrName>ppt_w</p:attrName>
                                        </p:attrNameLst>
                                      </p:cBhvr>
                                      <p:tavLst>
                                        <p:tav tm="0">
                                          <p:val>
                                            <p:fltVal val="0"/>
                                          </p:val>
                                        </p:tav>
                                        <p:tav tm="100000">
                                          <p:val>
                                            <p:strVal val="#ppt_w"/>
                                          </p:val>
                                        </p:tav>
                                      </p:tavLst>
                                    </p:anim>
                                    <p:anim calcmode="lin" valueType="num">
                                      <p:cBhvr>
                                        <p:cTn id="22" dur="1000" fill="hold"/>
                                        <p:tgtEl>
                                          <p:spTgt spid="11"/>
                                        </p:tgtEl>
                                        <p:attrNameLst>
                                          <p:attrName>ppt_h</p:attrName>
                                        </p:attrNameLst>
                                      </p:cBhvr>
                                      <p:tavLst>
                                        <p:tav tm="0">
                                          <p:val>
                                            <p:fltVal val="0"/>
                                          </p:val>
                                        </p:tav>
                                        <p:tav tm="100000">
                                          <p:val>
                                            <p:strVal val="#ppt_h"/>
                                          </p:val>
                                        </p:tav>
                                      </p:tavLst>
                                    </p:anim>
                                    <p:animEffect transition="in" filter="fade">
                                      <p:cBhvr>
                                        <p:cTn id="23"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4" fill="hold" display="0">
                  <p:stCondLst>
                    <p:cond delay="indefinite"/>
                  </p:stCondLst>
                  <p:endCondLst>
                    <p:cond evt="onStopAudio" delay="0">
                      <p:tgtEl>
                        <p:sldTgt/>
                      </p:tgtEl>
                    </p:cond>
                  </p:endCondLst>
                </p:cTn>
                <p:tgtEl>
                  <p:spTgt spid="2"/>
                </p:tgtEl>
              </p:cMediaNode>
            </p:audio>
          </p:childTnLst>
        </p:cTn>
      </p:par>
    </p:tnLst>
    <p:bldLst>
      <p:bldGraphic spid="7" grpId="0">
        <p:bldAsOne/>
      </p:bldGraphic>
      <p:bldP spid="11"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Rectangle 111">
            <a:extLst>
              <a:ext uri="{FF2B5EF4-FFF2-40B4-BE49-F238E27FC236}">
                <a16:creationId xmlns:a16="http://schemas.microsoft.com/office/drawing/2014/main" id="{FFD8C9C5-181F-4CCB-8820-7D27861B2D6D}"/>
              </a:ext>
            </a:extLst>
          </p:cNvPr>
          <p:cNvSpPr>
            <a:spLocks noChangeArrowheads="1"/>
          </p:cNvSpPr>
          <p:nvPr/>
        </p:nvSpPr>
        <p:spPr bwMode="auto">
          <a:xfrm>
            <a:off x="152400" y="232788"/>
            <a:ext cx="8839200" cy="510162"/>
          </a:xfrm>
          <a:prstGeom prst="rect">
            <a:avLst/>
          </a:prstGeom>
          <a:noFill/>
          <a:ln w="9525">
            <a:noFill/>
            <a:miter lim="800000"/>
            <a:headEnd/>
            <a:tailEnd/>
          </a:ln>
          <a:effectLst/>
        </p:spPr>
        <p:txBody>
          <a:bodyPr anchor="b" anchorCtr="1"/>
          <a:lstStyle/>
          <a:p>
            <a:pPr algn="ctr">
              <a:lnSpc>
                <a:spcPts val="2500"/>
              </a:lnSpc>
            </a:pPr>
            <a:r>
              <a:rPr lang="en-US" sz="3600" b="1" cap="small" dirty="0">
                <a:solidFill>
                  <a:srgbClr val="737300">
                    <a:lumMod val="20000"/>
                    <a:lumOff val="80000"/>
                  </a:srgbClr>
                </a:solidFill>
                <a:effectLst>
                  <a:outerShdw blurRad="38100" dist="38100" dir="2700000" algn="tl">
                    <a:srgbClr val="000000"/>
                  </a:outerShdw>
                </a:effectLst>
                <a:latin typeface="Arial"/>
                <a:ea typeface="+mj-ea"/>
                <a:cs typeface="+mj-cs"/>
              </a:rPr>
              <a:t>Energy Mix</a:t>
            </a:r>
          </a:p>
        </p:txBody>
      </p:sp>
      <p:pic>
        <p:nvPicPr>
          <p:cNvPr id="1046" name="Picture 1">
            <a:extLst>
              <a:ext uri="{FF2B5EF4-FFF2-40B4-BE49-F238E27FC236}">
                <a16:creationId xmlns:a16="http://schemas.microsoft.com/office/drawing/2014/main" id="{9B5E171F-8F44-4E85-AB2C-70C329C1130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5376330"/>
            <a:ext cx="3067816" cy="2490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9" name="Group 18">
            <a:extLst>
              <a:ext uri="{FF2B5EF4-FFF2-40B4-BE49-F238E27FC236}">
                <a16:creationId xmlns:a16="http://schemas.microsoft.com/office/drawing/2014/main" id="{E09ED3F1-CC60-4160-8813-B32A1B96BE47}"/>
              </a:ext>
            </a:extLst>
          </p:cNvPr>
          <p:cNvGrpSpPr/>
          <p:nvPr/>
        </p:nvGrpSpPr>
        <p:grpSpPr>
          <a:xfrm>
            <a:off x="5644710" y="891080"/>
            <a:ext cx="1121348" cy="3899418"/>
            <a:chOff x="2496495" y="878217"/>
            <a:chExt cx="1121348" cy="3899418"/>
          </a:xfrm>
        </p:grpSpPr>
        <p:pic>
          <p:nvPicPr>
            <p:cNvPr id="10" name="Picture 9">
              <a:extLst>
                <a:ext uri="{FF2B5EF4-FFF2-40B4-BE49-F238E27FC236}">
                  <a16:creationId xmlns:a16="http://schemas.microsoft.com/office/drawing/2014/main" id="{A66A7781-8F65-4686-9341-5136BD02E8CF}"/>
                </a:ext>
              </a:extLst>
            </p:cNvPr>
            <p:cNvPicPr>
              <a:picLocks noChangeAspect="1"/>
            </p:cNvPicPr>
            <p:nvPr/>
          </p:nvPicPr>
          <p:blipFill>
            <a:blip r:embed="rId6"/>
            <a:stretch>
              <a:fillRect/>
            </a:stretch>
          </p:blipFill>
          <p:spPr>
            <a:xfrm>
              <a:off x="2506456" y="1423266"/>
              <a:ext cx="1111387" cy="3354369"/>
            </a:xfrm>
            <a:prstGeom prst="rect">
              <a:avLst/>
            </a:prstGeom>
          </p:spPr>
        </p:pic>
        <p:sp>
          <p:nvSpPr>
            <p:cNvPr id="12" name="Rectangle 11">
              <a:extLst>
                <a:ext uri="{FF2B5EF4-FFF2-40B4-BE49-F238E27FC236}">
                  <a16:creationId xmlns:a16="http://schemas.microsoft.com/office/drawing/2014/main" id="{02C4B8FF-3813-4C4A-89EF-3D01CF6AACD4}"/>
                </a:ext>
              </a:extLst>
            </p:cNvPr>
            <p:cNvSpPr/>
            <p:nvPr/>
          </p:nvSpPr>
          <p:spPr>
            <a:xfrm>
              <a:off x="2496495" y="878217"/>
              <a:ext cx="1069524" cy="400110"/>
            </a:xfrm>
            <a:prstGeom prst="rect">
              <a:avLst/>
            </a:prstGeom>
          </p:spPr>
          <p:txBody>
            <a:bodyPr wrap="none">
              <a:spAutoFit/>
            </a:bodyPr>
            <a:lstStyle/>
            <a:p>
              <a:r>
                <a:rPr lang="en-US" sz="2000" b="1" dirty="0">
                  <a:solidFill>
                    <a:srgbClr val="CCFFCC"/>
                  </a:solidFill>
                  <a:effectLst>
                    <a:outerShdw blurRad="38100" dist="38100" dir="2700000" algn="tl">
                      <a:srgbClr val="000000"/>
                    </a:outerShdw>
                  </a:effectLst>
                  <a:latin typeface="Arial" pitchFamily="34" charset="0"/>
                </a:rPr>
                <a:t>Europe</a:t>
              </a:r>
              <a:endParaRPr lang="en-US" sz="2000" dirty="0"/>
            </a:p>
          </p:txBody>
        </p:sp>
      </p:grpSp>
      <p:pic>
        <p:nvPicPr>
          <p:cNvPr id="16" name="Picture 15">
            <a:extLst>
              <a:ext uri="{FF2B5EF4-FFF2-40B4-BE49-F238E27FC236}">
                <a16:creationId xmlns:a16="http://schemas.microsoft.com/office/drawing/2014/main" id="{45FE9E53-2CEA-4126-86C4-9B34CD75CE97}"/>
              </a:ext>
            </a:extLst>
          </p:cNvPr>
          <p:cNvPicPr>
            <a:picLocks noChangeAspect="1"/>
          </p:cNvPicPr>
          <p:nvPr/>
        </p:nvPicPr>
        <p:blipFill>
          <a:blip r:embed="rId7"/>
          <a:stretch>
            <a:fillRect/>
          </a:stretch>
        </p:blipFill>
        <p:spPr>
          <a:xfrm>
            <a:off x="7191375" y="1568977"/>
            <a:ext cx="1724025" cy="2981325"/>
          </a:xfrm>
          <a:prstGeom prst="rect">
            <a:avLst/>
          </a:prstGeom>
        </p:spPr>
      </p:pic>
      <p:grpSp>
        <p:nvGrpSpPr>
          <p:cNvPr id="30" name="Group 29">
            <a:extLst>
              <a:ext uri="{FF2B5EF4-FFF2-40B4-BE49-F238E27FC236}">
                <a16:creationId xmlns:a16="http://schemas.microsoft.com/office/drawing/2014/main" id="{C14C1DFE-390C-4310-8CF5-EF5D65AC0F87}"/>
              </a:ext>
            </a:extLst>
          </p:cNvPr>
          <p:cNvGrpSpPr/>
          <p:nvPr/>
        </p:nvGrpSpPr>
        <p:grpSpPr>
          <a:xfrm>
            <a:off x="2275028" y="870741"/>
            <a:ext cx="1118401" cy="3997349"/>
            <a:chOff x="5968199" y="887527"/>
            <a:chExt cx="1118401" cy="3997349"/>
          </a:xfrm>
        </p:grpSpPr>
        <p:pic>
          <p:nvPicPr>
            <p:cNvPr id="2" name="Picture 1">
              <a:extLst>
                <a:ext uri="{FF2B5EF4-FFF2-40B4-BE49-F238E27FC236}">
                  <a16:creationId xmlns:a16="http://schemas.microsoft.com/office/drawing/2014/main" id="{9BF8688B-0FB4-47D9-992A-4334AE612294}"/>
                </a:ext>
              </a:extLst>
            </p:cNvPr>
            <p:cNvPicPr>
              <a:picLocks noChangeAspect="1"/>
            </p:cNvPicPr>
            <p:nvPr/>
          </p:nvPicPr>
          <p:blipFill>
            <a:blip r:embed="rId8"/>
            <a:stretch>
              <a:fillRect/>
            </a:stretch>
          </p:blipFill>
          <p:spPr>
            <a:xfrm>
              <a:off x="5968199" y="1384031"/>
              <a:ext cx="1118401" cy="3500845"/>
            </a:xfrm>
            <a:prstGeom prst="rect">
              <a:avLst/>
            </a:prstGeom>
          </p:spPr>
        </p:pic>
        <p:sp>
          <p:nvSpPr>
            <p:cNvPr id="23" name="Rectangle 22">
              <a:extLst>
                <a:ext uri="{FF2B5EF4-FFF2-40B4-BE49-F238E27FC236}">
                  <a16:creationId xmlns:a16="http://schemas.microsoft.com/office/drawing/2014/main" id="{6BF60C47-64CF-4D8B-BA52-47727D8D2B98}"/>
                </a:ext>
              </a:extLst>
            </p:cNvPr>
            <p:cNvSpPr/>
            <p:nvPr/>
          </p:nvSpPr>
          <p:spPr>
            <a:xfrm>
              <a:off x="6027167" y="887527"/>
              <a:ext cx="898003" cy="400110"/>
            </a:xfrm>
            <a:prstGeom prst="rect">
              <a:avLst/>
            </a:prstGeom>
          </p:spPr>
          <p:txBody>
            <a:bodyPr wrap="none">
              <a:spAutoFit/>
            </a:bodyPr>
            <a:lstStyle/>
            <a:p>
              <a:pPr algn="ctr"/>
              <a:r>
                <a:rPr lang="en-US" sz="2000" b="1" dirty="0">
                  <a:solidFill>
                    <a:srgbClr val="CCFFCC"/>
                  </a:solidFill>
                  <a:effectLst>
                    <a:outerShdw blurRad="38100" dist="38100" dir="2700000" algn="tl">
                      <a:srgbClr val="000000"/>
                    </a:outerShdw>
                  </a:effectLst>
                  <a:latin typeface="Arial" pitchFamily="34" charset="0"/>
                </a:rPr>
                <a:t>China</a:t>
              </a:r>
              <a:endParaRPr lang="en-US" sz="2000" dirty="0"/>
            </a:p>
          </p:txBody>
        </p:sp>
      </p:grpSp>
      <p:grpSp>
        <p:nvGrpSpPr>
          <p:cNvPr id="27" name="Group 26">
            <a:extLst>
              <a:ext uri="{FF2B5EF4-FFF2-40B4-BE49-F238E27FC236}">
                <a16:creationId xmlns:a16="http://schemas.microsoft.com/office/drawing/2014/main" id="{5EC4F01F-1507-43A8-94B3-357EE91EE3F2}"/>
              </a:ext>
            </a:extLst>
          </p:cNvPr>
          <p:cNvGrpSpPr/>
          <p:nvPr/>
        </p:nvGrpSpPr>
        <p:grpSpPr>
          <a:xfrm>
            <a:off x="575816" y="888649"/>
            <a:ext cx="1105596" cy="3904281"/>
            <a:chOff x="825390" y="887527"/>
            <a:chExt cx="1105596" cy="3904281"/>
          </a:xfrm>
        </p:grpSpPr>
        <p:pic>
          <p:nvPicPr>
            <p:cNvPr id="3" name="Picture 2">
              <a:extLst>
                <a:ext uri="{FF2B5EF4-FFF2-40B4-BE49-F238E27FC236}">
                  <a16:creationId xmlns:a16="http://schemas.microsoft.com/office/drawing/2014/main" id="{7063426B-2EC2-42AB-9FFB-AE4C1BCC7FBC}"/>
                </a:ext>
              </a:extLst>
            </p:cNvPr>
            <p:cNvPicPr>
              <a:picLocks noChangeAspect="1"/>
            </p:cNvPicPr>
            <p:nvPr/>
          </p:nvPicPr>
          <p:blipFill>
            <a:blip r:embed="rId9"/>
            <a:stretch>
              <a:fillRect/>
            </a:stretch>
          </p:blipFill>
          <p:spPr>
            <a:xfrm>
              <a:off x="825390" y="1416056"/>
              <a:ext cx="1105596" cy="3375752"/>
            </a:xfrm>
            <a:prstGeom prst="rect">
              <a:avLst/>
            </a:prstGeom>
          </p:spPr>
        </p:pic>
        <p:sp>
          <p:nvSpPr>
            <p:cNvPr id="26" name="Rectangle 25">
              <a:extLst>
                <a:ext uri="{FF2B5EF4-FFF2-40B4-BE49-F238E27FC236}">
                  <a16:creationId xmlns:a16="http://schemas.microsoft.com/office/drawing/2014/main" id="{C9AD9D88-E358-471B-847C-A0F1B44731BC}"/>
                </a:ext>
              </a:extLst>
            </p:cNvPr>
            <p:cNvSpPr/>
            <p:nvPr/>
          </p:nvSpPr>
          <p:spPr>
            <a:xfrm>
              <a:off x="932607" y="887527"/>
              <a:ext cx="782587" cy="400110"/>
            </a:xfrm>
            <a:prstGeom prst="rect">
              <a:avLst/>
            </a:prstGeom>
          </p:spPr>
          <p:txBody>
            <a:bodyPr wrap="none">
              <a:spAutoFit/>
            </a:bodyPr>
            <a:lstStyle/>
            <a:p>
              <a:r>
                <a:rPr lang="en-US" sz="2000" b="1" dirty="0">
                  <a:solidFill>
                    <a:srgbClr val="CCFFCC"/>
                  </a:solidFill>
                  <a:effectLst>
                    <a:outerShdw blurRad="38100" dist="38100" dir="2700000" algn="tl">
                      <a:srgbClr val="000000"/>
                    </a:outerShdw>
                  </a:effectLst>
                  <a:latin typeface="Arial" pitchFamily="34" charset="0"/>
                </a:rPr>
                <a:t>India</a:t>
              </a:r>
              <a:endParaRPr lang="en-US" sz="2000" dirty="0"/>
            </a:p>
          </p:txBody>
        </p:sp>
      </p:grpSp>
      <p:grpSp>
        <p:nvGrpSpPr>
          <p:cNvPr id="28" name="Group 27">
            <a:extLst>
              <a:ext uri="{FF2B5EF4-FFF2-40B4-BE49-F238E27FC236}">
                <a16:creationId xmlns:a16="http://schemas.microsoft.com/office/drawing/2014/main" id="{3AC5A012-4AC4-43F7-B0FC-52B72A156A3B}"/>
              </a:ext>
            </a:extLst>
          </p:cNvPr>
          <p:cNvGrpSpPr/>
          <p:nvPr/>
        </p:nvGrpSpPr>
        <p:grpSpPr>
          <a:xfrm>
            <a:off x="3987045" y="895735"/>
            <a:ext cx="1064048" cy="3890108"/>
            <a:chOff x="4221929" y="887527"/>
            <a:chExt cx="1064048" cy="3890108"/>
          </a:xfrm>
        </p:grpSpPr>
        <p:pic>
          <p:nvPicPr>
            <p:cNvPr id="4" name="Picture 3">
              <a:extLst>
                <a:ext uri="{FF2B5EF4-FFF2-40B4-BE49-F238E27FC236}">
                  <a16:creationId xmlns:a16="http://schemas.microsoft.com/office/drawing/2014/main" id="{CD1C2451-E98E-42D1-93A9-2814163CC398}"/>
                </a:ext>
              </a:extLst>
            </p:cNvPr>
            <p:cNvPicPr>
              <a:picLocks noChangeAspect="1"/>
            </p:cNvPicPr>
            <p:nvPr/>
          </p:nvPicPr>
          <p:blipFill>
            <a:blip r:embed="rId10"/>
            <a:stretch>
              <a:fillRect/>
            </a:stretch>
          </p:blipFill>
          <p:spPr>
            <a:xfrm>
              <a:off x="4221929" y="1435626"/>
              <a:ext cx="1064048" cy="3342009"/>
            </a:xfrm>
            <a:prstGeom prst="rect">
              <a:avLst/>
            </a:prstGeom>
          </p:spPr>
        </p:pic>
        <p:sp>
          <p:nvSpPr>
            <p:cNvPr id="29" name="Rectangle 28">
              <a:extLst>
                <a:ext uri="{FF2B5EF4-FFF2-40B4-BE49-F238E27FC236}">
                  <a16:creationId xmlns:a16="http://schemas.microsoft.com/office/drawing/2014/main" id="{0F2F6CD7-8217-484F-AF6F-BEC3FAEE12C3}"/>
                </a:ext>
              </a:extLst>
            </p:cNvPr>
            <p:cNvSpPr/>
            <p:nvPr/>
          </p:nvSpPr>
          <p:spPr>
            <a:xfrm>
              <a:off x="4346916" y="887527"/>
              <a:ext cx="683200" cy="400110"/>
            </a:xfrm>
            <a:prstGeom prst="rect">
              <a:avLst/>
            </a:prstGeom>
          </p:spPr>
          <p:txBody>
            <a:bodyPr wrap="none">
              <a:spAutoFit/>
            </a:bodyPr>
            <a:lstStyle/>
            <a:p>
              <a:pPr algn="ctr"/>
              <a:r>
                <a:rPr lang="en-US" sz="2000" b="1" dirty="0">
                  <a:solidFill>
                    <a:srgbClr val="CCFFCC"/>
                  </a:solidFill>
                  <a:effectLst>
                    <a:outerShdw blurRad="38100" dist="38100" dir="2700000" algn="tl">
                      <a:srgbClr val="000000"/>
                    </a:outerShdw>
                  </a:effectLst>
                  <a:latin typeface="Arial" pitchFamily="34" charset="0"/>
                </a:rPr>
                <a:t>U.S.</a:t>
              </a:r>
              <a:endParaRPr lang="en-US" sz="2000" dirty="0"/>
            </a:p>
          </p:txBody>
        </p:sp>
      </p:grpSp>
      <p:sp>
        <p:nvSpPr>
          <p:cNvPr id="5" name="Freeform: Shape 4">
            <a:extLst>
              <a:ext uri="{FF2B5EF4-FFF2-40B4-BE49-F238E27FC236}">
                <a16:creationId xmlns:a16="http://schemas.microsoft.com/office/drawing/2014/main" id="{A2E9EE1F-41B7-4798-BB8D-943CA5D33318}"/>
              </a:ext>
            </a:extLst>
          </p:cNvPr>
          <p:cNvSpPr/>
          <p:nvPr/>
        </p:nvSpPr>
        <p:spPr bwMode="auto">
          <a:xfrm>
            <a:off x="554180" y="1887357"/>
            <a:ext cx="6151419" cy="1169879"/>
          </a:xfrm>
          <a:custGeom>
            <a:avLst/>
            <a:gdLst>
              <a:gd name="connsiteX0" fmla="*/ 0 w 6197600"/>
              <a:gd name="connsiteY0" fmla="*/ 125967 h 1197385"/>
              <a:gd name="connsiteX1" fmla="*/ 1080655 w 6197600"/>
              <a:gd name="connsiteY1" fmla="*/ 89022 h 1197385"/>
              <a:gd name="connsiteX2" fmla="*/ 1911927 w 6197600"/>
              <a:gd name="connsiteY2" fmla="*/ 52076 h 1197385"/>
              <a:gd name="connsiteX3" fmla="*/ 3528291 w 6197600"/>
              <a:gd name="connsiteY3" fmla="*/ 874113 h 1197385"/>
              <a:gd name="connsiteX4" fmla="*/ 4765964 w 6197600"/>
              <a:gd name="connsiteY4" fmla="*/ 1086549 h 1197385"/>
              <a:gd name="connsiteX5" fmla="*/ 6197600 w 6197600"/>
              <a:gd name="connsiteY5" fmla="*/ 1197385 h 1197385"/>
              <a:gd name="connsiteX0" fmla="*/ 0 w 6197600"/>
              <a:gd name="connsiteY0" fmla="*/ 152430 h 1223848"/>
              <a:gd name="connsiteX1" fmla="*/ 988292 w 6197600"/>
              <a:gd name="connsiteY1" fmla="*/ 41594 h 1223848"/>
              <a:gd name="connsiteX2" fmla="*/ 1911927 w 6197600"/>
              <a:gd name="connsiteY2" fmla="*/ 78539 h 1223848"/>
              <a:gd name="connsiteX3" fmla="*/ 3528291 w 6197600"/>
              <a:gd name="connsiteY3" fmla="*/ 900576 h 1223848"/>
              <a:gd name="connsiteX4" fmla="*/ 4765964 w 6197600"/>
              <a:gd name="connsiteY4" fmla="*/ 1113012 h 1223848"/>
              <a:gd name="connsiteX5" fmla="*/ 6197600 w 6197600"/>
              <a:gd name="connsiteY5" fmla="*/ 1223848 h 1223848"/>
              <a:gd name="connsiteX0" fmla="*/ 0 w 6197600"/>
              <a:gd name="connsiteY0" fmla="*/ 123451 h 1194869"/>
              <a:gd name="connsiteX1" fmla="*/ 1034474 w 6197600"/>
              <a:gd name="connsiteY1" fmla="*/ 95742 h 1194869"/>
              <a:gd name="connsiteX2" fmla="*/ 1911927 w 6197600"/>
              <a:gd name="connsiteY2" fmla="*/ 49560 h 1194869"/>
              <a:gd name="connsiteX3" fmla="*/ 3528291 w 6197600"/>
              <a:gd name="connsiteY3" fmla="*/ 871597 h 1194869"/>
              <a:gd name="connsiteX4" fmla="*/ 4765964 w 6197600"/>
              <a:gd name="connsiteY4" fmla="*/ 1084033 h 1194869"/>
              <a:gd name="connsiteX5" fmla="*/ 6197600 w 6197600"/>
              <a:gd name="connsiteY5" fmla="*/ 1194869 h 1194869"/>
              <a:gd name="connsiteX0" fmla="*/ 0 w 6197600"/>
              <a:gd name="connsiteY0" fmla="*/ 53025 h 1124443"/>
              <a:gd name="connsiteX1" fmla="*/ 1034474 w 6197600"/>
              <a:gd name="connsiteY1" fmla="*/ 25316 h 1124443"/>
              <a:gd name="connsiteX2" fmla="*/ 1930400 w 6197600"/>
              <a:gd name="connsiteY2" fmla="*/ 71498 h 1124443"/>
              <a:gd name="connsiteX3" fmla="*/ 3528291 w 6197600"/>
              <a:gd name="connsiteY3" fmla="*/ 801171 h 1124443"/>
              <a:gd name="connsiteX4" fmla="*/ 4765964 w 6197600"/>
              <a:gd name="connsiteY4" fmla="*/ 1013607 h 1124443"/>
              <a:gd name="connsiteX5" fmla="*/ 6197600 w 6197600"/>
              <a:gd name="connsiteY5" fmla="*/ 1124443 h 1124443"/>
              <a:gd name="connsiteX0" fmla="*/ 0 w 6197600"/>
              <a:gd name="connsiteY0" fmla="*/ 38110 h 1109528"/>
              <a:gd name="connsiteX1" fmla="*/ 1034474 w 6197600"/>
              <a:gd name="connsiteY1" fmla="*/ 10401 h 1109528"/>
              <a:gd name="connsiteX2" fmla="*/ 1930400 w 6197600"/>
              <a:gd name="connsiteY2" fmla="*/ 56583 h 1109528"/>
              <a:gd name="connsiteX3" fmla="*/ 3528291 w 6197600"/>
              <a:gd name="connsiteY3" fmla="*/ 786256 h 1109528"/>
              <a:gd name="connsiteX4" fmla="*/ 4765964 w 6197600"/>
              <a:gd name="connsiteY4" fmla="*/ 998692 h 1109528"/>
              <a:gd name="connsiteX5" fmla="*/ 6197600 w 6197600"/>
              <a:gd name="connsiteY5" fmla="*/ 1109528 h 1109528"/>
              <a:gd name="connsiteX0" fmla="*/ 0 w 6132946"/>
              <a:gd name="connsiteY0" fmla="*/ 0 h 1126836"/>
              <a:gd name="connsiteX1" fmla="*/ 969820 w 6132946"/>
              <a:gd name="connsiteY1" fmla="*/ 27709 h 1126836"/>
              <a:gd name="connsiteX2" fmla="*/ 1865746 w 6132946"/>
              <a:gd name="connsiteY2" fmla="*/ 73891 h 1126836"/>
              <a:gd name="connsiteX3" fmla="*/ 3463637 w 6132946"/>
              <a:gd name="connsiteY3" fmla="*/ 803564 h 1126836"/>
              <a:gd name="connsiteX4" fmla="*/ 4701310 w 6132946"/>
              <a:gd name="connsiteY4" fmla="*/ 1016000 h 1126836"/>
              <a:gd name="connsiteX5" fmla="*/ 6132946 w 6132946"/>
              <a:gd name="connsiteY5" fmla="*/ 1126836 h 1126836"/>
              <a:gd name="connsiteX0" fmla="*/ 0 w 6151419"/>
              <a:gd name="connsiteY0" fmla="*/ 106853 h 1113616"/>
              <a:gd name="connsiteX1" fmla="*/ 988293 w 6151419"/>
              <a:gd name="connsiteY1" fmla="*/ 14489 h 1113616"/>
              <a:gd name="connsiteX2" fmla="*/ 1884219 w 6151419"/>
              <a:gd name="connsiteY2" fmla="*/ 60671 h 1113616"/>
              <a:gd name="connsiteX3" fmla="*/ 3482110 w 6151419"/>
              <a:gd name="connsiteY3" fmla="*/ 790344 h 1113616"/>
              <a:gd name="connsiteX4" fmla="*/ 4719783 w 6151419"/>
              <a:gd name="connsiteY4" fmla="*/ 1002780 h 1113616"/>
              <a:gd name="connsiteX5" fmla="*/ 6151419 w 6151419"/>
              <a:gd name="connsiteY5" fmla="*/ 1113616 h 1113616"/>
              <a:gd name="connsiteX0" fmla="*/ 0 w 6151419"/>
              <a:gd name="connsiteY0" fmla="*/ 178774 h 1185537"/>
              <a:gd name="connsiteX1" fmla="*/ 1071421 w 6151419"/>
              <a:gd name="connsiteY1" fmla="*/ 3283 h 1185537"/>
              <a:gd name="connsiteX2" fmla="*/ 1884219 w 6151419"/>
              <a:gd name="connsiteY2" fmla="*/ 132592 h 1185537"/>
              <a:gd name="connsiteX3" fmla="*/ 3482110 w 6151419"/>
              <a:gd name="connsiteY3" fmla="*/ 862265 h 1185537"/>
              <a:gd name="connsiteX4" fmla="*/ 4719783 w 6151419"/>
              <a:gd name="connsiteY4" fmla="*/ 1074701 h 1185537"/>
              <a:gd name="connsiteX5" fmla="*/ 6151419 w 6151419"/>
              <a:gd name="connsiteY5" fmla="*/ 1185537 h 1185537"/>
              <a:gd name="connsiteX0" fmla="*/ 0 w 6151419"/>
              <a:gd name="connsiteY0" fmla="*/ 214633 h 1221396"/>
              <a:gd name="connsiteX1" fmla="*/ 1071421 w 6151419"/>
              <a:gd name="connsiteY1" fmla="*/ 39142 h 1221396"/>
              <a:gd name="connsiteX2" fmla="*/ 1930401 w 6151419"/>
              <a:gd name="connsiteY2" fmla="*/ 85324 h 1221396"/>
              <a:gd name="connsiteX3" fmla="*/ 3482110 w 6151419"/>
              <a:gd name="connsiteY3" fmla="*/ 898124 h 1221396"/>
              <a:gd name="connsiteX4" fmla="*/ 4719783 w 6151419"/>
              <a:gd name="connsiteY4" fmla="*/ 1110560 h 1221396"/>
              <a:gd name="connsiteX5" fmla="*/ 6151419 w 6151419"/>
              <a:gd name="connsiteY5" fmla="*/ 1221396 h 1221396"/>
              <a:gd name="connsiteX0" fmla="*/ 0 w 6151419"/>
              <a:gd name="connsiteY0" fmla="*/ 214633 h 1221396"/>
              <a:gd name="connsiteX1" fmla="*/ 997530 w 6151419"/>
              <a:gd name="connsiteY1" fmla="*/ 39142 h 1221396"/>
              <a:gd name="connsiteX2" fmla="*/ 1930401 w 6151419"/>
              <a:gd name="connsiteY2" fmla="*/ 85324 h 1221396"/>
              <a:gd name="connsiteX3" fmla="*/ 3482110 w 6151419"/>
              <a:gd name="connsiteY3" fmla="*/ 898124 h 1221396"/>
              <a:gd name="connsiteX4" fmla="*/ 4719783 w 6151419"/>
              <a:gd name="connsiteY4" fmla="*/ 1110560 h 1221396"/>
              <a:gd name="connsiteX5" fmla="*/ 6151419 w 6151419"/>
              <a:gd name="connsiteY5" fmla="*/ 1221396 h 1221396"/>
              <a:gd name="connsiteX0" fmla="*/ 0 w 6151419"/>
              <a:gd name="connsiteY0" fmla="*/ 191328 h 1198091"/>
              <a:gd name="connsiteX1" fmla="*/ 997530 w 6151419"/>
              <a:gd name="connsiteY1" fmla="*/ 15837 h 1198091"/>
              <a:gd name="connsiteX2" fmla="*/ 1930401 w 6151419"/>
              <a:gd name="connsiteY2" fmla="*/ 105562 h 1198091"/>
              <a:gd name="connsiteX3" fmla="*/ 3482110 w 6151419"/>
              <a:gd name="connsiteY3" fmla="*/ 874819 h 1198091"/>
              <a:gd name="connsiteX4" fmla="*/ 4719783 w 6151419"/>
              <a:gd name="connsiteY4" fmla="*/ 1087255 h 1198091"/>
              <a:gd name="connsiteX5" fmla="*/ 6151419 w 6151419"/>
              <a:gd name="connsiteY5" fmla="*/ 1198091 h 1198091"/>
              <a:gd name="connsiteX0" fmla="*/ 0 w 6151419"/>
              <a:gd name="connsiteY0" fmla="*/ 174984 h 1181747"/>
              <a:gd name="connsiteX1" fmla="*/ 988821 w 6151419"/>
              <a:gd name="connsiteY1" fmla="*/ 25619 h 1181747"/>
              <a:gd name="connsiteX2" fmla="*/ 1930401 w 6151419"/>
              <a:gd name="connsiteY2" fmla="*/ 89218 h 1181747"/>
              <a:gd name="connsiteX3" fmla="*/ 3482110 w 6151419"/>
              <a:gd name="connsiteY3" fmla="*/ 858475 h 1181747"/>
              <a:gd name="connsiteX4" fmla="*/ 4719783 w 6151419"/>
              <a:gd name="connsiteY4" fmla="*/ 1070911 h 1181747"/>
              <a:gd name="connsiteX5" fmla="*/ 6151419 w 6151419"/>
              <a:gd name="connsiteY5" fmla="*/ 1181747 h 1181747"/>
              <a:gd name="connsiteX0" fmla="*/ 0 w 6151419"/>
              <a:gd name="connsiteY0" fmla="*/ 163116 h 1169879"/>
              <a:gd name="connsiteX1" fmla="*/ 988821 w 6151419"/>
              <a:gd name="connsiteY1" fmla="*/ 13751 h 1169879"/>
              <a:gd name="connsiteX2" fmla="*/ 1930401 w 6151419"/>
              <a:gd name="connsiteY2" fmla="*/ 77350 h 1169879"/>
              <a:gd name="connsiteX3" fmla="*/ 3482110 w 6151419"/>
              <a:gd name="connsiteY3" fmla="*/ 846607 h 1169879"/>
              <a:gd name="connsiteX4" fmla="*/ 4719783 w 6151419"/>
              <a:gd name="connsiteY4" fmla="*/ 1059043 h 1169879"/>
              <a:gd name="connsiteX5" fmla="*/ 6151419 w 6151419"/>
              <a:gd name="connsiteY5" fmla="*/ 1169879 h 1169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51419" h="1169879">
                <a:moveTo>
                  <a:pt x="0" y="163116"/>
                </a:moveTo>
                <a:cubicBezTo>
                  <a:pt x="329431" y="132328"/>
                  <a:pt x="667088" y="28045"/>
                  <a:pt x="988821" y="13751"/>
                </a:cubicBezTo>
                <a:cubicBezTo>
                  <a:pt x="1310554" y="-543"/>
                  <a:pt x="1497436" y="-26625"/>
                  <a:pt x="1930401" y="77350"/>
                </a:cubicBezTo>
                <a:cubicBezTo>
                  <a:pt x="2363366" y="181325"/>
                  <a:pt x="3017213" y="682992"/>
                  <a:pt x="3482110" y="846607"/>
                </a:cubicBezTo>
                <a:cubicBezTo>
                  <a:pt x="3947007" y="1010222"/>
                  <a:pt x="4274898" y="1005164"/>
                  <a:pt x="4719783" y="1059043"/>
                </a:cubicBezTo>
                <a:cubicBezTo>
                  <a:pt x="5164668" y="1112922"/>
                  <a:pt x="5658043" y="1141400"/>
                  <a:pt x="6151419" y="1169879"/>
                </a:cubicBezTo>
              </a:path>
            </a:pathLst>
          </a:custGeom>
          <a:noFill/>
          <a:ln w="133350" cap="flat" cmpd="sng" algn="ctr">
            <a:solidFill>
              <a:schemeClr val="accent2">
                <a:lumMod val="20000"/>
                <a:lumOff val="80000"/>
              </a:schemeClr>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pic>
        <p:nvPicPr>
          <p:cNvPr id="6" name="Audio 5">
            <a:hlinkClick r:id="" action="ppaction://media"/>
            <a:extLst>
              <a:ext uri="{FF2B5EF4-FFF2-40B4-BE49-F238E27FC236}">
                <a16:creationId xmlns:a16="http://schemas.microsoft.com/office/drawing/2014/main" id="{453B8EBD-7270-499F-9C92-AD062C253ED0}"/>
              </a:ext>
            </a:extLst>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2897851558"/>
      </p:ext>
    </p:extLst>
  </p:cSld>
  <p:clrMapOvr>
    <a:masterClrMapping/>
  </p:clrMapOvr>
  <mc:AlternateContent xmlns:mc="http://schemas.openxmlformats.org/markup-compatibility/2006" xmlns:p14="http://schemas.microsoft.com/office/powerpoint/2010/main">
    <mc:Choice Requires="p14">
      <p:transition spd="med" p14:dur="700" advTm="51119">
        <p:fade/>
      </p:transition>
    </mc:Choice>
    <mc:Fallback xmlns="">
      <p:transition spd="med" advTm="5111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7"/>
                                        </p:tgtEl>
                                        <p:attrNameLst>
                                          <p:attrName>style.visibility</p:attrName>
                                        </p:attrNameLst>
                                      </p:cBhvr>
                                      <p:to>
                                        <p:strVal val="visible"/>
                                      </p:to>
                                    </p:set>
                                    <p:animEffect transition="in" filter="wipe(left)">
                                      <p:cBhvr>
                                        <p:cTn id="11" dur="1500"/>
                                        <p:tgtEl>
                                          <p:spTgt spid="2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30"/>
                                        </p:tgtEl>
                                        <p:attrNameLst>
                                          <p:attrName>style.visibility</p:attrName>
                                        </p:attrNameLst>
                                      </p:cBhvr>
                                      <p:to>
                                        <p:strVal val="visible"/>
                                      </p:to>
                                    </p:set>
                                    <p:animEffect transition="in" filter="wipe(left)">
                                      <p:cBhvr>
                                        <p:cTn id="16" dur="1500"/>
                                        <p:tgtEl>
                                          <p:spTgt spid="30"/>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28"/>
                                        </p:tgtEl>
                                        <p:attrNameLst>
                                          <p:attrName>style.visibility</p:attrName>
                                        </p:attrNameLst>
                                      </p:cBhvr>
                                      <p:to>
                                        <p:strVal val="visible"/>
                                      </p:to>
                                    </p:set>
                                    <p:animEffect transition="in" filter="wipe(left)">
                                      <p:cBhvr>
                                        <p:cTn id="21" dur="1500"/>
                                        <p:tgtEl>
                                          <p:spTgt spid="28"/>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nodeType="clickEffect">
                                  <p:stCondLst>
                                    <p:cond delay="0"/>
                                  </p:stCondLst>
                                  <p:childTnLst>
                                    <p:set>
                                      <p:cBhvr>
                                        <p:cTn id="25" dur="1" fill="hold">
                                          <p:stCondLst>
                                            <p:cond delay="0"/>
                                          </p:stCondLst>
                                        </p:cTn>
                                        <p:tgtEl>
                                          <p:spTgt spid="19"/>
                                        </p:tgtEl>
                                        <p:attrNameLst>
                                          <p:attrName>style.visibility</p:attrName>
                                        </p:attrNameLst>
                                      </p:cBhvr>
                                      <p:to>
                                        <p:strVal val="visible"/>
                                      </p:to>
                                    </p:set>
                                    <p:animEffect transition="in" filter="wipe(left)">
                                      <p:cBhvr>
                                        <p:cTn id="26" dur="1500"/>
                                        <p:tgtEl>
                                          <p:spTgt spid="19"/>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left)">
                                      <p:cBhvr>
                                        <p:cTn id="3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6"/>
                </p:tgtEl>
              </p:cMediaNode>
            </p:audio>
          </p:childTnLst>
        </p:cTn>
      </p:par>
    </p:tnLst>
    <p:bldLst>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790700" y="1694587"/>
            <a:ext cx="5562600" cy="1754326"/>
          </a:xfrm>
          <a:prstGeom prst="rect">
            <a:avLst/>
          </a:prstGeom>
          <a:noFill/>
          <a:ln w="9525" cap="flat" cmpd="sng" algn="ctr">
            <a:noFill/>
            <a:prstDash val="solid"/>
            <a:miter lim="800000"/>
            <a:headEnd/>
            <a:tailEnd/>
          </a:ln>
          <a:effectLst/>
        </p:spPr>
        <p:txBody>
          <a:bodyPr wrap="square">
            <a:spAutoFit/>
          </a:bodyPr>
          <a:lstStyle/>
          <a:p>
            <a:pPr lvl="0" algn="ctr">
              <a:spcBef>
                <a:spcPts val="0"/>
              </a:spcBef>
              <a:spcAft>
                <a:spcPts val="0"/>
              </a:spcAft>
              <a:buClr>
                <a:srgbClr val="FFCC66"/>
              </a:buClr>
              <a:buSzPct val="65000"/>
              <a:defRPr/>
            </a:pPr>
            <a:r>
              <a:rPr lang="en-US" sz="5400" b="1" cap="small" dirty="0">
                <a:solidFill>
                  <a:schemeClr val="accent6">
                    <a:lumMod val="20000"/>
                    <a:lumOff val="80000"/>
                  </a:schemeClr>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Energy</a:t>
            </a:r>
          </a:p>
          <a:p>
            <a:pPr lvl="0" algn="ctr">
              <a:spcBef>
                <a:spcPts val="0"/>
              </a:spcBef>
              <a:spcAft>
                <a:spcPts val="0"/>
              </a:spcAft>
              <a:buClr>
                <a:srgbClr val="FFCC66"/>
              </a:buClr>
              <a:buSzPct val="65000"/>
              <a:defRPr/>
            </a:pPr>
            <a:r>
              <a:rPr lang="en-US" sz="5400" b="1" cap="small" dirty="0">
                <a:solidFill>
                  <a:schemeClr val="accent6">
                    <a:lumMod val="20000"/>
                    <a:lumOff val="80000"/>
                  </a:schemeClr>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Optionality</a:t>
            </a:r>
            <a:endParaRPr kumimoji="0" lang="en-US" sz="3600" b="1" i="1" u="none" strike="noStrike" kern="1200" cap="small" spc="0" normalizeH="0" baseline="0" noProof="0" dirty="0">
              <a:ln>
                <a:noFill/>
              </a:ln>
              <a:solidFill>
                <a:schemeClr val="accent6">
                  <a:lumMod val="20000"/>
                  <a:lumOff val="80000"/>
                </a:scheme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pic>
        <p:nvPicPr>
          <p:cNvPr id="2" name="Audio 1">
            <a:hlinkClick r:id="" action="ppaction://media"/>
            <a:extLst>
              <a:ext uri="{FF2B5EF4-FFF2-40B4-BE49-F238E27FC236}">
                <a16:creationId xmlns:a16="http://schemas.microsoft.com/office/drawing/2014/main" id="{F3F336A6-63EE-423D-9785-ECF824C2F21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4381500"/>
            <a:ext cx="609600" cy="609600"/>
          </a:xfrm>
          <a:prstGeom prst="rect">
            <a:avLst/>
          </a:prstGeom>
        </p:spPr>
      </p:pic>
    </p:spTree>
    <p:extLst>
      <p:ext uri="{BB962C8B-B14F-4D97-AF65-F5344CB8AC3E}">
        <p14:creationId xmlns:p14="http://schemas.microsoft.com/office/powerpoint/2010/main" val="178863209"/>
      </p:ext>
    </p:extLst>
  </p:cSld>
  <p:clrMapOvr>
    <a:masterClrMapping/>
  </p:clrMapOvr>
  <mc:AlternateContent xmlns:mc="http://schemas.openxmlformats.org/markup-compatibility/2006" xmlns:p14="http://schemas.microsoft.com/office/powerpoint/2010/main">
    <mc:Choice Requires="p14">
      <p:transition spd="med" p14:dur="700" advTm="3162">
        <p:fade/>
      </p:transition>
    </mc:Choice>
    <mc:Fallback xmlns="">
      <p:transition spd="med" advTm="31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Title 1">
            <a:extLst>
              <a:ext uri="{FF2B5EF4-FFF2-40B4-BE49-F238E27FC236}">
                <a16:creationId xmlns:a16="http://schemas.microsoft.com/office/drawing/2014/main" id="{8AEFE179-C7C4-444F-A7F8-8E4F8B0742AF}"/>
              </a:ext>
            </a:extLst>
          </p:cNvPr>
          <p:cNvSpPr txBox="1">
            <a:spLocks/>
          </p:cNvSpPr>
          <p:nvPr/>
        </p:nvSpPr>
        <p:spPr>
          <a:xfrm>
            <a:off x="1333500" y="228873"/>
            <a:ext cx="6477000" cy="437877"/>
          </a:xfrm>
          <a:prstGeom prst="rect">
            <a:avLst/>
          </a:prstGeom>
          <a:noFill/>
          <a:ln w="9525">
            <a:noFill/>
            <a:miter lim="800000"/>
            <a:headEnd/>
            <a:tailEnd/>
          </a:ln>
          <a:effectLst/>
        </p:spPr>
        <p:txBody>
          <a:bodyPr anchor="b" anchorCtr="1"/>
          <a:lstStyle>
            <a:defPPr>
              <a:defRPr lang="en-US"/>
            </a:defPPr>
            <a:lvl1pPr marL="0" marR="0" lvl="0" indent="0" algn="ctr" defTabSz="914400" eaLnBrk="1" latinLnBrk="0" hangingPunct="1">
              <a:lnSpc>
                <a:spcPts val="2500"/>
              </a:lnSpc>
              <a:buClrTx/>
              <a:buSzTx/>
              <a:buFontTx/>
              <a:buNone/>
              <a:tabLst/>
              <a:defRPr kumimoji="0" sz="3200" b="1" i="0" u="none" strike="noStrike" cap="none" spc="0" normalizeH="0" baseline="0">
                <a:ln>
                  <a:noFill/>
                </a:ln>
                <a:solidFill>
                  <a:srgbClr val="737300">
                    <a:lumMod val="20000"/>
                    <a:lumOff val="80000"/>
                  </a:srgbClr>
                </a:solidFill>
                <a:effectLst>
                  <a:outerShdw blurRad="38100" dist="38100" dir="2700000" algn="tl">
                    <a:srgbClr val="000000"/>
                  </a:outerShdw>
                </a:effectLst>
                <a:uLnTx/>
                <a:uFillTx/>
                <a:latin typeface="Arial"/>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lvl="0">
              <a:defRPr/>
            </a:pPr>
            <a:r>
              <a:rPr kumimoji="0" lang="en-US" sz="3200"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Gas </a:t>
            </a:r>
            <a:r>
              <a:rPr lang="en-US" dirty="0"/>
              <a:t>Consumption v. Production</a:t>
            </a:r>
            <a:endParaRPr kumimoji="0" lang="en-US" sz="3200"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endParaRPr>
          </a:p>
        </p:txBody>
      </p:sp>
      <p:sp>
        <p:nvSpPr>
          <p:cNvPr id="152" name="TextBox 66">
            <a:extLst>
              <a:ext uri="{FF2B5EF4-FFF2-40B4-BE49-F238E27FC236}">
                <a16:creationId xmlns:a16="http://schemas.microsoft.com/office/drawing/2014/main" id="{648F7B4C-E0F1-4863-BA6D-582984BB56C2}"/>
              </a:ext>
            </a:extLst>
          </p:cNvPr>
          <p:cNvSpPr txBox="1">
            <a:spLocks noChangeArrowheads="1"/>
          </p:cNvSpPr>
          <p:nvPr/>
        </p:nvSpPr>
        <p:spPr bwMode="auto">
          <a:xfrm>
            <a:off x="228600" y="4933950"/>
            <a:ext cx="47914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itchFamily="2" charset="2"/>
              <a:buChar char="n"/>
              <a:defRPr sz="3200">
                <a:solidFill>
                  <a:schemeClr val="tx1"/>
                </a:solidFill>
                <a:latin typeface="Tahoma" pitchFamily="34" charset="0"/>
              </a:defRPr>
            </a:lvl1pPr>
            <a:lvl2pPr marL="742950" indent="-285750">
              <a:spcBef>
                <a:spcPct val="20000"/>
              </a:spcBef>
              <a:buClr>
                <a:schemeClr val="tx1"/>
              </a:buClr>
              <a:buSzPct val="65000"/>
              <a:buFont typeface="Wingdings" pitchFamily="2" charset="2"/>
              <a:buChar char="n"/>
              <a:defRPr sz="2800">
                <a:solidFill>
                  <a:schemeClr val="tx1"/>
                </a:solidFill>
                <a:latin typeface="Tahoma" pitchFamily="34" charset="0"/>
              </a:defRPr>
            </a:lvl2pPr>
            <a:lvl3pPr marL="1143000" indent="-228600">
              <a:spcBef>
                <a:spcPct val="20000"/>
              </a:spcBef>
              <a:buClr>
                <a:schemeClr val="accent2"/>
              </a:buClr>
              <a:buSzPct val="65000"/>
              <a:buFont typeface="Wingdings" pitchFamily="2" charset="2"/>
              <a:buChar char="n"/>
              <a:defRPr sz="2400">
                <a:solidFill>
                  <a:schemeClr val="tx1"/>
                </a:solidFill>
                <a:latin typeface="Tahoma" pitchFamily="34" charset="0"/>
              </a:defRPr>
            </a:lvl3pPr>
            <a:lvl4pPr marL="1600200" indent="-228600">
              <a:spcBef>
                <a:spcPct val="20000"/>
              </a:spcBef>
              <a:buClr>
                <a:schemeClr val="tx1"/>
              </a:buClr>
              <a:buSzPct val="65000"/>
              <a:buFont typeface="Wingdings" pitchFamily="2" charset="2"/>
              <a:buChar char="n"/>
              <a:defRPr sz="2000">
                <a:solidFill>
                  <a:schemeClr val="tx1"/>
                </a:solidFill>
                <a:latin typeface="Tahoma" pitchFamily="34" charset="0"/>
              </a:defRPr>
            </a:lvl4pPr>
            <a:lvl5pPr marL="2057400" indent="-228600">
              <a:spcBef>
                <a:spcPct val="20000"/>
              </a:spcBef>
              <a:buClr>
                <a:schemeClr val="folHlink"/>
              </a:buClr>
              <a:buSzPct val="65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Data: BP Statistical View of World Energy </a:t>
            </a:r>
            <a:r>
              <a:rPr kumimoji="0" 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(2020). </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Analysis Tinker 2022</a:t>
            </a:r>
          </a:p>
        </p:txBody>
      </p:sp>
      <p:graphicFrame>
        <p:nvGraphicFramePr>
          <p:cNvPr id="9" name="Chart 8">
            <a:extLst>
              <a:ext uri="{FF2B5EF4-FFF2-40B4-BE49-F238E27FC236}">
                <a16:creationId xmlns:a16="http://schemas.microsoft.com/office/drawing/2014/main" id="{C0A88486-AF25-40DA-9CE1-D7D124E679D3}"/>
              </a:ext>
            </a:extLst>
          </p:cNvPr>
          <p:cNvGraphicFramePr>
            <a:graphicFrameLocks/>
          </p:cNvGraphicFramePr>
          <p:nvPr/>
        </p:nvGraphicFramePr>
        <p:xfrm>
          <a:off x="228600" y="1047750"/>
          <a:ext cx="8686800" cy="3657600"/>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7" name="Chart 6">
            <a:extLst>
              <a:ext uri="{FF2B5EF4-FFF2-40B4-BE49-F238E27FC236}">
                <a16:creationId xmlns:a16="http://schemas.microsoft.com/office/drawing/2014/main" id="{94672454-7217-49B2-9F42-88F43711524F}"/>
              </a:ext>
            </a:extLst>
          </p:cNvPr>
          <p:cNvGraphicFramePr>
            <a:graphicFrameLocks/>
          </p:cNvGraphicFramePr>
          <p:nvPr/>
        </p:nvGraphicFramePr>
        <p:xfrm>
          <a:off x="228600" y="1047750"/>
          <a:ext cx="8686800" cy="3657600"/>
        </p:xfrm>
        <a:graphic>
          <a:graphicData uri="http://schemas.openxmlformats.org/drawingml/2006/chart">
            <c:chart xmlns:c="http://schemas.openxmlformats.org/drawingml/2006/chart" xmlns:r="http://schemas.openxmlformats.org/officeDocument/2006/relationships" r:id="rId7"/>
          </a:graphicData>
        </a:graphic>
      </p:graphicFrame>
      <p:pic>
        <p:nvPicPr>
          <p:cNvPr id="2" name="Audio 1">
            <a:hlinkClick r:id="" action="ppaction://media"/>
            <a:extLst>
              <a:ext uri="{FF2B5EF4-FFF2-40B4-BE49-F238E27FC236}">
                <a16:creationId xmlns:a16="http://schemas.microsoft.com/office/drawing/2014/main" id="{A3F24430-A83C-43E2-9FE3-97F97EA89185}"/>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1910155045"/>
      </p:ext>
    </p:extLst>
  </p:cSld>
  <p:clrMapOvr>
    <a:masterClrMapping/>
  </p:clrMapOvr>
  <mc:AlternateContent xmlns:mc="http://schemas.openxmlformats.org/markup-compatibility/2006" xmlns:p14="http://schemas.microsoft.com/office/powerpoint/2010/main">
    <mc:Choice Requires="p14">
      <p:transition spd="med" p14:dur="700" advTm="31160">
        <p:fade/>
      </p:transition>
    </mc:Choice>
    <mc:Fallback xmlns="">
      <p:transition spd="med" advTm="311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grpId="0" nodeType="clickEffect">
                                  <p:stCondLst>
                                    <p:cond delay="0"/>
                                  </p:stCondLst>
                                  <p:childTnLst>
                                    <p:set>
                                      <p:cBhvr>
                                        <p:cTn id="10" dur="1" fill="hold">
                                          <p:stCondLst>
                                            <p:cond delay="0"/>
                                          </p:stCondLst>
                                        </p:cTn>
                                        <p:tgtEl>
                                          <p:spTgt spid="9">
                                            <p:graphicEl>
                                              <a:chart seriesIdx="0" categoryIdx="-4" bldStep="series"/>
                                            </p:graphicEl>
                                          </p:spTgt>
                                        </p:tgtEl>
                                        <p:attrNameLst>
                                          <p:attrName>style.visibility</p:attrName>
                                        </p:attrNameLst>
                                      </p:cBhvr>
                                      <p:to>
                                        <p:strVal val="visible"/>
                                      </p:to>
                                    </p:set>
                                    <p:animEffect transition="in" filter="wipe(up)">
                                      <p:cBhvr>
                                        <p:cTn id="11" dur="2500"/>
                                        <p:tgtEl>
                                          <p:spTgt spid="9">
                                            <p:graphicEl>
                                              <a:chart seriesIdx="0" categoryIdx="-4" bldStep="series"/>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ipe(left)">
                                      <p:cBhvr>
                                        <p:cTn id="16" dur="1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2"/>
                </p:tgtEl>
              </p:cMediaNode>
            </p:audio>
          </p:childTnLst>
        </p:cTn>
      </p:par>
    </p:tnLst>
    <p:bldLst>
      <p:bldGraphic spid="9" grpId="0" uiExpand="1">
        <p:bldSub>
          <a:bldChart bld="series" animBg="0"/>
        </p:bldSub>
      </p:bldGraphic>
      <p:bldGraphic spid="7" grpId="0">
        <p:bldAsOne/>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Title 1">
            <a:extLst>
              <a:ext uri="{FF2B5EF4-FFF2-40B4-BE49-F238E27FC236}">
                <a16:creationId xmlns:a16="http://schemas.microsoft.com/office/drawing/2014/main" id="{8AEFE179-C7C4-444F-A7F8-8E4F8B0742AF}"/>
              </a:ext>
            </a:extLst>
          </p:cNvPr>
          <p:cNvSpPr txBox="1">
            <a:spLocks/>
          </p:cNvSpPr>
          <p:nvPr/>
        </p:nvSpPr>
        <p:spPr>
          <a:xfrm>
            <a:off x="1447800" y="209550"/>
            <a:ext cx="6248400" cy="437877"/>
          </a:xfrm>
          <a:prstGeom prst="rect">
            <a:avLst/>
          </a:prstGeom>
          <a:noFill/>
          <a:ln w="9525">
            <a:noFill/>
            <a:miter lim="800000"/>
            <a:headEnd/>
            <a:tailEnd/>
          </a:ln>
          <a:effectLst/>
        </p:spPr>
        <p:txBody>
          <a:bodyPr anchor="b" anchorCtr="1"/>
          <a:lstStyle>
            <a:defPPr>
              <a:defRPr lang="en-US"/>
            </a:defPPr>
            <a:lvl1pPr marL="0" marR="0" lvl="0" indent="0" algn="ctr" defTabSz="914400" eaLnBrk="1" latinLnBrk="0" hangingPunct="1">
              <a:lnSpc>
                <a:spcPts val="2500"/>
              </a:lnSpc>
              <a:buClrTx/>
              <a:buSzTx/>
              <a:buFontTx/>
              <a:buNone/>
              <a:tabLst/>
              <a:defRPr kumimoji="0" sz="3200" b="1" i="0" u="none" strike="noStrike" cap="none" spc="0" normalizeH="0" baseline="0">
                <a:ln>
                  <a:noFill/>
                </a:ln>
                <a:solidFill>
                  <a:srgbClr val="737300">
                    <a:lumMod val="20000"/>
                    <a:lumOff val="80000"/>
                  </a:srgbClr>
                </a:solidFill>
                <a:effectLst>
                  <a:outerShdw blurRad="38100" dist="38100" dir="2700000" algn="tl">
                    <a:srgbClr val="000000"/>
                  </a:outerShdw>
                </a:effectLst>
                <a:uLnTx/>
                <a:uFillTx/>
                <a:latin typeface="Arial"/>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Natural Gas Reserves </a:t>
            </a:r>
          </a:p>
        </p:txBody>
      </p:sp>
      <p:sp>
        <p:nvSpPr>
          <p:cNvPr id="152" name="TextBox 66">
            <a:extLst>
              <a:ext uri="{FF2B5EF4-FFF2-40B4-BE49-F238E27FC236}">
                <a16:creationId xmlns:a16="http://schemas.microsoft.com/office/drawing/2014/main" id="{648F7B4C-E0F1-4863-BA6D-582984BB56C2}"/>
              </a:ext>
            </a:extLst>
          </p:cNvPr>
          <p:cNvSpPr txBox="1">
            <a:spLocks noChangeArrowheads="1"/>
          </p:cNvSpPr>
          <p:nvPr/>
        </p:nvSpPr>
        <p:spPr bwMode="auto">
          <a:xfrm>
            <a:off x="228600" y="4933950"/>
            <a:ext cx="47914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itchFamily="2" charset="2"/>
              <a:buChar char="n"/>
              <a:defRPr sz="3200">
                <a:solidFill>
                  <a:schemeClr val="tx1"/>
                </a:solidFill>
                <a:latin typeface="Tahoma" pitchFamily="34" charset="0"/>
              </a:defRPr>
            </a:lvl1pPr>
            <a:lvl2pPr marL="742950" indent="-285750">
              <a:spcBef>
                <a:spcPct val="20000"/>
              </a:spcBef>
              <a:buClr>
                <a:schemeClr val="tx1"/>
              </a:buClr>
              <a:buSzPct val="65000"/>
              <a:buFont typeface="Wingdings" pitchFamily="2" charset="2"/>
              <a:buChar char="n"/>
              <a:defRPr sz="2800">
                <a:solidFill>
                  <a:schemeClr val="tx1"/>
                </a:solidFill>
                <a:latin typeface="Tahoma" pitchFamily="34" charset="0"/>
              </a:defRPr>
            </a:lvl2pPr>
            <a:lvl3pPr marL="1143000" indent="-228600">
              <a:spcBef>
                <a:spcPct val="20000"/>
              </a:spcBef>
              <a:buClr>
                <a:schemeClr val="accent2"/>
              </a:buClr>
              <a:buSzPct val="65000"/>
              <a:buFont typeface="Wingdings" pitchFamily="2" charset="2"/>
              <a:buChar char="n"/>
              <a:defRPr sz="2400">
                <a:solidFill>
                  <a:schemeClr val="tx1"/>
                </a:solidFill>
                <a:latin typeface="Tahoma" pitchFamily="34" charset="0"/>
              </a:defRPr>
            </a:lvl3pPr>
            <a:lvl4pPr marL="1600200" indent="-228600">
              <a:spcBef>
                <a:spcPct val="20000"/>
              </a:spcBef>
              <a:buClr>
                <a:schemeClr val="tx1"/>
              </a:buClr>
              <a:buSzPct val="65000"/>
              <a:buFont typeface="Wingdings" pitchFamily="2" charset="2"/>
              <a:buChar char="n"/>
              <a:defRPr sz="2000">
                <a:solidFill>
                  <a:schemeClr val="tx1"/>
                </a:solidFill>
                <a:latin typeface="Tahoma" pitchFamily="34" charset="0"/>
              </a:defRPr>
            </a:lvl4pPr>
            <a:lvl5pPr marL="2057400" indent="-228600">
              <a:spcBef>
                <a:spcPct val="20000"/>
              </a:spcBef>
              <a:buClr>
                <a:schemeClr val="folHlink"/>
              </a:buClr>
              <a:buSzPct val="65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Data: BP Statistical View of World Energy </a:t>
            </a:r>
            <a:r>
              <a:rPr kumimoji="0" 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(2020). </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Analysis Tinker 2022</a:t>
            </a:r>
          </a:p>
        </p:txBody>
      </p:sp>
      <p:graphicFrame>
        <p:nvGraphicFramePr>
          <p:cNvPr id="8" name="Chart 7">
            <a:extLst>
              <a:ext uri="{FF2B5EF4-FFF2-40B4-BE49-F238E27FC236}">
                <a16:creationId xmlns:a16="http://schemas.microsoft.com/office/drawing/2014/main" id="{F2357C7F-526B-4859-BAD2-E64012F87F03}"/>
              </a:ext>
            </a:extLst>
          </p:cNvPr>
          <p:cNvGraphicFramePr>
            <a:graphicFrameLocks/>
          </p:cNvGraphicFramePr>
          <p:nvPr/>
        </p:nvGraphicFramePr>
        <p:xfrm>
          <a:off x="191558" y="865633"/>
          <a:ext cx="8760884" cy="3789891"/>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6" name="Chart 5">
            <a:extLst>
              <a:ext uri="{FF2B5EF4-FFF2-40B4-BE49-F238E27FC236}">
                <a16:creationId xmlns:a16="http://schemas.microsoft.com/office/drawing/2014/main" id="{5B2E4F75-4A47-4D36-B96E-7A9D15E6A012}"/>
              </a:ext>
            </a:extLst>
          </p:cNvPr>
          <p:cNvGraphicFramePr>
            <a:graphicFrameLocks/>
          </p:cNvGraphicFramePr>
          <p:nvPr/>
        </p:nvGraphicFramePr>
        <p:xfrm>
          <a:off x="191558" y="865632"/>
          <a:ext cx="8760884" cy="3789891"/>
        </p:xfrm>
        <a:graphic>
          <a:graphicData uri="http://schemas.openxmlformats.org/drawingml/2006/chart">
            <c:chart xmlns:c="http://schemas.openxmlformats.org/drawingml/2006/chart" xmlns:r="http://schemas.openxmlformats.org/officeDocument/2006/relationships" r:id="rId7"/>
          </a:graphicData>
        </a:graphic>
      </p:graphicFrame>
      <p:sp>
        <p:nvSpPr>
          <p:cNvPr id="9" name="TextBox 8">
            <a:extLst>
              <a:ext uri="{FF2B5EF4-FFF2-40B4-BE49-F238E27FC236}">
                <a16:creationId xmlns:a16="http://schemas.microsoft.com/office/drawing/2014/main" id="{D1BD9ADF-28A7-4B28-8362-756823CEB40F}"/>
              </a:ext>
            </a:extLst>
          </p:cNvPr>
          <p:cNvSpPr txBox="1"/>
          <p:nvPr/>
        </p:nvSpPr>
        <p:spPr>
          <a:xfrm>
            <a:off x="3505200" y="2495550"/>
            <a:ext cx="2895600" cy="1200329"/>
          </a:xfrm>
          <a:prstGeom prst="rect">
            <a:avLst/>
          </a:prstGeom>
          <a:solidFill>
            <a:srgbClr val="0070C0">
              <a:alpha val="80000"/>
            </a:srgbClr>
          </a:solidFill>
          <a:effectLst>
            <a:outerShdw blurRad="50800" dist="38100" dir="2700000" algn="tl" rotWithShape="0">
              <a:prstClr val="black">
                <a:alpha val="40000"/>
              </a:prstClr>
            </a:outerShdw>
          </a:effectLst>
        </p:spPr>
        <p:txBody>
          <a:bodyPr wrap="square" rtlCol="0">
            <a:spAutoFit/>
          </a:bodyPr>
          <a:lstStyle>
            <a:defPPr>
              <a:defRPr lang="en-US"/>
            </a:defPPr>
            <a:lvl1pPr marL="0" marR="0" lvl="0" indent="0" algn="ctr" defTabSz="914400" eaLnBrk="1" latinLnBrk="0" hangingPunct="1">
              <a:lnSpc>
                <a:spcPct val="100000"/>
              </a:lnSpc>
              <a:buClrTx/>
              <a:buSzTx/>
              <a:buFontTx/>
              <a:buNone/>
              <a:tabLst/>
              <a:defRPr kumimoji="0" sz="3200" b="1" i="0" u="none" strike="noStrike" cap="none" spc="0" normalizeH="0" baseline="0">
                <a:ln>
                  <a:noFill/>
                </a:ln>
                <a:solidFill>
                  <a:srgbClr val="CCFFCC"/>
                </a:solidFill>
                <a:effectLst>
                  <a:outerShdw blurRad="38100" dist="38100" dir="2700000" algn="tl">
                    <a:srgbClr val="000000">
                      <a:alpha val="43137"/>
                    </a:srgbClr>
                  </a:outerShdw>
                </a:effectLst>
                <a:uLnTx/>
                <a:uFillTx/>
              </a:defRPr>
            </a:lvl1pPr>
          </a:lstStyle>
          <a:p>
            <a:r>
              <a:rPr lang="en-US" sz="2400" dirty="0"/>
              <a:t>~ 47 years of supply with no new discoveries</a:t>
            </a:r>
          </a:p>
        </p:txBody>
      </p:sp>
      <p:pic>
        <p:nvPicPr>
          <p:cNvPr id="2" name="Audio 1">
            <a:hlinkClick r:id="" action="ppaction://media"/>
            <a:extLst>
              <a:ext uri="{FF2B5EF4-FFF2-40B4-BE49-F238E27FC236}">
                <a16:creationId xmlns:a16="http://schemas.microsoft.com/office/drawing/2014/main" id="{FD405D1E-8CE5-45AC-A7AD-09B6795D1E30}"/>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2549514517"/>
      </p:ext>
    </p:extLst>
  </p:cSld>
  <p:clrMapOvr>
    <a:masterClrMapping/>
  </p:clrMapOvr>
  <mc:AlternateContent xmlns:mc="http://schemas.openxmlformats.org/markup-compatibility/2006" xmlns:p14="http://schemas.microsoft.com/office/powerpoint/2010/main">
    <mc:Choice Requires="p14">
      <p:transition spd="med" p14:dur="700" advTm="56316">
        <p:fade/>
      </p:transition>
    </mc:Choice>
    <mc:Fallback xmlns="">
      <p:transition spd="med" advTm="5631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8">
                                            <p:graphicEl>
                                              <a:chart seriesIdx="0" categoryIdx="-4" bldStep="series"/>
                                            </p:graphicEl>
                                          </p:spTgt>
                                        </p:tgtEl>
                                        <p:attrNameLst>
                                          <p:attrName>style.visibility</p:attrName>
                                        </p:attrNameLst>
                                      </p:cBhvr>
                                      <p:to>
                                        <p:strVal val="visible"/>
                                      </p:to>
                                    </p:set>
                                    <p:animEffect transition="in" filter="wipe(left)">
                                      <p:cBhvr>
                                        <p:cTn id="11" dur="1250"/>
                                        <p:tgtEl>
                                          <p:spTgt spid="8">
                                            <p:graphicEl>
                                              <a:chart seriesIdx="0" categoryIdx="-4" bldStep="series"/>
                                            </p:graphicEl>
                                          </p:spTgt>
                                        </p:tgtEl>
                                      </p:cBhvr>
                                    </p:animEffect>
                                  </p:childTnLst>
                                </p:cTn>
                              </p:par>
                              <p:par>
                                <p:cTn id="12" presetID="22" presetClass="entr" presetSubtype="8" fill="hold" grpId="0" nodeType="withEffect">
                                  <p:stCondLst>
                                    <p:cond delay="0"/>
                                  </p:stCondLst>
                                  <p:childTnLst>
                                    <p:set>
                                      <p:cBhvr>
                                        <p:cTn id="13" dur="1" fill="hold">
                                          <p:stCondLst>
                                            <p:cond delay="0"/>
                                          </p:stCondLst>
                                        </p:cTn>
                                        <p:tgtEl>
                                          <p:spTgt spid="8">
                                            <p:graphicEl>
                                              <a:chart seriesIdx="1" categoryIdx="-4" bldStep="series"/>
                                            </p:graphicEl>
                                          </p:spTgt>
                                        </p:tgtEl>
                                        <p:attrNameLst>
                                          <p:attrName>style.visibility</p:attrName>
                                        </p:attrNameLst>
                                      </p:cBhvr>
                                      <p:to>
                                        <p:strVal val="visible"/>
                                      </p:to>
                                    </p:set>
                                    <p:animEffect transition="in" filter="wipe(left)">
                                      <p:cBhvr>
                                        <p:cTn id="14" dur="1250"/>
                                        <p:tgtEl>
                                          <p:spTgt spid="8">
                                            <p:graphicEl>
                                              <a:chart seriesIdx="1" categoryIdx="-4" bldStep="series"/>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8">
                                            <p:graphicEl>
                                              <a:chart seriesIdx="2" categoryIdx="-4" bldStep="series"/>
                                            </p:graphicEl>
                                          </p:spTgt>
                                        </p:tgtEl>
                                        <p:attrNameLst>
                                          <p:attrName>style.visibility</p:attrName>
                                        </p:attrNameLst>
                                      </p:cBhvr>
                                      <p:to>
                                        <p:strVal val="visible"/>
                                      </p:to>
                                    </p:set>
                                    <p:animEffect transition="in" filter="wipe(left)">
                                      <p:cBhvr>
                                        <p:cTn id="19" dur="1250"/>
                                        <p:tgtEl>
                                          <p:spTgt spid="8">
                                            <p:graphicEl>
                                              <a:chart seriesIdx="2" categoryIdx="-4" bldStep="series"/>
                                            </p:graphicEl>
                                          </p:spTgt>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8">
                                            <p:graphicEl>
                                              <a:chart seriesIdx="3" categoryIdx="-4" bldStep="series"/>
                                            </p:graphicEl>
                                          </p:spTgt>
                                        </p:tgtEl>
                                        <p:attrNameLst>
                                          <p:attrName>style.visibility</p:attrName>
                                        </p:attrNameLst>
                                      </p:cBhvr>
                                      <p:to>
                                        <p:strVal val="visible"/>
                                      </p:to>
                                    </p:set>
                                    <p:animEffect transition="in" filter="wipe(left)">
                                      <p:cBhvr>
                                        <p:cTn id="22" dur="1250"/>
                                        <p:tgtEl>
                                          <p:spTgt spid="8">
                                            <p:graphicEl>
                                              <a:chart seriesIdx="3" categoryIdx="-4" bldStep="series"/>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8">
                                            <p:graphicEl>
                                              <a:chart seriesIdx="4" categoryIdx="-4" bldStep="series"/>
                                            </p:graphicEl>
                                          </p:spTgt>
                                        </p:tgtEl>
                                        <p:attrNameLst>
                                          <p:attrName>style.visibility</p:attrName>
                                        </p:attrNameLst>
                                      </p:cBhvr>
                                      <p:to>
                                        <p:strVal val="visible"/>
                                      </p:to>
                                    </p:set>
                                    <p:animEffect transition="in" filter="wipe(left)">
                                      <p:cBhvr>
                                        <p:cTn id="27" dur="1250"/>
                                        <p:tgtEl>
                                          <p:spTgt spid="8">
                                            <p:graphicEl>
                                              <a:chart seriesIdx="4" categoryIdx="-4" bldStep="series"/>
                                            </p:graphicEl>
                                          </p:spTgt>
                                        </p:tgtEl>
                                      </p:cBhvr>
                                    </p:animEffect>
                                  </p:childTnLst>
                                </p:cTn>
                              </p:par>
                              <p:par>
                                <p:cTn id="28" presetID="22" presetClass="entr" presetSubtype="8" fill="hold" grpId="0" nodeType="withEffect">
                                  <p:stCondLst>
                                    <p:cond delay="0"/>
                                  </p:stCondLst>
                                  <p:childTnLst>
                                    <p:set>
                                      <p:cBhvr>
                                        <p:cTn id="29" dur="1" fill="hold">
                                          <p:stCondLst>
                                            <p:cond delay="0"/>
                                          </p:stCondLst>
                                        </p:cTn>
                                        <p:tgtEl>
                                          <p:spTgt spid="8">
                                            <p:graphicEl>
                                              <a:chart seriesIdx="5" categoryIdx="-4" bldStep="series"/>
                                            </p:graphicEl>
                                          </p:spTgt>
                                        </p:tgtEl>
                                        <p:attrNameLst>
                                          <p:attrName>style.visibility</p:attrName>
                                        </p:attrNameLst>
                                      </p:cBhvr>
                                      <p:to>
                                        <p:strVal val="visible"/>
                                      </p:to>
                                    </p:set>
                                    <p:animEffect transition="in" filter="wipe(left)">
                                      <p:cBhvr>
                                        <p:cTn id="30" dur="1250"/>
                                        <p:tgtEl>
                                          <p:spTgt spid="8">
                                            <p:graphicEl>
                                              <a:chart seriesIdx="5" categoryIdx="-4" bldStep="series"/>
                                            </p:graphicEl>
                                          </p:spTgt>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8">
                                            <p:graphicEl>
                                              <a:chart seriesIdx="6" categoryIdx="-4" bldStep="series"/>
                                            </p:graphicEl>
                                          </p:spTgt>
                                        </p:tgtEl>
                                        <p:attrNameLst>
                                          <p:attrName>style.visibility</p:attrName>
                                        </p:attrNameLst>
                                      </p:cBhvr>
                                      <p:to>
                                        <p:strVal val="visible"/>
                                      </p:to>
                                    </p:set>
                                    <p:animEffect transition="in" filter="wipe(left)">
                                      <p:cBhvr>
                                        <p:cTn id="33" dur="1250"/>
                                        <p:tgtEl>
                                          <p:spTgt spid="8">
                                            <p:graphicEl>
                                              <a:chart seriesIdx="6" categoryIdx="-4" bldStep="series"/>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fade">
                                      <p:cBhvr>
                                        <p:cTn id="38" dur="500"/>
                                        <p:tgtEl>
                                          <p:spTgt spid="9"/>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wipe(left)">
                                      <p:cBhvr>
                                        <p:cTn id="43" dur="1500"/>
                                        <p:tgtEl>
                                          <p:spTgt spid="6"/>
                                        </p:tgtEl>
                                      </p:cBhvr>
                                    </p:animEffect>
                                  </p:childTnLst>
                                </p:cTn>
                              </p:par>
                              <p:par>
                                <p:cTn id="44" presetID="10" presetClass="exit" presetSubtype="0" fill="hold" grpId="1" nodeType="withEffect">
                                  <p:stCondLst>
                                    <p:cond delay="0"/>
                                  </p:stCondLst>
                                  <p:childTnLst>
                                    <p:animEffect transition="out" filter="fade">
                                      <p:cBhvr>
                                        <p:cTn id="45" dur="500"/>
                                        <p:tgtEl>
                                          <p:spTgt spid="9"/>
                                        </p:tgtEl>
                                      </p:cBhvr>
                                    </p:animEffect>
                                    <p:set>
                                      <p:cBhvr>
                                        <p:cTn id="46"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2"/>
                </p:tgtEl>
              </p:cMediaNode>
            </p:audio>
          </p:childTnLst>
        </p:cTn>
      </p:par>
    </p:tnLst>
    <p:bldLst>
      <p:bldGraphic spid="8" grpId="0" uiExpand="1">
        <p:bldSub>
          <a:bldChart bld="series" animBg="0"/>
        </p:bldSub>
      </p:bldGraphic>
      <p:bldGraphic spid="6" grpId="0">
        <p:bldAsOne/>
      </p:bldGraphic>
      <p:bldP spid="9" grpId="0" animBg="1"/>
      <p:bldP spid="9" grpId="1"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Title 1">
            <a:extLst>
              <a:ext uri="{FF2B5EF4-FFF2-40B4-BE49-F238E27FC236}">
                <a16:creationId xmlns:a16="http://schemas.microsoft.com/office/drawing/2014/main" id="{8AEFE179-C7C4-444F-A7F8-8E4F8B0742AF}"/>
              </a:ext>
            </a:extLst>
          </p:cNvPr>
          <p:cNvSpPr txBox="1">
            <a:spLocks/>
          </p:cNvSpPr>
          <p:nvPr/>
        </p:nvSpPr>
        <p:spPr>
          <a:xfrm>
            <a:off x="1447800" y="305073"/>
            <a:ext cx="6248400" cy="437877"/>
          </a:xfrm>
          <a:prstGeom prst="rect">
            <a:avLst/>
          </a:prstGeom>
          <a:noFill/>
          <a:ln w="9525">
            <a:noFill/>
            <a:miter lim="800000"/>
            <a:headEnd/>
            <a:tailEnd/>
          </a:ln>
          <a:effectLst/>
        </p:spPr>
        <p:txBody>
          <a:bodyPr anchor="b" anchorCtr="1"/>
          <a:lstStyle>
            <a:defPPr>
              <a:defRPr lang="en-US"/>
            </a:defPPr>
            <a:lvl1pPr marL="0" marR="0" lvl="0" indent="0" algn="ctr" defTabSz="914400" eaLnBrk="1" latinLnBrk="0" hangingPunct="1">
              <a:lnSpc>
                <a:spcPts val="2500"/>
              </a:lnSpc>
              <a:buClrTx/>
              <a:buSzTx/>
              <a:buFontTx/>
              <a:buNone/>
              <a:tabLst/>
              <a:defRPr kumimoji="0" sz="3200" b="1" i="0" u="none" strike="noStrike" cap="none" spc="0" normalizeH="0" baseline="0">
                <a:ln>
                  <a:noFill/>
                </a:ln>
                <a:solidFill>
                  <a:srgbClr val="737300">
                    <a:lumMod val="20000"/>
                    <a:lumOff val="80000"/>
                  </a:srgbClr>
                </a:solidFill>
                <a:effectLst>
                  <a:outerShdw blurRad="38100" dist="38100" dir="2700000" algn="tl">
                    <a:srgbClr val="000000"/>
                  </a:outerShdw>
                </a:effectLst>
                <a:uLnTx/>
                <a:uFillTx/>
                <a:latin typeface="Arial"/>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Annual LNG Imports</a:t>
            </a:r>
          </a:p>
        </p:txBody>
      </p:sp>
      <p:sp>
        <p:nvSpPr>
          <p:cNvPr id="152" name="TextBox 66">
            <a:extLst>
              <a:ext uri="{FF2B5EF4-FFF2-40B4-BE49-F238E27FC236}">
                <a16:creationId xmlns:a16="http://schemas.microsoft.com/office/drawing/2014/main" id="{648F7B4C-E0F1-4863-BA6D-582984BB56C2}"/>
              </a:ext>
            </a:extLst>
          </p:cNvPr>
          <p:cNvSpPr txBox="1">
            <a:spLocks noChangeArrowheads="1"/>
          </p:cNvSpPr>
          <p:nvPr/>
        </p:nvSpPr>
        <p:spPr bwMode="auto">
          <a:xfrm>
            <a:off x="228600" y="4933950"/>
            <a:ext cx="47914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itchFamily="2" charset="2"/>
              <a:buChar char="n"/>
              <a:defRPr sz="3200">
                <a:solidFill>
                  <a:schemeClr val="tx1"/>
                </a:solidFill>
                <a:latin typeface="Tahoma" pitchFamily="34" charset="0"/>
              </a:defRPr>
            </a:lvl1pPr>
            <a:lvl2pPr marL="742950" indent="-285750">
              <a:spcBef>
                <a:spcPct val="20000"/>
              </a:spcBef>
              <a:buClr>
                <a:schemeClr val="tx1"/>
              </a:buClr>
              <a:buSzPct val="65000"/>
              <a:buFont typeface="Wingdings" pitchFamily="2" charset="2"/>
              <a:buChar char="n"/>
              <a:defRPr sz="2800">
                <a:solidFill>
                  <a:schemeClr val="tx1"/>
                </a:solidFill>
                <a:latin typeface="Tahoma" pitchFamily="34" charset="0"/>
              </a:defRPr>
            </a:lvl2pPr>
            <a:lvl3pPr marL="1143000" indent="-228600">
              <a:spcBef>
                <a:spcPct val="20000"/>
              </a:spcBef>
              <a:buClr>
                <a:schemeClr val="accent2"/>
              </a:buClr>
              <a:buSzPct val="65000"/>
              <a:buFont typeface="Wingdings" pitchFamily="2" charset="2"/>
              <a:buChar char="n"/>
              <a:defRPr sz="2400">
                <a:solidFill>
                  <a:schemeClr val="tx1"/>
                </a:solidFill>
                <a:latin typeface="Tahoma" pitchFamily="34" charset="0"/>
              </a:defRPr>
            </a:lvl3pPr>
            <a:lvl4pPr marL="1600200" indent="-228600">
              <a:spcBef>
                <a:spcPct val="20000"/>
              </a:spcBef>
              <a:buClr>
                <a:schemeClr val="tx1"/>
              </a:buClr>
              <a:buSzPct val="65000"/>
              <a:buFont typeface="Wingdings" pitchFamily="2" charset="2"/>
              <a:buChar char="n"/>
              <a:defRPr sz="2000">
                <a:solidFill>
                  <a:schemeClr val="tx1"/>
                </a:solidFill>
                <a:latin typeface="Tahoma" pitchFamily="34" charset="0"/>
              </a:defRPr>
            </a:lvl4pPr>
            <a:lvl5pPr marL="2057400" indent="-228600">
              <a:spcBef>
                <a:spcPct val="20000"/>
              </a:spcBef>
              <a:buClr>
                <a:schemeClr val="folHlink"/>
              </a:buClr>
              <a:buSzPct val="65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Data: BP Statistical View of World Energy </a:t>
            </a:r>
            <a:r>
              <a:rPr kumimoji="0" 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(2020). </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Analysis Tinker 2022</a:t>
            </a:r>
          </a:p>
        </p:txBody>
      </p:sp>
      <p:graphicFrame>
        <p:nvGraphicFramePr>
          <p:cNvPr id="6" name="Chart 5">
            <a:extLst>
              <a:ext uri="{FF2B5EF4-FFF2-40B4-BE49-F238E27FC236}">
                <a16:creationId xmlns:a16="http://schemas.microsoft.com/office/drawing/2014/main" id="{73D4B1EE-9C7A-405B-A832-F695067CDC82}"/>
              </a:ext>
            </a:extLst>
          </p:cNvPr>
          <p:cNvGraphicFramePr>
            <a:graphicFrameLocks/>
          </p:cNvGraphicFramePr>
          <p:nvPr/>
        </p:nvGraphicFramePr>
        <p:xfrm>
          <a:off x="152400" y="962025"/>
          <a:ext cx="8839200" cy="3667125"/>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5" name="Chart 4">
            <a:extLst>
              <a:ext uri="{FF2B5EF4-FFF2-40B4-BE49-F238E27FC236}">
                <a16:creationId xmlns:a16="http://schemas.microsoft.com/office/drawing/2014/main" id="{8E32B02F-4218-4A55-AFC5-BC047AFA0FD4}"/>
              </a:ext>
            </a:extLst>
          </p:cNvPr>
          <p:cNvGraphicFramePr>
            <a:graphicFrameLocks/>
          </p:cNvGraphicFramePr>
          <p:nvPr/>
        </p:nvGraphicFramePr>
        <p:xfrm>
          <a:off x="152400" y="962025"/>
          <a:ext cx="8839200" cy="3667125"/>
        </p:xfrm>
        <a:graphic>
          <a:graphicData uri="http://schemas.openxmlformats.org/drawingml/2006/chart">
            <c:chart xmlns:c="http://schemas.openxmlformats.org/drawingml/2006/chart" xmlns:r="http://schemas.openxmlformats.org/officeDocument/2006/relationships" r:id="rId7"/>
          </a:graphicData>
        </a:graphic>
      </p:graphicFrame>
      <p:sp>
        <p:nvSpPr>
          <p:cNvPr id="7" name="Rectangle 6">
            <a:extLst>
              <a:ext uri="{FF2B5EF4-FFF2-40B4-BE49-F238E27FC236}">
                <a16:creationId xmlns:a16="http://schemas.microsoft.com/office/drawing/2014/main" id="{E96601CB-8AE2-4F54-BE83-C272F7129FE6}"/>
              </a:ext>
            </a:extLst>
          </p:cNvPr>
          <p:cNvSpPr/>
          <p:nvPr/>
        </p:nvSpPr>
        <p:spPr>
          <a:xfrm>
            <a:off x="762000" y="1733758"/>
            <a:ext cx="6095999" cy="2123658"/>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Europe and China need options to natural gas</a:t>
            </a:r>
          </a:p>
        </p:txBody>
      </p:sp>
      <p:pic>
        <p:nvPicPr>
          <p:cNvPr id="2" name="Audio 1">
            <a:hlinkClick r:id="" action="ppaction://media"/>
            <a:extLst>
              <a:ext uri="{FF2B5EF4-FFF2-40B4-BE49-F238E27FC236}">
                <a16:creationId xmlns:a16="http://schemas.microsoft.com/office/drawing/2014/main" id="{5635B1B7-EE8B-42AA-929C-8BCBF90DD0F8}"/>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3365429773"/>
      </p:ext>
    </p:extLst>
  </p:cSld>
  <p:clrMapOvr>
    <a:masterClrMapping/>
  </p:clrMapOvr>
  <mc:AlternateContent xmlns:mc="http://schemas.openxmlformats.org/markup-compatibility/2006" xmlns:p14="http://schemas.microsoft.com/office/powerpoint/2010/main">
    <mc:Choice Requires="p14">
      <p:transition spd="med" p14:dur="700" advTm="29072">
        <p:fade/>
      </p:transition>
    </mc:Choice>
    <mc:Fallback xmlns="">
      <p:transition spd="med" advTm="2907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1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53" presetClass="entr" presetSubtype="16"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p:cTn id="16" dur="1000" fill="hold"/>
                                        <p:tgtEl>
                                          <p:spTgt spid="7"/>
                                        </p:tgtEl>
                                        <p:attrNameLst>
                                          <p:attrName>ppt_w</p:attrName>
                                        </p:attrNameLst>
                                      </p:cBhvr>
                                      <p:tavLst>
                                        <p:tav tm="0">
                                          <p:val>
                                            <p:fltVal val="0"/>
                                          </p:val>
                                        </p:tav>
                                        <p:tav tm="100000">
                                          <p:val>
                                            <p:strVal val="#ppt_w"/>
                                          </p:val>
                                        </p:tav>
                                      </p:tavLst>
                                    </p:anim>
                                    <p:anim calcmode="lin" valueType="num">
                                      <p:cBhvr>
                                        <p:cTn id="17" dur="1000" fill="hold"/>
                                        <p:tgtEl>
                                          <p:spTgt spid="7"/>
                                        </p:tgtEl>
                                        <p:attrNameLst>
                                          <p:attrName>ppt_h</p:attrName>
                                        </p:attrNameLst>
                                      </p:cBhvr>
                                      <p:tavLst>
                                        <p:tav tm="0">
                                          <p:val>
                                            <p:fltVal val="0"/>
                                          </p:val>
                                        </p:tav>
                                        <p:tav tm="100000">
                                          <p:val>
                                            <p:strVal val="#ppt_h"/>
                                          </p:val>
                                        </p:tav>
                                      </p:tavLst>
                                    </p:anim>
                                    <p:animEffect transition="in" filter="fade">
                                      <p:cBhvr>
                                        <p:cTn id="18"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
                </p:tgtEl>
              </p:cMediaNode>
            </p:audio>
          </p:childTnLst>
        </p:cTn>
      </p:par>
    </p:tnLst>
    <p:bldLst>
      <p:bldGraphic spid="5" grpId="0">
        <p:bldAsOne/>
      </p:bldGraphic>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Title 1">
            <a:extLst>
              <a:ext uri="{FF2B5EF4-FFF2-40B4-BE49-F238E27FC236}">
                <a16:creationId xmlns:a16="http://schemas.microsoft.com/office/drawing/2014/main" id="{8AEFE179-C7C4-444F-A7F8-8E4F8B0742AF}"/>
              </a:ext>
            </a:extLst>
          </p:cNvPr>
          <p:cNvSpPr txBox="1">
            <a:spLocks/>
          </p:cNvSpPr>
          <p:nvPr/>
        </p:nvSpPr>
        <p:spPr>
          <a:xfrm>
            <a:off x="1447800" y="209550"/>
            <a:ext cx="6248400" cy="437877"/>
          </a:xfrm>
          <a:prstGeom prst="rect">
            <a:avLst/>
          </a:prstGeom>
          <a:noFill/>
          <a:ln w="9525">
            <a:noFill/>
            <a:miter lim="800000"/>
            <a:headEnd/>
            <a:tailEnd/>
          </a:ln>
          <a:effectLst/>
        </p:spPr>
        <p:txBody>
          <a:bodyPr anchor="b" anchorCtr="1"/>
          <a:lstStyle>
            <a:defPPr>
              <a:defRPr lang="en-US"/>
            </a:defPPr>
            <a:lvl1pPr marL="0" marR="0" lvl="0" indent="0" algn="ctr" defTabSz="914400" eaLnBrk="1" latinLnBrk="0" hangingPunct="1">
              <a:lnSpc>
                <a:spcPts val="2500"/>
              </a:lnSpc>
              <a:buClrTx/>
              <a:buSzTx/>
              <a:buFontTx/>
              <a:buNone/>
              <a:tabLst/>
              <a:defRPr kumimoji="0" sz="3200" b="1" i="0" u="none" strike="noStrike" cap="none" spc="0" normalizeH="0" baseline="0">
                <a:ln>
                  <a:noFill/>
                </a:ln>
                <a:solidFill>
                  <a:srgbClr val="737300">
                    <a:lumMod val="20000"/>
                    <a:lumOff val="80000"/>
                  </a:srgbClr>
                </a:solidFill>
                <a:effectLst>
                  <a:outerShdw blurRad="38100" dist="38100" dir="2700000" algn="tl">
                    <a:srgbClr val="000000"/>
                  </a:outerShdw>
                </a:effectLst>
                <a:uLnTx/>
                <a:uFillTx/>
                <a:latin typeface="Arial"/>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lvl="0">
              <a:defRPr/>
            </a:pPr>
            <a:r>
              <a:rPr kumimoji="0" lang="en-US" sz="3200" b="1" i="0" u="none" strike="noStrike" kern="1200" cap="small" spc="0" normalizeH="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Oil </a:t>
            </a:r>
            <a:r>
              <a:rPr lang="en-US" cap="small" dirty="0"/>
              <a:t>Consumption v. Production</a:t>
            </a:r>
            <a:endParaRPr kumimoji="0" lang="en-US" sz="3200" b="1" i="0" u="none" strike="noStrike" kern="1200" cap="small" spc="0" normalizeH="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endParaRPr>
          </a:p>
        </p:txBody>
      </p:sp>
      <p:sp>
        <p:nvSpPr>
          <p:cNvPr id="152" name="TextBox 66">
            <a:extLst>
              <a:ext uri="{FF2B5EF4-FFF2-40B4-BE49-F238E27FC236}">
                <a16:creationId xmlns:a16="http://schemas.microsoft.com/office/drawing/2014/main" id="{648F7B4C-E0F1-4863-BA6D-582984BB56C2}"/>
              </a:ext>
            </a:extLst>
          </p:cNvPr>
          <p:cNvSpPr txBox="1">
            <a:spLocks noChangeArrowheads="1"/>
          </p:cNvSpPr>
          <p:nvPr/>
        </p:nvSpPr>
        <p:spPr bwMode="auto">
          <a:xfrm>
            <a:off x="228600" y="4933950"/>
            <a:ext cx="47914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itchFamily="2" charset="2"/>
              <a:buChar char="n"/>
              <a:defRPr sz="3200">
                <a:solidFill>
                  <a:schemeClr val="tx1"/>
                </a:solidFill>
                <a:latin typeface="Tahoma" pitchFamily="34" charset="0"/>
              </a:defRPr>
            </a:lvl1pPr>
            <a:lvl2pPr marL="742950" indent="-285750">
              <a:spcBef>
                <a:spcPct val="20000"/>
              </a:spcBef>
              <a:buClr>
                <a:schemeClr val="tx1"/>
              </a:buClr>
              <a:buSzPct val="65000"/>
              <a:buFont typeface="Wingdings" pitchFamily="2" charset="2"/>
              <a:buChar char="n"/>
              <a:defRPr sz="2800">
                <a:solidFill>
                  <a:schemeClr val="tx1"/>
                </a:solidFill>
                <a:latin typeface="Tahoma" pitchFamily="34" charset="0"/>
              </a:defRPr>
            </a:lvl2pPr>
            <a:lvl3pPr marL="1143000" indent="-228600">
              <a:spcBef>
                <a:spcPct val="20000"/>
              </a:spcBef>
              <a:buClr>
                <a:schemeClr val="accent2"/>
              </a:buClr>
              <a:buSzPct val="65000"/>
              <a:buFont typeface="Wingdings" pitchFamily="2" charset="2"/>
              <a:buChar char="n"/>
              <a:defRPr sz="2400">
                <a:solidFill>
                  <a:schemeClr val="tx1"/>
                </a:solidFill>
                <a:latin typeface="Tahoma" pitchFamily="34" charset="0"/>
              </a:defRPr>
            </a:lvl3pPr>
            <a:lvl4pPr marL="1600200" indent="-228600">
              <a:spcBef>
                <a:spcPct val="20000"/>
              </a:spcBef>
              <a:buClr>
                <a:schemeClr val="tx1"/>
              </a:buClr>
              <a:buSzPct val="65000"/>
              <a:buFont typeface="Wingdings" pitchFamily="2" charset="2"/>
              <a:buChar char="n"/>
              <a:defRPr sz="2000">
                <a:solidFill>
                  <a:schemeClr val="tx1"/>
                </a:solidFill>
                <a:latin typeface="Tahoma" pitchFamily="34" charset="0"/>
              </a:defRPr>
            </a:lvl4pPr>
            <a:lvl5pPr marL="2057400" indent="-228600">
              <a:spcBef>
                <a:spcPct val="20000"/>
              </a:spcBef>
              <a:buClr>
                <a:schemeClr val="folHlink"/>
              </a:buClr>
              <a:buSzPct val="65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Data: BP Statistical View of World Energy </a:t>
            </a:r>
            <a:r>
              <a:rPr kumimoji="0" 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(2020). </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Analysis Tinker 2022</a:t>
            </a:r>
          </a:p>
        </p:txBody>
      </p:sp>
      <p:graphicFrame>
        <p:nvGraphicFramePr>
          <p:cNvPr id="10" name="Chart 9">
            <a:extLst>
              <a:ext uri="{FF2B5EF4-FFF2-40B4-BE49-F238E27FC236}">
                <a16:creationId xmlns:a16="http://schemas.microsoft.com/office/drawing/2014/main" id="{8035642E-7FDF-421B-A51D-9CE13149ABB0}"/>
              </a:ext>
            </a:extLst>
          </p:cNvPr>
          <p:cNvGraphicFramePr>
            <a:graphicFrameLocks/>
          </p:cNvGraphicFramePr>
          <p:nvPr/>
        </p:nvGraphicFramePr>
        <p:xfrm>
          <a:off x="228600" y="1047750"/>
          <a:ext cx="8686800" cy="3657600"/>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7" name="Chart 6">
            <a:extLst>
              <a:ext uri="{FF2B5EF4-FFF2-40B4-BE49-F238E27FC236}">
                <a16:creationId xmlns:a16="http://schemas.microsoft.com/office/drawing/2014/main" id="{A2299A99-5B55-41E6-A857-8FFDEE9AD081}"/>
              </a:ext>
            </a:extLst>
          </p:cNvPr>
          <p:cNvGraphicFramePr>
            <a:graphicFrameLocks/>
          </p:cNvGraphicFramePr>
          <p:nvPr/>
        </p:nvGraphicFramePr>
        <p:xfrm>
          <a:off x="228600" y="1047750"/>
          <a:ext cx="8686800" cy="3657600"/>
        </p:xfrm>
        <a:graphic>
          <a:graphicData uri="http://schemas.openxmlformats.org/drawingml/2006/chart">
            <c:chart xmlns:c="http://schemas.openxmlformats.org/drawingml/2006/chart" xmlns:r="http://schemas.openxmlformats.org/officeDocument/2006/relationships" r:id="rId7"/>
          </a:graphicData>
        </a:graphic>
      </p:graphicFrame>
      <p:pic>
        <p:nvPicPr>
          <p:cNvPr id="2" name="Audio 1">
            <a:hlinkClick r:id="" action="ppaction://media"/>
            <a:extLst>
              <a:ext uri="{FF2B5EF4-FFF2-40B4-BE49-F238E27FC236}">
                <a16:creationId xmlns:a16="http://schemas.microsoft.com/office/drawing/2014/main" id="{C77FD9A6-6A7C-4B8F-9104-D5AE546F53A0}"/>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2226827936"/>
      </p:ext>
    </p:extLst>
  </p:cSld>
  <p:clrMapOvr>
    <a:masterClrMapping/>
  </p:clrMapOvr>
  <mc:AlternateContent xmlns:mc="http://schemas.openxmlformats.org/markup-compatibility/2006" xmlns:p14="http://schemas.microsoft.com/office/powerpoint/2010/main">
    <mc:Choice Requires="p14">
      <p:transition spd="med" p14:dur="700" advTm="22010">
        <p:fade/>
      </p:transition>
    </mc:Choice>
    <mc:Fallback xmlns="">
      <p:transition spd="med" advTm="2201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grpId="0" nodeType="clickEffect">
                                  <p:stCondLst>
                                    <p:cond delay="0"/>
                                  </p:stCondLst>
                                  <p:childTnLst>
                                    <p:set>
                                      <p:cBhvr>
                                        <p:cTn id="10" dur="1" fill="hold">
                                          <p:stCondLst>
                                            <p:cond delay="0"/>
                                          </p:stCondLst>
                                        </p:cTn>
                                        <p:tgtEl>
                                          <p:spTgt spid="10">
                                            <p:graphicEl>
                                              <a:chart seriesIdx="0" categoryIdx="-4" bldStep="series"/>
                                            </p:graphicEl>
                                          </p:spTgt>
                                        </p:tgtEl>
                                        <p:attrNameLst>
                                          <p:attrName>style.visibility</p:attrName>
                                        </p:attrNameLst>
                                      </p:cBhvr>
                                      <p:to>
                                        <p:strVal val="visible"/>
                                      </p:to>
                                    </p:set>
                                    <p:animEffect transition="in" filter="wipe(up)">
                                      <p:cBhvr>
                                        <p:cTn id="11" dur="3000"/>
                                        <p:tgtEl>
                                          <p:spTgt spid="10">
                                            <p:graphicEl>
                                              <a:chart seriesIdx="0" categoryIdx="-4" bldStep="series"/>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ipe(left)">
                                      <p:cBhvr>
                                        <p:cTn id="16" dur="1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2"/>
                </p:tgtEl>
              </p:cMediaNode>
            </p:audio>
          </p:childTnLst>
        </p:cTn>
      </p:par>
    </p:tnLst>
    <p:bldLst>
      <p:bldGraphic spid="10" grpId="0" uiExpand="1">
        <p:bldSub>
          <a:bldChart bld="series" animBg="0"/>
        </p:bldSub>
      </p:bldGraphic>
      <p:bldGraphic spid="7" grpId="0" uiExpand="1">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Title 1">
            <a:extLst>
              <a:ext uri="{FF2B5EF4-FFF2-40B4-BE49-F238E27FC236}">
                <a16:creationId xmlns:a16="http://schemas.microsoft.com/office/drawing/2014/main" id="{8AEFE179-C7C4-444F-A7F8-8E4F8B0742AF}"/>
              </a:ext>
            </a:extLst>
          </p:cNvPr>
          <p:cNvSpPr txBox="1">
            <a:spLocks/>
          </p:cNvSpPr>
          <p:nvPr/>
        </p:nvSpPr>
        <p:spPr>
          <a:xfrm>
            <a:off x="1447800" y="305073"/>
            <a:ext cx="6248400" cy="437877"/>
          </a:xfrm>
          <a:prstGeom prst="rect">
            <a:avLst/>
          </a:prstGeom>
          <a:noFill/>
          <a:ln w="9525">
            <a:noFill/>
            <a:miter lim="800000"/>
            <a:headEnd/>
            <a:tailEnd/>
          </a:ln>
          <a:effectLst/>
        </p:spPr>
        <p:txBody>
          <a:bodyPr anchor="b" anchorCtr="1"/>
          <a:lstStyle>
            <a:defPPr>
              <a:defRPr lang="en-US"/>
            </a:defPPr>
            <a:lvl1pPr marL="0" marR="0" lvl="0" indent="0" algn="ctr" defTabSz="914400" eaLnBrk="1" latinLnBrk="0" hangingPunct="1">
              <a:lnSpc>
                <a:spcPts val="2500"/>
              </a:lnSpc>
              <a:buClrTx/>
              <a:buSzTx/>
              <a:buFontTx/>
              <a:buNone/>
              <a:tabLst/>
              <a:defRPr kumimoji="0" sz="3200" b="1" i="0" u="none" strike="noStrike" cap="none" spc="0" normalizeH="0" baseline="0">
                <a:ln>
                  <a:noFill/>
                </a:ln>
                <a:solidFill>
                  <a:srgbClr val="737300">
                    <a:lumMod val="20000"/>
                    <a:lumOff val="80000"/>
                  </a:srgbClr>
                </a:solidFill>
                <a:effectLst>
                  <a:outerShdw blurRad="38100" dist="38100" dir="2700000" algn="tl">
                    <a:srgbClr val="000000"/>
                  </a:outerShdw>
                </a:effectLst>
                <a:uLnTx/>
                <a:uFillTx/>
                <a:latin typeface="Arial"/>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Oil Reserves </a:t>
            </a:r>
          </a:p>
        </p:txBody>
      </p:sp>
      <p:sp>
        <p:nvSpPr>
          <p:cNvPr id="152" name="TextBox 66">
            <a:extLst>
              <a:ext uri="{FF2B5EF4-FFF2-40B4-BE49-F238E27FC236}">
                <a16:creationId xmlns:a16="http://schemas.microsoft.com/office/drawing/2014/main" id="{648F7B4C-E0F1-4863-BA6D-582984BB56C2}"/>
              </a:ext>
            </a:extLst>
          </p:cNvPr>
          <p:cNvSpPr txBox="1">
            <a:spLocks noChangeArrowheads="1"/>
          </p:cNvSpPr>
          <p:nvPr/>
        </p:nvSpPr>
        <p:spPr bwMode="auto">
          <a:xfrm>
            <a:off x="228600" y="4933950"/>
            <a:ext cx="47914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itchFamily="2" charset="2"/>
              <a:buChar char="n"/>
              <a:defRPr sz="3200">
                <a:solidFill>
                  <a:schemeClr val="tx1"/>
                </a:solidFill>
                <a:latin typeface="Tahoma" pitchFamily="34" charset="0"/>
              </a:defRPr>
            </a:lvl1pPr>
            <a:lvl2pPr marL="742950" indent="-285750">
              <a:spcBef>
                <a:spcPct val="20000"/>
              </a:spcBef>
              <a:buClr>
                <a:schemeClr val="tx1"/>
              </a:buClr>
              <a:buSzPct val="65000"/>
              <a:buFont typeface="Wingdings" pitchFamily="2" charset="2"/>
              <a:buChar char="n"/>
              <a:defRPr sz="2800">
                <a:solidFill>
                  <a:schemeClr val="tx1"/>
                </a:solidFill>
                <a:latin typeface="Tahoma" pitchFamily="34" charset="0"/>
              </a:defRPr>
            </a:lvl2pPr>
            <a:lvl3pPr marL="1143000" indent="-228600">
              <a:spcBef>
                <a:spcPct val="20000"/>
              </a:spcBef>
              <a:buClr>
                <a:schemeClr val="accent2"/>
              </a:buClr>
              <a:buSzPct val="65000"/>
              <a:buFont typeface="Wingdings" pitchFamily="2" charset="2"/>
              <a:buChar char="n"/>
              <a:defRPr sz="2400">
                <a:solidFill>
                  <a:schemeClr val="tx1"/>
                </a:solidFill>
                <a:latin typeface="Tahoma" pitchFamily="34" charset="0"/>
              </a:defRPr>
            </a:lvl3pPr>
            <a:lvl4pPr marL="1600200" indent="-228600">
              <a:spcBef>
                <a:spcPct val="20000"/>
              </a:spcBef>
              <a:buClr>
                <a:schemeClr val="tx1"/>
              </a:buClr>
              <a:buSzPct val="65000"/>
              <a:buFont typeface="Wingdings" pitchFamily="2" charset="2"/>
              <a:buChar char="n"/>
              <a:defRPr sz="2000">
                <a:solidFill>
                  <a:schemeClr val="tx1"/>
                </a:solidFill>
                <a:latin typeface="Tahoma" pitchFamily="34" charset="0"/>
              </a:defRPr>
            </a:lvl4pPr>
            <a:lvl5pPr marL="2057400" indent="-228600">
              <a:spcBef>
                <a:spcPct val="20000"/>
              </a:spcBef>
              <a:buClr>
                <a:schemeClr val="folHlink"/>
              </a:buClr>
              <a:buSzPct val="65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Data: BP Statistical View of World Energy </a:t>
            </a:r>
            <a:r>
              <a:rPr kumimoji="0" 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(2020). </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Analysis Tinker 2022</a:t>
            </a:r>
          </a:p>
        </p:txBody>
      </p:sp>
      <p:graphicFrame>
        <p:nvGraphicFramePr>
          <p:cNvPr id="5" name="Chart 4">
            <a:extLst>
              <a:ext uri="{FF2B5EF4-FFF2-40B4-BE49-F238E27FC236}">
                <a16:creationId xmlns:a16="http://schemas.microsoft.com/office/drawing/2014/main" id="{143A1C6D-BED8-4FCD-B1C3-2F31FC7C25FB}"/>
              </a:ext>
            </a:extLst>
          </p:cNvPr>
          <p:cNvGraphicFramePr>
            <a:graphicFrameLocks/>
          </p:cNvGraphicFramePr>
          <p:nvPr/>
        </p:nvGraphicFramePr>
        <p:xfrm>
          <a:off x="191558" y="893097"/>
          <a:ext cx="8760884" cy="3795183"/>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6" name="Chart 5">
            <a:extLst>
              <a:ext uri="{FF2B5EF4-FFF2-40B4-BE49-F238E27FC236}">
                <a16:creationId xmlns:a16="http://schemas.microsoft.com/office/drawing/2014/main" id="{BADB6272-AFCA-4171-AF19-0F12DD05493A}"/>
              </a:ext>
            </a:extLst>
          </p:cNvPr>
          <p:cNvGraphicFramePr>
            <a:graphicFrameLocks/>
          </p:cNvGraphicFramePr>
          <p:nvPr/>
        </p:nvGraphicFramePr>
        <p:xfrm>
          <a:off x="191558" y="893096"/>
          <a:ext cx="8760884" cy="3795183"/>
        </p:xfrm>
        <a:graphic>
          <a:graphicData uri="http://schemas.openxmlformats.org/drawingml/2006/chart">
            <c:chart xmlns:c="http://schemas.openxmlformats.org/drawingml/2006/chart" xmlns:r="http://schemas.openxmlformats.org/officeDocument/2006/relationships" r:id="rId7"/>
          </a:graphicData>
        </a:graphic>
      </p:graphicFrame>
      <p:sp>
        <p:nvSpPr>
          <p:cNvPr id="2" name="TextBox 1">
            <a:extLst>
              <a:ext uri="{FF2B5EF4-FFF2-40B4-BE49-F238E27FC236}">
                <a16:creationId xmlns:a16="http://schemas.microsoft.com/office/drawing/2014/main" id="{A67AA9F3-BF05-4682-A8FC-00C8AE47E3DB}"/>
              </a:ext>
            </a:extLst>
          </p:cNvPr>
          <p:cNvSpPr txBox="1"/>
          <p:nvPr/>
        </p:nvSpPr>
        <p:spPr>
          <a:xfrm>
            <a:off x="3429000" y="2652187"/>
            <a:ext cx="2895600" cy="1200329"/>
          </a:xfrm>
          <a:prstGeom prst="rect">
            <a:avLst/>
          </a:prstGeom>
          <a:solidFill>
            <a:srgbClr val="0070C0">
              <a:alpha val="80000"/>
            </a:srgbClr>
          </a:solidFill>
          <a:effectLst>
            <a:outerShdw blurRad="50800" dist="38100" dir="2700000" algn="tl" rotWithShape="0">
              <a:prstClr val="black">
                <a:alpha val="40000"/>
              </a:prstClr>
            </a:outerShdw>
          </a:effectLst>
        </p:spPr>
        <p:txBody>
          <a:bodyPr wrap="square" rtlCol="0">
            <a:spAutoFit/>
          </a:bodyPr>
          <a:lstStyle>
            <a:defPPr>
              <a:defRPr lang="en-US"/>
            </a:defPPr>
            <a:lvl1pPr marL="0" marR="0" lvl="0" indent="0" algn="ctr" defTabSz="914400" eaLnBrk="1" latinLnBrk="0" hangingPunct="1">
              <a:lnSpc>
                <a:spcPct val="100000"/>
              </a:lnSpc>
              <a:buClrTx/>
              <a:buSzTx/>
              <a:buFontTx/>
              <a:buNone/>
              <a:tabLst/>
              <a:defRPr kumimoji="0" sz="3200" b="1" i="0" u="none" strike="noStrike" cap="none" spc="0" normalizeH="0" baseline="0">
                <a:ln>
                  <a:noFill/>
                </a:ln>
                <a:solidFill>
                  <a:srgbClr val="CCFFCC"/>
                </a:solidFill>
                <a:effectLst>
                  <a:outerShdw blurRad="38100" dist="38100" dir="2700000" algn="tl">
                    <a:srgbClr val="000000">
                      <a:alpha val="43137"/>
                    </a:srgbClr>
                  </a:outerShdw>
                </a:effectLst>
                <a:uLnTx/>
                <a:uFillTx/>
              </a:defRPr>
            </a:lvl1pPr>
          </a:lstStyle>
          <a:p>
            <a:r>
              <a:rPr lang="en-US" sz="2400" dirty="0"/>
              <a:t>~ 50 years of supply with no new discoveries</a:t>
            </a:r>
          </a:p>
        </p:txBody>
      </p:sp>
      <p:sp>
        <p:nvSpPr>
          <p:cNvPr id="7" name="Rectangle 6">
            <a:extLst>
              <a:ext uri="{FF2B5EF4-FFF2-40B4-BE49-F238E27FC236}">
                <a16:creationId xmlns:a16="http://schemas.microsoft.com/office/drawing/2014/main" id="{E2E08EF4-40BB-4E53-AF49-7289DDAC571A}"/>
              </a:ext>
            </a:extLst>
          </p:cNvPr>
          <p:cNvSpPr/>
          <p:nvPr/>
        </p:nvSpPr>
        <p:spPr>
          <a:xfrm>
            <a:off x="1447800" y="1728858"/>
            <a:ext cx="5410199" cy="2123658"/>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Europe and China need options to oil for transportation</a:t>
            </a:r>
          </a:p>
        </p:txBody>
      </p:sp>
      <p:pic>
        <p:nvPicPr>
          <p:cNvPr id="3" name="Audio 2">
            <a:hlinkClick r:id="" action="ppaction://media"/>
            <a:extLst>
              <a:ext uri="{FF2B5EF4-FFF2-40B4-BE49-F238E27FC236}">
                <a16:creationId xmlns:a16="http://schemas.microsoft.com/office/drawing/2014/main" id="{EA039186-E00F-43D2-849A-7290A37B00D9}"/>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4088422452"/>
      </p:ext>
    </p:extLst>
  </p:cSld>
  <p:clrMapOvr>
    <a:masterClrMapping/>
  </p:clrMapOvr>
  <mc:AlternateContent xmlns:mc="http://schemas.openxmlformats.org/markup-compatibility/2006" xmlns:p14="http://schemas.microsoft.com/office/powerpoint/2010/main">
    <mc:Choice Requires="p14">
      <p:transition spd="med" p14:dur="700" advTm="56971">
        <p:fade/>
      </p:transition>
    </mc:Choice>
    <mc:Fallback xmlns="">
      <p:transition spd="med" advTm="5697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5">
                                            <p:graphicEl>
                                              <a:chart seriesIdx="0" categoryIdx="-4" bldStep="series"/>
                                            </p:graphicEl>
                                          </p:spTgt>
                                        </p:tgtEl>
                                        <p:attrNameLst>
                                          <p:attrName>style.visibility</p:attrName>
                                        </p:attrNameLst>
                                      </p:cBhvr>
                                      <p:to>
                                        <p:strVal val="visible"/>
                                      </p:to>
                                    </p:set>
                                    <p:animEffect transition="in" filter="wipe(left)">
                                      <p:cBhvr>
                                        <p:cTn id="11" dur="1500"/>
                                        <p:tgtEl>
                                          <p:spTgt spid="5">
                                            <p:graphicEl>
                                              <a:chart seriesIdx="0" categoryIdx="-4" bldStep="series"/>
                                            </p:graphicEl>
                                          </p:spTgt>
                                        </p:tgtEl>
                                      </p:cBhvr>
                                    </p:animEffect>
                                  </p:childTnLst>
                                </p:cTn>
                              </p:par>
                              <p:par>
                                <p:cTn id="12" presetID="22" presetClass="entr" presetSubtype="8" fill="hold" grpId="0" nodeType="withEffect">
                                  <p:stCondLst>
                                    <p:cond delay="0"/>
                                  </p:stCondLst>
                                  <p:childTnLst>
                                    <p:set>
                                      <p:cBhvr>
                                        <p:cTn id="13" dur="1" fill="hold">
                                          <p:stCondLst>
                                            <p:cond delay="0"/>
                                          </p:stCondLst>
                                        </p:cTn>
                                        <p:tgtEl>
                                          <p:spTgt spid="5">
                                            <p:graphicEl>
                                              <a:chart seriesIdx="1" categoryIdx="-4" bldStep="series"/>
                                            </p:graphicEl>
                                          </p:spTgt>
                                        </p:tgtEl>
                                        <p:attrNameLst>
                                          <p:attrName>style.visibility</p:attrName>
                                        </p:attrNameLst>
                                      </p:cBhvr>
                                      <p:to>
                                        <p:strVal val="visible"/>
                                      </p:to>
                                    </p:set>
                                    <p:animEffect transition="in" filter="wipe(left)">
                                      <p:cBhvr>
                                        <p:cTn id="14" dur="1500"/>
                                        <p:tgtEl>
                                          <p:spTgt spid="5">
                                            <p:graphicEl>
                                              <a:chart seriesIdx="1" categoryIdx="-4" bldStep="series"/>
                                            </p:graphicEl>
                                          </p:spTgt>
                                        </p:tgtEl>
                                      </p:cBhvr>
                                    </p:animEffect>
                                  </p:childTnLst>
                                </p:cTn>
                              </p:par>
                              <p:par>
                                <p:cTn id="15" presetID="22" presetClass="entr" presetSubtype="8" fill="hold" grpId="0" nodeType="withEffect">
                                  <p:stCondLst>
                                    <p:cond delay="0"/>
                                  </p:stCondLst>
                                  <p:childTnLst>
                                    <p:set>
                                      <p:cBhvr>
                                        <p:cTn id="16" dur="1" fill="hold">
                                          <p:stCondLst>
                                            <p:cond delay="0"/>
                                          </p:stCondLst>
                                        </p:cTn>
                                        <p:tgtEl>
                                          <p:spTgt spid="5">
                                            <p:graphicEl>
                                              <a:chart seriesIdx="2" categoryIdx="-4" bldStep="series"/>
                                            </p:graphicEl>
                                          </p:spTgt>
                                        </p:tgtEl>
                                        <p:attrNameLst>
                                          <p:attrName>style.visibility</p:attrName>
                                        </p:attrNameLst>
                                      </p:cBhvr>
                                      <p:to>
                                        <p:strVal val="visible"/>
                                      </p:to>
                                    </p:set>
                                    <p:animEffect transition="in" filter="wipe(left)">
                                      <p:cBhvr>
                                        <p:cTn id="17" dur="1500"/>
                                        <p:tgtEl>
                                          <p:spTgt spid="5">
                                            <p:graphicEl>
                                              <a:chart seriesIdx="2" categoryIdx="-4" bldStep="series"/>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5">
                                            <p:graphicEl>
                                              <a:chart seriesIdx="3" categoryIdx="-4" bldStep="series"/>
                                            </p:graphicEl>
                                          </p:spTgt>
                                        </p:tgtEl>
                                        <p:attrNameLst>
                                          <p:attrName>style.visibility</p:attrName>
                                        </p:attrNameLst>
                                      </p:cBhvr>
                                      <p:to>
                                        <p:strVal val="visible"/>
                                      </p:to>
                                    </p:set>
                                    <p:animEffect transition="in" filter="wipe(left)">
                                      <p:cBhvr>
                                        <p:cTn id="22" dur="1500"/>
                                        <p:tgtEl>
                                          <p:spTgt spid="5">
                                            <p:graphicEl>
                                              <a:chart seriesIdx="3" categoryIdx="-4" bldStep="series"/>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5">
                                            <p:graphicEl>
                                              <a:chart seriesIdx="4" categoryIdx="-4" bldStep="series"/>
                                            </p:graphicEl>
                                          </p:spTgt>
                                        </p:tgtEl>
                                        <p:attrNameLst>
                                          <p:attrName>style.visibility</p:attrName>
                                        </p:attrNameLst>
                                      </p:cBhvr>
                                      <p:to>
                                        <p:strVal val="visible"/>
                                      </p:to>
                                    </p:set>
                                    <p:animEffect transition="in" filter="wipe(left)">
                                      <p:cBhvr>
                                        <p:cTn id="27" dur="1500"/>
                                        <p:tgtEl>
                                          <p:spTgt spid="5">
                                            <p:graphicEl>
                                              <a:chart seriesIdx="4" categoryIdx="-4" bldStep="series"/>
                                            </p:graphicEl>
                                          </p:spTgt>
                                        </p:tgtEl>
                                      </p:cBhvr>
                                    </p:animEffect>
                                  </p:childTnLst>
                                </p:cTn>
                              </p:par>
                              <p:par>
                                <p:cTn id="28" presetID="22" presetClass="entr" presetSubtype="8" fill="hold" grpId="0" nodeType="withEffect">
                                  <p:stCondLst>
                                    <p:cond delay="0"/>
                                  </p:stCondLst>
                                  <p:childTnLst>
                                    <p:set>
                                      <p:cBhvr>
                                        <p:cTn id="29" dur="1" fill="hold">
                                          <p:stCondLst>
                                            <p:cond delay="0"/>
                                          </p:stCondLst>
                                        </p:cTn>
                                        <p:tgtEl>
                                          <p:spTgt spid="5">
                                            <p:graphicEl>
                                              <a:chart seriesIdx="5" categoryIdx="-4" bldStep="series"/>
                                            </p:graphicEl>
                                          </p:spTgt>
                                        </p:tgtEl>
                                        <p:attrNameLst>
                                          <p:attrName>style.visibility</p:attrName>
                                        </p:attrNameLst>
                                      </p:cBhvr>
                                      <p:to>
                                        <p:strVal val="visible"/>
                                      </p:to>
                                    </p:set>
                                    <p:animEffect transition="in" filter="wipe(left)">
                                      <p:cBhvr>
                                        <p:cTn id="30" dur="1500"/>
                                        <p:tgtEl>
                                          <p:spTgt spid="5">
                                            <p:graphicEl>
                                              <a:chart seriesIdx="5" categoryIdx="-4" bldStep="series"/>
                                            </p:graphicEl>
                                          </p:spTgt>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5">
                                            <p:graphicEl>
                                              <a:chart seriesIdx="6" categoryIdx="-4" bldStep="series"/>
                                            </p:graphicEl>
                                          </p:spTgt>
                                        </p:tgtEl>
                                        <p:attrNameLst>
                                          <p:attrName>style.visibility</p:attrName>
                                        </p:attrNameLst>
                                      </p:cBhvr>
                                      <p:to>
                                        <p:strVal val="visible"/>
                                      </p:to>
                                    </p:set>
                                    <p:animEffect transition="in" filter="wipe(left)">
                                      <p:cBhvr>
                                        <p:cTn id="33" dur="1500"/>
                                        <p:tgtEl>
                                          <p:spTgt spid="5">
                                            <p:graphicEl>
                                              <a:chart seriesIdx="6" categoryIdx="-4" bldStep="series"/>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tgtEl>
                                        <p:attrNameLst>
                                          <p:attrName>style.visibility</p:attrName>
                                        </p:attrNameLst>
                                      </p:cBhvr>
                                      <p:to>
                                        <p:strVal val="visible"/>
                                      </p:to>
                                    </p:set>
                                    <p:animEffect transition="in" filter="fade">
                                      <p:cBhvr>
                                        <p:cTn id="38" dur="500"/>
                                        <p:tgtEl>
                                          <p:spTgt spid="2"/>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wipe(left)">
                                      <p:cBhvr>
                                        <p:cTn id="43" dur="1500"/>
                                        <p:tgtEl>
                                          <p:spTgt spid="6"/>
                                        </p:tgtEl>
                                      </p:cBhvr>
                                    </p:animEffect>
                                  </p:childTnLst>
                                </p:cTn>
                              </p:par>
                              <p:par>
                                <p:cTn id="44" presetID="10" presetClass="exit" presetSubtype="0" fill="hold" grpId="1" nodeType="withEffect">
                                  <p:stCondLst>
                                    <p:cond delay="0"/>
                                  </p:stCondLst>
                                  <p:childTnLst>
                                    <p:animEffect transition="out" filter="fade">
                                      <p:cBhvr>
                                        <p:cTn id="45" dur="500"/>
                                        <p:tgtEl>
                                          <p:spTgt spid="2"/>
                                        </p:tgtEl>
                                      </p:cBhvr>
                                    </p:animEffect>
                                    <p:set>
                                      <p:cBhvr>
                                        <p:cTn id="46" dur="1" fill="hold">
                                          <p:stCondLst>
                                            <p:cond delay="499"/>
                                          </p:stCondLst>
                                        </p:cTn>
                                        <p:tgtEl>
                                          <p:spTgt spid="2"/>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53" presetClass="entr" presetSubtype="16" fill="hold" grpId="0" nodeType="clickEffect">
                                  <p:stCondLst>
                                    <p:cond delay="0"/>
                                  </p:stCondLst>
                                  <p:childTnLst>
                                    <p:set>
                                      <p:cBhvr>
                                        <p:cTn id="50" dur="1" fill="hold">
                                          <p:stCondLst>
                                            <p:cond delay="0"/>
                                          </p:stCondLst>
                                        </p:cTn>
                                        <p:tgtEl>
                                          <p:spTgt spid="7"/>
                                        </p:tgtEl>
                                        <p:attrNameLst>
                                          <p:attrName>style.visibility</p:attrName>
                                        </p:attrNameLst>
                                      </p:cBhvr>
                                      <p:to>
                                        <p:strVal val="visible"/>
                                      </p:to>
                                    </p:set>
                                    <p:anim calcmode="lin" valueType="num">
                                      <p:cBhvr>
                                        <p:cTn id="51" dur="1000" fill="hold"/>
                                        <p:tgtEl>
                                          <p:spTgt spid="7"/>
                                        </p:tgtEl>
                                        <p:attrNameLst>
                                          <p:attrName>ppt_w</p:attrName>
                                        </p:attrNameLst>
                                      </p:cBhvr>
                                      <p:tavLst>
                                        <p:tav tm="0">
                                          <p:val>
                                            <p:fltVal val="0"/>
                                          </p:val>
                                        </p:tav>
                                        <p:tav tm="100000">
                                          <p:val>
                                            <p:strVal val="#ppt_w"/>
                                          </p:val>
                                        </p:tav>
                                      </p:tavLst>
                                    </p:anim>
                                    <p:anim calcmode="lin" valueType="num">
                                      <p:cBhvr>
                                        <p:cTn id="52" dur="1000" fill="hold"/>
                                        <p:tgtEl>
                                          <p:spTgt spid="7"/>
                                        </p:tgtEl>
                                        <p:attrNameLst>
                                          <p:attrName>ppt_h</p:attrName>
                                        </p:attrNameLst>
                                      </p:cBhvr>
                                      <p:tavLst>
                                        <p:tav tm="0">
                                          <p:val>
                                            <p:fltVal val="0"/>
                                          </p:val>
                                        </p:tav>
                                        <p:tav tm="100000">
                                          <p:val>
                                            <p:strVal val="#ppt_h"/>
                                          </p:val>
                                        </p:tav>
                                      </p:tavLst>
                                    </p:anim>
                                    <p:animEffect transition="in" filter="fade">
                                      <p:cBhvr>
                                        <p:cTn id="53"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4" fill="hold" display="0">
                  <p:stCondLst>
                    <p:cond delay="indefinite"/>
                  </p:stCondLst>
                  <p:endCondLst>
                    <p:cond evt="onStopAudio" delay="0">
                      <p:tgtEl>
                        <p:sldTgt/>
                      </p:tgtEl>
                    </p:cond>
                  </p:endCondLst>
                </p:cTn>
                <p:tgtEl>
                  <p:spTgt spid="3"/>
                </p:tgtEl>
              </p:cMediaNode>
            </p:audio>
          </p:childTnLst>
        </p:cTn>
      </p:par>
    </p:tnLst>
    <p:bldLst>
      <p:bldGraphic spid="5" grpId="0" uiExpand="1">
        <p:bldSub>
          <a:bldChart bld="series" animBg="0"/>
        </p:bldSub>
      </p:bldGraphic>
      <p:bldGraphic spid="6" grpId="0" uiExpand="1">
        <p:bldAsOne/>
      </p:bldGraphic>
      <p:bldP spid="2" grpId="0" animBg="1"/>
      <p:bldP spid="2" grpId="1" animBg="1"/>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Rectangle 60"/>
          <p:cNvSpPr/>
          <p:nvPr/>
        </p:nvSpPr>
        <p:spPr bwMode="auto">
          <a:xfrm>
            <a:off x="3974411" y="1340309"/>
            <a:ext cx="4180974" cy="3014212"/>
          </a:xfrm>
          <a:prstGeom prst="rect">
            <a:avLst/>
          </a:prstGeom>
          <a:solidFill>
            <a:schemeClr val="tx1">
              <a:lumMod val="75000"/>
              <a:alpha val="69804"/>
            </a:schemeClr>
          </a:solidFill>
          <a:ln w="127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03" name="Rectangle 102"/>
          <p:cNvSpPr/>
          <p:nvPr/>
        </p:nvSpPr>
        <p:spPr bwMode="auto">
          <a:xfrm>
            <a:off x="273524" y="1303901"/>
            <a:ext cx="2831134" cy="3017520"/>
          </a:xfrm>
          <a:prstGeom prst="rect">
            <a:avLst/>
          </a:prstGeom>
          <a:solidFill>
            <a:schemeClr val="tx1">
              <a:lumMod val="75000"/>
              <a:alpha val="69804"/>
            </a:schemeClr>
          </a:solidFill>
          <a:ln w="127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5" name="TextBox 66"/>
          <p:cNvSpPr txBox="1">
            <a:spLocks noChangeArrowheads="1"/>
          </p:cNvSpPr>
          <p:nvPr/>
        </p:nvSpPr>
        <p:spPr bwMode="auto">
          <a:xfrm>
            <a:off x="0" y="4914627"/>
            <a:ext cx="12954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 BloombergNEF</a:t>
            </a:r>
            <a:endParaRPr kumimoji="0" lang="en-US" sz="10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
        <p:nvSpPr>
          <p:cNvPr id="173" name="Rectangle 111"/>
          <p:cNvSpPr>
            <a:spLocks noChangeArrowheads="1"/>
          </p:cNvSpPr>
          <p:nvPr/>
        </p:nvSpPr>
        <p:spPr bwMode="auto">
          <a:xfrm>
            <a:off x="161125" y="220477"/>
            <a:ext cx="8839200" cy="530382"/>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pitchFamily="34" charset="0"/>
                <a:ea typeface="+mn-ea"/>
                <a:cs typeface="+mn-cs"/>
              </a:rPr>
              <a:t>Electric Vehicles</a:t>
            </a:r>
            <a:endParaRPr kumimoji="0" lang="en-US" sz="3200" b="1" i="1"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pic>
        <p:nvPicPr>
          <p:cNvPr id="2" name="Picture 1"/>
          <p:cNvPicPr>
            <a:picLocks noChangeAspect="1"/>
          </p:cNvPicPr>
          <p:nvPr/>
        </p:nvPicPr>
        <p:blipFill>
          <a:blip r:embed="rId6"/>
          <a:stretch>
            <a:fillRect/>
          </a:stretch>
        </p:blipFill>
        <p:spPr>
          <a:xfrm>
            <a:off x="0" y="5464016"/>
            <a:ext cx="4258125" cy="2289334"/>
          </a:xfrm>
          <a:prstGeom prst="rect">
            <a:avLst/>
          </a:prstGeom>
        </p:spPr>
      </p:pic>
      <p:sp>
        <p:nvSpPr>
          <p:cNvPr id="82" name="TextBox 136"/>
          <p:cNvSpPr txBox="1">
            <a:spLocks noChangeArrowheads="1"/>
          </p:cNvSpPr>
          <p:nvPr/>
        </p:nvSpPr>
        <p:spPr bwMode="auto">
          <a:xfrm>
            <a:off x="4001485" y="918503"/>
            <a:ext cx="4211002" cy="33137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2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outerShdw>
                </a:effectLst>
                <a:uLnTx/>
                <a:uFillTx/>
                <a:latin typeface="Arial" pitchFamily="34" charset="0"/>
                <a:ea typeface="+mn-ea"/>
                <a:cs typeface="+mn-cs"/>
              </a:rPr>
              <a:t>Global # of charging connectors</a:t>
            </a:r>
          </a:p>
        </p:txBody>
      </p:sp>
      <p:grpSp>
        <p:nvGrpSpPr>
          <p:cNvPr id="14" name="Group 13">
            <a:extLst>
              <a:ext uri="{FF2B5EF4-FFF2-40B4-BE49-F238E27FC236}">
                <a16:creationId xmlns:a16="http://schemas.microsoft.com/office/drawing/2014/main" id="{E5BBF3D3-36F4-4C44-85A7-D8CF35FFBABA}"/>
              </a:ext>
            </a:extLst>
          </p:cNvPr>
          <p:cNvGrpSpPr/>
          <p:nvPr/>
        </p:nvGrpSpPr>
        <p:grpSpPr>
          <a:xfrm>
            <a:off x="8153400" y="1164578"/>
            <a:ext cx="568781" cy="3352954"/>
            <a:chOff x="8431544" y="1164578"/>
            <a:chExt cx="568781" cy="3352954"/>
          </a:xfrm>
        </p:grpSpPr>
        <p:sp>
          <p:nvSpPr>
            <p:cNvPr id="62" name="TextBox 136"/>
            <p:cNvSpPr txBox="1">
              <a:spLocks noChangeArrowheads="1"/>
            </p:cNvSpPr>
            <p:nvPr/>
          </p:nvSpPr>
          <p:spPr bwMode="auto">
            <a:xfrm>
              <a:off x="8474219" y="1164578"/>
              <a:ext cx="526106"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63" name="TextBox 136"/>
            <p:cNvSpPr txBox="1">
              <a:spLocks noChangeArrowheads="1"/>
            </p:cNvSpPr>
            <p:nvPr/>
          </p:nvSpPr>
          <p:spPr bwMode="auto">
            <a:xfrm>
              <a:off x="8474219" y="3676578"/>
              <a:ext cx="412292"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66" name="TextBox 136"/>
            <p:cNvSpPr txBox="1">
              <a:spLocks noChangeArrowheads="1"/>
            </p:cNvSpPr>
            <p:nvPr/>
          </p:nvSpPr>
          <p:spPr bwMode="auto">
            <a:xfrm>
              <a:off x="8474219" y="4178978"/>
              <a:ext cx="298480"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67" name="Straight Connector 66"/>
            <p:cNvCxnSpPr/>
            <p:nvPr/>
          </p:nvCxnSpPr>
          <p:spPr bwMode="auto">
            <a:xfrm>
              <a:off x="8431544" y="1341081"/>
              <a:ext cx="91440" cy="0"/>
            </a:xfrm>
            <a:prstGeom prst="line">
              <a:avLst/>
            </a:prstGeom>
            <a:noFill/>
            <a:ln w="12700" cap="flat" cmpd="sng" algn="ctr">
              <a:solidFill>
                <a:srgbClr val="000000"/>
              </a:solidFill>
              <a:prstDash val="solid"/>
              <a:round/>
              <a:headEnd type="none" w="med" len="med"/>
              <a:tailEnd type="none" w="med" len="med"/>
            </a:ln>
            <a:effectLst/>
          </p:spPr>
        </p:cxnSp>
        <p:cxnSp>
          <p:nvCxnSpPr>
            <p:cNvPr id="68" name="Straight Connector 67"/>
            <p:cNvCxnSpPr/>
            <p:nvPr/>
          </p:nvCxnSpPr>
          <p:spPr bwMode="auto">
            <a:xfrm>
              <a:off x="8431544" y="3854456"/>
              <a:ext cx="91440" cy="0"/>
            </a:xfrm>
            <a:prstGeom prst="line">
              <a:avLst/>
            </a:prstGeom>
            <a:noFill/>
            <a:ln w="12700" cap="flat" cmpd="sng" algn="ctr">
              <a:solidFill>
                <a:srgbClr val="000000"/>
              </a:solidFill>
              <a:prstDash val="solid"/>
              <a:round/>
              <a:headEnd type="none" w="med" len="med"/>
              <a:tailEnd type="none" w="med" len="med"/>
            </a:ln>
            <a:effectLst/>
          </p:spPr>
        </p:cxnSp>
        <p:cxnSp>
          <p:nvCxnSpPr>
            <p:cNvPr id="70" name="Straight Connector 69"/>
            <p:cNvCxnSpPr/>
            <p:nvPr/>
          </p:nvCxnSpPr>
          <p:spPr bwMode="auto">
            <a:xfrm>
              <a:off x="8431544" y="4357132"/>
              <a:ext cx="91440" cy="0"/>
            </a:xfrm>
            <a:prstGeom prst="line">
              <a:avLst/>
            </a:prstGeom>
            <a:noFill/>
            <a:ln w="12700" cap="flat" cmpd="sng" algn="ctr">
              <a:solidFill>
                <a:srgbClr val="000000"/>
              </a:solidFill>
              <a:prstDash val="solid"/>
              <a:round/>
              <a:headEnd type="none" w="med" len="med"/>
              <a:tailEnd type="none" w="med" len="med"/>
            </a:ln>
            <a:effectLst/>
          </p:spPr>
        </p:cxnSp>
        <p:sp>
          <p:nvSpPr>
            <p:cNvPr id="71" name="TextBox 136"/>
            <p:cNvSpPr txBox="1">
              <a:spLocks noChangeArrowheads="1"/>
            </p:cNvSpPr>
            <p:nvPr/>
          </p:nvSpPr>
          <p:spPr bwMode="auto">
            <a:xfrm>
              <a:off x="8474219" y="3174178"/>
              <a:ext cx="526106"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80" name="Straight Connector 79"/>
            <p:cNvCxnSpPr/>
            <p:nvPr/>
          </p:nvCxnSpPr>
          <p:spPr bwMode="auto">
            <a:xfrm>
              <a:off x="8431544" y="3351781"/>
              <a:ext cx="91440" cy="0"/>
            </a:xfrm>
            <a:prstGeom prst="line">
              <a:avLst/>
            </a:prstGeom>
            <a:noFill/>
            <a:ln w="12700" cap="flat" cmpd="sng" algn="ctr">
              <a:solidFill>
                <a:srgbClr val="000000"/>
              </a:solidFill>
              <a:prstDash val="solid"/>
              <a:round/>
              <a:headEnd type="none" w="med" len="med"/>
              <a:tailEnd type="none" w="med" len="med"/>
            </a:ln>
            <a:effectLst/>
          </p:spPr>
        </p:cxnSp>
        <p:sp>
          <p:nvSpPr>
            <p:cNvPr id="107" name="TextBox 136"/>
            <p:cNvSpPr txBox="1">
              <a:spLocks noChangeArrowheads="1"/>
            </p:cNvSpPr>
            <p:nvPr/>
          </p:nvSpPr>
          <p:spPr bwMode="auto">
            <a:xfrm>
              <a:off x="8474219" y="2169378"/>
              <a:ext cx="526106"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08" name="Straight Connector 107"/>
            <p:cNvCxnSpPr/>
            <p:nvPr/>
          </p:nvCxnSpPr>
          <p:spPr bwMode="auto">
            <a:xfrm>
              <a:off x="8431544" y="2346431"/>
              <a:ext cx="91440" cy="0"/>
            </a:xfrm>
            <a:prstGeom prst="line">
              <a:avLst/>
            </a:prstGeom>
            <a:noFill/>
            <a:ln w="12700" cap="flat" cmpd="sng" algn="ctr">
              <a:solidFill>
                <a:srgbClr val="000000"/>
              </a:solidFill>
              <a:prstDash val="solid"/>
              <a:round/>
              <a:headEnd type="none" w="med" len="med"/>
              <a:tailEnd type="none" w="med" len="med"/>
            </a:ln>
            <a:effectLst/>
          </p:spPr>
        </p:cxnSp>
        <p:sp>
          <p:nvSpPr>
            <p:cNvPr id="83" name="TextBox 136"/>
            <p:cNvSpPr txBox="1">
              <a:spLocks noChangeArrowheads="1"/>
            </p:cNvSpPr>
            <p:nvPr/>
          </p:nvSpPr>
          <p:spPr bwMode="auto">
            <a:xfrm>
              <a:off x="8474219" y="1666978"/>
              <a:ext cx="526106"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250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84" name="Straight Connector 83"/>
            <p:cNvCxnSpPr/>
            <p:nvPr/>
          </p:nvCxnSpPr>
          <p:spPr bwMode="auto">
            <a:xfrm>
              <a:off x="8431544" y="1843756"/>
              <a:ext cx="91440" cy="0"/>
            </a:xfrm>
            <a:prstGeom prst="line">
              <a:avLst/>
            </a:prstGeom>
            <a:noFill/>
            <a:ln w="12700" cap="flat" cmpd="sng" algn="ctr">
              <a:solidFill>
                <a:srgbClr val="000000"/>
              </a:solidFill>
              <a:prstDash val="solid"/>
              <a:round/>
              <a:headEnd type="none" w="med" len="med"/>
              <a:tailEnd type="none" w="med" len="med"/>
            </a:ln>
            <a:effectLst/>
          </p:spPr>
        </p:cxnSp>
        <p:sp>
          <p:nvSpPr>
            <p:cNvPr id="86" name="TextBox 136"/>
            <p:cNvSpPr txBox="1">
              <a:spLocks noChangeArrowheads="1"/>
            </p:cNvSpPr>
            <p:nvPr/>
          </p:nvSpPr>
          <p:spPr bwMode="auto">
            <a:xfrm>
              <a:off x="8474219" y="2671778"/>
              <a:ext cx="526106"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150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87" name="Straight Connector 86"/>
            <p:cNvCxnSpPr/>
            <p:nvPr/>
          </p:nvCxnSpPr>
          <p:spPr bwMode="auto">
            <a:xfrm>
              <a:off x="8431544" y="2849106"/>
              <a:ext cx="91440" cy="0"/>
            </a:xfrm>
            <a:prstGeom prst="line">
              <a:avLst/>
            </a:prstGeom>
            <a:noFill/>
            <a:ln w="12700" cap="flat" cmpd="sng" algn="ctr">
              <a:solidFill>
                <a:srgbClr val="000000"/>
              </a:solidFill>
              <a:prstDash val="solid"/>
              <a:round/>
              <a:headEnd type="none" w="med" len="med"/>
              <a:tailEnd type="none" w="med" len="med"/>
            </a:ln>
            <a:effectLst/>
          </p:spPr>
        </p:cxnSp>
      </p:grpSp>
      <p:grpSp>
        <p:nvGrpSpPr>
          <p:cNvPr id="16" name="Group 15">
            <a:extLst>
              <a:ext uri="{FF2B5EF4-FFF2-40B4-BE49-F238E27FC236}">
                <a16:creationId xmlns:a16="http://schemas.microsoft.com/office/drawing/2014/main" id="{6D63CE04-F84E-4281-AA9A-F4538B311748}"/>
              </a:ext>
            </a:extLst>
          </p:cNvPr>
          <p:cNvGrpSpPr/>
          <p:nvPr/>
        </p:nvGrpSpPr>
        <p:grpSpPr>
          <a:xfrm>
            <a:off x="3762573" y="4357131"/>
            <a:ext cx="4501869" cy="419237"/>
            <a:chOff x="3999898" y="4357131"/>
            <a:chExt cx="4501869" cy="419237"/>
          </a:xfrm>
        </p:grpSpPr>
        <p:sp>
          <p:nvSpPr>
            <p:cNvPr id="88" name="TextBox 136"/>
            <p:cNvSpPr txBox="1">
              <a:spLocks noChangeArrowheads="1"/>
            </p:cNvSpPr>
            <p:nvPr/>
          </p:nvSpPr>
          <p:spPr bwMode="auto">
            <a:xfrm>
              <a:off x="3999898" y="4437814"/>
              <a:ext cx="639919"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2015</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6" name="TextBox 136"/>
            <p:cNvSpPr txBox="1">
              <a:spLocks noChangeArrowheads="1"/>
            </p:cNvSpPr>
            <p:nvPr/>
          </p:nvSpPr>
          <p:spPr bwMode="auto">
            <a:xfrm>
              <a:off x="8089474" y="4437814"/>
              <a:ext cx="412293"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40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01" name="TextBox 136"/>
            <p:cNvSpPr txBox="1">
              <a:spLocks noChangeArrowheads="1"/>
            </p:cNvSpPr>
            <p:nvPr/>
          </p:nvSpPr>
          <p:spPr bwMode="auto">
            <a:xfrm>
              <a:off x="4914441" y="4437814"/>
              <a:ext cx="412293"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02" name="TextBox 136"/>
            <p:cNvSpPr txBox="1">
              <a:spLocks noChangeArrowheads="1"/>
            </p:cNvSpPr>
            <p:nvPr/>
          </p:nvSpPr>
          <p:spPr bwMode="auto">
            <a:xfrm>
              <a:off x="5701927" y="4437814"/>
              <a:ext cx="412293"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25</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03" name="TextBox 136"/>
            <p:cNvSpPr txBox="1">
              <a:spLocks noChangeArrowheads="1"/>
            </p:cNvSpPr>
            <p:nvPr/>
          </p:nvSpPr>
          <p:spPr bwMode="auto">
            <a:xfrm>
              <a:off x="6496313" y="4437814"/>
              <a:ext cx="412293"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04" name="TextBox 136"/>
            <p:cNvSpPr txBox="1">
              <a:spLocks noChangeArrowheads="1"/>
            </p:cNvSpPr>
            <p:nvPr/>
          </p:nvSpPr>
          <p:spPr bwMode="auto">
            <a:xfrm>
              <a:off x="7298362" y="4437814"/>
              <a:ext cx="412293"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35</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92" name="Straight Connector 91"/>
            <p:cNvCxnSpPr/>
            <p:nvPr/>
          </p:nvCxnSpPr>
          <p:spPr bwMode="auto">
            <a:xfrm rot="16200000">
              <a:off x="5853048" y="4419058"/>
              <a:ext cx="123853" cy="0"/>
            </a:xfrm>
            <a:prstGeom prst="line">
              <a:avLst/>
            </a:prstGeom>
            <a:noFill/>
            <a:ln w="12700" cap="flat" cmpd="sng" algn="ctr">
              <a:solidFill>
                <a:srgbClr val="000000"/>
              </a:solidFill>
              <a:prstDash val="solid"/>
              <a:round/>
              <a:headEnd type="none" w="med" len="med"/>
              <a:tailEnd type="none" w="med" len="med"/>
            </a:ln>
            <a:effectLst/>
          </p:spPr>
        </p:cxnSp>
        <p:cxnSp>
          <p:nvCxnSpPr>
            <p:cNvPr id="93" name="Straight Connector 92"/>
            <p:cNvCxnSpPr/>
            <p:nvPr/>
          </p:nvCxnSpPr>
          <p:spPr bwMode="auto">
            <a:xfrm rot="16200000">
              <a:off x="4449438"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94" name="Straight Connector 93"/>
            <p:cNvCxnSpPr/>
            <p:nvPr/>
          </p:nvCxnSpPr>
          <p:spPr bwMode="auto">
            <a:xfrm rot="16200000">
              <a:off x="4265958" y="4419058"/>
              <a:ext cx="123853" cy="0"/>
            </a:xfrm>
            <a:prstGeom prst="line">
              <a:avLst/>
            </a:prstGeom>
            <a:noFill/>
            <a:ln w="12700" cap="flat" cmpd="sng" algn="ctr">
              <a:solidFill>
                <a:srgbClr val="000000"/>
              </a:solidFill>
              <a:prstDash val="solid"/>
              <a:round/>
              <a:headEnd type="none" w="med" len="med"/>
              <a:tailEnd type="none" w="med" len="med"/>
            </a:ln>
            <a:effectLst/>
          </p:spPr>
        </p:cxnSp>
        <p:cxnSp>
          <p:nvCxnSpPr>
            <p:cNvPr id="95" name="Straight Connector 94"/>
            <p:cNvCxnSpPr/>
            <p:nvPr/>
          </p:nvCxnSpPr>
          <p:spPr bwMode="auto">
            <a:xfrm rot="16200000">
              <a:off x="4608147"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96" name="Straight Connector 95"/>
            <p:cNvCxnSpPr/>
            <p:nvPr/>
          </p:nvCxnSpPr>
          <p:spPr bwMode="auto">
            <a:xfrm rot="16200000">
              <a:off x="4925565"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97" name="Straight Connector 96"/>
            <p:cNvCxnSpPr/>
            <p:nvPr/>
          </p:nvCxnSpPr>
          <p:spPr bwMode="auto">
            <a:xfrm rot="16200000">
              <a:off x="4766856"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99" name="Straight Connector 98"/>
            <p:cNvCxnSpPr/>
            <p:nvPr/>
          </p:nvCxnSpPr>
          <p:spPr bwMode="auto">
            <a:xfrm rot="16200000">
              <a:off x="8233694" y="4419059"/>
              <a:ext cx="123853" cy="0"/>
            </a:xfrm>
            <a:prstGeom prst="line">
              <a:avLst/>
            </a:prstGeom>
            <a:noFill/>
            <a:ln w="12700" cap="flat" cmpd="sng" algn="ctr">
              <a:solidFill>
                <a:srgbClr val="000000"/>
              </a:solidFill>
              <a:prstDash val="solid"/>
              <a:round/>
              <a:headEnd type="none" w="med" len="med"/>
              <a:tailEnd type="none" w="med" len="med"/>
            </a:ln>
            <a:effectLst/>
          </p:spPr>
        </p:cxnSp>
        <p:cxnSp>
          <p:nvCxnSpPr>
            <p:cNvPr id="100" name="Straight Connector 99"/>
            <p:cNvCxnSpPr/>
            <p:nvPr/>
          </p:nvCxnSpPr>
          <p:spPr bwMode="auto">
            <a:xfrm rot="16200000">
              <a:off x="5059503" y="4419058"/>
              <a:ext cx="123853" cy="0"/>
            </a:xfrm>
            <a:prstGeom prst="line">
              <a:avLst/>
            </a:prstGeom>
            <a:noFill/>
            <a:ln w="12700" cap="flat" cmpd="sng" algn="ctr">
              <a:solidFill>
                <a:srgbClr val="000000"/>
              </a:solidFill>
              <a:prstDash val="solid"/>
              <a:round/>
              <a:headEnd type="none" w="med" len="med"/>
              <a:tailEnd type="none" w="med" len="med"/>
            </a:ln>
            <a:effectLst/>
          </p:spPr>
        </p:cxnSp>
        <p:cxnSp>
          <p:nvCxnSpPr>
            <p:cNvPr id="101" name="Straight Connector 100"/>
            <p:cNvCxnSpPr/>
            <p:nvPr/>
          </p:nvCxnSpPr>
          <p:spPr bwMode="auto">
            <a:xfrm rot="16200000">
              <a:off x="6646593" y="4419059"/>
              <a:ext cx="123853" cy="0"/>
            </a:xfrm>
            <a:prstGeom prst="line">
              <a:avLst/>
            </a:prstGeom>
            <a:noFill/>
            <a:ln w="12700" cap="flat" cmpd="sng" algn="ctr">
              <a:solidFill>
                <a:srgbClr val="000000"/>
              </a:solidFill>
              <a:prstDash val="solid"/>
              <a:round/>
              <a:headEnd type="none" w="med" len="med"/>
              <a:tailEnd type="none" w="med" len="med"/>
            </a:ln>
            <a:effectLst/>
          </p:spPr>
        </p:cxnSp>
        <p:cxnSp>
          <p:nvCxnSpPr>
            <p:cNvPr id="102" name="Straight Connector 101"/>
            <p:cNvCxnSpPr/>
            <p:nvPr/>
          </p:nvCxnSpPr>
          <p:spPr bwMode="auto">
            <a:xfrm rot="16200000">
              <a:off x="7440138" y="4419059"/>
              <a:ext cx="123853" cy="0"/>
            </a:xfrm>
            <a:prstGeom prst="line">
              <a:avLst/>
            </a:prstGeom>
            <a:noFill/>
            <a:ln w="12700" cap="flat" cmpd="sng" algn="ctr">
              <a:solidFill>
                <a:srgbClr val="000000"/>
              </a:solidFill>
              <a:prstDash val="solid"/>
              <a:round/>
              <a:headEnd type="none" w="med" len="med"/>
              <a:tailEnd type="none" w="med" len="med"/>
            </a:ln>
            <a:effectLst/>
          </p:spPr>
        </p:cxnSp>
        <p:cxnSp>
          <p:nvCxnSpPr>
            <p:cNvPr id="109" name="Straight Connector 108"/>
            <p:cNvCxnSpPr/>
            <p:nvPr/>
          </p:nvCxnSpPr>
          <p:spPr bwMode="auto">
            <a:xfrm rot="16200000">
              <a:off x="5242983"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10" name="Straight Connector 109"/>
            <p:cNvCxnSpPr/>
            <p:nvPr/>
          </p:nvCxnSpPr>
          <p:spPr bwMode="auto">
            <a:xfrm rot="16200000">
              <a:off x="5401692"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11" name="Straight Connector 110"/>
            <p:cNvCxnSpPr/>
            <p:nvPr/>
          </p:nvCxnSpPr>
          <p:spPr bwMode="auto">
            <a:xfrm rot="16200000">
              <a:off x="5719110"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12" name="Straight Connector 111"/>
            <p:cNvCxnSpPr/>
            <p:nvPr/>
          </p:nvCxnSpPr>
          <p:spPr bwMode="auto">
            <a:xfrm rot="16200000">
              <a:off x="5560401"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13" name="Straight Connector 112"/>
            <p:cNvCxnSpPr/>
            <p:nvPr/>
          </p:nvCxnSpPr>
          <p:spPr bwMode="auto">
            <a:xfrm rot="16200000">
              <a:off x="6036528"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14" name="Straight Connector 113"/>
            <p:cNvCxnSpPr/>
            <p:nvPr/>
          </p:nvCxnSpPr>
          <p:spPr bwMode="auto">
            <a:xfrm rot="16200000">
              <a:off x="6195237"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15" name="Straight Connector 114"/>
            <p:cNvCxnSpPr/>
            <p:nvPr/>
          </p:nvCxnSpPr>
          <p:spPr bwMode="auto">
            <a:xfrm rot="16200000">
              <a:off x="6512655"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16" name="Straight Connector 115"/>
            <p:cNvCxnSpPr/>
            <p:nvPr/>
          </p:nvCxnSpPr>
          <p:spPr bwMode="auto">
            <a:xfrm rot="16200000">
              <a:off x="6353946"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17" name="Straight Connector 116"/>
            <p:cNvCxnSpPr/>
            <p:nvPr/>
          </p:nvCxnSpPr>
          <p:spPr bwMode="auto">
            <a:xfrm rot="16200000">
              <a:off x="6830073"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18" name="Straight Connector 117"/>
            <p:cNvCxnSpPr/>
            <p:nvPr/>
          </p:nvCxnSpPr>
          <p:spPr bwMode="auto">
            <a:xfrm rot="16200000">
              <a:off x="6988782"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19" name="Straight Connector 118"/>
            <p:cNvCxnSpPr/>
            <p:nvPr/>
          </p:nvCxnSpPr>
          <p:spPr bwMode="auto">
            <a:xfrm rot="16200000">
              <a:off x="7306200"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20" name="Straight Connector 119"/>
            <p:cNvCxnSpPr/>
            <p:nvPr/>
          </p:nvCxnSpPr>
          <p:spPr bwMode="auto">
            <a:xfrm rot="16200000">
              <a:off x="7147491"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21" name="Straight Connector 120"/>
            <p:cNvCxnSpPr/>
            <p:nvPr/>
          </p:nvCxnSpPr>
          <p:spPr bwMode="auto">
            <a:xfrm rot="16200000">
              <a:off x="7623618"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22" name="Straight Connector 121"/>
            <p:cNvCxnSpPr/>
            <p:nvPr/>
          </p:nvCxnSpPr>
          <p:spPr bwMode="auto">
            <a:xfrm rot="16200000">
              <a:off x="7782327"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23" name="Straight Connector 122"/>
            <p:cNvCxnSpPr/>
            <p:nvPr/>
          </p:nvCxnSpPr>
          <p:spPr bwMode="auto">
            <a:xfrm rot="16200000">
              <a:off x="8099745" y="4394287"/>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24" name="Straight Connector 123"/>
            <p:cNvCxnSpPr/>
            <p:nvPr/>
          </p:nvCxnSpPr>
          <p:spPr bwMode="auto">
            <a:xfrm rot="16200000">
              <a:off x="7941036" y="4394287"/>
              <a:ext cx="74312" cy="0"/>
            </a:xfrm>
            <a:prstGeom prst="line">
              <a:avLst/>
            </a:prstGeom>
            <a:noFill/>
            <a:ln w="12700" cap="flat" cmpd="sng" algn="ctr">
              <a:solidFill>
                <a:srgbClr val="000000"/>
              </a:solidFill>
              <a:prstDash val="solid"/>
              <a:round/>
              <a:headEnd type="none" w="med" len="med"/>
              <a:tailEnd type="none" w="med" len="med"/>
            </a:ln>
            <a:effectLst/>
          </p:spPr>
        </p:cxnSp>
      </p:grpSp>
      <p:sp>
        <p:nvSpPr>
          <p:cNvPr id="126" name="TextBox 136"/>
          <p:cNvSpPr txBox="1">
            <a:spLocks noChangeArrowheads="1"/>
          </p:cNvSpPr>
          <p:nvPr/>
        </p:nvSpPr>
        <p:spPr bwMode="auto">
          <a:xfrm>
            <a:off x="6021771" y="1429055"/>
            <a:ext cx="1039067"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Forecast</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 name="Freeform 5"/>
          <p:cNvSpPr>
            <a:spLocks/>
          </p:cNvSpPr>
          <p:nvPr/>
        </p:nvSpPr>
        <p:spPr bwMode="auto">
          <a:xfrm>
            <a:off x="4090180" y="1260324"/>
            <a:ext cx="3967446" cy="3094825"/>
          </a:xfrm>
          <a:custGeom>
            <a:avLst/>
            <a:gdLst>
              <a:gd name="T0" fmla="*/ 1015 w 1204"/>
              <a:gd name="T1" fmla="*/ 164 h 579"/>
              <a:gd name="T2" fmla="*/ 694 w 1204"/>
              <a:gd name="T3" fmla="*/ 425 h 579"/>
              <a:gd name="T4" fmla="*/ 280 w 1204"/>
              <a:gd name="T5" fmla="*/ 564 h 579"/>
              <a:gd name="T6" fmla="*/ 0 w 1204"/>
              <a:gd name="T7" fmla="*/ 579 h 579"/>
              <a:gd name="T8" fmla="*/ 1204 w 1204"/>
              <a:gd name="T9" fmla="*/ 579 h 579"/>
              <a:gd name="T10" fmla="*/ 1204 w 1204"/>
              <a:gd name="T11" fmla="*/ 0 h 579"/>
              <a:gd name="T12" fmla="*/ 1015 w 1204"/>
              <a:gd name="T13" fmla="*/ 164 h 579"/>
            </a:gdLst>
            <a:ahLst/>
            <a:cxnLst>
              <a:cxn ang="0">
                <a:pos x="T0" y="T1"/>
              </a:cxn>
              <a:cxn ang="0">
                <a:pos x="T2" y="T3"/>
              </a:cxn>
              <a:cxn ang="0">
                <a:pos x="T4" y="T5"/>
              </a:cxn>
              <a:cxn ang="0">
                <a:pos x="T6" y="T7"/>
              </a:cxn>
              <a:cxn ang="0">
                <a:pos x="T8" y="T9"/>
              </a:cxn>
              <a:cxn ang="0">
                <a:pos x="T10" y="T11"/>
              </a:cxn>
              <a:cxn ang="0">
                <a:pos x="T12" y="T13"/>
              </a:cxn>
            </a:cxnLst>
            <a:rect l="0" t="0" r="r" b="b"/>
            <a:pathLst>
              <a:path w="1204" h="579">
                <a:moveTo>
                  <a:pt x="1015" y="164"/>
                </a:moveTo>
                <a:cubicBezTo>
                  <a:pt x="972" y="206"/>
                  <a:pt x="886" y="301"/>
                  <a:pt x="694" y="425"/>
                </a:cubicBezTo>
                <a:cubicBezTo>
                  <a:pt x="536" y="528"/>
                  <a:pt x="375" y="553"/>
                  <a:pt x="280" y="564"/>
                </a:cubicBezTo>
                <a:cubicBezTo>
                  <a:pt x="184" y="576"/>
                  <a:pt x="0" y="579"/>
                  <a:pt x="0" y="579"/>
                </a:cubicBezTo>
                <a:cubicBezTo>
                  <a:pt x="1204" y="579"/>
                  <a:pt x="1204" y="579"/>
                  <a:pt x="1204" y="579"/>
                </a:cubicBezTo>
                <a:cubicBezTo>
                  <a:pt x="1204" y="0"/>
                  <a:pt x="1204" y="0"/>
                  <a:pt x="1204" y="0"/>
                </a:cubicBezTo>
                <a:cubicBezTo>
                  <a:pt x="1148" y="45"/>
                  <a:pt x="1052" y="128"/>
                  <a:pt x="1015" y="164"/>
                </a:cubicBezTo>
                <a:close/>
              </a:path>
            </a:pathLst>
          </a:custGeom>
          <a:solidFill>
            <a:srgbClr val="FFC000"/>
          </a:solidFill>
          <a:ln w="9525" cap="flat">
            <a:solidFill>
              <a:srgbClr val="000000"/>
            </a:solidFill>
            <a:prstDash val="solid"/>
            <a:miter lim="800000"/>
            <a:headEnd/>
            <a:tailEnd/>
          </a:ln>
          <a:effectLst>
            <a:outerShdw blurRad="50800" dist="38100" dir="2700000" algn="tl" rotWithShape="0">
              <a:prstClr val="black">
                <a:alpha val="40000"/>
              </a:prst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1" name="TextBox 136"/>
          <p:cNvSpPr txBox="1">
            <a:spLocks noChangeArrowheads="1"/>
          </p:cNvSpPr>
          <p:nvPr/>
        </p:nvSpPr>
        <p:spPr bwMode="auto">
          <a:xfrm>
            <a:off x="301009" y="902265"/>
            <a:ext cx="2972205" cy="33137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2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outerShdw>
                </a:effectLst>
                <a:uLnTx/>
                <a:uFillTx/>
                <a:latin typeface="Arial" pitchFamily="34" charset="0"/>
                <a:ea typeface="+mn-ea"/>
                <a:cs typeface="+mn-cs"/>
              </a:rPr>
              <a:t># passenger vehicles</a:t>
            </a:r>
          </a:p>
        </p:txBody>
      </p:sp>
      <p:grpSp>
        <p:nvGrpSpPr>
          <p:cNvPr id="4" name="Group 3"/>
          <p:cNvGrpSpPr/>
          <p:nvPr/>
        </p:nvGrpSpPr>
        <p:grpSpPr>
          <a:xfrm>
            <a:off x="3048000" y="1128170"/>
            <a:ext cx="454967" cy="3352954"/>
            <a:chOff x="8536633" y="994968"/>
            <a:chExt cx="454967" cy="3352954"/>
          </a:xfrm>
        </p:grpSpPr>
        <p:sp>
          <p:nvSpPr>
            <p:cNvPr id="104" name="TextBox 136"/>
            <p:cNvSpPr txBox="1">
              <a:spLocks noChangeArrowheads="1"/>
            </p:cNvSpPr>
            <p:nvPr/>
          </p:nvSpPr>
          <p:spPr bwMode="auto">
            <a:xfrm>
              <a:off x="8579308" y="994968"/>
              <a:ext cx="412292"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60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5" name="TextBox 136"/>
            <p:cNvSpPr txBox="1">
              <a:spLocks noChangeArrowheads="1"/>
            </p:cNvSpPr>
            <p:nvPr/>
          </p:nvSpPr>
          <p:spPr bwMode="auto">
            <a:xfrm>
              <a:off x="8579308" y="3506968"/>
              <a:ext cx="412292"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27" name="TextBox 136"/>
            <p:cNvSpPr txBox="1">
              <a:spLocks noChangeArrowheads="1"/>
            </p:cNvSpPr>
            <p:nvPr/>
          </p:nvSpPr>
          <p:spPr bwMode="auto">
            <a:xfrm>
              <a:off x="8579308" y="4009368"/>
              <a:ext cx="298480"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30" name="Straight Connector 129"/>
            <p:cNvCxnSpPr/>
            <p:nvPr/>
          </p:nvCxnSpPr>
          <p:spPr bwMode="auto">
            <a:xfrm>
              <a:off x="8536633" y="1171471"/>
              <a:ext cx="91440" cy="0"/>
            </a:xfrm>
            <a:prstGeom prst="line">
              <a:avLst/>
            </a:prstGeom>
            <a:noFill/>
            <a:ln w="12700" cap="flat" cmpd="sng" algn="ctr">
              <a:solidFill>
                <a:srgbClr val="000000"/>
              </a:solidFill>
              <a:prstDash val="solid"/>
              <a:round/>
              <a:headEnd type="none" w="med" len="med"/>
              <a:tailEnd type="none" w="med" len="med"/>
            </a:ln>
            <a:effectLst/>
          </p:spPr>
        </p:cxnSp>
        <p:cxnSp>
          <p:nvCxnSpPr>
            <p:cNvPr id="134" name="Straight Connector 133"/>
            <p:cNvCxnSpPr/>
            <p:nvPr/>
          </p:nvCxnSpPr>
          <p:spPr bwMode="auto">
            <a:xfrm>
              <a:off x="8536633" y="3684846"/>
              <a:ext cx="91440" cy="0"/>
            </a:xfrm>
            <a:prstGeom prst="line">
              <a:avLst/>
            </a:prstGeom>
            <a:noFill/>
            <a:ln w="12700" cap="flat" cmpd="sng" algn="ctr">
              <a:solidFill>
                <a:srgbClr val="000000"/>
              </a:solidFill>
              <a:prstDash val="solid"/>
              <a:round/>
              <a:headEnd type="none" w="med" len="med"/>
              <a:tailEnd type="none" w="med" len="med"/>
            </a:ln>
            <a:effectLst/>
          </p:spPr>
        </p:cxnSp>
        <p:cxnSp>
          <p:nvCxnSpPr>
            <p:cNvPr id="135" name="Straight Connector 134"/>
            <p:cNvCxnSpPr/>
            <p:nvPr/>
          </p:nvCxnSpPr>
          <p:spPr bwMode="auto">
            <a:xfrm>
              <a:off x="8536633" y="4187522"/>
              <a:ext cx="91440" cy="0"/>
            </a:xfrm>
            <a:prstGeom prst="line">
              <a:avLst/>
            </a:prstGeom>
            <a:noFill/>
            <a:ln w="12700" cap="flat" cmpd="sng" algn="ctr">
              <a:solidFill>
                <a:srgbClr val="000000"/>
              </a:solidFill>
              <a:prstDash val="solid"/>
              <a:round/>
              <a:headEnd type="none" w="med" len="med"/>
              <a:tailEnd type="none" w="med" len="med"/>
            </a:ln>
            <a:effectLst/>
          </p:spPr>
        </p:cxnSp>
        <p:sp>
          <p:nvSpPr>
            <p:cNvPr id="136" name="TextBox 136"/>
            <p:cNvSpPr txBox="1">
              <a:spLocks noChangeArrowheads="1"/>
            </p:cNvSpPr>
            <p:nvPr/>
          </p:nvSpPr>
          <p:spPr bwMode="auto">
            <a:xfrm>
              <a:off x="8579308" y="3004568"/>
              <a:ext cx="412292"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37" name="Straight Connector 136"/>
            <p:cNvCxnSpPr/>
            <p:nvPr/>
          </p:nvCxnSpPr>
          <p:spPr bwMode="auto">
            <a:xfrm>
              <a:off x="8536633" y="3182171"/>
              <a:ext cx="91440" cy="0"/>
            </a:xfrm>
            <a:prstGeom prst="line">
              <a:avLst/>
            </a:prstGeom>
            <a:noFill/>
            <a:ln w="12700" cap="flat" cmpd="sng" algn="ctr">
              <a:solidFill>
                <a:srgbClr val="000000"/>
              </a:solidFill>
              <a:prstDash val="solid"/>
              <a:round/>
              <a:headEnd type="none" w="med" len="med"/>
              <a:tailEnd type="none" w="med" len="med"/>
            </a:ln>
            <a:effectLst/>
          </p:spPr>
        </p:cxnSp>
        <p:sp>
          <p:nvSpPr>
            <p:cNvPr id="138" name="TextBox 136"/>
            <p:cNvSpPr txBox="1">
              <a:spLocks noChangeArrowheads="1"/>
            </p:cNvSpPr>
            <p:nvPr/>
          </p:nvSpPr>
          <p:spPr bwMode="auto">
            <a:xfrm>
              <a:off x="8579308" y="1999768"/>
              <a:ext cx="412292"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40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39" name="Straight Connector 138"/>
            <p:cNvCxnSpPr/>
            <p:nvPr/>
          </p:nvCxnSpPr>
          <p:spPr bwMode="auto">
            <a:xfrm>
              <a:off x="8536633" y="2176821"/>
              <a:ext cx="91440" cy="0"/>
            </a:xfrm>
            <a:prstGeom prst="line">
              <a:avLst/>
            </a:prstGeom>
            <a:noFill/>
            <a:ln w="12700" cap="flat" cmpd="sng" algn="ctr">
              <a:solidFill>
                <a:srgbClr val="000000"/>
              </a:solidFill>
              <a:prstDash val="solid"/>
              <a:round/>
              <a:headEnd type="none" w="med" len="med"/>
              <a:tailEnd type="none" w="med" len="med"/>
            </a:ln>
            <a:effectLst/>
          </p:spPr>
        </p:cxnSp>
        <p:sp>
          <p:nvSpPr>
            <p:cNvPr id="143" name="TextBox 136"/>
            <p:cNvSpPr txBox="1">
              <a:spLocks noChangeArrowheads="1"/>
            </p:cNvSpPr>
            <p:nvPr/>
          </p:nvSpPr>
          <p:spPr bwMode="auto">
            <a:xfrm>
              <a:off x="8579308" y="1497368"/>
              <a:ext cx="412292"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44" name="Straight Connector 143"/>
            <p:cNvCxnSpPr/>
            <p:nvPr/>
          </p:nvCxnSpPr>
          <p:spPr bwMode="auto">
            <a:xfrm>
              <a:off x="8536633" y="1674146"/>
              <a:ext cx="91440" cy="0"/>
            </a:xfrm>
            <a:prstGeom prst="line">
              <a:avLst/>
            </a:prstGeom>
            <a:noFill/>
            <a:ln w="12700" cap="flat" cmpd="sng" algn="ctr">
              <a:solidFill>
                <a:srgbClr val="000000"/>
              </a:solidFill>
              <a:prstDash val="solid"/>
              <a:round/>
              <a:headEnd type="none" w="med" len="med"/>
              <a:tailEnd type="none" w="med" len="med"/>
            </a:ln>
            <a:effectLst/>
          </p:spPr>
        </p:cxnSp>
        <p:sp>
          <p:nvSpPr>
            <p:cNvPr id="146" name="TextBox 136"/>
            <p:cNvSpPr txBox="1">
              <a:spLocks noChangeArrowheads="1"/>
            </p:cNvSpPr>
            <p:nvPr/>
          </p:nvSpPr>
          <p:spPr bwMode="auto">
            <a:xfrm>
              <a:off x="8579308" y="2502168"/>
              <a:ext cx="412292"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47" name="Straight Connector 146"/>
            <p:cNvCxnSpPr/>
            <p:nvPr/>
          </p:nvCxnSpPr>
          <p:spPr bwMode="auto">
            <a:xfrm>
              <a:off x="8536633" y="2679496"/>
              <a:ext cx="91440" cy="0"/>
            </a:xfrm>
            <a:prstGeom prst="line">
              <a:avLst/>
            </a:prstGeom>
            <a:noFill/>
            <a:ln w="12700" cap="flat" cmpd="sng" algn="ctr">
              <a:solidFill>
                <a:srgbClr val="000000"/>
              </a:solidFill>
              <a:prstDash val="solid"/>
              <a:round/>
              <a:headEnd type="none" w="med" len="med"/>
              <a:tailEnd type="none" w="med" len="med"/>
            </a:ln>
            <a:effectLst/>
          </p:spPr>
        </p:cxnSp>
      </p:grpSp>
      <p:grpSp>
        <p:nvGrpSpPr>
          <p:cNvPr id="17" name="Group 16">
            <a:extLst>
              <a:ext uri="{FF2B5EF4-FFF2-40B4-BE49-F238E27FC236}">
                <a16:creationId xmlns:a16="http://schemas.microsoft.com/office/drawing/2014/main" id="{5D40FB42-588B-44F8-B8B9-D0334F1C1159}"/>
              </a:ext>
            </a:extLst>
          </p:cNvPr>
          <p:cNvGrpSpPr/>
          <p:nvPr/>
        </p:nvGrpSpPr>
        <p:grpSpPr>
          <a:xfrm>
            <a:off x="103406" y="4320723"/>
            <a:ext cx="3069496" cy="419237"/>
            <a:chOff x="340731" y="4320723"/>
            <a:chExt cx="3069496" cy="419237"/>
          </a:xfrm>
        </p:grpSpPr>
        <p:sp>
          <p:nvSpPr>
            <p:cNvPr id="149" name="TextBox 136"/>
            <p:cNvSpPr txBox="1">
              <a:spLocks noChangeArrowheads="1"/>
            </p:cNvSpPr>
            <p:nvPr/>
          </p:nvSpPr>
          <p:spPr bwMode="auto">
            <a:xfrm>
              <a:off x="2997934" y="4401406"/>
              <a:ext cx="412293"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25</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50" name="Straight Connector 149"/>
            <p:cNvCxnSpPr/>
            <p:nvPr/>
          </p:nvCxnSpPr>
          <p:spPr bwMode="auto">
            <a:xfrm rot="16200000">
              <a:off x="3142155" y="4382651"/>
              <a:ext cx="123853" cy="0"/>
            </a:xfrm>
            <a:prstGeom prst="line">
              <a:avLst/>
            </a:prstGeom>
            <a:noFill/>
            <a:ln w="12700" cap="flat" cmpd="sng" algn="ctr">
              <a:solidFill>
                <a:srgbClr val="000000"/>
              </a:solidFill>
              <a:prstDash val="solid"/>
              <a:round/>
              <a:headEnd type="none" w="med" len="med"/>
              <a:tailEnd type="none" w="med" len="med"/>
            </a:ln>
            <a:effectLst/>
          </p:spPr>
        </p:cxnSp>
        <p:sp>
          <p:nvSpPr>
            <p:cNvPr id="152" name="TextBox 136"/>
            <p:cNvSpPr txBox="1">
              <a:spLocks noChangeArrowheads="1"/>
            </p:cNvSpPr>
            <p:nvPr/>
          </p:nvSpPr>
          <p:spPr bwMode="auto">
            <a:xfrm>
              <a:off x="1720269" y="4401406"/>
              <a:ext cx="412293"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53" name="Straight Connector 152"/>
            <p:cNvCxnSpPr/>
            <p:nvPr/>
          </p:nvCxnSpPr>
          <p:spPr bwMode="auto">
            <a:xfrm rot="16200000">
              <a:off x="1869805" y="4382651"/>
              <a:ext cx="123853" cy="0"/>
            </a:xfrm>
            <a:prstGeom prst="line">
              <a:avLst/>
            </a:prstGeom>
            <a:noFill/>
            <a:ln w="12700" cap="flat" cmpd="sng" algn="ctr">
              <a:solidFill>
                <a:srgbClr val="000000"/>
              </a:solidFill>
              <a:prstDash val="solid"/>
              <a:round/>
              <a:headEnd type="none" w="med" len="med"/>
              <a:tailEnd type="none" w="med" len="med"/>
            </a:ln>
            <a:effectLst/>
          </p:spPr>
        </p:cxnSp>
        <p:cxnSp>
          <p:nvCxnSpPr>
            <p:cNvPr id="154" name="Straight Connector 153"/>
            <p:cNvCxnSpPr/>
            <p:nvPr/>
          </p:nvCxnSpPr>
          <p:spPr bwMode="auto">
            <a:xfrm rot="16200000">
              <a:off x="1640106" y="4357879"/>
              <a:ext cx="74312" cy="0"/>
            </a:xfrm>
            <a:prstGeom prst="line">
              <a:avLst/>
            </a:prstGeom>
            <a:noFill/>
            <a:ln w="12700" cap="flat" cmpd="sng" algn="ctr">
              <a:solidFill>
                <a:srgbClr val="000000"/>
              </a:solidFill>
              <a:prstDash val="solid"/>
              <a:round/>
              <a:headEnd type="none" w="med" len="med"/>
              <a:tailEnd type="none" w="med" len="med"/>
            </a:ln>
            <a:effectLst/>
          </p:spPr>
        </p:cxnSp>
        <p:sp>
          <p:nvSpPr>
            <p:cNvPr id="155" name="TextBox 136"/>
            <p:cNvSpPr txBox="1">
              <a:spLocks noChangeArrowheads="1"/>
            </p:cNvSpPr>
            <p:nvPr/>
          </p:nvSpPr>
          <p:spPr bwMode="auto">
            <a:xfrm>
              <a:off x="340731" y="4401406"/>
              <a:ext cx="639919" cy="338554"/>
            </a:xfrm>
            <a:prstGeom prst="rect">
              <a:avLst/>
            </a:prstGeom>
            <a:noFill/>
            <a:ln w="9525">
              <a:noFill/>
              <a:miter lim="800000"/>
              <a:headEnd/>
              <a:tailEnd/>
            </a:ln>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2015</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56" name="Straight Connector 155"/>
            <p:cNvCxnSpPr/>
            <p:nvPr/>
          </p:nvCxnSpPr>
          <p:spPr bwMode="auto">
            <a:xfrm rot="16200000">
              <a:off x="597455" y="4382651"/>
              <a:ext cx="123853" cy="0"/>
            </a:xfrm>
            <a:prstGeom prst="line">
              <a:avLst/>
            </a:prstGeom>
            <a:noFill/>
            <a:ln w="12700" cap="flat" cmpd="sng" algn="ctr">
              <a:solidFill>
                <a:srgbClr val="000000"/>
              </a:solidFill>
              <a:prstDash val="solid"/>
              <a:round/>
              <a:headEnd type="none" w="med" len="med"/>
              <a:tailEnd type="none" w="med" len="med"/>
            </a:ln>
            <a:effectLst/>
          </p:spPr>
        </p:cxnSp>
        <p:cxnSp>
          <p:nvCxnSpPr>
            <p:cNvPr id="157" name="Straight Connector 156"/>
            <p:cNvCxnSpPr/>
            <p:nvPr/>
          </p:nvCxnSpPr>
          <p:spPr bwMode="auto">
            <a:xfrm rot="16200000">
              <a:off x="876696" y="4357879"/>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58" name="Straight Connector 157"/>
            <p:cNvCxnSpPr/>
            <p:nvPr/>
          </p:nvCxnSpPr>
          <p:spPr bwMode="auto">
            <a:xfrm rot="16200000">
              <a:off x="1131166" y="4357879"/>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59" name="Straight Connector 158"/>
            <p:cNvCxnSpPr/>
            <p:nvPr/>
          </p:nvCxnSpPr>
          <p:spPr bwMode="auto">
            <a:xfrm rot="16200000">
              <a:off x="1385636" y="4357879"/>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60" name="Straight Connector 159"/>
            <p:cNvCxnSpPr/>
            <p:nvPr/>
          </p:nvCxnSpPr>
          <p:spPr bwMode="auto">
            <a:xfrm rot="16200000">
              <a:off x="2912456" y="4357879"/>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61" name="Straight Connector 160"/>
            <p:cNvCxnSpPr/>
            <p:nvPr/>
          </p:nvCxnSpPr>
          <p:spPr bwMode="auto">
            <a:xfrm rot="16200000">
              <a:off x="2149046" y="4357879"/>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62" name="Straight Connector 161"/>
            <p:cNvCxnSpPr/>
            <p:nvPr/>
          </p:nvCxnSpPr>
          <p:spPr bwMode="auto">
            <a:xfrm rot="16200000">
              <a:off x="2403516" y="4357879"/>
              <a:ext cx="74312" cy="0"/>
            </a:xfrm>
            <a:prstGeom prst="line">
              <a:avLst/>
            </a:prstGeom>
            <a:noFill/>
            <a:ln w="12700" cap="flat" cmpd="sng" algn="ctr">
              <a:solidFill>
                <a:srgbClr val="000000"/>
              </a:solidFill>
              <a:prstDash val="solid"/>
              <a:round/>
              <a:headEnd type="none" w="med" len="med"/>
              <a:tailEnd type="none" w="med" len="med"/>
            </a:ln>
            <a:effectLst/>
          </p:spPr>
        </p:cxnSp>
        <p:cxnSp>
          <p:nvCxnSpPr>
            <p:cNvPr id="163" name="Straight Connector 162"/>
            <p:cNvCxnSpPr/>
            <p:nvPr/>
          </p:nvCxnSpPr>
          <p:spPr bwMode="auto">
            <a:xfrm rot="16200000">
              <a:off x="2657986" y="4357879"/>
              <a:ext cx="74312" cy="0"/>
            </a:xfrm>
            <a:prstGeom prst="line">
              <a:avLst/>
            </a:prstGeom>
            <a:noFill/>
            <a:ln w="12700" cap="flat" cmpd="sng" algn="ctr">
              <a:solidFill>
                <a:srgbClr val="000000"/>
              </a:solidFill>
              <a:prstDash val="solid"/>
              <a:round/>
              <a:headEnd type="none" w="med" len="med"/>
              <a:tailEnd type="none" w="med" len="med"/>
            </a:ln>
            <a:effectLst/>
          </p:spPr>
        </p:cxnSp>
      </p:grpSp>
      <p:sp>
        <p:nvSpPr>
          <p:cNvPr id="133" name="TextBox 136"/>
          <p:cNvSpPr txBox="1">
            <a:spLocks noChangeArrowheads="1"/>
          </p:cNvSpPr>
          <p:nvPr/>
        </p:nvSpPr>
        <p:spPr bwMode="auto">
          <a:xfrm>
            <a:off x="1934414" y="1255051"/>
            <a:ext cx="1039067"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Forecast</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6" name="Group 5"/>
          <p:cNvGrpSpPr/>
          <p:nvPr/>
        </p:nvGrpSpPr>
        <p:grpSpPr>
          <a:xfrm>
            <a:off x="382018" y="1781295"/>
            <a:ext cx="1503814" cy="1048775"/>
            <a:chOff x="5657207" y="1648093"/>
            <a:chExt cx="1503814" cy="1048775"/>
          </a:xfrm>
        </p:grpSpPr>
        <p:grpSp>
          <p:nvGrpSpPr>
            <p:cNvPr id="244" name="Group 243"/>
            <p:cNvGrpSpPr/>
            <p:nvPr/>
          </p:nvGrpSpPr>
          <p:grpSpPr>
            <a:xfrm>
              <a:off x="5657207" y="2404480"/>
              <a:ext cx="884862" cy="292388"/>
              <a:chOff x="7192911" y="3107464"/>
              <a:chExt cx="884862" cy="292388"/>
            </a:xfrm>
          </p:grpSpPr>
          <p:sp>
            <p:nvSpPr>
              <p:cNvPr id="245" name="TextBox 136"/>
              <p:cNvSpPr txBox="1">
                <a:spLocks noChangeArrowheads="1"/>
              </p:cNvSpPr>
              <p:nvPr/>
            </p:nvSpPr>
            <p:spPr bwMode="auto">
              <a:xfrm>
                <a:off x="7428236" y="3107464"/>
                <a:ext cx="649537"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China</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46" name="Rectangle 78"/>
              <p:cNvSpPr>
                <a:spLocks noChangeArrowheads="1"/>
              </p:cNvSpPr>
              <p:nvPr/>
            </p:nvSpPr>
            <p:spPr bwMode="auto">
              <a:xfrm>
                <a:off x="7192911" y="3183636"/>
                <a:ext cx="228600" cy="137160"/>
              </a:xfrm>
              <a:prstGeom prst="rect">
                <a:avLst/>
              </a:prstGeom>
              <a:solidFill>
                <a:srgbClr val="FF6699"/>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226" name="Group 225"/>
            <p:cNvGrpSpPr/>
            <p:nvPr/>
          </p:nvGrpSpPr>
          <p:grpSpPr>
            <a:xfrm>
              <a:off x="5657207" y="1648093"/>
              <a:ext cx="1503814" cy="292388"/>
              <a:chOff x="7192911" y="2162764"/>
              <a:chExt cx="1503814" cy="292388"/>
            </a:xfrm>
          </p:grpSpPr>
          <p:sp>
            <p:nvSpPr>
              <p:cNvPr id="242" name="TextBox 136"/>
              <p:cNvSpPr txBox="1">
                <a:spLocks noChangeArrowheads="1"/>
              </p:cNvSpPr>
              <p:nvPr/>
            </p:nvSpPr>
            <p:spPr bwMode="auto">
              <a:xfrm>
                <a:off x="7428236" y="2162764"/>
                <a:ext cx="1268489"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Rest of World</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43" name="Rectangle 78"/>
              <p:cNvSpPr>
                <a:spLocks noChangeArrowheads="1"/>
              </p:cNvSpPr>
              <p:nvPr/>
            </p:nvSpPr>
            <p:spPr bwMode="auto">
              <a:xfrm>
                <a:off x="7192911" y="2242488"/>
                <a:ext cx="228600" cy="137160"/>
              </a:xfrm>
              <a:prstGeom prst="rect">
                <a:avLst/>
              </a:prstGeom>
              <a:solidFill>
                <a:srgbClr val="FFFF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227" name="Group 226"/>
            <p:cNvGrpSpPr/>
            <p:nvPr/>
          </p:nvGrpSpPr>
          <p:grpSpPr>
            <a:xfrm>
              <a:off x="5657207" y="1900222"/>
              <a:ext cx="1489194" cy="292388"/>
              <a:chOff x="7449522" y="2548120"/>
              <a:chExt cx="1489194" cy="292388"/>
            </a:xfrm>
          </p:grpSpPr>
          <p:sp>
            <p:nvSpPr>
              <p:cNvPr id="240" name="TextBox 136"/>
              <p:cNvSpPr txBox="1">
                <a:spLocks noChangeArrowheads="1"/>
              </p:cNvSpPr>
              <p:nvPr/>
            </p:nvSpPr>
            <p:spPr bwMode="auto">
              <a:xfrm>
                <a:off x="7684847" y="2548120"/>
                <a:ext cx="1253869"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United States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41" name="Rectangle 78"/>
              <p:cNvSpPr>
                <a:spLocks noChangeArrowheads="1"/>
              </p:cNvSpPr>
              <p:nvPr/>
            </p:nvSpPr>
            <p:spPr bwMode="auto">
              <a:xfrm>
                <a:off x="7449522" y="2625476"/>
                <a:ext cx="228600" cy="137160"/>
              </a:xfrm>
              <a:prstGeom prst="rect">
                <a:avLst/>
              </a:prstGeom>
              <a:solidFill>
                <a:srgbClr val="0070C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228" name="Group 227"/>
            <p:cNvGrpSpPr/>
            <p:nvPr/>
          </p:nvGrpSpPr>
          <p:grpSpPr>
            <a:xfrm>
              <a:off x="5658182" y="2152351"/>
              <a:ext cx="995767" cy="292388"/>
              <a:chOff x="7193886" y="2477664"/>
              <a:chExt cx="995767" cy="292388"/>
            </a:xfrm>
          </p:grpSpPr>
          <p:sp>
            <p:nvSpPr>
              <p:cNvPr id="238" name="TextBox 136"/>
              <p:cNvSpPr txBox="1">
                <a:spLocks noChangeArrowheads="1"/>
              </p:cNvSpPr>
              <p:nvPr/>
            </p:nvSpPr>
            <p:spPr bwMode="auto">
              <a:xfrm>
                <a:off x="7429509" y="2477664"/>
                <a:ext cx="760144"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Europe</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39" name="Rectangle 78"/>
              <p:cNvSpPr>
                <a:spLocks noChangeArrowheads="1"/>
              </p:cNvSpPr>
              <p:nvPr/>
            </p:nvSpPr>
            <p:spPr bwMode="auto">
              <a:xfrm>
                <a:off x="7193886" y="2556204"/>
                <a:ext cx="228600" cy="137160"/>
              </a:xfrm>
              <a:prstGeom prst="rect">
                <a:avLst/>
              </a:prstGeom>
              <a:solidFill>
                <a:srgbClr val="00B0F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sp>
        <p:nvSpPr>
          <p:cNvPr id="164" name="Rectangle 163"/>
          <p:cNvSpPr/>
          <p:nvPr/>
        </p:nvSpPr>
        <p:spPr bwMode="auto">
          <a:xfrm>
            <a:off x="1935858" y="1308224"/>
            <a:ext cx="1188342" cy="3057175"/>
          </a:xfrm>
          <a:prstGeom prst="rect">
            <a:avLst/>
          </a:prstGeom>
          <a:solidFill>
            <a:srgbClr val="000000">
              <a:alpha val="15000"/>
            </a:srgbClr>
          </a:solidFill>
          <a:ln w="12700" cap="flat" cmpd="sng" algn="ctr">
            <a:noFill/>
            <a:prstDash val="dash"/>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25" name="Rectangle 124"/>
          <p:cNvSpPr/>
          <p:nvPr/>
        </p:nvSpPr>
        <p:spPr bwMode="auto">
          <a:xfrm>
            <a:off x="5042145" y="1344633"/>
            <a:ext cx="3147838" cy="3014832"/>
          </a:xfrm>
          <a:prstGeom prst="rect">
            <a:avLst/>
          </a:prstGeom>
          <a:solidFill>
            <a:srgbClr val="000000">
              <a:alpha val="15000"/>
            </a:srgbClr>
          </a:solidFill>
          <a:ln w="12700" cap="flat" cmpd="sng" algn="ctr">
            <a:noFill/>
            <a:prstDash val="dash"/>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68" name="Rectangle 167">
            <a:extLst>
              <a:ext uri="{FF2B5EF4-FFF2-40B4-BE49-F238E27FC236}">
                <a16:creationId xmlns:a16="http://schemas.microsoft.com/office/drawing/2014/main" id="{833B0BD7-2DC3-4CC8-9F42-BB48F91BD598}"/>
              </a:ext>
            </a:extLst>
          </p:cNvPr>
          <p:cNvSpPr/>
          <p:nvPr/>
        </p:nvSpPr>
        <p:spPr bwMode="auto">
          <a:xfrm>
            <a:off x="4993261" y="1353097"/>
            <a:ext cx="3139852" cy="2995906"/>
          </a:xfrm>
          <a:prstGeom prst="rect">
            <a:avLst/>
          </a:prstGeom>
          <a:solidFill>
            <a:schemeClr val="tx1">
              <a:lumMod val="50000"/>
            </a:schemeClr>
          </a:solidFill>
          <a:ln w="12700" cap="flat" cmpd="sng" algn="ctr">
            <a:noFill/>
            <a:prstDash val="dash"/>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71" name="TextBox 136">
            <a:extLst>
              <a:ext uri="{FF2B5EF4-FFF2-40B4-BE49-F238E27FC236}">
                <a16:creationId xmlns:a16="http://schemas.microsoft.com/office/drawing/2014/main" id="{65C80592-E532-4F97-87E2-3391BF88BDFE}"/>
              </a:ext>
            </a:extLst>
          </p:cNvPr>
          <p:cNvSpPr txBox="1">
            <a:spLocks noChangeArrowheads="1"/>
          </p:cNvSpPr>
          <p:nvPr/>
        </p:nvSpPr>
        <p:spPr bwMode="auto">
          <a:xfrm rot="16200000">
            <a:off x="2069166" y="2674751"/>
            <a:ext cx="2972205" cy="33137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2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outerShdw>
                </a:effectLst>
                <a:uLnTx/>
                <a:uFillTx/>
                <a:latin typeface="Arial" pitchFamily="34" charset="0"/>
                <a:ea typeface="+mn-ea"/>
                <a:cs typeface="+mn-cs"/>
              </a:rPr>
              <a:t>Million</a:t>
            </a:r>
          </a:p>
        </p:txBody>
      </p:sp>
      <p:sp>
        <p:nvSpPr>
          <p:cNvPr id="172" name="TextBox 136">
            <a:extLst>
              <a:ext uri="{FF2B5EF4-FFF2-40B4-BE49-F238E27FC236}">
                <a16:creationId xmlns:a16="http://schemas.microsoft.com/office/drawing/2014/main" id="{D8673395-FB69-45B9-A766-E642A0C5E25D}"/>
              </a:ext>
            </a:extLst>
          </p:cNvPr>
          <p:cNvSpPr txBox="1">
            <a:spLocks noChangeArrowheads="1"/>
          </p:cNvSpPr>
          <p:nvPr/>
        </p:nvSpPr>
        <p:spPr bwMode="auto">
          <a:xfrm rot="16200000">
            <a:off x="7301230" y="2691509"/>
            <a:ext cx="2972205" cy="33137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2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outerShdw>
                </a:effectLst>
                <a:uLnTx/>
                <a:uFillTx/>
                <a:latin typeface="Arial" pitchFamily="34" charset="0"/>
                <a:ea typeface="+mn-ea"/>
                <a:cs typeface="+mn-cs"/>
              </a:rPr>
              <a:t>Million</a:t>
            </a:r>
          </a:p>
        </p:txBody>
      </p:sp>
      <p:sp>
        <p:nvSpPr>
          <p:cNvPr id="10" name="Freeform: Shape 9">
            <a:extLst>
              <a:ext uri="{FF2B5EF4-FFF2-40B4-BE49-F238E27FC236}">
                <a16:creationId xmlns:a16="http://schemas.microsoft.com/office/drawing/2014/main" id="{D8FE2D0E-CC81-4BE8-B9F7-F483C36ADB48}"/>
              </a:ext>
            </a:extLst>
          </p:cNvPr>
          <p:cNvSpPr/>
          <p:nvPr/>
        </p:nvSpPr>
        <p:spPr bwMode="auto">
          <a:xfrm>
            <a:off x="5773003" y="1719618"/>
            <a:ext cx="1951630" cy="2320119"/>
          </a:xfrm>
          <a:custGeom>
            <a:avLst/>
            <a:gdLst>
              <a:gd name="connsiteX0" fmla="*/ 0 w 2047164"/>
              <a:gd name="connsiteY0" fmla="*/ 2333767 h 2333767"/>
              <a:gd name="connsiteX1" fmla="*/ 573206 w 2047164"/>
              <a:gd name="connsiteY1" fmla="*/ 1951630 h 2333767"/>
              <a:gd name="connsiteX2" fmla="*/ 1201003 w 2047164"/>
              <a:gd name="connsiteY2" fmla="*/ 1255594 h 2333767"/>
              <a:gd name="connsiteX3" fmla="*/ 1842447 w 2047164"/>
              <a:gd name="connsiteY3" fmla="*/ 300251 h 2333767"/>
              <a:gd name="connsiteX4" fmla="*/ 2047164 w 2047164"/>
              <a:gd name="connsiteY4" fmla="*/ 0 h 2333767"/>
              <a:gd name="connsiteX0" fmla="*/ 0 w 1951630"/>
              <a:gd name="connsiteY0" fmla="*/ 2320119 h 2320119"/>
              <a:gd name="connsiteX1" fmla="*/ 477672 w 1951630"/>
              <a:gd name="connsiteY1" fmla="*/ 1951630 h 2320119"/>
              <a:gd name="connsiteX2" fmla="*/ 1105469 w 1951630"/>
              <a:gd name="connsiteY2" fmla="*/ 1255594 h 2320119"/>
              <a:gd name="connsiteX3" fmla="*/ 1746913 w 1951630"/>
              <a:gd name="connsiteY3" fmla="*/ 300251 h 2320119"/>
              <a:gd name="connsiteX4" fmla="*/ 1951630 w 1951630"/>
              <a:gd name="connsiteY4" fmla="*/ 0 h 232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1630" h="2320119">
                <a:moveTo>
                  <a:pt x="0" y="2320119"/>
                </a:moveTo>
                <a:cubicBezTo>
                  <a:pt x="186519" y="2218898"/>
                  <a:pt x="293427" y="2129051"/>
                  <a:pt x="477672" y="1951630"/>
                </a:cubicBezTo>
                <a:cubicBezTo>
                  <a:pt x="661917" y="1774209"/>
                  <a:pt x="893929" y="1530824"/>
                  <a:pt x="1105469" y="1255594"/>
                </a:cubicBezTo>
                <a:cubicBezTo>
                  <a:pt x="1317009" y="980364"/>
                  <a:pt x="1605886" y="509517"/>
                  <a:pt x="1746913" y="300251"/>
                </a:cubicBezTo>
                <a:cubicBezTo>
                  <a:pt x="1887940" y="90985"/>
                  <a:pt x="1919785" y="45492"/>
                  <a:pt x="1951630" y="0"/>
                </a:cubicBezTo>
              </a:path>
            </a:pathLst>
          </a:custGeom>
          <a:noFill/>
          <a:ln w="57150" cap="flat" cmpd="sng" algn="ctr">
            <a:solidFill>
              <a:schemeClr val="accent4">
                <a:lumMod val="10000"/>
              </a:schemeClr>
            </a:solidFill>
            <a:prstDash val="solid"/>
            <a:round/>
            <a:headEnd type="none" w="med" len="med"/>
            <a:tailEnd type="triangl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70" name="TextBox 136">
            <a:extLst>
              <a:ext uri="{FF2B5EF4-FFF2-40B4-BE49-F238E27FC236}">
                <a16:creationId xmlns:a16="http://schemas.microsoft.com/office/drawing/2014/main" id="{28CAEE11-0408-4DFC-A6FA-CC4E8CE7DF27}"/>
              </a:ext>
            </a:extLst>
          </p:cNvPr>
          <p:cNvSpPr txBox="1">
            <a:spLocks noChangeArrowheads="1"/>
          </p:cNvSpPr>
          <p:nvPr/>
        </p:nvSpPr>
        <p:spPr bwMode="auto">
          <a:xfrm>
            <a:off x="7406643" y="1284377"/>
            <a:ext cx="832279" cy="400110"/>
          </a:xfrm>
          <a:prstGeom prst="rect">
            <a:avLst/>
          </a:prstGeom>
          <a:solidFill>
            <a:srgbClr val="0066FF"/>
          </a:solidFill>
          <a:ln w="9525">
            <a:noFill/>
            <a:miter lim="800000"/>
            <a:headEnd/>
            <a:tailEnd/>
          </a:ln>
          <a:scene3d>
            <a:camera prst="orthographicFront"/>
            <a:lightRig rig="threePt" dir="t"/>
          </a:scene3d>
          <a:sp3d>
            <a:bevelT/>
          </a:sp3d>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 700</a:t>
            </a:r>
            <a:endParaRPr kumimoji="0" lang="en-US" sz="2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7" name="TextBox 6">
            <a:extLst>
              <a:ext uri="{FF2B5EF4-FFF2-40B4-BE49-F238E27FC236}">
                <a16:creationId xmlns:a16="http://schemas.microsoft.com/office/drawing/2014/main" id="{9DF2047D-3688-42AD-95CF-4D914E8E07DC}"/>
              </a:ext>
            </a:extLst>
          </p:cNvPr>
          <p:cNvSpPr txBox="1"/>
          <p:nvPr/>
        </p:nvSpPr>
        <p:spPr>
          <a:xfrm>
            <a:off x="4836034" y="2332336"/>
            <a:ext cx="2592199" cy="1200329"/>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Electrify ~ 50% of the global vehicle fleet</a:t>
            </a:r>
          </a:p>
        </p:txBody>
      </p:sp>
      <p:pic>
        <p:nvPicPr>
          <p:cNvPr id="177" name="Picture 176">
            <a:extLst>
              <a:ext uri="{FF2B5EF4-FFF2-40B4-BE49-F238E27FC236}">
                <a16:creationId xmlns:a16="http://schemas.microsoft.com/office/drawing/2014/main" id="{B8A12B34-8786-47BF-B7C9-77A8AE84E2EC}"/>
              </a:ext>
            </a:extLst>
          </p:cNvPr>
          <p:cNvPicPr>
            <a:picLocks noChangeAspect="1"/>
          </p:cNvPicPr>
          <p:nvPr/>
        </p:nvPicPr>
        <p:blipFill>
          <a:blip r:embed="rId7"/>
          <a:stretch>
            <a:fillRect/>
          </a:stretch>
        </p:blipFill>
        <p:spPr>
          <a:xfrm>
            <a:off x="3986488" y="4080920"/>
            <a:ext cx="1670509" cy="261793"/>
          </a:xfrm>
          <a:prstGeom prst="rect">
            <a:avLst/>
          </a:prstGeom>
        </p:spPr>
      </p:pic>
      <p:grpSp>
        <p:nvGrpSpPr>
          <p:cNvPr id="15" name="Group 14"/>
          <p:cNvGrpSpPr/>
          <p:nvPr/>
        </p:nvGrpSpPr>
        <p:grpSpPr>
          <a:xfrm>
            <a:off x="417422" y="1638152"/>
            <a:ext cx="2549334" cy="2682939"/>
            <a:chOff x="6205365" y="1553620"/>
            <a:chExt cx="1990840" cy="2634269"/>
          </a:xfrm>
        </p:grpSpPr>
        <p:sp>
          <p:nvSpPr>
            <p:cNvPr id="8" name="Freeform 5"/>
            <p:cNvSpPr>
              <a:spLocks/>
            </p:cNvSpPr>
            <p:nvPr/>
          </p:nvSpPr>
          <p:spPr bwMode="auto">
            <a:xfrm>
              <a:off x="6205365" y="1553620"/>
              <a:ext cx="1990840" cy="2590727"/>
            </a:xfrm>
            <a:custGeom>
              <a:avLst/>
              <a:gdLst>
                <a:gd name="T0" fmla="*/ 164 w 505"/>
                <a:gd name="T1" fmla="*/ 462 h 497"/>
                <a:gd name="T2" fmla="*/ 281 w 505"/>
                <a:gd name="T3" fmla="*/ 398 h 497"/>
                <a:gd name="T4" fmla="*/ 366 w 505"/>
                <a:gd name="T5" fmla="*/ 300 h 497"/>
                <a:gd name="T6" fmla="*/ 446 w 505"/>
                <a:gd name="T7" fmla="*/ 169 h 497"/>
                <a:gd name="T8" fmla="*/ 505 w 505"/>
                <a:gd name="T9" fmla="*/ 37 h 497"/>
                <a:gd name="T10" fmla="*/ 505 w 505"/>
                <a:gd name="T11" fmla="*/ 0 h 497"/>
                <a:gd name="T12" fmla="*/ 427 w 505"/>
                <a:gd name="T13" fmla="*/ 180 h 497"/>
                <a:gd name="T14" fmla="*/ 307 w 505"/>
                <a:gd name="T15" fmla="*/ 361 h 497"/>
                <a:gd name="T16" fmla="*/ 125 w 505"/>
                <a:gd name="T17" fmla="*/ 469 h 497"/>
                <a:gd name="T18" fmla="*/ 0 w 505"/>
                <a:gd name="T19" fmla="*/ 494 h 497"/>
                <a:gd name="T20" fmla="*/ 0 w 505"/>
                <a:gd name="T21" fmla="*/ 497 h 497"/>
                <a:gd name="T22" fmla="*/ 8 w 505"/>
                <a:gd name="T23" fmla="*/ 497 h 497"/>
                <a:gd name="T24" fmla="*/ 164 w 505"/>
                <a:gd name="T25" fmla="*/ 462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05" h="497">
                  <a:moveTo>
                    <a:pt x="164" y="462"/>
                  </a:moveTo>
                  <a:cubicBezTo>
                    <a:pt x="192" y="451"/>
                    <a:pt x="251" y="427"/>
                    <a:pt x="281" y="398"/>
                  </a:cubicBezTo>
                  <a:cubicBezTo>
                    <a:pt x="312" y="369"/>
                    <a:pt x="342" y="334"/>
                    <a:pt x="366" y="300"/>
                  </a:cubicBezTo>
                  <a:cubicBezTo>
                    <a:pt x="390" y="266"/>
                    <a:pt x="414" y="236"/>
                    <a:pt x="446" y="169"/>
                  </a:cubicBezTo>
                  <a:cubicBezTo>
                    <a:pt x="462" y="135"/>
                    <a:pt x="486" y="81"/>
                    <a:pt x="505" y="37"/>
                  </a:cubicBezTo>
                  <a:cubicBezTo>
                    <a:pt x="505" y="0"/>
                    <a:pt x="505" y="0"/>
                    <a:pt x="505" y="0"/>
                  </a:cubicBezTo>
                  <a:cubicBezTo>
                    <a:pt x="483" y="55"/>
                    <a:pt x="450" y="134"/>
                    <a:pt x="427" y="180"/>
                  </a:cubicBezTo>
                  <a:cubicBezTo>
                    <a:pt x="389" y="257"/>
                    <a:pt x="342" y="317"/>
                    <a:pt x="307" y="361"/>
                  </a:cubicBezTo>
                  <a:cubicBezTo>
                    <a:pt x="271" y="405"/>
                    <a:pt x="214" y="440"/>
                    <a:pt x="125" y="469"/>
                  </a:cubicBezTo>
                  <a:cubicBezTo>
                    <a:pt x="60" y="490"/>
                    <a:pt x="18" y="494"/>
                    <a:pt x="0" y="494"/>
                  </a:cubicBezTo>
                  <a:cubicBezTo>
                    <a:pt x="0" y="497"/>
                    <a:pt x="0" y="497"/>
                    <a:pt x="0" y="497"/>
                  </a:cubicBezTo>
                  <a:cubicBezTo>
                    <a:pt x="2" y="497"/>
                    <a:pt x="5" y="497"/>
                    <a:pt x="8" y="497"/>
                  </a:cubicBezTo>
                  <a:cubicBezTo>
                    <a:pt x="52" y="497"/>
                    <a:pt x="135" y="474"/>
                    <a:pt x="164" y="462"/>
                  </a:cubicBezTo>
                  <a:close/>
                </a:path>
              </a:pathLst>
            </a:custGeom>
            <a:solidFill>
              <a:srgbClr val="FFFF00"/>
            </a:solidFill>
            <a:ln w="9525" cap="flat">
              <a:solidFill>
                <a:srgbClr val="000000"/>
              </a:solidFill>
              <a:prstDash val="solid"/>
              <a:miter lim="800000"/>
              <a:headEnd/>
              <a:tailEnd/>
            </a:ln>
            <a:effectLst>
              <a:outerShdw blurRad="50800" dist="38100" dir="2700000" algn="tl" rotWithShape="0">
                <a:prstClr val="black">
                  <a:alpha val="40000"/>
                </a:prst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 name="Freeform 6"/>
            <p:cNvSpPr>
              <a:spLocks/>
            </p:cNvSpPr>
            <p:nvPr/>
          </p:nvSpPr>
          <p:spPr bwMode="auto">
            <a:xfrm>
              <a:off x="6205365" y="1749557"/>
              <a:ext cx="1990840" cy="2412206"/>
            </a:xfrm>
            <a:custGeom>
              <a:avLst/>
              <a:gdLst>
                <a:gd name="T0" fmla="*/ 118 w 505"/>
                <a:gd name="T1" fmla="*/ 449 h 463"/>
                <a:gd name="T2" fmla="*/ 260 w 505"/>
                <a:gd name="T3" fmla="*/ 393 h 463"/>
                <a:gd name="T4" fmla="*/ 358 w 505"/>
                <a:gd name="T5" fmla="*/ 305 h 463"/>
                <a:gd name="T6" fmla="*/ 454 w 505"/>
                <a:gd name="T7" fmla="*/ 166 h 463"/>
                <a:gd name="T8" fmla="*/ 505 w 505"/>
                <a:gd name="T9" fmla="*/ 71 h 463"/>
                <a:gd name="T10" fmla="*/ 505 w 505"/>
                <a:gd name="T11" fmla="*/ 0 h 463"/>
                <a:gd name="T12" fmla="*/ 446 w 505"/>
                <a:gd name="T13" fmla="*/ 132 h 463"/>
                <a:gd name="T14" fmla="*/ 366 w 505"/>
                <a:gd name="T15" fmla="*/ 263 h 463"/>
                <a:gd name="T16" fmla="*/ 281 w 505"/>
                <a:gd name="T17" fmla="*/ 361 h 463"/>
                <a:gd name="T18" fmla="*/ 164 w 505"/>
                <a:gd name="T19" fmla="*/ 425 h 463"/>
                <a:gd name="T20" fmla="*/ 8 w 505"/>
                <a:gd name="T21" fmla="*/ 460 h 463"/>
                <a:gd name="T22" fmla="*/ 0 w 505"/>
                <a:gd name="T23" fmla="*/ 460 h 463"/>
                <a:gd name="T24" fmla="*/ 0 w 505"/>
                <a:gd name="T25" fmla="*/ 463 h 463"/>
                <a:gd name="T26" fmla="*/ 23 w 505"/>
                <a:gd name="T27" fmla="*/ 463 h 463"/>
                <a:gd name="T28" fmla="*/ 118 w 505"/>
                <a:gd name="T29" fmla="*/ 449 h 4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05" h="463">
                  <a:moveTo>
                    <a:pt x="118" y="449"/>
                  </a:moveTo>
                  <a:cubicBezTo>
                    <a:pt x="167" y="438"/>
                    <a:pt x="229" y="415"/>
                    <a:pt x="260" y="393"/>
                  </a:cubicBezTo>
                  <a:cubicBezTo>
                    <a:pt x="291" y="371"/>
                    <a:pt x="325" y="346"/>
                    <a:pt x="358" y="305"/>
                  </a:cubicBezTo>
                  <a:cubicBezTo>
                    <a:pt x="391" y="264"/>
                    <a:pt x="424" y="220"/>
                    <a:pt x="454" y="166"/>
                  </a:cubicBezTo>
                  <a:cubicBezTo>
                    <a:pt x="470" y="138"/>
                    <a:pt x="490" y="100"/>
                    <a:pt x="505" y="71"/>
                  </a:cubicBezTo>
                  <a:cubicBezTo>
                    <a:pt x="505" y="0"/>
                    <a:pt x="505" y="0"/>
                    <a:pt x="505" y="0"/>
                  </a:cubicBezTo>
                  <a:cubicBezTo>
                    <a:pt x="486" y="44"/>
                    <a:pt x="462" y="98"/>
                    <a:pt x="446" y="132"/>
                  </a:cubicBezTo>
                  <a:cubicBezTo>
                    <a:pt x="414" y="199"/>
                    <a:pt x="390" y="229"/>
                    <a:pt x="366" y="263"/>
                  </a:cubicBezTo>
                  <a:cubicBezTo>
                    <a:pt x="342" y="297"/>
                    <a:pt x="312" y="332"/>
                    <a:pt x="281" y="361"/>
                  </a:cubicBezTo>
                  <a:cubicBezTo>
                    <a:pt x="251" y="390"/>
                    <a:pt x="192" y="414"/>
                    <a:pt x="164" y="425"/>
                  </a:cubicBezTo>
                  <a:cubicBezTo>
                    <a:pt x="135" y="437"/>
                    <a:pt x="52" y="460"/>
                    <a:pt x="8" y="460"/>
                  </a:cubicBezTo>
                  <a:cubicBezTo>
                    <a:pt x="5" y="460"/>
                    <a:pt x="2" y="460"/>
                    <a:pt x="0" y="460"/>
                  </a:cubicBezTo>
                  <a:cubicBezTo>
                    <a:pt x="0" y="463"/>
                    <a:pt x="0" y="463"/>
                    <a:pt x="0" y="463"/>
                  </a:cubicBezTo>
                  <a:cubicBezTo>
                    <a:pt x="7" y="463"/>
                    <a:pt x="16" y="463"/>
                    <a:pt x="23" y="463"/>
                  </a:cubicBezTo>
                  <a:cubicBezTo>
                    <a:pt x="35" y="463"/>
                    <a:pt x="70" y="459"/>
                    <a:pt x="118" y="449"/>
                  </a:cubicBezTo>
                  <a:close/>
                </a:path>
              </a:pathLst>
            </a:custGeom>
            <a:solidFill>
              <a:srgbClr val="0070C0"/>
            </a:solidFill>
            <a:ln w="9525" cap="flat">
              <a:solidFill>
                <a:srgbClr val="000000"/>
              </a:solidFill>
              <a:prstDash val="solid"/>
              <a:miter lim="800000"/>
              <a:headEnd/>
              <a:tailEnd/>
            </a:ln>
            <a:effectLst>
              <a:outerShdw blurRad="50800" dist="38100" dir="2700000" algn="tl" rotWithShape="0">
                <a:prstClr val="black">
                  <a:alpha val="40000"/>
                </a:prst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 name="Freeform 7"/>
            <p:cNvSpPr>
              <a:spLocks/>
            </p:cNvSpPr>
            <p:nvPr/>
          </p:nvSpPr>
          <p:spPr bwMode="auto">
            <a:xfrm>
              <a:off x="6205365" y="2119661"/>
              <a:ext cx="1990840" cy="2050811"/>
            </a:xfrm>
            <a:custGeom>
              <a:avLst/>
              <a:gdLst>
                <a:gd name="T0" fmla="*/ 139 w 505"/>
                <a:gd name="T1" fmla="*/ 383 h 394"/>
                <a:gd name="T2" fmla="*/ 296 w 505"/>
                <a:gd name="T3" fmla="*/ 342 h 394"/>
                <a:gd name="T4" fmla="*/ 440 w 505"/>
                <a:gd name="T5" fmla="*/ 251 h 394"/>
                <a:gd name="T6" fmla="*/ 505 w 505"/>
                <a:gd name="T7" fmla="*/ 183 h 394"/>
                <a:gd name="T8" fmla="*/ 505 w 505"/>
                <a:gd name="T9" fmla="*/ 0 h 394"/>
                <a:gd name="T10" fmla="*/ 454 w 505"/>
                <a:gd name="T11" fmla="*/ 95 h 394"/>
                <a:gd name="T12" fmla="*/ 358 w 505"/>
                <a:gd name="T13" fmla="*/ 234 h 394"/>
                <a:gd name="T14" fmla="*/ 260 w 505"/>
                <a:gd name="T15" fmla="*/ 322 h 394"/>
                <a:gd name="T16" fmla="*/ 118 w 505"/>
                <a:gd name="T17" fmla="*/ 378 h 394"/>
                <a:gd name="T18" fmla="*/ 23 w 505"/>
                <a:gd name="T19" fmla="*/ 392 h 394"/>
                <a:gd name="T20" fmla="*/ 0 w 505"/>
                <a:gd name="T21" fmla="*/ 392 h 394"/>
                <a:gd name="T22" fmla="*/ 0 w 505"/>
                <a:gd name="T23" fmla="*/ 394 h 394"/>
                <a:gd name="T24" fmla="*/ 23 w 505"/>
                <a:gd name="T25" fmla="*/ 394 h 394"/>
                <a:gd name="T26" fmla="*/ 139 w 505"/>
                <a:gd name="T27" fmla="*/ 383 h 3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05" h="394">
                  <a:moveTo>
                    <a:pt x="139" y="383"/>
                  </a:moveTo>
                  <a:cubicBezTo>
                    <a:pt x="192" y="373"/>
                    <a:pt x="255" y="359"/>
                    <a:pt x="296" y="342"/>
                  </a:cubicBezTo>
                  <a:cubicBezTo>
                    <a:pt x="337" y="326"/>
                    <a:pt x="393" y="292"/>
                    <a:pt x="440" y="251"/>
                  </a:cubicBezTo>
                  <a:cubicBezTo>
                    <a:pt x="458" y="235"/>
                    <a:pt x="482" y="209"/>
                    <a:pt x="505" y="183"/>
                  </a:cubicBezTo>
                  <a:cubicBezTo>
                    <a:pt x="505" y="0"/>
                    <a:pt x="505" y="0"/>
                    <a:pt x="505" y="0"/>
                  </a:cubicBezTo>
                  <a:cubicBezTo>
                    <a:pt x="490" y="29"/>
                    <a:pt x="470" y="67"/>
                    <a:pt x="454" y="95"/>
                  </a:cubicBezTo>
                  <a:cubicBezTo>
                    <a:pt x="424" y="149"/>
                    <a:pt x="391" y="193"/>
                    <a:pt x="358" y="234"/>
                  </a:cubicBezTo>
                  <a:cubicBezTo>
                    <a:pt x="325" y="275"/>
                    <a:pt x="291" y="300"/>
                    <a:pt x="260" y="322"/>
                  </a:cubicBezTo>
                  <a:cubicBezTo>
                    <a:pt x="229" y="344"/>
                    <a:pt x="167" y="367"/>
                    <a:pt x="118" y="378"/>
                  </a:cubicBezTo>
                  <a:cubicBezTo>
                    <a:pt x="70" y="388"/>
                    <a:pt x="35" y="392"/>
                    <a:pt x="23" y="392"/>
                  </a:cubicBezTo>
                  <a:cubicBezTo>
                    <a:pt x="16" y="392"/>
                    <a:pt x="7" y="392"/>
                    <a:pt x="0" y="392"/>
                  </a:cubicBezTo>
                  <a:cubicBezTo>
                    <a:pt x="0" y="394"/>
                    <a:pt x="0" y="394"/>
                    <a:pt x="0" y="394"/>
                  </a:cubicBezTo>
                  <a:cubicBezTo>
                    <a:pt x="7" y="394"/>
                    <a:pt x="16" y="394"/>
                    <a:pt x="23" y="394"/>
                  </a:cubicBezTo>
                  <a:cubicBezTo>
                    <a:pt x="38" y="394"/>
                    <a:pt x="85" y="392"/>
                    <a:pt x="139" y="383"/>
                  </a:cubicBezTo>
                  <a:close/>
                </a:path>
              </a:pathLst>
            </a:custGeom>
            <a:solidFill>
              <a:srgbClr val="00B0F0"/>
            </a:solidFill>
            <a:ln w="9525" cap="flat">
              <a:solidFill>
                <a:srgbClr val="000000"/>
              </a:solidFill>
              <a:prstDash val="solid"/>
              <a:miter lim="800000"/>
              <a:headEnd/>
              <a:tailEnd/>
            </a:ln>
            <a:effectLst>
              <a:outerShdw blurRad="50800" dist="38100" dir="2700000" algn="tl" rotWithShape="0">
                <a:prstClr val="black">
                  <a:alpha val="40000"/>
                </a:prst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3" name="Freeform 8"/>
            <p:cNvSpPr>
              <a:spLocks/>
            </p:cNvSpPr>
            <p:nvPr/>
          </p:nvSpPr>
          <p:spPr bwMode="auto">
            <a:xfrm>
              <a:off x="6205365" y="3073223"/>
              <a:ext cx="1990840" cy="1114666"/>
            </a:xfrm>
            <a:custGeom>
              <a:avLst/>
              <a:gdLst>
                <a:gd name="T0" fmla="*/ 440 w 505"/>
                <a:gd name="T1" fmla="*/ 68 h 214"/>
                <a:gd name="T2" fmla="*/ 296 w 505"/>
                <a:gd name="T3" fmla="*/ 159 h 214"/>
                <a:gd name="T4" fmla="*/ 139 w 505"/>
                <a:gd name="T5" fmla="*/ 200 h 214"/>
                <a:gd name="T6" fmla="*/ 23 w 505"/>
                <a:gd name="T7" fmla="*/ 211 h 214"/>
                <a:gd name="T8" fmla="*/ 0 w 505"/>
                <a:gd name="T9" fmla="*/ 211 h 214"/>
                <a:gd name="T10" fmla="*/ 0 w 505"/>
                <a:gd name="T11" fmla="*/ 214 h 214"/>
                <a:gd name="T12" fmla="*/ 505 w 505"/>
                <a:gd name="T13" fmla="*/ 214 h 214"/>
                <a:gd name="T14" fmla="*/ 505 w 505"/>
                <a:gd name="T15" fmla="*/ 0 h 214"/>
                <a:gd name="T16" fmla="*/ 440 w 505"/>
                <a:gd name="T17" fmla="*/ 68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5" h="214">
                  <a:moveTo>
                    <a:pt x="440" y="68"/>
                  </a:moveTo>
                  <a:cubicBezTo>
                    <a:pt x="393" y="109"/>
                    <a:pt x="337" y="143"/>
                    <a:pt x="296" y="159"/>
                  </a:cubicBezTo>
                  <a:cubicBezTo>
                    <a:pt x="255" y="176"/>
                    <a:pt x="192" y="190"/>
                    <a:pt x="139" y="200"/>
                  </a:cubicBezTo>
                  <a:cubicBezTo>
                    <a:pt x="85" y="209"/>
                    <a:pt x="38" y="211"/>
                    <a:pt x="23" y="211"/>
                  </a:cubicBezTo>
                  <a:cubicBezTo>
                    <a:pt x="16" y="211"/>
                    <a:pt x="7" y="211"/>
                    <a:pt x="0" y="211"/>
                  </a:cubicBezTo>
                  <a:cubicBezTo>
                    <a:pt x="0" y="214"/>
                    <a:pt x="0" y="214"/>
                    <a:pt x="0" y="214"/>
                  </a:cubicBezTo>
                  <a:cubicBezTo>
                    <a:pt x="505" y="214"/>
                    <a:pt x="505" y="214"/>
                    <a:pt x="505" y="214"/>
                  </a:cubicBezTo>
                  <a:cubicBezTo>
                    <a:pt x="505" y="0"/>
                    <a:pt x="505" y="0"/>
                    <a:pt x="505" y="0"/>
                  </a:cubicBezTo>
                  <a:cubicBezTo>
                    <a:pt x="482" y="26"/>
                    <a:pt x="458" y="52"/>
                    <a:pt x="440" y="68"/>
                  </a:cubicBezTo>
                  <a:close/>
                </a:path>
              </a:pathLst>
            </a:custGeom>
            <a:solidFill>
              <a:srgbClr val="FF6699"/>
            </a:solidFill>
            <a:ln w="9525" cap="flat">
              <a:solidFill>
                <a:srgbClr val="000000"/>
              </a:solidFill>
              <a:prstDash val="solid"/>
              <a:miter lim="800000"/>
              <a:headEnd/>
              <a:tailEnd/>
            </a:ln>
            <a:effectLst>
              <a:outerShdw blurRad="50800" dist="38100" dir="2700000" algn="tl" rotWithShape="0">
                <a:prstClr val="black">
                  <a:alpha val="40000"/>
                </a:prst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sp>
        <p:nvSpPr>
          <p:cNvPr id="18" name="TextBox 17">
            <a:extLst>
              <a:ext uri="{FF2B5EF4-FFF2-40B4-BE49-F238E27FC236}">
                <a16:creationId xmlns:a16="http://schemas.microsoft.com/office/drawing/2014/main" id="{944D5B61-33DA-4B37-8428-5D5D81026965}"/>
              </a:ext>
            </a:extLst>
          </p:cNvPr>
          <p:cNvSpPr txBox="1"/>
          <p:nvPr/>
        </p:nvSpPr>
        <p:spPr>
          <a:xfrm>
            <a:off x="1752600" y="3746321"/>
            <a:ext cx="1305517" cy="646331"/>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Charged with Coal</a:t>
            </a:r>
          </a:p>
        </p:txBody>
      </p:sp>
      <p:sp>
        <p:nvSpPr>
          <p:cNvPr id="167" name="Rectangle 166">
            <a:extLst>
              <a:ext uri="{FF2B5EF4-FFF2-40B4-BE49-F238E27FC236}">
                <a16:creationId xmlns:a16="http://schemas.microsoft.com/office/drawing/2014/main" id="{4EDCC3AB-1851-4C44-86AA-63C3407D3C9D}"/>
              </a:ext>
            </a:extLst>
          </p:cNvPr>
          <p:cNvSpPr/>
          <p:nvPr/>
        </p:nvSpPr>
        <p:spPr bwMode="auto">
          <a:xfrm>
            <a:off x="1939729" y="1317445"/>
            <a:ext cx="1163182" cy="3003896"/>
          </a:xfrm>
          <a:prstGeom prst="rect">
            <a:avLst/>
          </a:prstGeom>
          <a:solidFill>
            <a:schemeClr val="tx1">
              <a:lumMod val="50000"/>
            </a:schemeClr>
          </a:solidFill>
          <a:ln w="12700" cap="flat" cmpd="sng" algn="ctr">
            <a:noFill/>
            <a:prstDash val="dash"/>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65" name="TextBox 136">
            <a:extLst>
              <a:ext uri="{FF2B5EF4-FFF2-40B4-BE49-F238E27FC236}">
                <a16:creationId xmlns:a16="http://schemas.microsoft.com/office/drawing/2014/main" id="{A6C92A26-1F02-42D1-8E6B-6975B7E5D2FE}"/>
              </a:ext>
            </a:extLst>
          </p:cNvPr>
          <p:cNvSpPr txBox="1">
            <a:spLocks noChangeArrowheads="1"/>
          </p:cNvSpPr>
          <p:nvPr/>
        </p:nvSpPr>
        <p:spPr bwMode="auto">
          <a:xfrm>
            <a:off x="1737949" y="3257550"/>
            <a:ext cx="412293" cy="338554"/>
          </a:xfrm>
          <a:prstGeom prst="rect">
            <a:avLst/>
          </a:prstGeom>
          <a:solidFill>
            <a:srgbClr val="0066FF"/>
          </a:solidFill>
          <a:ln w="9525">
            <a:noFill/>
            <a:miter lim="800000"/>
            <a:headEnd/>
            <a:tailEnd/>
          </a:ln>
          <a:scene3d>
            <a:camera prst="orthographicFront"/>
            <a:lightRig rig="threePt" dir="t"/>
          </a:scene3d>
          <a:sp3d>
            <a:bevelT/>
          </a:sp3d>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17</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66" name="TextBox 136">
            <a:extLst>
              <a:ext uri="{FF2B5EF4-FFF2-40B4-BE49-F238E27FC236}">
                <a16:creationId xmlns:a16="http://schemas.microsoft.com/office/drawing/2014/main" id="{5A5B139D-442D-4E3C-8F13-E42ADB9E4FC5}"/>
              </a:ext>
            </a:extLst>
          </p:cNvPr>
          <p:cNvSpPr txBox="1">
            <a:spLocks noChangeArrowheads="1"/>
          </p:cNvSpPr>
          <p:nvPr/>
        </p:nvSpPr>
        <p:spPr bwMode="auto">
          <a:xfrm>
            <a:off x="2712503" y="1602081"/>
            <a:ext cx="412293" cy="338554"/>
          </a:xfrm>
          <a:prstGeom prst="rect">
            <a:avLst/>
          </a:prstGeom>
          <a:solidFill>
            <a:srgbClr val="0066FF"/>
          </a:solidFill>
          <a:ln w="9525">
            <a:noFill/>
            <a:miter lim="800000"/>
            <a:headEnd/>
            <a:tailEnd/>
          </a:ln>
          <a:scene3d>
            <a:camera prst="orthographicFront"/>
            <a:lightRig rig="threePt" dir="t"/>
          </a:scene3d>
          <a:sp3d>
            <a:bevelT/>
          </a:sp3d>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55</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6" name="TextBox 175">
            <a:extLst>
              <a:ext uri="{FF2B5EF4-FFF2-40B4-BE49-F238E27FC236}">
                <a16:creationId xmlns:a16="http://schemas.microsoft.com/office/drawing/2014/main" id="{784A5E48-584F-429D-80DF-9A6C1A71DF11}"/>
              </a:ext>
            </a:extLst>
          </p:cNvPr>
          <p:cNvSpPr txBox="1"/>
          <p:nvPr/>
        </p:nvSpPr>
        <p:spPr>
          <a:xfrm>
            <a:off x="4166733" y="1417520"/>
            <a:ext cx="3748939" cy="2862322"/>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charset="0"/>
                <a:ea typeface="+mn-ea"/>
                <a:cs typeface="+mn-cs"/>
              </a:rPr>
              <a:t>700M * 5000 B/V</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charset="0"/>
                <a:ea typeface="+mn-ea"/>
                <a:cs typeface="+mn-cs"/>
              </a:rPr>
              <a:t>=</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charset="0"/>
                <a:ea typeface="+mn-ea"/>
                <a:cs typeface="+mn-cs"/>
              </a:rPr>
              <a:t>3.5 T Batteries</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3600" b="1" i="0" u="none" strike="noStrike" kern="1200" cap="none"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1"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…that wear out</a:t>
            </a:r>
          </a:p>
        </p:txBody>
      </p:sp>
      <p:pic>
        <p:nvPicPr>
          <p:cNvPr id="3" name="Audio 2">
            <a:hlinkClick r:id="" action="ppaction://media"/>
            <a:extLst>
              <a:ext uri="{FF2B5EF4-FFF2-40B4-BE49-F238E27FC236}">
                <a16:creationId xmlns:a16="http://schemas.microsoft.com/office/drawing/2014/main" id="{5FDFC0CE-1B34-4D82-A1D2-9649CF9307BB}"/>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3876939132"/>
      </p:ext>
    </p:extLst>
  </p:cSld>
  <p:clrMapOvr>
    <a:masterClrMapping/>
  </p:clrMapOvr>
  <mc:AlternateContent xmlns:mc="http://schemas.openxmlformats.org/markup-compatibility/2006" xmlns:p14="http://schemas.microsoft.com/office/powerpoint/2010/main">
    <mc:Choice Requires="p14">
      <p:transition spd="med" p14:dur="700" advTm="103229">
        <p:fade/>
      </p:transition>
    </mc:Choice>
    <mc:Fallback xmlns="">
      <p:transition spd="med" advTm="10322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2" presetClass="exit" presetSubtype="8" fill="hold" grpId="0" nodeType="clickEffect">
                                  <p:stCondLst>
                                    <p:cond delay="0"/>
                                  </p:stCondLst>
                                  <p:childTnLst>
                                    <p:animEffect transition="out" filter="wipe(left)">
                                      <p:cBhvr>
                                        <p:cTn id="10" dur="1500"/>
                                        <p:tgtEl>
                                          <p:spTgt spid="167"/>
                                        </p:tgtEl>
                                      </p:cBhvr>
                                    </p:animEffect>
                                    <p:set>
                                      <p:cBhvr>
                                        <p:cTn id="11" dur="1" fill="hold">
                                          <p:stCondLst>
                                            <p:cond delay="1499"/>
                                          </p:stCondLst>
                                        </p:cTn>
                                        <p:tgtEl>
                                          <p:spTgt spid="167"/>
                                        </p:tgtEl>
                                        <p:attrNameLst>
                                          <p:attrName>style.visibility</p:attrName>
                                        </p:attrNameLst>
                                      </p:cBhvr>
                                      <p:to>
                                        <p:strVal val="hidden"/>
                                      </p:to>
                                    </p:set>
                                  </p:childTnLst>
                                </p:cTn>
                              </p:par>
                            </p:childTnLst>
                          </p:cTn>
                        </p:par>
                        <p:par>
                          <p:cTn id="12" fill="hold">
                            <p:stCondLst>
                              <p:cond delay="1500"/>
                            </p:stCondLst>
                            <p:childTnLst>
                              <p:par>
                                <p:cTn id="13" presetID="10" presetClass="entr" presetSubtype="0" fill="hold" grpId="0" nodeType="afterEffect">
                                  <p:stCondLst>
                                    <p:cond delay="0"/>
                                  </p:stCondLst>
                                  <p:childTnLst>
                                    <p:set>
                                      <p:cBhvr>
                                        <p:cTn id="14" dur="1" fill="hold">
                                          <p:stCondLst>
                                            <p:cond delay="0"/>
                                          </p:stCondLst>
                                        </p:cTn>
                                        <p:tgtEl>
                                          <p:spTgt spid="166"/>
                                        </p:tgtEl>
                                        <p:attrNameLst>
                                          <p:attrName>style.visibility</p:attrName>
                                        </p:attrNameLst>
                                      </p:cBhvr>
                                      <p:to>
                                        <p:strVal val="visible"/>
                                      </p:to>
                                    </p:set>
                                    <p:animEffect transition="in" filter="fade">
                                      <p:cBhvr>
                                        <p:cTn id="15" dur="500"/>
                                        <p:tgtEl>
                                          <p:spTgt spid="166"/>
                                        </p:tgtEl>
                                      </p:cBhvr>
                                    </p:animEffect>
                                  </p:childTnLst>
                                </p:cTn>
                              </p:par>
                              <p:par>
                                <p:cTn id="16" presetID="26" presetClass="entr" presetSubtype="0" fill="hold" grpId="0" nodeType="with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wipe(down)">
                                      <p:cBhvr>
                                        <p:cTn id="18" dur="580">
                                          <p:stCondLst>
                                            <p:cond delay="0"/>
                                          </p:stCondLst>
                                        </p:cTn>
                                        <p:tgtEl>
                                          <p:spTgt spid="18"/>
                                        </p:tgtEl>
                                      </p:cBhvr>
                                    </p:animEffect>
                                    <p:anim calcmode="lin" valueType="num">
                                      <p:cBhvr>
                                        <p:cTn id="19" dur="182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20" dur="664"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21" dur="664" tmFilter="0, 0; 0.125,0.2665; 0.25,0.4; 0.375,0.465; 0.5,0.5;  0.625,0.535; 0.75,0.6; 0.875,0.7335; 1,1">
                                          <p:stCondLst>
                                            <p:cond delay="664"/>
                                          </p:stCondLst>
                                        </p:cTn>
                                        <p:tgtEl>
                                          <p:spTgt spid="18"/>
                                        </p:tgtEl>
                                        <p:attrNameLst>
                                          <p:attrName>ppt_y</p:attrName>
                                        </p:attrNameLst>
                                      </p:cBhvr>
                                      <p:tavLst>
                                        <p:tav tm="0" fmla="#ppt_y-sin(pi*$)/9">
                                          <p:val>
                                            <p:fltVal val="0"/>
                                          </p:val>
                                        </p:tav>
                                        <p:tav tm="100000">
                                          <p:val>
                                            <p:fltVal val="1"/>
                                          </p:val>
                                        </p:tav>
                                      </p:tavLst>
                                    </p:anim>
                                    <p:anim calcmode="lin" valueType="num">
                                      <p:cBhvr>
                                        <p:cTn id="22" dur="332" tmFilter="0, 0; 0.125,0.2665; 0.25,0.4; 0.375,0.465; 0.5,0.5;  0.625,0.535; 0.75,0.6; 0.875,0.7335; 1,1">
                                          <p:stCondLst>
                                            <p:cond delay="1324"/>
                                          </p:stCondLst>
                                        </p:cTn>
                                        <p:tgtEl>
                                          <p:spTgt spid="18"/>
                                        </p:tgtEl>
                                        <p:attrNameLst>
                                          <p:attrName>ppt_y</p:attrName>
                                        </p:attrNameLst>
                                      </p:cBhvr>
                                      <p:tavLst>
                                        <p:tav tm="0" fmla="#ppt_y-sin(pi*$)/27">
                                          <p:val>
                                            <p:fltVal val="0"/>
                                          </p:val>
                                        </p:tav>
                                        <p:tav tm="100000">
                                          <p:val>
                                            <p:fltVal val="1"/>
                                          </p:val>
                                        </p:tav>
                                      </p:tavLst>
                                    </p:anim>
                                    <p:anim calcmode="lin" valueType="num">
                                      <p:cBhvr>
                                        <p:cTn id="23" dur="164" tmFilter="0, 0; 0.125,0.2665; 0.25,0.4; 0.375,0.465; 0.5,0.5;  0.625,0.535; 0.75,0.6; 0.875,0.7335; 1,1">
                                          <p:stCondLst>
                                            <p:cond delay="1656"/>
                                          </p:stCondLst>
                                        </p:cTn>
                                        <p:tgtEl>
                                          <p:spTgt spid="18"/>
                                        </p:tgtEl>
                                        <p:attrNameLst>
                                          <p:attrName>ppt_y</p:attrName>
                                        </p:attrNameLst>
                                      </p:cBhvr>
                                      <p:tavLst>
                                        <p:tav tm="0" fmla="#ppt_y-sin(pi*$)/81">
                                          <p:val>
                                            <p:fltVal val="0"/>
                                          </p:val>
                                        </p:tav>
                                        <p:tav tm="100000">
                                          <p:val>
                                            <p:fltVal val="1"/>
                                          </p:val>
                                        </p:tav>
                                      </p:tavLst>
                                    </p:anim>
                                    <p:animScale>
                                      <p:cBhvr>
                                        <p:cTn id="24" dur="26">
                                          <p:stCondLst>
                                            <p:cond delay="650"/>
                                          </p:stCondLst>
                                        </p:cTn>
                                        <p:tgtEl>
                                          <p:spTgt spid="18"/>
                                        </p:tgtEl>
                                      </p:cBhvr>
                                      <p:to x="100000" y="60000"/>
                                    </p:animScale>
                                    <p:animScale>
                                      <p:cBhvr>
                                        <p:cTn id="25" dur="166" decel="50000">
                                          <p:stCondLst>
                                            <p:cond delay="676"/>
                                          </p:stCondLst>
                                        </p:cTn>
                                        <p:tgtEl>
                                          <p:spTgt spid="18"/>
                                        </p:tgtEl>
                                      </p:cBhvr>
                                      <p:to x="100000" y="100000"/>
                                    </p:animScale>
                                    <p:animScale>
                                      <p:cBhvr>
                                        <p:cTn id="26" dur="26">
                                          <p:stCondLst>
                                            <p:cond delay="1312"/>
                                          </p:stCondLst>
                                        </p:cTn>
                                        <p:tgtEl>
                                          <p:spTgt spid="18"/>
                                        </p:tgtEl>
                                      </p:cBhvr>
                                      <p:to x="100000" y="80000"/>
                                    </p:animScale>
                                    <p:animScale>
                                      <p:cBhvr>
                                        <p:cTn id="27" dur="166" decel="50000">
                                          <p:stCondLst>
                                            <p:cond delay="1338"/>
                                          </p:stCondLst>
                                        </p:cTn>
                                        <p:tgtEl>
                                          <p:spTgt spid="18"/>
                                        </p:tgtEl>
                                      </p:cBhvr>
                                      <p:to x="100000" y="100000"/>
                                    </p:animScale>
                                    <p:animScale>
                                      <p:cBhvr>
                                        <p:cTn id="28" dur="26">
                                          <p:stCondLst>
                                            <p:cond delay="1642"/>
                                          </p:stCondLst>
                                        </p:cTn>
                                        <p:tgtEl>
                                          <p:spTgt spid="18"/>
                                        </p:tgtEl>
                                      </p:cBhvr>
                                      <p:to x="100000" y="90000"/>
                                    </p:animScale>
                                    <p:animScale>
                                      <p:cBhvr>
                                        <p:cTn id="29" dur="166" decel="50000">
                                          <p:stCondLst>
                                            <p:cond delay="1668"/>
                                          </p:stCondLst>
                                        </p:cTn>
                                        <p:tgtEl>
                                          <p:spTgt spid="18"/>
                                        </p:tgtEl>
                                      </p:cBhvr>
                                      <p:to x="100000" y="100000"/>
                                    </p:animScale>
                                    <p:animScale>
                                      <p:cBhvr>
                                        <p:cTn id="30" dur="26">
                                          <p:stCondLst>
                                            <p:cond delay="1808"/>
                                          </p:stCondLst>
                                        </p:cTn>
                                        <p:tgtEl>
                                          <p:spTgt spid="18"/>
                                        </p:tgtEl>
                                      </p:cBhvr>
                                      <p:to x="100000" y="95000"/>
                                    </p:animScale>
                                    <p:animScale>
                                      <p:cBhvr>
                                        <p:cTn id="31" dur="166" decel="50000">
                                          <p:stCondLst>
                                            <p:cond delay="1834"/>
                                          </p:stCondLst>
                                        </p:cTn>
                                        <p:tgtEl>
                                          <p:spTgt spid="18"/>
                                        </p:tgtEl>
                                      </p:cBhvr>
                                      <p:to x="100000" y="100000"/>
                                    </p:animScale>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750"/>
                                        <p:tgtEl>
                                          <p:spTgt spid="7"/>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xit" presetSubtype="8" fill="hold" grpId="0" nodeType="clickEffect">
                                  <p:stCondLst>
                                    <p:cond delay="0"/>
                                  </p:stCondLst>
                                  <p:childTnLst>
                                    <p:animEffect transition="out" filter="wipe(left)">
                                      <p:cBhvr>
                                        <p:cTn id="40" dur="500"/>
                                        <p:tgtEl>
                                          <p:spTgt spid="168"/>
                                        </p:tgtEl>
                                      </p:cBhvr>
                                    </p:animEffect>
                                    <p:set>
                                      <p:cBhvr>
                                        <p:cTn id="41" dur="1" fill="hold">
                                          <p:stCondLst>
                                            <p:cond delay="499"/>
                                          </p:stCondLst>
                                        </p:cTn>
                                        <p:tgtEl>
                                          <p:spTgt spid="168"/>
                                        </p:tgtEl>
                                        <p:attrNameLst>
                                          <p:attrName>style.visibility</p:attrName>
                                        </p:attrNameLst>
                                      </p:cBhvr>
                                      <p:to>
                                        <p:strVal val="hidden"/>
                                      </p:to>
                                    </p:set>
                                  </p:childTnLst>
                                </p:cTn>
                              </p:par>
                              <p:par>
                                <p:cTn id="42" presetID="10" presetClass="exit" presetSubtype="0" fill="hold" grpId="1" nodeType="withEffect">
                                  <p:stCondLst>
                                    <p:cond delay="0"/>
                                  </p:stCondLst>
                                  <p:childTnLst>
                                    <p:animEffect transition="out" filter="fade">
                                      <p:cBhvr>
                                        <p:cTn id="43" dur="500"/>
                                        <p:tgtEl>
                                          <p:spTgt spid="18"/>
                                        </p:tgtEl>
                                      </p:cBhvr>
                                    </p:animEffect>
                                    <p:set>
                                      <p:cBhvr>
                                        <p:cTn id="44" dur="1" fill="hold">
                                          <p:stCondLst>
                                            <p:cond delay="499"/>
                                          </p:stCondLst>
                                        </p:cTn>
                                        <p:tgtEl>
                                          <p:spTgt spid="18"/>
                                        </p:tgtEl>
                                        <p:attrNameLst>
                                          <p:attrName>style.visibility</p:attrName>
                                        </p:attrNameLst>
                                      </p:cBhvr>
                                      <p:to>
                                        <p:strVal val="hidden"/>
                                      </p:to>
                                    </p:set>
                                  </p:childTnLst>
                                </p:cTn>
                              </p:par>
                              <p:par>
                                <p:cTn id="45" presetID="10" presetClass="exit" presetSubtype="0" fill="hold" grpId="1" nodeType="withEffect">
                                  <p:stCondLst>
                                    <p:cond delay="0"/>
                                  </p:stCondLst>
                                  <p:childTnLst>
                                    <p:animEffect transition="out" filter="fade">
                                      <p:cBhvr>
                                        <p:cTn id="46" dur="500"/>
                                        <p:tgtEl>
                                          <p:spTgt spid="7"/>
                                        </p:tgtEl>
                                      </p:cBhvr>
                                    </p:animEffect>
                                    <p:set>
                                      <p:cBhvr>
                                        <p:cTn id="47" dur="1" fill="hold">
                                          <p:stCondLst>
                                            <p:cond delay="499"/>
                                          </p:stCondLst>
                                        </p:cTn>
                                        <p:tgtEl>
                                          <p:spTgt spid="7"/>
                                        </p:tgtEl>
                                        <p:attrNameLst>
                                          <p:attrName>style.visibility</p:attrName>
                                        </p:attrNameLst>
                                      </p:cBhvr>
                                      <p:to>
                                        <p:strVal val="hidden"/>
                                      </p:to>
                                    </p:set>
                                  </p:childTnLst>
                                </p:cTn>
                              </p:par>
                              <p:par>
                                <p:cTn id="48" presetID="22" presetClass="entr" presetSubtype="8" fill="hold" grpId="0" nodeType="with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wipe(left)">
                                      <p:cBhvr>
                                        <p:cTn id="50" dur="1500"/>
                                        <p:tgtEl>
                                          <p:spTgt spid="9"/>
                                        </p:tgtEl>
                                      </p:cBhvr>
                                    </p:animEffect>
                                  </p:childTnLst>
                                </p:cTn>
                              </p:par>
                            </p:childTnLst>
                          </p:cTn>
                        </p:par>
                      </p:childTnLst>
                    </p:cTn>
                  </p:par>
                  <p:par>
                    <p:cTn id="51" fill="hold">
                      <p:stCondLst>
                        <p:cond delay="indefinite"/>
                      </p:stCondLst>
                      <p:childTnLst>
                        <p:par>
                          <p:cTn id="52" fill="hold">
                            <p:stCondLst>
                              <p:cond delay="0"/>
                            </p:stCondLst>
                            <p:childTnLst>
                              <p:par>
                                <p:cTn id="53" presetID="42" presetClass="path" presetSubtype="0" accel="50000" decel="50000" fill="hold" nodeType="clickEffect">
                                  <p:stCondLst>
                                    <p:cond delay="0"/>
                                  </p:stCondLst>
                                  <p:childTnLst>
                                    <p:animMotion origin="layout" path="M 5.55556E-7 -9.87654E-7 L 0.35017 0.23642 " pathEditMode="relative" rAng="0" ptsTypes="AA">
                                      <p:cBhvr>
                                        <p:cTn id="54" dur="2000" fill="hold"/>
                                        <p:tgtEl>
                                          <p:spTgt spid="15"/>
                                        </p:tgtEl>
                                        <p:attrNameLst>
                                          <p:attrName>ppt_x</p:attrName>
                                          <p:attrName>ppt_y</p:attrName>
                                        </p:attrNameLst>
                                      </p:cBhvr>
                                      <p:rCtr x="17500" y="11821"/>
                                    </p:animMotion>
                                  </p:childTnLst>
                                </p:cTn>
                              </p:par>
                              <p:par>
                                <p:cTn id="55" presetID="42" presetClass="path" presetSubtype="0" accel="50000" decel="50000" fill="hold" grpId="0" nodeType="withEffect">
                                  <p:stCondLst>
                                    <p:cond delay="0"/>
                                  </p:stCondLst>
                                  <p:childTnLst>
                                    <p:animMotion origin="layout" path="M 2.77556E-17 6.17284E-7 L 0.33351 0.125 " pathEditMode="relative" rAng="0" ptsTypes="AA">
                                      <p:cBhvr>
                                        <p:cTn id="56" dur="2000" fill="hold"/>
                                        <p:tgtEl>
                                          <p:spTgt spid="165"/>
                                        </p:tgtEl>
                                        <p:attrNameLst>
                                          <p:attrName>ppt_x</p:attrName>
                                          <p:attrName>ppt_y</p:attrName>
                                        </p:attrNameLst>
                                      </p:cBhvr>
                                      <p:rCtr x="16667" y="6235"/>
                                    </p:animMotion>
                                  </p:childTnLst>
                                </p:cTn>
                              </p:par>
                              <p:par>
                                <p:cTn id="57" presetID="42" presetClass="path" presetSubtype="0" accel="50000" decel="50000" fill="hold" grpId="1" nodeType="withEffect">
                                  <p:stCondLst>
                                    <p:cond delay="0"/>
                                  </p:stCondLst>
                                  <p:childTnLst>
                                    <p:animMotion origin="layout" path="M 2.77778E-6 4.19753E-6 L 0.29653 0.40308 " pathEditMode="relative" rAng="0" ptsTypes="AA">
                                      <p:cBhvr>
                                        <p:cTn id="58" dur="2000" fill="hold"/>
                                        <p:tgtEl>
                                          <p:spTgt spid="166"/>
                                        </p:tgtEl>
                                        <p:attrNameLst>
                                          <p:attrName>ppt_x</p:attrName>
                                          <p:attrName>ppt_y</p:attrName>
                                        </p:attrNameLst>
                                      </p:cBhvr>
                                      <p:rCtr x="14826" y="20154"/>
                                    </p:animMotion>
                                  </p:childTnLst>
                                </p:cTn>
                              </p:par>
                              <p:par>
                                <p:cTn id="59" presetID="6" presetClass="emph" presetSubtype="0" fill="hold" nodeType="withEffect">
                                  <p:stCondLst>
                                    <p:cond delay="0"/>
                                  </p:stCondLst>
                                  <p:childTnLst>
                                    <p:animScale>
                                      <p:cBhvr>
                                        <p:cTn id="60" dur="2000" fill="hold"/>
                                        <p:tgtEl>
                                          <p:spTgt spid="15"/>
                                        </p:tgtEl>
                                      </p:cBhvr>
                                      <p:by x="100000" y="10000"/>
                                    </p:animScale>
                                  </p:childTnLst>
                                </p:cTn>
                              </p:par>
                              <p:par>
                                <p:cTn id="61" presetID="6" presetClass="emph" presetSubtype="0" fill="hold" nodeType="withEffect">
                                  <p:stCondLst>
                                    <p:cond delay="0"/>
                                  </p:stCondLst>
                                  <p:childTnLst>
                                    <p:animScale>
                                      <p:cBhvr>
                                        <p:cTn id="62" dur="2000" fill="hold"/>
                                        <p:tgtEl>
                                          <p:spTgt spid="15"/>
                                        </p:tgtEl>
                                      </p:cBhvr>
                                      <p:by x="60000" y="100000"/>
                                    </p:animScale>
                                  </p:childTnLst>
                                </p:cTn>
                              </p:par>
                            </p:childTnLst>
                          </p:cTn>
                        </p:par>
                        <p:par>
                          <p:cTn id="63" fill="hold">
                            <p:stCondLst>
                              <p:cond delay="2000"/>
                            </p:stCondLst>
                            <p:childTnLst>
                              <p:par>
                                <p:cTn id="64" presetID="10" presetClass="entr" presetSubtype="0" fill="hold" nodeType="afterEffect">
                                  <p:stCondLst>
                                    <p:cond delay="0"/>
                                  </p:stCondLst>
                                  <p:childTnLst>
                                    <p:set>
                                      <p:cBhvr>
                                        <p:cTn id="65" dur="1" fill="hold">
                                          <p:stCondLst>
                                            <p:cond delay="0"/>
                                          </p:stCondLst>
                                        </p:cTn>
                                        <p:tgtEl>
                                          <p:spTgt spid="177"/>
                                        </p:tgtEl>
                                        <p:attrNameLst>
                                          <p:attrName>style.visibility</p:attrName>
                                        </p:attrNameLst>
                                      </p:cBhvr>
                                      <p:to>
                                        <p:strVal val="visible"/>
                                      </p:to>
                                    </p:set>
                                    <p:animEffect transition="in" filter="fade">
                                      <p:cBhvr>
                                        <p:cTn id="66" dur="500"/>
                                        <p:tgtEl>
                                          <p:spTgt spid="177"/>
                                        </p:tgtEl>
                                      </p:cBhvr>
                                    </p:animEffect>
                                  </p:childTnLst>
                                </p:cTn>
                              </p:par>
                              <p:par>
                                <p:cTn id="67" presetID="10" presetClass="exit" presetSubtype="0" fill="hold" nodeType="withEffect">
                                  <p:stCondLst>
                                    <p:cond delay="0"/>
                                  </p:stCondLst>
                                  <p:childTnLst>
                                    <p:animEffect transition="out" filter="fade">
                                      <p:cBhvr>
                                        <p:cTn id="68" dur="500"/>
                                        <p:tgtEl>
                                          <p:spTgt spid="15"/>
                                        </p:tgtEl>
                                      </p:cBhvr>
                                    </p:animEffect>
                                    <p:set>
                                      <p:cBhvr>
                                        <p:cTn id="69" dur="1" fill="hold">
                                          <p:stCondLst>
                                            <p:cond delay="499"/>
                                          </p:stCondLst>
                                        </p:cTn>
                                        <p:tgtEl>
                                          <p:spTgt spid="15"/>
                                        </p:tgtEl>
                                        <p:attrNameLst>
                                          <p:attrName>style.visibility</p:attrName>
                                        </p:attrNameLst>
                                      </p:cBhvr>
                                      <p:to>
                                        <p:strVal val="hidden"/>
                                      </p:to>
                                    </p:set>
                                  </p:childTnLst>
                                </p:cTn>
                              </p:par>
                            </p:childTnLst>
                          </p:cTn>
                        </p:par>
                        <p:par>
                          <p:cTn id="70" fill="hold">
                            <p:stCondLst>
                              <p:cond delay="2500"/>
                            </p:stCondLst>
                            <p:childTnLst>
                              <p:par>
                                <p:cTn id="71" presetID="22" presetClass="entr" presetSubtype="8" fill="hold" grpId="0" nodeType="afterEffect">
                                  <p:stCondLst>
                                    <p:cond delay="0"/>
                                  </p:stCondLst>
                                  <p:childTnLst>
                                    <p:set>
                                      <p:cBhvr>
                                        <p:cTn id="72" dur="1" fill="hold">
                                          <p:stCondLst>
                                            <p:cond delay="0"/>
                                          </p:stCondLst>
                                        </p:cTn>
                                        <p:tgtEl>
                                          <p:spTgt spid="10"/>
                                        </p:tgtEl>
                                        <p:attrNameLst>
                                          <p:attrName>style.visibility</p:attrName>
                                        </p:attrNameLst>
                                      </p:cBhvr>
                                      <p:to>
                                        <p:strVal val="visible"/>
                                      </p:to>
                                    </p:set>
                                    <p:animEffect transition="in" filter="wipe(left)">
                                      <p:cBhvr>
                                        <p:cTn id="73" dur="1500"/>
                                        <p:tgtEl>
                                          <p:spTgt spid="10"/>
                                        </p:tgtEl>
                                      </p:cBhvr>
                                    </p:animEffect>
                                  </p:childTnLst>
                                </p:cTn>
                              </p:par>
                            </p:childTnLst>
                          </p:cTn>
                        </p:par>
                        <p:par>
                          <p:cTn id="74" fill="hold">
                            <p:stCondLst>
                              <p:cond delay="4000"/>
                            </p:stCondLst>
                            <p:childTnLst>
                              <p:par>
                                <p:cTn id="75" presetID="10" presetClass="entr" presetSubtype="0" fill="hold" grpId="0" nodeType="afterEffect">
                                  <p:stCondLst>
                                    <p:cond delay="0"/>
                                  </p:stCondLst>
                                  <p:childTnLst>
                                    <p:set>
                                      <p:cBhvr>
                                        <p:cTn id="76" dur="1" fill="hold">
                                          <p:stCondLst>
                                            <p:cond delay="0"/>
                                          </p:stCondLst>
                                        </p:cTn>
                                        <p:tgtEl>
                                          <p:spTgt spid="170"/>
                                        </p:tgtEl>
                                        <p:attrNameLst>
                                          <p:attrName>style.visibility</p:attrName>
                                        </p:attrNameLst>
                                      </p:cBhvr>
                                      <p:to>
                                        <p:strVal val="visible"/>
                                      </p:to>
                                    </p:set>
                                    <p:animEffect transition="in" filter="fade">
                                      <p:cBhvr>
                                        <p:cTn id="77" dur="1000"/>
                                        <p:tgtEl>
                                          <p:spTgt spid="170"/>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176"/>
                                        </p:tgtEl>
                                        <p:attrNameLst>
                                          <p:attrName>style.visibility</p:attrName>
                                        </p:attrNameLst>
                                      </p:cBhvr>
                                      <p:to>
                                        <p:strVal val="visible"/>
                                      </p:to>
                                    </p:set>
                                    <p:animEffect transition="in" filter="fade">
                                      <p:cBhvr>
                                        <p:cTn id="82" dur="750"/>
                                        <p:tgtEl>
                                          <p:spTgt spid="176"/>
                                        </p:tgtEl>
                                      </p:cBhvr>
                                    </p:animEffect>
                                  </p:childTnLst>
                                </p:cTn>
                              </p:par>
                              <p:par>
                                <p:cTn id="83" presetID="10" presetClass="exit" presetSubtype="0" fill="hold" grpId="1" nodeType="withEffect">
                                  <p:stCondLst>
                                    <p:cond delay="0"/>
                                  </p:stCondLst>
                                  <p:childTnLst>
                                    <p:animEffect transition="out" filter="fade">
                                      <p:cBhvr>
                                        <p:cTn id="84" dur="500"/>
                                        <p:tgtEl>
                                          <p:spTgt spid="170"/>
                                        </p:tgtEl>
                                      </p:cBhvr>
                                    </p:animEffect>
                                    <p:set>
                                      <p:cBhvr>
                                        <p:cTn id="85" dur="1" fill="hold">
                                          <p:stCondLst>
                                            <p:cond delay="499"/>
                                          </p:stCondLst>
                                        </p:cTn>
                                        <p:tgtEl>
                                          <p:spTgt spid="17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86" fill="hold" display="0">
                  <p:stCondLst>
                    <p:cond delay="indefinite"/>
                  </p:stCondLst>
                  <p:endCondLst>
                    <p:cond evt="onStopAudio" delay="0">
                      <p:tgtEl>
                        <p:sldTgt/>
                      </p:tgtEl>
                    </p:cond>
                  </p:endCondLst>
                </p:cTn>
                <p:tgtEl>
                  <p:spTgt spid="3"/>
                </p:tgtEl>
              </p:cMediaNode>
            </p:audio>
          </p:childTnLst>
        </p:cTn>
      </p:par>
    </p:tnLst>
    <p:bldLst>
      <p:bldP spid="9" grpId="0" animBg="1"/>
      <p:bldP spid="168" grpId="0" animBg="1"/>
      <p:bldP spid="10" grpId="0" animBg="1"/>
      <p:bldP spid="170" grpId="0" animBg="1"/>
      <p:bldP spid="170" grpId="1" animBg="1"/>
      <p:bldP spid="7" grpId="0"/>
      <p:bldP spid="7" grpId="1"/>
      <p:bldP spid="18" grpId="0"/>
      <p:bldP spid="18" grpId="1"/>
      <p:bldP spid="167" grpId="0" animBg="1"/>
      <p:bldP spid="165" grpId="0" animBg="1"/>
      <p:bldP spid="166" grpId="0" animBg="1"/>
      <p:bldP spid="166" grpId="1" animBg="1"/>
      <p:bldP spid="176"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9AE0C064-0D9B-4552-A2E2-EF31A2EA7F5C}"/>
              </a:ext>
            </a:extLst>
          </p:cNvPr>
          <p:cNvGrpSpPr/>
          <p:nvPr/>
        </p:nvGrpSpPr>
        <p:grpSpPr>
          <a:xfrm>
            <a:off x="0" y="2237114"/>
            <a:ext cx="7639294" cy="2620636"/>
            <a:chOff x="0" y="2237114"/>
            <a:chExt cx="7639294" cy="2620636"/>
          </a:xfrm>
        </p:grpSpPr>
        <p:sp>
          <p:nvSpPr>
            <p:cNvPr id="102" name="TextBox 136">
              <a:extLst>
                <a:ext uri="{FF2B5EF4-FFF2-40B4-BE49-F238E27FC236}">
                  <a16:creationId xmlns:a16="http://schemas.microsoft.com/office/drawing/2014/main" id="{BDE0BA0C-5279-4671-BB61-4147D9A935DB}"/>
                </a:ext>
              </a:extLst>
            </p:cNvPr>
            <p:cNvSpPr txBox="1">
              <a:spLocks noChangeArrowheads="1"/>
            </p:cNvSpPr>
            <p:nvPr/>
          </p:nvSpPr>
          <p:spPr bwMode="auto">
            <a:xfrm>
              <a:off x="127532" y="2237114"/>
              <a:ext cx="2156362" cy="385362"/>
            </a:xfrm>
            <a:prstGeom prst="rect">
              <a:avLst/>
            </a:prstGeom>
            <a:noFill/>
            <a:ln w="9525">
              <a:noFill/>
              <a:miter lim="800000"/>
              <a:headEnd/>
              <a:tailEnd/>
            </a:ln>
          </p:spPr>
          <p:txBody>
            <a:bodyPr wrap="square">
              <a:spAutoFit/>
            </a:bodyPr>
            <a:lstStyle/>
            <a:p>
              <a:pPr lvl="0">
                <a:lnSpc>
                  <a:spcPts val="2500"/>
                </a:lnSpc>
                <a:defRPr/>
              </a:pPr>
              <a:r>
                <a:rPr lang="en-US" sz="1800" b="1" dirty="0">
                  <a:solidFill>
                    <a:srgbClr val="FFFFB3"/>
                  </a:solidFill>
                  <a:effectLst>
                    <a:outerShdw blurRad="38100" dist="38100" dir="2700000" algn="tl">
                      <a:srgbClr val="000000"/>
                    </a:outerShdw>
                  </a:effectLst>
                  <a:latin typeface="Arial" pitchFamily="34" charset="0"/>
                </a:rPr>
                <a:t>Power Generation</a:t>
              </a:r>
              <a:endParaRPr lang="en-US" sz="1800" b="1" dirty="0">
                <a:solidFill>
                  <a:srgbClr val="CCFFCC"/>
                </a:solidFill>
                <a:effectLst>
                  <a:outerShdw blurRad="38100" dist="38100" dir="2700000" algn="tl">
                    <a:srgbClr val="000000"/>
                  </a:outerShdw>
                </a:effectLst>
                <a:latin typeface="Arial" pitchFamily="34" charset="0"/>
              </a:endParaRPr>
            </a:p>
          </p:txBody>
        </p:sp>
        <p:sp>
          <p:nvSpPr>
            <p:cNvPr id="104" name="Rectangle 103">
              <a:extLst>
                <a:ext uri="{FF2B5EF4-FFF2-40B4-BE49-F238E27FC236}">
                  <a16:creationId xmlns:a16="http://schemas.microsoft.com/office/drawing/2014/main" id="{F4C566DF-E265-4802-A9DC-DEB989E4FE3F}"/>
                </a:ext>
              </a:extLst>
            </p:cNvPr>
            <p:cNvSpPr/>
            <p:nvPr/>
          </p:nvSpPr>
          <p:spPr bwMode="auto">
            <a:xfrm rot="10800000" flipV="1">
              <a:off x="1530563" y="2676250"/>
              <a:ext cx="5760720" cy="1828800"/>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nvGrpSpPr>
            <p:cNvPr id="6" name="Group 5">
              <a:extLst>
                <a:ext uri="{FF2B5EF4-FFF2-40B4-BE49-F238E27FC236}">
                  <a16:creationId xmlns:a16="http://schemas.microsoft.com/office/drawing/2014/main" id="{B7E88CE8-C7DB-4026-A753-B513E6B80F5C}"/>
                </a:ext>
              </a:extLst>
            </p:cNvPr>
            <p:cNvGrpSpPr/>
            <p:nvPr/>
          </p:nvGrpSpPr>
          <p:grpSpPr>
            <a:xfrm>
              <a:off x="0" y="2676250"/>
              <a:ext cx="1531479" cy="1924317"/>
              <a:chOff x="0" y="2676250"/>
              <a:chExt cx="1531479" cy="1924317"/>
            </a:xfrm>
          </p:grpSpPr>
          <p:cxnSp>
            <p:nvCxnSpPr>
              <p:cNvPr id="15" name="Straight Connector 14">
                <a:extLst>
                  <a:ext uri="{FF2B5EF4-FFF2-40B4-BE49-F238E27FC236}">
                    <a16:creationId xmlns:a16="http://schemas.microsoft.com/office/drawing/2014/main" id="{7A646B9E-E6BA-464B-B7D6-EE6C63BA58EB}"/>
                  </a:ext>
                </a:extLst>
              </p:cNvPr>
              <p:cNvCxnSpPr>
                <a:cxnSpLocks/>
              </p:cNvCxnSpPr>
              <p:nvPr/>
            </p:nvCxnSpPr>
            <p:spPr bwMode="auto">
              <a:xfrm>
                <a:off x="1439001" y="4505051"/>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8" name="Straight Connector 17">
                <a:extLst>
                  <a:ext uri="{FF2B5EF4-FFF2-40B4-BE49-F238E27FC236}">
                    <a16:creationId xmlns:a16="http://schemas.microsoft.com/office/drawing/2014/main" id="{8B4A3662-0658-4061-B15E-BADA19FBE594}"/>
                  </a:ext>
                </a:extLst>
              </p:cNvPr>
              <p:cNvCxnSpPr>
                <a:cxnSpLocks/>
              </p:cNvCxnSpPr>
              <p:nvPr/>
            </p:nvCxnSpPr>
            <p:spPr bwMode="auto">
              <a:xfrm>
                <a:off x="1439001" y="3773530"/>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24" name="Straight Connector 23">
                <a:extLst>
                  <a:ext uri="{FF2B5EF4-FFF2-40B4-BE49-F238E27FC236}">
                    <a16:creationId xmlns:a16="http://schemas.microsoft.com/office/drawing/2014/main" id="{C896CC78-C4DE-4362-BFA7-D4A542B2082B}"/>
                  </a:ext>
                </a:extLst>
              </p:cNvPr>
              <p:cNvCxnSpPr>
                <a:cxnSpLocks/>
              </p:cNvCxnSpPr>
              <p:nvPr/>
            </p:nvCxnSpPr>
            <p:spPr bwMode="auto">
              <a:xfrm>
                <a:off x="1439001" y="4139290"/>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33" name="Straight Connector 32">
                <a:extLst>
                  <a:ext uri="{FF2B5EF4-FFF2-40B4-BE49-F238E27FC236}">
                    <a16:creationId xmlns:a16="http://schemas.microsoft.com/office/drawing/2014/main" id="{73D93DA6-458C-42CA-A486-2A0EEDBA5E00}"/>
                  </a:ext>
                </a:extLst>
              </p:cNvPr>
              <p:cNvCxnSpPr>
                <a:cxnSpLocks/>
              </p:cNvCxnSpPr>
              <p:nvPr/>
            </p:nvCxnSpPr>
            <p:spPr bwMode="auto">
              <a:xfrm rot="5400000">
                <a:off x="1484842" y="4554847"/>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86" name="Straight Connector 85">
                <a:extLst>
                  <a:ext uri="{FF2B5EF4-FFF2-40B4-BE49-F238E27FC236}">
                    <a16:creationId xmlns:a16="http://schemas.microsoft.com/office/drawing/2014/main" id="{BC695B89-9969-4E37-B98A-1CCE2462D2C6}"/>
                  </a:ext>
                </a:extLst>
              </p:cNvPr>
              <p:cNvCxnSpPr>
                <a:cxnSpLocks/>
              </p:cNvCxnSpPr>
              <p:nvPr/>
            </p:nvCxnSpPr>
            <p:spPr bwMode="auto">
              <a:xfrm>
                <a:off x="1439001" y="3407770"/>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89" name="Straight Connector 88">
                <a:extLst>
                  <a:ext uri="{FF2B5EF4-FFF2-40B4-BE49-F238E27FC236}">
                    <a16:creationId xmlns:a16="http://schemas.microsoft.com/office/drawing/2014/main" id="{78BC3FAF-F02A-4C40-B061-2F9C164F0CB0}"/>
                  </a:ext>
                </a:extLst>
              </p:cNvPr>
              <p:cNvCxnSpPr>
                <a:cxnSpLocks/>
              </p:cNvCxnSpPr>
              <p:nvPr/>
            </p:nvCxnSpPr>
            <p:spPr bwMode="auto">
              <a:xfrm>
                <a:off x="1439001" y="2676250"/>
                <a:ext cx="91440" cy="0"/>
              </a:xfrm>
              <a:prstGeom prst="line">
                <a:avLst/>
              </a:prstGeom>
              <a:noFill/>
              <a:ln w="12700" cap="flat" cmpd="sng" algn="ctr">
                <a:solidFill>
                  <a:schemeClr val="tx1"/>
                </a:solidFill>
                <a:prstDash val="solid"/>
                <a:round/>
                <a:headEnd type="none" w="med" len="med"/>
                <a:tailEnd type="none" w="med" len="med"/>
              </a:ln>
              <a:effectLst/>
            </p:spPr>
          </p:cxnSp>
          <p:sp>
            <p:nvSpPr>
              <p:cNvPr id="98" name="TextBox 136">
                <a:extLst>
                  <a:ext uri="{FF2B5EF4-FFF2-40B4-BE49-F238E27FC236}">
                    <a16:creationId xmlns:a16="http://schemas.microsoft.com/office/drawing/2014/main" id="{303DFC62-074A-4ED5-BCC6-24236DE95725}"/>
                  </a:ext>
                </a:extLst>
              </p:cNvPr>
              <p:cNvSpPr txBox="1">
                <a:spLocks noChangeArrowheads="1"/>
              </p:cNvSpPr>
              <p:nvPr/>
            </p:nvSpPr>
            <p:spPr bwMode="auto">
              <a:xfrm>
                <a:off x="0" y="2728485"/>
                <a:ext cx="1531479"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Natural gas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9" name="TextBox 136">
                <a:extLst>
                  <a:ext uri="{FF2B5EF4-FFF2-40B4-BE49-F238E27FC236}">
                    <a16:creationId xmlns:a16="http://schemas.microsoft.com/office/drawing/2014/main" id="{A89D0432-EB07-48A0-B1AE-9D3418F68068}"/>
                  </a:ext>
                </a:extLst>
              </p:cNvPr>
              <p:cNvSpPr txBox="1">
                <a:spLocks noChangeArrowheads="1"/>
              </p:cNvSpPr>
              <p:nvPr/>
            </p:nvSpPr>
            <p:spPr bwMode="auto">
              <a:xfrm>
                <a:off x="0" y="3457985"/>
                <a:ext cx="1531479"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Solar PV</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0" name="TextBox 136">
                <a:extLst>
                  <a:ext uri="{FF2B5EF4-FFF2-40B4-BE49-F238E27FC236}">
                    <a16:creationId xmlns:a16="http://schemas.microsoft.com/office/drawing/2014/main" id="{2A7AE2F4-6048-4902-896B-54C3873CF776}"/>
                  </a:ext>
                </a:extLst>
              </p:cNvPr>
              <p:cNvSpPr txBox="1">
                <a:spLocks noChangeArrowheads="1"/>
              </p:cNvSpPr>
              <p:nvPr/>
            </p:nvSpPr>
            <p:spPr bwMode="auto">
              <a:xfrm>
                <a:off x="0" y="3822735"/>
                <a:ext cx="1531479"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Onshore wind</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1" name="TextBox 136">
                <a:extLst>
                  <a:ext uri="{FF2B5EF4-FFF2-40B4-BE49-F238E27FC236}">
                    <a16:creationId xmlns:a16="http://schemas.microsoft.com/office/drawing/2014/main" id="{8C7E6267-E66E-48F0-82F0-C4F806CA7D24}"/>
                  </a:ext>
                </a:extLst>
              </p:cNvPr>
              <p:cNvSpPr txBox="1">
                <a:spLocks noChangeArrowheads="1"/>
              </p:cNvSpPr>
              <p:nvPr/>
            </p:nvSpPr>
            <p:spPr bwMode="auto">
              <a:xfrm>
                <a:off x="0" y="4187484"/>
                <a:ext cx="1531479"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Offshore wind</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07" name="Straight Connector 106">
                <a:extLst>
                  <a:ext uri="{FF2B5EF4-FFF2-40B4-BE49-F238E27FC236}">
                    <a16:creationId xmlns:a16="http://schemas.microsoft.com/office/drawing/2014/main" id="{FB8EBCE1-1C6A-4086-AA7F-C41BA3DC158E}"/>
                  </a:ext>
                </a:extLst>
              </p:cNvPr>
              <p:cNvCxnSpPr>
                <a:cxnSpLocks/>
              </p:cNvCxnSpPr>
              <p:nvPr/>
            </p:nvCxnSpPr>
            <p:spPr bwMode="auto">
              <a:xfrm>
                <a:off x="1439001" y="3042010"/>
                <a:ext cx="91440" cy="0"/>
              </a:xfrm>
              <a:prstGeom prst="line">
                <a:avLst/>
              </a:prstGeom>
              <a:noFill/>
              <a:ln w="12700" cap="flat" cmpd="sng" algn="ctr">
                <a:solidFill>
                  <a:schemeClr val="tx1"/>
                </a:solidFill>
                <a:prstDash val="solid"/>
                <a:round/>
                <a:headEnd type="none" w="med" len="med"/>
                <a:tailEnd type="none" w="med" len="med"/>
              </a:ln>
              <a:effectLst/>
            </p:spPr>
          </p:cxnSp>
          <p:sp>
            <p:nvSpPr>
              <p:cNvPr id="108" name="TextBox 136">
                <a:extLst>
                  <a:ext uri="{FF2B5EF4-FFF2-40B4-BE49-F238E27FC236}">
                    <a16:creationId xmlns:a16="http://schemas.microsoft.com/office/drawing/2014/main" id="{B0EE2D76-6A74-4F80-960B-9FCF5735DBCC}"/>
                  </a:ext>
                </a:extLst>
              </p:cNvPr>
              <p:cNvSpPr txBox="1">
                <a:spLocks noChangeArrowheads="1"/>
              </p:cNvSpPr>
              <p:nvPr/>
            </p:nvSpPr>
            <p:spPr bwMode="auto">
              <a:xfrm>
                <a:off x="0" y="3093235"/>
                <a:ext cx="1531479"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Coal</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nvGrpSpPr>
            <p:cNvPr id="7" name="Group 6">
              <a:extLst>
                <a:ext uri="{FF2B5EF4-FFF2-40B4-BE49-F238E27FC236}">
                  <a16:creationId xmlns:a16="http://schemas.microsoft.com/office/drawing/2014/main" id="{0282D761-C712-400C-BB4B-B0A38E23D922}"/>
                </a:ext>
              </a:extLst>
            </p:cNvPr>
            <p:cNvGrpSpPr/>
            <p:nvPr/>
          </p:nvGrpSpPr>
          <p:grpSpPr>
            <a:xfrm>
              <a:off x="1394600" y="4509127"/>
              <a:ext cx="6244694" cy="348623"/>
              <a:chOff x="1394600" y="4509127"/>
              <a:chExt cx="6244694" cy="348623"/>
            </a:xfrm>
          </p:grpSpPr>
          <p:sp>
            <p:nvSpPr>
              <p:cNvPr id="34" name="TextBox 136">
                <a:extLst>
                  <a:ext uri="{FF2B5EF4-FFF2-40B4-BE49-F238E27FC236}">
                    <a16:creationId xmlns:a16="http://schemas.microsoft.com/office/drawing/2014/main" id="{7B294A5D-65E2-4FAA-B851-3F34447DFB54}"/>
                  </a:ext>
                </a:extLst>
              </p:cNvPr>
              <p:cNvSpPr txBox="1">
                <a:spLocks noChangeArrowheads="1"/>
              </p:cNvSpPr>
              <p:nvPr/>
            </p:nvSpPr>
            <p:spPr bwMode="auto">
              <a:xfrm>
                <a:off x="1394600" y="4565362"/>
                <a:ext cx="277640"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1" name="TextBox 136">
                <a:extLst>
                  <a:ext uri="{FF2B5EF4-FFF2-40B4-BE49-F238E27FC236}">
                    <a16:creationId xmlns:a16="http://schemas.microsoft.com/office/drawing/2014/main" id="{D37A5BF4-943A-4A2A-8148-97DE56504207}"/>
                  </a:ext>
                </a:extLst>
              </p:cNvPr>
              <p:cNvSpPr txBox="1">
                <a:spLocks noChangeArrowheads="1"/>
              </p:cNvSpPr>
              <p:nvPr/>
            </p:nvSpPr>
            <p:spPr bwMode="auto">
              <a:xfrm>
                <a:off x="3148691" y="4565362"/>
                <a:ext cx="603050"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6,000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10" name="Straight Connector 109">
                <a:extLst>
                  <a:ext uri="{FF2B5EF4-FFF2-40B4-BE49-F238E27FC236}">
                    <a16:creationId xmlns:a16="http://schemas.microsoft.com/office/drawing/2014/main" id="{13995E6B-9D13-4C38-B1E0-0610767B4028}"/>
                  </a:ext>
                </a:extLst>
              </p:cNvPr>
              <p:cNvCxnSpPr>
                <a:cxnSpLocks/>
              </p:cNvCxnSpPr>
              <p:nvPr/>
            </p:nvCxnSpPr>
            <p:spPr bwMode="auto">
              <a:xfrm rot="5400000">
                <a:off x="3405082" y="4554847"/>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14" name="Straight Connector 113">
                <a:extLst>
                  <a:ext uri="{FF2B5EF4-FFF2-40B4-BE49-F238E27FC236}">
                    <a16:creationId xmlns:a16="http://schemas.microsoft.com/office/drawing/2014/main" id="{CD1304E8-CB45-467B-BF90-C77F004B02D9}"/>
                  </a:ext>
                </a:extLst>
              </p:cNvPr>
              <p:cNvCxnSpPr>
                <a:cxnSpLocks/>
              </p:cNvCxnSpPr>
              <p:nvPr/>
            </p:nvCxnSpPr>
            <p:spPr bwMode="auto">
              <a:xfrm rot="5400000">
                <a:off x="7245563" y="45548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115" name="TextBox 136">
                <a:extLst>
                  <a:ext uri="{FF2B5EF4-FFF2-40B4-BE49-F238E27FC236}">
                    <a16:creationId xmlns:a16="http://schemas.microsoft.com/office/drawing/2014/main" id="{68294E62-A2D2-42C2-9479-F67EA0909983}"/>
                  </a:ext>
                </a:extLst>
              </p:cNvPr>
              <p:cNvSpPr txBox="1">
                <a:spLocks noChangeArrowheads="1"/>
              </p:cNvSpPr>
              <p:nvPr/>
            </p:nvSpPr>
            <p:spPr bwMode="auto">
              <a:xfrm>
                <a:off x="6943271" y="4565362"/>
                <a:ext cx="696023"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18,000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68" name="TextBox 136">
                <a:extLst>
                  <a:ext uri="{FF2B5EF4-FFF2-40B4-BE49-F238E27FC236}">
                    <a16:creationId xmlns:a16="http://schemas.microsoft.com/office/drawing/2014/main" id="{898AC0FD-B5E2-4596-AAA9-73B165686446}"/>
                  </a:ext>
                </a:extLst>
              </p:cNvPr>
              <p:cNvSpPr txBox="1">
                <a:spLocks noChangeArrowheads="1"/>
              </p:cNvSpPr>
              <p:nvPr/>
            </p:nvSpPr>
            <p:spPr bwMode="auto">
              <a:xfrm>
                <a:off x="1870541" y="4565362"/>
                <a:ext cx="603050"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69" name="Straight Connector 68">
                <a:extLst>
                  <a:ext uri="{FF2B5EF4-FFF2-40B4-BE49-F238E27FC236}">
                    <a16:creationId xmlns:a16="http://schemas.microsoft.com/office/drawing/2014/main" id="{F5B7E0C1-41CF-4DBD-A203-8E5389161803}"/>
                  </a:ext>
                </a:extLst>
              </p:cNvPr>
              <p:cNvCxnSpPr>
                <a:cxnSpLocks/>
              </p:cNvCxnSpPr>
              <p:nvPr/>
            </p:nvCxnSpPr>
            <p:spPr bwMode="auto">
              <a:xfrm rot="5400000">
                <a:off x="2124922" y="45548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72" name="TextBox 136">
                <a:extLst>
                  <a:ext uri="{FF2B5EF4-FFF2-40B4-BE49-F238E27FC236}">
                    <a16:creationId xmlns:a16="http://schemas.microsoft.com/office/drawing/2014/main" id="{E9570C68-B2B7-4644-8E58-E87C21F2F88B}"/>
                  </a:ext>
                </a:extLst>
              </p:cNvPr>
              <p:cNvSpPr txBox="1">
                <a:spLocks noChangeArrowheads="1"/>
              </p:cNvSpPr>
              <p:nvPr/>
            </p:nvSpPr>
            <p:spPr bwMode="auto">
              <a:xfrm>
                <a:off x="2510337" y="4565362"/>
                <a:ext cx="603050"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4,000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73" name="Straight Connector 72">
                <a:extLst>
                  <a:ext uri="{FF2B5EF4-FFF2-40B4-BE49-F238E27FC236}">
                    <a16:creationId xmlns:a16="http://schemas.microsoft.com/office/drawing/2014/main" id="{7C9CA175-08B1-4182-948B-0AB06E9F1433}"/>
                  </a:ext>
                </a:extLst>
              </p:cNvPr>
              <p:cNvCxnSpPr>
                <a:cxnSpLocks/>
              </p:cNvCxnSpPr>
              <p:nvPr/>
            </p:nvCxnSpPr>
            <p:spPr bwMode="auto">
              <a:xfrm rot="5400000">
                <a:off x="2765002" y="45548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78" name="TextBox 136">
                <a:extLst>
                  <a:ext uri="{FF2B5EF4-FFF2-40B4-BE49-F238E27FC236}">
                    <a16:creationId xmlns:a16="http://schemas.microsoft.com/office/drawing/2014/main" id="{A5F056E6-ED40-463F-A724-48FCFDA0BCE6}"/>
                  </a:ext>
                </a:extLst>
              </p:cNvPr>
              <p:cNvSpPr txBox="1">
                <a:spLocks noChangeArrowheads="1"/>
              </p:cNvSpPr>
              <p:nvPr/>
            </p:nvSpPr>
            <p:spPr bwMode="auto">
              <a:xfrm>
                <a:off x="3789918" y="4565362"/>
                <a:ext cx="603050"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8,000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79" name="Straight Connector 78">
                <a:extLst>
                  <a:ext uri="{FF2B5EF4-FFF2-40B4-BE49-F238E27FC236}">
                    <a16:creationId xmlns:a16="http://schemas.microsoft.com/office/drawing/2014/main" id="{875093A9-7AF4-4680-9F7A-A420F48B353A}"/>
                  </a:ext>
                </a:extLst>
              </p:cNvPr>
              <p:cNvCxnSpPr>
                <a:cxnSpLocks/>
              </p:cNvCxnSpPr>
              <p:nvPr/>
            </p:nvCxnSpPr>
            <p:spPr bwMode="auto">
              <a:xfrm rot="5400000">
                <a:off x="4045162" y="45548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80" name="TextBox 136">
                <a:extLst>
                  <a:ext uri="{FF2B5EF4-FFF2-40B4-BE49-F238E27FC236}">
                    <a16:creationId xmlns:a16="http://schemas.microsoft.com/office/drawing/2014/main" id="{747B3394-CF96-4604-8E65-57C1DE92FEBF}"/>
                  </a:ext>
                </a:extLst>
              </p:cNvPr>
              <p:cNvSpPr txBox="1">
                <a:spLocks noChangeArrowheads="1"/>
              </p:cNvSpPr>
              <p:nvPr/>
            </p:nvSpPr>
            <p:spPr bwMode="auto">
              <a:xfrm>
                <a:off x="4385619" y="4565362"/>
                <a:ext cx="696024"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10,000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81" name="Straight Connector 80">
                <a:extLst>
                  <a:ext uri="{FF2B5EF4-FFF2-40B4-BE49-F238E27FC236}">
                    <a16:creationId xmlns:a16="http://schemas.microsoft.com/office/drawing/2014/main" id="{ABDDC901-1093-4746-9FCE-C8412D974DA0}"/>
                  </a:ext>
                </a:extLst>
              </p:cNvPr>
              <p:cNvCxnSpPr>
                <a:cxnSpLocks/>
              </p:cNvCxnSpPr>
              <p:nvPr/>
            </p:nvCxnSpPr>
            <p:spPr bwMode="auto">
              <a:xfrm rot="5400000">
                <a:off x="4685242" y="45548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82" name="TextBox 136">
                <a:extLst>
                  <a:ext uri="{FF2B5EF4-FFF2-40B4-BE49-F238E27FC236}">
                    <a16:creationId xmlns:a16="http://schemas.microsoft.com/office/drawing/2014/main" id="{8AF69D0E-1ECC-4B0E-B08A-9F258B3413D4}"/>
                  </a:ext>
                </a:extLst>
              </p:cNvPr>
              <p:cNvSpPr txBox="1">
                <a:spLocks noChangeArrowheads="1"/>
              </p:cNvSpPr>
              <p:nvPr/>
            </p:nvSpPr>
            <p:spPr bwMode="auto">
              <a:xfrm>
                <a:off x="5023969" y="4565362"/>
                <a:ext cx="696024"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12,000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83" name="Straight Connector 82">
                <a:extLst>
                  <a:ext uri="{FF2B5EF4-FFF2-40B4-BE49-F238E27FC236}">
                    <a16:creationId xmlns:a16="http://schemas.microsoft.com/office/drawing/2014/main" id="{2E279247-77E2-4F4B-B1C3-0C44BBFEFD06}"/>
                  </a:ext>
                </a:extLst>
              </p:cNvPr>
              <p:cNvCxnSpPr>
                <a:cxnSpLocks/>
              </p:cNvCxnSpPr>
              <p:nvPr/>
            </p:nvCxnSpPr>
            <p:spPr bwMode="auto">
              <a:xfrm rot="5400000">
                <a:off x="5325322" y="45548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109" name="TextBox 136">
                <a:extLst>
                  <a:ext uri="{FF2B5EF4-FFF2-40B4-BE49-F238E27FC236}">
                    <a16:creationId xmlns:a16="http://schemas.microsoft.com/office/drawing/2014/main" id="{27841B2D-944F-425D-84DA-32AF4F4DDEE4}"/>
                  </a:ext>
                </a:extLst>
              </p:cNvPr>
              <p:cNvSpPr txBox="1">
                <a:spLocks noChangeArrowheads="1"/>
              </p:cNvSpPr>
              <p:nvPr/>
            </p:nvSpPr>
            <p:spPr bwMode="auto">
              <a:xfrm>
                <a:off x="5666643" y="4565362"/>
                <a:ext cx="696024"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14,000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12" name="Straight Connector 111">
                <a:extLst>
                  <a:ext uri="{FF2B5EF4-FFF2-40B4-BE49-F238E27FC236}">
                    <a16:creationId xmlns:a16="http://schemas.microsoft.com/office/drawing/2014/main" id="{B135E8A7-DE33-44B5-9E0B-85594E2EB1D9}"/>
                  </a:ext>
                </a:extLst>
              </p:cNvPr>
              <p:cNvCxnSpPr>
                <a:cxnSpLocks/>
              </p:cNvCxnSpPr>
              <p:nvPr/>
            </p:nvCxnSpPr>
            <p:spPr bwMode="auto">
              <a:xfrm rot="5400000">
                <a:off x="5965402" y="4554847"/>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13" name="Straight Connector 112">
                <a:extLst>
                  <a:ext uri="{FF2B5EF4-FFF2-40B4-BE49-F238E27FC236}">
                    <a16:creationId xmlns:a16="http://schemas.microsoft.com/office/drawing/2014/main" id="{9769A0EE-7D60-4210-AB22-492E40DD1793}"/>
                  </a:ext>
                </a:extLst>
              </p:cNvPr>
              <p:cNvCxnSpPr>
                <a:cxnSpLocks/>
              </p:cNvCxnSpPr>
              <p:nvPr/>
            </p:nvCxnSpPr>
            <p:spPr bwMode="auto">
              <a:xfrm rot="5400000">
                <a:off x="6605482" y="45548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116" name="TextBox 136">
                <a:extLst>
                  <a:ext uri="{FF2B5EF4-FFF2-40B4-BE49-F238E27FC236}">
                    <a16:creationId xmlns:a16="http://schemas.microsoft.com/office/drawing/2014/main" id="{40C4AE8D-1C22-4545-B789-CA0B999414C5}"/>
                  </a:ext>
                </a:extLst>
              </p:cNvPr>
              <p:cNvSpPr txBox="1">
                <a:spLocks noChangeArrowheads="1"/>
              </p:cNvSpPr>
              <p:nvPr/>
            </p:nvSpPr>
            <p:spPr bwMode="auto">
              <a:xfrm>
                <a:off x="6300687" y="4565362"/>
                <a:ext cx="696024"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16,000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sp>
        <p:nvSpPr>
          <p:cNvPr id="2" name="TextBox 66">
            <a:extLst>
              <a:ext uri="{FF2B5EF4-FFF2-40B4-BE49-F238E27FC236}">
                <a16:creationId xmlns:a16="http://schemas.microsoft.com/office/drawing/2014/main" id="{54EB12FF-468D-4FB7-9951-3C30C075C407}"/>
              </a:ext>
            </a:extLst>
          </p:cNvPr>
          <p:cNvSpPr txBox="1">
            <a:spLocks noChangeArrowheads="1"/>
          </p:cNvSpPr>
          <p:nvPr/>
        </p:nvSpPr>
        <p:spPr bwMode="auto">
          <a:xfrm>
            <a:off x="-1" y="4942368"/>
            <a:ext cx="685801"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lvl="0">
              <a:buClr>
                <a:srgbClr val="FFCC66"/>
              </a:buClr>
              <a:buNone/>
              <a:defRPr/>
            </a:pPr>
            <a:r>
              <a:rPr lang="en-US" altLang="en-US" sz="700" dirty="0">
                <a:solidFill>
                  <a:schemeClr val="tx1">
                    <a:lumMod val="75000"/>
                  </a:schemeClr>
                </a:solidFill>
                <a:effectLst>
                  <a:outerShdw blurRad="38100" dist="38100" dir="2700000" algn="tl">
                    <a:srgbClr val="000000">
                      <a:alpha val="43137"/>
                    </a:srgbClr>
                  </a:outerShdw>
                </a:effectLst>
                <a:latin typeface="Arial"/>
              </a:rPr>
              <a:t>Source: IEA</a:t>
            </a:r>
            <a:endParaRPr lang="en-US" sz="1000" dirty="0">
              <a:solidFill>
                <a:schemeClr val="tx1">
                  <a:lumMod val="75000"/>
                </a:schemeClr>
              </a:solidFill>
              <a:effectLst>
                <a:outerShdw blurRad="38100" dist="38100" dir="2700000" algn="tl">
                  <a:srgbClr val="000000">
                    <a:alpha val="43137"/>
                  </a:srgbClr>
                </a:outerShdw>
              </a:effectLst>
              <a:latin typeface="Arial"/>
            </a:endParaRPr>
          </a:p>
        </p:txBody>
      </p:sp>
      <p:sp>
        <p:nvSpPr>
          <p:cNvPr id="4" name="Rectangle 3">
            <a:extLst>
              <a:ext uri="{FF2B5EF4-FFF2-40B4-BE49-F238E27FC236}">
                <a16:creationId xmlns:a16="http://schemas.microsoft.com/office/drawing/2014/main" id="{C5D0B541-919A-4129-9B55-3C650430CEFE}"/>
              </a:ext>
            </a:extLst>
          </p:cNvPr>
          <p:cNvSpPr/>
          <p:nvPr/>
        </p:nvSpPr>
        <p:spPr bwMode="auto">
          <a:xfrm rot="10800000" flipV="1">
            <a:off x="1530563" y="1123951"/>
            <a:ext cx="5760720" cy="731520"/>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57" name="TextBox 136">
            <a:extLst>
              <a:ext uri="{FF2B5EF4-FFF2-40B4-BE49-F238E27FC236}">
                <a16:creationId xmlns:a16="http://schemas.microsoft.com/office/drawing/2014/main" id="{BE3604B1-EDA7-4158-862F-B541B0517DF7}"/>
              </a:ext>
            </a:extLst>
          </p:cNvPr>
          <p:cNvSpPr txBox="1">
            <a:spLocks noChangeArrowheads="1"/>
          </p:cNvSpPr>
          <p:nvPr/>
        </p:nvSpPr>
        <p:spPr bwMode="auto">
          <a:xfrm>
            <a:off x="158716" y="686560"/>
            <a:ext cx="1885823" cy="385362"/>
          </a:xfrm>
          <a:prstGeom prst="rect">
            <a:avLst/>
          </a:prstGeom>
          <a:noFill/>
          <a:ln w="9525">
            <a:noFill/>
            <a:miter lim="800000"/>
            <a:headEnd/>
            <a:tailEnd/>
          </a:ln>
        </p:spPr>
        <p:txBody>
          <a:bodyPr wrap="square">
            <a:spAutoFit/>
          </a:bodyPr>
          <a:lstStyle/>
          <a:p>
            <a:pPr lvl="0">
              <a:lnSpc>
                <a:spcPts val="2500"/>
              </a:lnSpc>
              <a:defRPr/>
            </a:pPr>
            <a:r>
              <a:rPr lang="en-US" sz="1800" b="1" dirty="0">
                <a:solidFill>
                  <a:srgbClr val="FFFFB3"/>
                </a:solidFill>
                <a:effectLst>
                  <a:outerShdw blurRad="38100" dist="38100" dir="2700000" algn="tl">
                    <a:srgbClr val="000000"/>
                  </a:outerShdw>
                </a:effectLst>
                <a:latin typeface="Arial" pitchFamily="34" charset="0"/>
              </a:rPr>
              <a:t>Transportation</a:t>
            </a:r>
            <a:endParaRPr lang="en-US" sz="1800" b="1" dirty="0">
              <a:solidFill>
                <a:srgbClr val="CCFFCC"/>
              </a:solidFill>
              <a:effectLst>
                <a:outerShdw blurRad="38100" dist="38100" dir="2700000" algn="tl">
                  <a:srgbClr val="000000"/>
                </a:outerShdw>
              </a:effectLst>
              <a:latin typeface="Arial" pitchFamily="34" charset="0"/>
            </a:endParaRPr>
          </a:p>
        </p:txBody>
      </p:sp>
      <p:pic>
        <p:nvPicPr>
          <p:cNvPr id="1026" name="Picture 1">
            <a:extLst>
              <a:ext uri="{FF2B5EF4-FFF2-40B4-BE49-F238E27FC236}">
                <a16:creationId xmlns:a16="http://schemas.microsoft.com/office/drawing/2014/main" id="{C94E84AD-92DD-40BF-B213-C20B3F23272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5506000"/>
            <a:ext cx="2750512" cy="13279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
            <a:extLst>
              <a:ext uri="{FF2B5EF4-FFF2-40B4-BE49-F238E27FC236}">
                <a16:creationId xmlns:a16="http://schemas.microsoft.com/office/drawing/2014/main" id="{7E41E370-DBA0-4572-BB09-09FDBCC2C5E6}"/>
              </a:ext>
            </a:extLst>
          </p:cNvPr>
          <p:cNvGrpSpPr/>
          <p:nvPr/>
        </p:nvGrpSpPr>
        <p:grpSpPr>
          <a:xfrm>
            <a:off x="-1" y="1123950"/>
            <a:ext cx="1531480" cy="678743"/>
            <a:chOff x="-1" y="1123950"/>
            <a:chExt cx="1531480" cy="678743"/>
          </a:xfrm>
        </p:grpSpPr>
        <p:cxnSp>
          <p:nvCxnSpPr>
            <p:cNvPr id="13" name="Straight Connector 12">
              <a:extLst>
                <a:ext uri="{FF2B5EF4-FFF2-40B4-BE49-F238E27FC236}">
                  <a16:creationId xmlns:a16="http://schemas.microsoft.com/office/drawing/2014/main" id="{510B3BF5-C8CE-440A-859B-A71F0DB2108A}"/>
                </a:ext>
              </a:extLst>
            </p:cNvPr>
            <p:cNvCxnSpPr>
              <a:cxnSpLocks/>
            </p:cNvCxnSpPr>
            <p:nvPr/>
          </p:nvCxnSpPr>
          <p:spPr bwMode="auto">
            <a:xfrm>
              <a:off x="1439001" y="1123950"/>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95" name="Straight Connector 94">
              <a:extLst>
                <a:ext uri="{FF2B5EF4-FFF2-40B4-BE49-F238E27FC236}">
                  <a16:creationId xmlns:a16="http://schemas.microsoft.com/office/drawing/2014/main" id="{75AE071B-B0D5-4629-8AA2-8FD3CBB585A6}"/>
                </a:ext>
              </a:extLst>
            </p:cNvPr>
            <p:cNvCxnSpPr>
              <a:cxnSpLocks/>
            </p:cNvCxnSpPr>
            <p:nvPr/>
          </p:nvCxnSpPr>
          <p:spPr bwMode="auto">
            <a:xfrm>
              <a:off x="1439001" y="1489711"/>
              <a:ext cx="91440" cy="0"/>
            </a:xfrm>
            <a:prstGeom prst="line">
              <a:avLst/>
            </a:prstGeom>
            <a:noFill/>
            <a:ln w="12700" cap="flat" cmpd="sng" algn="ctr">
              <a:solidFill>
                <a:schemeClr val="tx1"/>
              </a:solidFill>
              <a:prstDash val="solid"/>
              <a:round/>
              <a:headEnd type="none" w="med" len="med"/>
              <a:tailEnd type="none" w="med" len="med"/>
            </a:ln>
            <a:effectLst/>
          </p:spPr>
        </p:cxnSp>
        <p:sp>
          <p:nvSpPr>
            <p:cNvPr id="96" name="TextBox 136">
              <a:extLst>
                <a:ext uri="{FF2B5EF4-FFF2-40B4-BE49-F238E27FC236}">
                  <a16:creationId xmlns:a16="http://schemas.microsoft.com/office/drawing/2014/main" id="{7BE85506-47C8-4EE1-BA8A-A30C7603B730}"/>
                </a:ext>
              </a:extLst>
            </p:cNvPr>
            <p:cNvSpPr txBox="1">
              <a:spLocks noChangeArrowheads="1"/>
            </p:cNvSpPr>
            <p:nvPr/>
          </p:nvSpPr>
          <p:spPr bwMode="auto">
            <a:xfrm>
              <a:off x="-1" y="1171400"/>
              <a:ext cx="1531480"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2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ICE</a:t>
              </a:r>
            </a:p>
          </p:txBody>
        </p:sp>
        <p:sp>
          <p:nvSpPr>
            <p:cNvPr id="97" name="TextBox 136">
              <a:extLst>
                <a:ext uri="{FF2B5EF4-FFF2-40B4-BE49-F238E27FC236}">
                  <a16:creationId xmlns:a16="http://schemas.microsoft.com/office/drawing/2014/main" id="{F3E48AB4-6C49-4122-B2CF-D811AD98777D}"/>
                </a:ext>
              </a:extLst>
            </p:cNvPr>
            <p:cNvSpPr txBox="1">
              <a:spLocks noChangeArrowheads="1"/>
            </p:cNvSpPr>
            <p:nvPr/>
          </p:nvSpPr>
          <p:spPr bwMode="auto">
            <a:xfrm>
              <a:off x="0" y="1530824"/>
              <a:ext cx="1531479"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EV</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sp>
        <p:nvSpPr>
          <p:cNvPr id="103" name="Rectangle 111">
            <a:extLst>
              <a:ext uri="{FF2B5EF4-FFF2-40B4-BE49-F238E27FC236}">
                <a16:creationId xmlns:a16="http://schemas.microsoft.com/office/drawing/2014/main" id="{E36A99B0-5F7F-428B-A675-BDE2D4202F3A}"/>
              </a:ext>
            </a:extLst>
          </p:cNvPr>
          <p:cNvSpPr>
            <a:spLocks noChangeArrowheads="1"/>
          </p:cNvSpPr>
          <p:nvPr/>
        </p:nvSpPr>
        <p:spPr bwMode="auto">
          <a:xfrm>
            <a:off x="152400" y="81168"/>
            <a:ext cx="8839200" cy="530521"/>
          </a:xfrm>
          <a:prstGeom prst="rect">
            <a:avLst/>
          </a:prstGeom>
          <a:noFill/>
          <a:ln w="9525">
            <a:noFill/>
            <a:miter lim="800000"/>
            <a:headEnd/>
            <a:tailEnd/>
          </a:ln>
          <a:effectLst/>
        </p:spPr>
        <p:txBody>
          <a:bodyPr anchor="b" anchorCtr="1"/>
          <a:lstStyle/>
          <a:p>
            <a:pPr lvl="0" algn="ctr">
              <a:lnSpc>
                <a:spcPts val="3200"/>
              </a:lnSpc>
              <a:defRPr/>
            </a:pPr>
            <a:r>
              <a:rPr kumimoji="0" lang="en-US" sz="2800" b="1" u="none" strike="noStrike" kern="1200" cap="small" spc="0" normalizeH="0" noProof="0" dirty="0">
                <a:ln>
                  <a:noFill/>
                </a:ln>
                <a:solidFill>
                  <a:schemeClr val="accent2">
                    <a:lumMod val="20000"/>
                    <a:lumOff val="80000"/>
                  </a:schemeClr>
                </a:solidFill>
                <a:effectLst>
                  <a:outerShdw blurRad="38100" dist="38100" dir="2700000" algn="tl">
                    <a:srgbClr val="000000"/>
                  </a:outerShdw>
                </a:effectLst>
                <a:uLnTx/>
                <a:uFillTx/>
                <a:latin typeface="Arial" pitchFamily="34" charset="0"/>
              </a:rPr>
              <a:t>Raw Materials for Power and Transport</a:t>
            </a:r>
          </a:p>
        </p:txBody>
      </p:sp>
      <p:sp>
        <p:nvSpPr>
          <p:cNvPr id="127" name="TextBox 136">
            <a:extLst>
              <a:ext uri="{FF2B5EF4-FFF2-40B4-BE49-F238E27FC236}">
                <a16:creationId xmlns:a16="http://schemas.microsoft.com/office/drawing/2014/main" id="{EDDBC1F6-B202-4B0F-83AB-889F6868BAD1}"/>
              </a:ext>
            </a:extLst>
          </p:cNvPr>
          <p:cNvSpPr txBox="1">
            <a:spLocks noChangeArrowheads="1"/>
          </p:cNvSpPr>
          <p:nvPr/>
        </p:nvSpPr>
        <p:spPr bwMode="auto">
          <a:xfrm>
            <a:off x="7061196" y="1917052"/>
            <a:ext cx="46358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250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3" name="Group 2">
            <a:extLst>
              <a:ext uri="{FF2B5EF4-FFF2-40B4-BE49-F238E27FC236}">
                <a16:creationId xmlns:a16="http://schemas.microsoft.com/office/drawing/2014/main" id="{529B9F56-D80F-41B9-B771-AB5EC77039E8}"/>
              </a:ext>
            </a:extLst>
          </p:cNvPr>
          <p:cNvGrpSpPr/>
          <p:nvPr/>
        </p:nvGrpSpPr>
        <p:grpSpPr>
          <a:xfrm>
            <a:off x="1394600" y="1855472"/>
            <a:ext cx="5896683" cy="353968"/>
            <a:chOff x="1394600" y="1855472"/>
            <a:chExt cx="5896683" cy="353968"/>
          </a:xfrm>
        </p:grpSpPr>
        <p:cxnSp>
          <p:nvCxnSpPr>
            <p:cNvPr id="92" name="Straight Connector 91">
              <a:extLst>
                <a:ext uri="{FF2B5EF4-FFF2-40B4-BE49-F238E27FC236}">
                  <a16:creationId xmlns:a16="http://schemas.microsoft.com/office/drawing/2014/main" id="{A38DE98F-F9D3-4D2E-9FC3-232F1623337E}"/>
                </a:ext>
              </a:extLst>
            </p:cNvPr>
            <p:cNvCxnSpPr>
              <a:cxnSpLocks/>
            </p:cNvCxnSpPr>
            <p:nvPr/>
          </p:nvCxnSpPr>
          <p:spPr bwMode="auto">
            <a:xfrm>
              <a:off x="1439001" y="1855472"/>
              <a:ext cx="91440" cy="0"/>
            </a:xfrm>
            <a:prstGeom prst="line">
              <a:avLst/>
            </a:prstGeom>
            <a:noFill/>
            <a:ln w="12700" cap="flat" cmpd="sng" algn="ctr">
              <a:solidFill>
                <a:schemeClr val="tx1"/>
              </a:solidFill>
              <a:prstDash val="solid"/>
              <a:round/>
              <a:headEnd type="none" w="med" len="med"/>
              <a:tailEnd type="none" w="med" len="med"/>
            </a:ln>
            <a:effectLst/>
          </p:spPr>
        </p:cxnSp>
        <p:sp>
          <p:nvSpPr>
            <p:cNvPr id="117" name="TextBox 136">
              <a:extLst>
                <a:ext uri="{FF2B5EF4-FFF2-40B4-BE49-F238E27FC236}">
                  <a16:creationId xmlns:a16="http://schemas.microsoft.com/office/drawing/2014/main" id="{6B8AEE64-E42F-48AD-8206-C18D6FC5F835}"/>
                </a:ext>
              </a:extLst>
            </p:cNvPr>
            <p:cNvSpPr txBox="1">
              <a:spLocks noChangeArrowheads="1"/>
            </p:cNvSpPr>
            <p:nvPr/>
          </p:nvSpPr>
          <p:spPr bwMode="auto">
            <a:xfrm>
              <a:off x="1394600" y="1917052"/>
              <a:ext cx="277640"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18" name="Straight Connector 117">
              <a:extLst>
                <a:ext uri="{FF2B5EF4-FFF2-40B4-BE49-F238E27FC236}">
                  <a16:creationId xmlns:a16="http://schemas.microsoft.com/office/drawing/2014/main" id="{506C94A3-B9CB-4B52-9695-56D6FDDCD946}"/>
                </a:ext>
              </a:extLst>
            </p:cNvPr>
            <p:cNvCxnSpPr>
              <a:cxnSpLocks/>
            </p:cNvCxnSpPr>
            <p:nvPr/>
          </p:nvCxnSpPr>
          <p:spPr bwMode="auto">
            <a:xfrm rot="5400000">
              <a:off x="1484842" y="1906537"/>
              <a:ext cx="91440" cy="0"/>
            </a:xfrm>
            <a:prstGeom prst="line">
              <a:avLst/>
            </a:prstGeom>
            <a:noFill/>
            <a:ln w="12700" cap="flat" cmpd="sng" algn="ctr">
              <a:solidFill>
                <a:schemeClr val="tx1"/>
              </a:solidFill>
              <a:prstDash val="solid"/>
              <a:round/>
              <a:headEnd type="none" w="med" len="med"/>
              <a:tailEnd type="none" w="med" len="med"/>
            </a:ln>
            <a:effectLst/>
          </p:spPr>
        </p:cxnSp>
        <p:sp>
          <p:nvSpPr>
            <p:cNvPr id="119" name="TextBox 136">
              <a:extLst>
                <a:ext uri="{FF2B5EF4-FFF2-40B4-BE49-F238E27FC236}">
                  <a16:creationId xmlns:a16="http://schemas.microsoft.com/office/drawing/2014/main" id="{86DDB90E-7016-4750-9331-8FDF58ECFC73}"/>
                </a:ext>
              </a:extLst>
            </p:cNvPr>
            <p:cNvSpPr txBox="1">
              <a:spLocks noChangeArrowheads="1"/>
            </p:cNvSpPr>
            <p:nvPr/>
          </p:nvSpPr>
          <p:spPr bwMode="auto">
            <a:xfrm>
              <a:off x="2502296" y="1917052"/>
              <a:ext cx="370614"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20" name="Straight Connector 119">
              <a:extLst>
                <a:ext uri="{FF2B5EF4-FFF2-40B4-BE49-F238E27FC236}">
                  <a16:creationId xmlns:a16="http://schemas.microsoft.com/office/drawing/2014/main" id="{8D223238-48E3-4509-8D67-C8552C1C77EA}"/>
                </a:ext>
              </a:extLst>
            </p:cNvPr>
            <p:cNvCxnSpPr>
              <a:cxnSpLocks/>
            </p:cNvCxnSpPr>
            <p:nvPr/>
          </p:nvCxnSpPr>
          <p:spPr bwMode="auto">
            <a:xfrm rot="5400000">
              <a:off x="2636986" y="1906537"/>
              <a:ext cx="91440" cy="0"/>
            </a:xfrm>
            <a:prstGeom prst="line">
              <a:avLst/>
            </a:prstGeom>
            <a:noFill/>
            <a:ln w="12700" cap="flat" cmpd="sng" algn="ctr">
              <a:solidFill>
                <a:schemeClr val="tx1"/>
              </a:solidFill>
              <a:prstDash val="solid"/>
              <a:round/>
              <a:headEnd type="none" w="med" len="med"/>
              <a:tailEnd type="none" w="med" len="med"/>
            </a:ln>
            <a:effectLst/>
          </p:spPr>
        </p:cxnSp>
        <p:sp>
          <p:nvSpPr>
            <p:cNvPr id="121" name="TextBox 136">
              <a:extLst>
                <a:ext uri="{FF2B5EF4-FFF2-40B4-BE49-F238E27FC236}">
                  <a16:creationId xmlns:a16="http://schemas.microsoft.com/office/drawing/2014/main" id="{CAFE80D7-5DE9-4D10-8852-64A13D279BA2}"/>
                </a:ext>
              </a:extLst>
            </p:cNvPr>
            <p:cNvSpPr txBox="1">
              <a:spLocks noChangeArrowheads="1"/>
            </p:cNvSpPr>
            <p:nvPr/>
          </p:nvSpPr>
          <p:spPr bwMode="auto">
            <a:xfrm>
              <a:off x="3599643" y="1917052"/>
              <a:ext cx="46358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22" name="Straight Connector 121">
              <a:extLst>
                <a:ext uri="{FF2B5EF4-FFF2-40B4-BE49-F238E27FC236}">
                  <a16:creationId xmlns:a16="http://schemas.microsoft.com/office/drawing/2014/main" id="{786EAAA3-A8E6-4FC7-8C0D-BB89FAE95739}"/>
                </a:ext>
              </a:extLst>
            </p:cNvPr>
            <p:cNvCxnSpPr>
              <a:cxnSpLocks/>
            </p:cNvCxnSpPr>
            <p:nvPr/>
          </p:nvCxnSpPr>
          <p:spPr bwMode="auto">
            <a:xfrm rot="5400000">
              <a:off x="3789130" y="1906537"/>
              <a:ext cx="91440" cy="0"/>
            </a:xfrm>
            <a:prstGeom prst="line">
              <a:avLst/>
            </a:prstGeom>
            <a:noFill/>
            <a:ln w="12700" cap="flat" cmpd="sng" algn="ctr">
              <a:solidFill>
                <a:schemeClr val="tx1"/>
              </a:solidFill>
              <a:prstDash val="solid"/>
              <a:round/>
              <a:headEnd type="none" w="med" len="med"/>
              <a:tailEnd type="none" w="med" len="med"/>
            </a:ln>
            <a:effectLst/>
          </p:spPr>
        </p:cxnSp>
        <p:sp>
          <p:nvSpPr>
            <p:cNvPr id="123" name="TextBox 136">
              <a:extLst>
                <a:ext uri="{FF2B5EF4-FFF2-40B4-BE49-F238E27FC236}">
                  <a16:creationId xmlns:a16="http://schemas.microsoft.com/office/drawing/2014/main" id="{95C53869-1095-4FA6-9E49-69966D33A672}"/>
                </a:ext>
              </a:extLst>
            </p:cNvPr>
            <p:cNvSpPr txBox="1">
              <a:spLocks noChangeArrowheads="1"/>
            </p:cNvSpPr>
            <p:nvPr/>
          </p:nvSpPr>
          <p:spPr bwMode="auto">
            <a:xfrm>
              <a:off x="4755200" y="1917052"/>
              <a:ext cx="46358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150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24" name="Straight Connector 123">
              <a:extLst>
                <a:ext uri="{FF2B5EF4-FFF2-40B4-BE49-F238E27FC236}">
                  <a16:creationId xmlns:a16="http://schemas.microsoft.com/office/drawing/2014/main" id="{BEC8A465-A9B8-4B72-9EB5-21156C69E10C}"/>
                </a:ext>
              </a:extLst>
            </p:cNvPr>
            <p:cNvCxnSpPr>
              <a:cxnSpLocks/>
            </p:cNvCxnSpPr>
            <p:nvPr/>
          </p:nvCxnSpPr>
          <p:spPr bwMode="auto">
            <a:xfrm rot="5400000">
              <a:off x="4941274" y="1906537"/>
              <a:ext cx="91440" cy="0"/>
            </a:xfrm>
            <a:prstGeom prst="line">
              <a:avLst/>
            </a:prstGeom>
            <a:noFill/>
            <a:ln w="12700" cap="flat" cmpd="sng" algn="ctr">
              <a:solidFill>
                <a:schemeClr val="tx1"/>
              </a:solidFill>
              <a:prstDash val="solid"/>
              <a:round/>
              <a:headEnd type="none" w="med" len="med"/>
              <a:tailEnd type="none" w="med" len="med"/>
            </a:ln>
            <a:effectLst/>
          </p:spPr>
        </p:cxnSp>
        <p:sp>
          <p:nvSpPr>
            <p:cNvPr id="125" name="TextBox 136">
              <a:extLst>
                <a:ext uri="{FF2B5EF4-FFF2-40B4-BE49-F238E27FC236}">
                  <a16:creationId xmlns:a16="http://schemas.microsoft.com/office/drawing/2014/main" id="{B2D06483-CF95-49DE-9255-3FADA8F3C569}"/>
                </a:ext>
              </a:extLst>
            </p:cNvPr>
            <p:cNvSpPr txBox="1">
              <a:spLocks noChangeArrowheads="1"/>
            </p:cNvSpPr>
            <p:nvPr/>
          </p:nvSpPr>
          <p:spPr bwMode="auto">
            <a:xfrm>
              <a:off x="5909251" y="1917052"/>
              <a:ext cx="46358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26" name="Straight Connector 125">
              <a:extLst>
                <a:ext uri="{FF2B5EF4-FFF2-40B4-BE49-F238E27FC236}">
                  <a16:creationId xmlns:a16="http://schemas.microsoft.com/office/drawing/2014/main" id="{0932F77E-6839-4DD8-A32E-DFE2E6C2306F}"/>
                </a:ext>
              </a:extLst>
            </p:cNvPr>
            <p:cNvCxnSpPr>
              <a:cxnSpLocks/>
            </p:cNvCxnSpPr>
            <p:nvPr/>
          </p:nvCxnSpPr>
          <p:spPr bwMode="auto">
            <a:xfrm rot="5400000">
              <a:off x="6093418" y="1906537"/>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28" name="Straight Connector 127">
              <a:extLst>
                <a:ext uri="{FF2B5EF4-FFF2-40B4-BE49-F238E27FC236}">
                  <a16:creationId xmlns:a16="http://schemas.microsoft.com/office/drawing/2014/main" id="{0F3AD235-622C-46EF-A505-4D298B5F79A6}"/>
                </a:ext>
              </a:extLst>
            </p:cNvPr>
            <p:cNvCxnSpPr>
              <a:cxnSpLocks/>
            </p:cNvCxnSpPr>
            <p:nvPr/>
          </p:nvCxnSpPr>
          <p:spPr bwMode="auto">
            <a:xfrm rot="5400000">
              <a:off x="7245563" y="1906537"/>
              <a:ext cx="91440" cy="0"/>
            </a:xfrm>
            <a:prstGeom prst="line">
              <a:avLst/>
            </a:prstGeom>
            <a:noFill/>
            <a:ln w="12700" cap="flat" cmpd="sng" algn="ctr">
              <a:solidFill>
                <a:schemeClr val="tx1"/>
              </a:solidFill>
              <a:prstDash val="solid"/>
              <a:round/>
              <a:headEnd type="none" w="med" len="med"/>
              <a:tailEnd type="none" w="med" len="med"/>
            </a:ln>
            <a:effectLst/>
          </p:spPr>
        </p:cxnSp>
      </p:grpSp>
      <p:grpSp>
        <p:nvGrpSpPr>
          <p:cNvPr id="186" name="Group 185">
            <a:extLst>
              <a:ext uri="{FF2B5EF4-FFF2-40B4-BE49-F238E27FC236}">
                <a16:creationId xmlns:a16="http://schemas.microsoft.com/office/drawing/2014/main" id="{88E20E52-D90A-4CB5-A1C1-F8584BC26EAB}"/>
              </a:ext>
            </a:extLst>
          </p:cNvPr>
          <p:cNvGrpSpPr/>
          <p:nvPr/>
        </p:nvGrpSpPr>
        <p:grpSpPr>
          <a:xfrm>
            <a:off x="7631500" y="1034986"/>
            <a:ext cx="1452623" cy="3352845"/>
            <a:chOff x="7669909" y="1034986"/>
            <a:chExt cx="1452623" cy="3352845"/>
          </a:xfrm>
        </p:grpSpPr>
        <p:grpSp>
          <p:nvGrpSpPr>
            <p:cNvPr id="130" name="Group 129">
              <a:extLst>
                <a:ext uri="{FF2B5EF4-FFF2-40B4-BE49-F238E27FC236}">
                  <a16:creationId xmlns:a16="http://schemas.microsoft.com/office/drawing/2014/main" id="{6CEE8465-8AA6-4909-B2B6-2BBD3072DC23}"/>
                </a:ext>
              </a:extLst>
            </p:cNvPr>
            <p:cNvGrpSpPr/>
            <p:nvPr/>
          </p:nvGrpSpPr>
          <p:grpSpPr>
            <a:xfrm>
              <a:off x="7669909" y="1034986"/>
              <a:ext cx="1005386" cy="292388"/>
              <a:chOff x="2853824" y="607800"/>
              <a:chExt cx="1005386" cy="292388"/>
            </a:xfrm>
          </p:grpSpPr>
          <p:sp>
            <p:nvSpPr>
              <p:cNvPr id="134" name="TextBox 136">
                <a:extLst>
                  <a:ext uri="{FF2B5EF4-FFF2-40B4-BE49-F238E27FC236}">
                    <a16:creationId xmlns:a16="http://schemas.microsoft.com/office/drawing/2014/main" id="{62C7609A-D4DC-4E78-BE20-E5F6DF4E1EC9}"/>
                  </a:ext>
                </a:extLst>
              </p:cNvPr>
              <p:cNvSpPr txBox="1">
                <a:spLocks noChangeArrowheads="1"/>
              </p:cNvSpPr>
              <p:nvPr/>
            </p:nvSpPr>
            <p:spPr bwMode="auto">
              <a:xfrm>
                <a:off x="3089447" y="607800"/>
                <a:ext cx="769763"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Copper</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5" name="Rectangle 78">
                <a:extLst>
                  <a:ext uri="{FF2B5EF4-FFF2-40B4-BE49-F238E27FC236}">
                    <a16:creationId xmlns:a16="http://schemas.microsoft.com/office/drawing/2014/main" id="{CC46C6E4-F658-4D0A-8AFB-1707467AC6C6}"/>
                  </a:ext>
                </a:extLst>
              </p:cNvPr>
              <p:cNvSpPr>
                <a:spLocks noChangeArrowheads="1"/>
              </p:cNvSpPr>
              <p:nvPr/>
            </p:nvSpPr>
            <p:spPr bwMode="auto">
              <a:xfrm>
                <a:off x="2853824" y="691499"/>
                <a:ext cx="228600" cy="137160"/>
              </a:xfrm>
              <a:prstGeom prst="rect">
                <a:avLst/>
              </a:prstGeom>
              <a:solidFill>
                <a:srgbClr val="002060"/>
              </a:solidFill>
              <a:ln w="3175"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36" name="Group 135">
              <a:extLst>
                <a:ext uri="{FF2B5EF4-FFF2-40B4-BE49-F238E27FC236}">
                  <a16:creationId xmlns:a16="http://schemas.microsoft.com/office/drawing/2014/main" id="{50EE0100-F5E9-4C10-A616-A19E48EA9D8C}"/>
                </a:ext>
              </a:extLst>
            </p:cNvPr>
            <p:cNvGrpSpPr/>
            <p:nvPr/>
          </p:nvGrpSpPr>
          <p:grpSpPr>
            <a:xfrm>
              <a:off x="7669909" y="1314282"/>
              <a:ext cx="1024622" cy="292388"/>
              <a:chOff x="2853824" y="607800"/>
              <a:chExt cx="1024622" cy="292388"/>
            </a:xfrm>
          </p:grpSpPr>
          <p:sp>
            <p:nvSpPr>
              <p:cNvPr id="137" name="TextBox 136">
                <a:extLst>
                  <a:ext uri="{FF2B5EF4-FFF2-40B4-BE49-F238E27FC236}">
                    <a16:creationId xmlns:a16="http://schemas.microsoft.com/office/drawing/2014/main" id="{29DD81D1-7238-4EE0-8F8A-131FF488D65C}"/>
                  </a:ext>
                </a:extLst>
              </p:cNvPr>
              <p:cNvSpPr txBox="1">
                <a:spLocks noChangeArrowheads="1"/>
              </p:cNvSpPr>
              <p:nvPr/>
            </p:nvSpPr>
            <p:spPr bwMode="auto">
              <a:xfrm>
                <a:off x="3089447" y="607800"/>
                <a:ext cx="788999"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Lithium</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8" name="Rectangle 78">
                <a:extLst>
                  <a:ext uri="{FF2B5EF4-FFF2-40B4-BE49-F238E27FC236}">
                    <a16:creationId xmlns:a16="http://schemas.microsoft.com/office/drawing/2014/main" id="{4D143FBD-F182-4197-8777-6FF7038BED9E}"/>
                  </a:ext>
                </a:extLst>
              </p:cNvPr>
              <p:cNvSpPr>
                <a:spLocks noChangeArrowheads="1"/>
              </p:cNvSpPr>
              <p:nvPr/>
            </p:nvSpPr>
            <p:spPr bwMode="auto">
              <a:xfrm>
                <a:off x="2853824" y="691499"/>
                <a:ext cx="228600" cy="137160"/>
              </a:xfrm>
              <a:prstGeom prst="rect">
                <a:avLst/>
              </a:prstGeom>
              <a:solidFill>
                <a:srgbClr val="CC0099"/>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39" name="Group 138">
              <a:extLst>
                <a:ext uri="{FF2B5EF4-FFF2-40B4-BE49-F238E27FC236}">
                  <a16:creationId xmlns:a16="http://schemas.microsoft.com/office/drawing/2014/main" id="{CA5796FB-3222-47A1-9CA4-B79BCFC185AE}"/>
                </a:ext>
              </a:extLst>
            </p:cNvPr>
            <p:cNvGrpSpPr/>
            <p:nvPr/>
          </p:nvGrpSpPr>
          <p:grpSpPr>
            <a:xfrm>
              <a:off x="7669909" y="1593578"/>
              <a:ext cx="912411" cy="292388"/>
              <a:chOff x="2853824" y="607800"/>
              <a:chExt cx="912411" cy="292388"/>
            </a:xfrm>
          </p:grpSpPr>
          <p:sp>
            <p:nvSpPr>
              <p:cNvPr id="140" name="TextBox 139">
                <a:extLst>
                  <a:ext uri="{FF2B5EF4-FFF2-40B4-BE49-F238E27FC236}">
                    <a16:creationId xmlns:a16="http://schemas.microsoft.com/office/drawing/2014/main" id="{B3ED6574-53F8-4588-B6BB-C1D588E493C1}"/>
                  </a:ext>
                </a:extLst>
              </p:cNvPr>
              <p:cNvSpPr txBox="1">
                <a:spLocks noChangeArrowheads="1"/>
              </p:cNvSpPr>
              <p:nvPr/>
            </p:nvSpPr>
            <p:spPr bwMode="auto">
              <a:xfrm>
                <a:off x="3089447" y="607800"/>
                <a:ext cx="676788"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Nickel</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1" name="Rectangle 78">
                <a:extLst>
                  <a:ext uri="{FF2B5EF4-FFF2-40B4-BE49-F238E27FC236}">
                    <a16:creationId xmlns:a16="http://schemas.microsoft.com/office/drawing/2014/main" id="{293CAFC1-A81D-468A-B7BC-A8A5D298A740}"/>
                  </a:ext>
                </a:extLst>
              </p:cNvPr>
              <p:cNvSpPr>
                <a:spLocks noChangeArrowheads="1"/>
              </p:cNvSpPr>
              <p:nvPr/>
            </p:nvSpPr>
            <p:spPr bwMode="auto">
              <a:xfrm>
                <a:off x="2853824" y="691499"/>
                <a:ext cx="228600" cy="137160"/>
              </a:xfrm>
              <a:prstGeom prst="rect">
                <a:avLst/>
              </a:prstGeom>
              <a:solidFill>
                <a:srgbClr val="FFC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42" name="Group 141">
              <a:extLst>
                <a:ext uri="{FF2B5EF4-FFF2-40B4-BE49-F238E27FC236}">
                  <a16:creationId xmlns:a16="http://schemas.microsoft.com/office/drawing/2014/main" id="{460E7ED2-A69F-4D2B-8981-117018E8EA33}"/>
                </a:ext>
              </a:extLst>
            </p:cNvPr>
            <p:cNvGrpSpPr/>
            <p:nvPr/>
          </p:nvGrpSpPr>
          <p:grpSpPr>
            <a:xfrm>
              <a:off x="7669909" y="1872874"/>
              <a:ext cx="1332398" cy="292388"/>
              <a:chOff x="2853824" y="607800"/>
              <a:chExt cx="1332398" cy="292388"/>
            </a:xfrm>
          </p:grpSpPr>
          <p:sp>
            <p:nvSpPr>
              <p:cNvPr id="143" name="TextBox 142">
                <a:extLst>
                  <a:ext uri="{FF2B5EF4-FFF2-40B4-BE49-F238E27FC236}">
                    <a16:creationId xmlns:a16="http://schemas.microsoft.com/office/drawing/2014/main" id="{4E422C30-B8AC-4F7F-8C8A-8061096E13E0}"/>
                  </a:ext>
                </a:extLst>
              </p:cNvPr>
              <p:cNvSpPr txBox="1">
                <a:spLocks noChangeArrowheads="1"/>
              </p:cNvSpPr>
              <p:nvPr/>
            </p:nvSpPr>
            <p:spPr bwMode="auto">
              <a:xfrm>
                <a:off x="3089447" y="607800"/>
                <a:ext cx="1096775"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Manganese</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4" name="Rectangle 78">
                <a:extLst>
                  <a:ext uri="{FF2B5EF4-FFF2-40B4-BE49-F238E27FC236}">
                    <a16:creationId xmlns:a16="http://schemas.microsoft.com/office/drawing/2014/main" id="{7B765337-B6BD-4C15-95E3-1D8B61D469A4}"/>
                  </a:ext>
                </a:extLst>
              </p:cNvPr>
              <p:cNvSpPr>
                <a:spLocks noChangeArrowheads="1"/>
              </p:cNvSpPr>
              <p:nvPr/>
            </p:nvSpPr>
            <p:spPr bwMode="auto">
              <a:xfrm>
                <a:off x="2853824" y="691499"/>
                <a:ext cx="228600" cy="137160"/>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45" name="Group 144">
              <a:extLst>
                <a:ext uri="{FF2B5EF4-FFF2-40B4-BE49-F238E27FC236}">
                  <a16:creationId xmlns:a16="http://schemas.microsoft.com/office/drawing/2014/main" id="{DE80D200-9ABE-4DD4-A9F0-035AB5EB7BCD}"/>
                </a:ext>
              </a:extLst>
            </p:cNvPr>
            <p:cNvGrpSpPr/>
            <p:nvPr/>
          </p:nvGrpSpPr>
          <p:grpSpPr>
            <a:xfrm>
              <a:off x="7669909" y="2152170"/>
              <a:ext cx="941265" cy="292388"/>
              <a:chOff x="2853824" y="607800"/>
              <a:chExt cx="941265" cy="292388"/>
            </a:xfrm>
          </p:grpSpPr>
          <p:sp>
            <p:nvSpPr>
              <p:cNvPr id="146" name="TextBox 145">
                <a:extLst>
                  <a:ext uri="{FF2B5EF4-FFF2-40B4-BE49-F238E27FC236}">
                    <a16:creationId xmlns:a16="http://schemas.microsoft.com/office/drawing/2014/main" id="{59286D5C-B241-4835-930A-E44B8C7C9F5F}"/>
                  </a:ext>
                </a:extLst>
              </p:cNvPr>
              <p:cNvSpPr txBox="1">
                <a:spLocks noChangeArrowheads="1"/>
              </p:cNvSpPr>
              <p:nvPr/>
            </p:nvSpPr>
            <p:spPr bwMode="auto">
              <a:xfrm>
                <a:off x="3089447" y="607800"/>
                <a:ext cx="705642"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Cobalt</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7" name="Rectangle 78">
                <a:extLst>
                  <a:ext uri="{FF2B5EF4-FFF2-40B4-BE49-F238E27FC236}">
                    <a16:creationId xmlns:a16="http://schemas.microsoft.com/office/drawing/2014/main" id="{3E93DA6A-DC2E-4A37-AE7D-7B658FC02D3F}"/>
                  </a:ext>
                </a:extLst>
              </p:cNvPr>
              <p:cNvSpPr>
                <a:spLocks noChangeArrowheads="1"/>
              </p:cNvSpPr>
              <p:nvPr/>
            </p:nvSpPr>
            <p:spPr bwMode="auto">
              <a:xfrm>
                <a:off x="2853824" y="691499"/>
                <a:ext cx="228600" cy="137160"/>
              </a:xfrm>
              <a:prstGeom prst="rect">
                <a:avLst/>
              </a:prstGeom>
              <a:solidFill>
                <a:srgbClr val="92D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48" name="Group 147">
              <a:extLst>
                <a:ext uri="{FF2B5EF4-FFF2-40B4-BE49-F238E27FC236}">
                  <a16:creationId xmlns:a16="http://schemas.microsoft.com/office/drawing/2014/main" id="{0516F3A5-F73F-42B9-94B8-6571E4B2B2DA}"/>
                </a:ext>
              </a:extLst>
            </p:cNvPr>
            <p:cNvGrpSpPr/>
            <p:nvPr/>
          </p:nvGrpSpPr>
          <p:grpSpPr>
            <a:xfrm>
              <a:off x="7669909" y="2431466"/>
              <a:ext cx="1107978" cy="292388"/>
              <a:chOff x="2853824" y="607800"/>
              <a:chExt cx="1107978" cy="292388"/>
            </a:xfrm>
          </p:grpSpPr>
          <p:sp>
            <p:nvSpPr>
              <p:cNvPr id="149" name="TextBox 148">
                <a:extLst>
                  <a:ext uri="{FF2B5EF4-FFF2-40B4-BE49-F238E27FC236}">
                    <a16:creationId xmlns:a16="http://schemas.microsoft.com/office/drawing/2014/main" id="{512D97C7-FA84-482C-B0E8-7741FC4CA71A}"/>
                  </a:ext>
                </a:extLst>
              </p:cNvPr>
              <p:cNvSpPr txBox="1">
                <a:spLocks noChangeArrowheads="1"/>
              </p:cNvSpPr>
              <p:nvPr/>
            </p:nvSpPr>
            <p:spPr bwMode="auto">
              <a:xfrm>
                <a:off x="3089447" y="607800"/>
                <a:ext cx="872355"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Graphite</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50" name="Rectangle 78">
                <a:extLst>
                  <a:ext uri="{FF2B5EF4-FFF2-40B4-BE49-F238E27FC236}">
                    <a16:creationId xmlns:a16="http://schemas.microsoft.com/office/drawing/2014/main" id="{73BE5B78-1C68-4896-AE5C-3BC704B88891}"/>
                  </a:ext>
                </a:extLst>
              </p:cNvPr>
              <p:cNvSpPr>
                <a:spLocks noChangeArrowheads="1"/>
              </p:cNvSpPr>
              <p:nvPr/>
            </p:nvSpPr>
            <p:spPr bwMode="auto">
              <a:xfrm>
                <a:off x="2853824" y="691499"/>
                <a:ext cx="228600" cy="137160"/>
              </a:xfrm>
              <a:prstGeom prst="rect">
                <a:avLst/>
              </a:prstGeom>
              <a:solidFill>
                <a:srgbClr val="7030A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51" name="Group 150">
              <a:extLst>
                <a:ext uri="{FF2B5EF4-FFF2-40B4-BE49-F238E27FC236}">
                  <a16:creationId xmlns:a16="http://schemas.microsoft.com/office/drawing/2014/main" id="{6F77CA5D-4C5A-43B3-8FE3-0C086F638215}"/>
                </a:ext>
              </a:extLst>
            </p:cNvPr>
            <p:cNvGrpSpPr/>
            <p:nvPr/>
          </p:nvGrpSpPr>
          <p:grpSpPr>
            <a:xfrm>
              <a:off x="7669909" y="2710762"/>
              <a:ext cx="764935" cy="292388"/>
              <a:chOff x="2853824" y="607800"/>
              <a:chExt cx="764935" cy="292388"/>
            </a:xfrm>
          </p:grpSpPr>
          <p:sp>
            <p:nvSpPr>
              <p:cNvPr id="153" name="TextBox 152">
                <a:extLst>
                  <a:ext uri="{FF2B5EF4-FFF2-40B4-BE49-F238E27FC236}">
                    <a16:creationId xmlns:a16="http://schemas.microsoft.com/office/drawing/2014/main" id="{2EDB46BA-DFC4-40CE-B0FD-9016F18F392B}"/>
                  </a:ext>
                </a:extLst>
              </p:cNvPr>
              <p:cNvSpPr txBox="1">
                <a:spLocks noChangeArrowheads="1"/>
              </p:cNvSpPr>
              <p:nvPr/>
            </p:nvSpPr>
            <p:spPr bwMode="auto">
              <a:xfrm>
                <a:off x="3089447" y="607800"/>
                <a:ext cx="529312"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Zinc</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54" name="Rectangle 78">
                <a:extLst>
                  <a:ext uri="{FF2B5EF4-FFF2-40B4-BE49-F238E27FC236}">
                    <a16:creationId xmlns:a16="http://schemas.microsoft.com/office/drawing/2014/main" id="{068F7A7B-88D9-4AE7-B4A9-19C33D40B0E6}"/>
                  </a:ext>
                </a:extLst>
              </p:cNvPr>
              <p:cNvSpPr>
                <a:spLocks noChangeArrowheads="1"/>
              </p:cNvSpPr>
              <p:nvPr/>
            </p:nvSpPr>
            <p:spPr bwMode="auto">
              <a:xfrm>
                <a:off x="2853824" y="691499"/>
                <a:ext cx="228600" cy="137160"/>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55" name="Group 154">
              <a:extLst>
                <a:ext uri="{FF2B5EF4-FFF2-40B4-BE49-F238E27FC236}">
                  <a16:creationId xmlns:a16="http://schemas.microsoft.com/office/drawing/2014/main" id="{5FE53DDF-16AC-4F5C-B779-FEA97C8FDBA0}"/>
                </a:ext>
              </a:extLst>
            </p:cNvPr>
            <p:cNvGrpSpPr/>
            <p:nvPr/>
          </p:nvGrpSpPr>
          <p:grpSpPr>
            <a:xfrm>
              <a:off x="7669909" y="2990058"/>
              <a:ext cx="1356443" cy="292388"/>
              <a:chOff x="2853824" y="607800"/>
              <a:chExt cx="1356443" cy="292388"/>
            </a:xfrm>
          </p:grpSpPr>
          <p:sp>
            <p:nvSpPr>
              <p:cNvPr id="156" name="TextBox 155">
                <a:extLst>
                  <a:ext uri="{FF2B5EF4-FFF2-40B4-BE49-F238E27FC236}">
                    <a16:creationId xmlns:a16="http://schemas.microsoft.com/office/drawing/2014/main" id="{0D4D470C-194E-4AB4-AEE8-27723707571B}"/>
                  </a:ext>
                </a:extLst>
              </p:cNvPr>
              <p:cNvSpPr txBox="1">
                <a:spLocks noChangeArrowheads="1"/>
              </p:cNvSpPr>
              <p:nvPr/>
            </p:nvSpPr>
            <p:spPr bwMode="auto">
              <a:xfrm>
                <a:off x="3089447" y="607800"/>
                <a:ext cx="1120820"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Rare Earths</a:t>
                </a:r>
              </a:p>
            </p:txBody>
          </p:sp>
          <p:sp>
            <p:nvSpPr>
              <p:cNvPr id="157" name="Rectangle 78">
                <a:extLst>
                  <a:ext uri="{FF2B5EF4-FFF2-40B4-BE49-F238E27FC236}">
                    <a16:creationId xmlns:a16="http://schemas.microsoft.com/office/drawing/2014/main" id="{2ED8F6E6-AB58-4117-8248-C3CC65421D65}"/>
                  </a:ext>
                </a:extLst>
              </p:cNvPr>
              <p:cNvSpPr>
                <a:spLocks noChangeArrowheads="1"/>
              </p:cNvSpPr>
              <p:nvPr/>
            </p:nvSpPr>
            <p:spPr bwMode="auto">
              <a:xfrm>
                <a:off x="2853824" y="691499"/>
                <a:ext cx="228600" cy="137160"/>
              </a:xfrm>
              <a:prstGeom prst="rect">
                <a:avLst/>
              </a:prstGeom>
              <a:solidFill>
                <a:srgbClr val="00ADA1"/>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61" name="Group 160">
              <a:extLst>
                <a:ext uri="{FF2B5EF4-FFF2-40B4-BE49-F238E27FC236}">
                  <a16:creationId xmlns:a16="http://schemas.microsoft.com/office/drawing/2014/main" id="{B19464DA-44FD-43B6-8B71-8B5757BB6072}"/>
                </a:ext>
              </a:extLst>
            </p:cNvPr>
            <p:cNvGrpSpPr/>
            <p:nvPr/>
          </p:nvGrpSpPr>
          <p:grpSpPr>
            <a:xfrm>
              <a:off x="7669909" y="3257550"/>
              <a:ext cx="1253850" cy="292388"/>
              <a:chOff x="2853824" y="395941"/>
              <a:chExt cx="1253850" cy="292388"/>
            </a:xfrm>
          </p:grpSpPr>
          <p:sp>
            <p:nvSpPr>
              <p:cNvPr id="162" name="TextBox 161">
                <a:extLst>
                  <a:ext uri="{FF2B5EF4-FFF2-40B4-BE49-F238E27FC236}">
                    <a16:creationId xmlns:a16="http://schemas.microsoft.com/office/drawing/2014/main" id="{E2D698C3-F809-4BE4-AA92-15A649C0B0A6}"/>
                  </a:ext>
                </a:extLst>
              </p:cNvPr>
              <p:cNvSpPr txBox="1">
                <a:spLocks noChangeArrowheads="1"/>
              </p:cNvSpPr>
              <p:nvPr/>
            </p:nvSpPr>
            <p:spPr bwMode="auto">
              <a:xfrm>
                <a:off x="3089447" y="395941"/>
                <a:ext cx="1018227"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Chromium</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63" name="Rectangle 78">
                <a:extLst>
                  <a:ext uri="{FF2B5EF4-FFF2-40B4-BE49-F238E27FC236}">
                    <a16:creationId xmlns:a16="http://schemas.microsoft.com/office/drawing/2014/main" id="{7CC0B9AB-D17C-4DE1-A96E-C8D1D6494F0D}"/>
                  </a:ext>
                </a:extLst>
              </p:cNvPr>
              <p:cNvSpPr>
                <a:spLocks noChangeArrowheads="1"/>
              </p:cNvSpPr>
              <p:nvPr/>
            </p:nvSpPr>
            <p:spPr bwMode="auto">
              <a:xfrm>
                <a:off x="2853824" y="479640"/>
                <a:ext cx="228600" cy="137160"/>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64" name="Group 163">
              <a:extLst>
                <a:ext uri="{FF2B5EF4-FFF2-40B4-BE49-F238E27FC236}">
                  <a16:creationId xmlns:a16="http://schemas.microsoft.com/office/drawing/2014/main" id="{D9C459B1-7A02-4737-ACE4-61BAE620FA7C}"/>
                </a:ext>
              </a:extLst>
            </p:cNvPr>
            <p:cNvGrpSpPr/>
            <p:nvPr/>
          </p:nvGrpSpPr>
          <p:grpSpPr>
            <a:xfrm>
              <a:off x="7669909" y="3536846"/>
              <a:ext cx="1452623" cy="292388"/>
              <a:chOff x="2853824" y="395941"/>
              <a:chExt cx="1452623" cy="292388"/>
            </a:xfrm>
          </p:grpSpPr>
          <p:sp>
            <p:nvSpPr>
              <p:cNvPr id="165" name="TextBox 164">
                <a:extLst>
                  <a:ext uri="{FF2B5EF4-FFF2-40B4-BE49-F238E27FC236}">
                    <a16:creationId xmlns:a16="http://schemas.microsoft.com/office/drawing/2014/main" id="{69A92561-E295-42B5-B85B-F2AFF4B4D177}"/>
                  </a:ext>
                </a:extLst>
              </p:cNvPr>
              <p:cNvSpPr txBox="1">
                <a:spLocks noChangeArrowheads="1"/>
              </p:cNvSpPr>
              <p:nvPr/>
            </p:nvSpPr>
            <p:spPr bwMode="auto">
              <a:xfrm>
                <a:off x="3089447" y="395941"/>
                <a:ext cx="1217000"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Molybdenum</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66" name="Rectangle 78">
                <a:extLst>
                  <a:ext uri="{FF2B5EF4-FFF2-40B4-BE49-F238E27FC236}">
                    <a16:creationId xmlns:a16="http://schemas.microsoft.com/office/drawing/2014/main" id="{D5E8C9E0-4D1F-4E42-9EB4-59FCE61A577F}"/>
                  </a:ext>
                </a:extLst>
              </p:cNvPr>
              <p:cNvSpPr>
                <a:spLocks noChangeArrowheads="1"/>
              </p:cNvSpPr>
              <p:nvPr/>
            </p:nvSpPr>
            <p:spPr bwMode="auto">
              <a:xfrm>
                <a:off x="2853824" y="479640"/>
                <a:ext cx="228600" cy="137160"/>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67" name="Group 166">
              <a:extLst>
                <a:ext uri="{FF2B5EF4-FFF2-40B4-BE49-F238E27FC236}">
                  <a16:creationId xmlns:a16="http://schemas.microsoft.com/office/drawing/2014/main" id="{332D8D25-6D3A-4AAB-89A0-90687E0C759F}"/>
                </a:ext>
              </a:extLst>
            </p:cNvPr>
            <p:cNvGrpSpPr/>
            <p:nvPr/>
          </p:nvGrpSpPr>
          <p:grpSpPr>
            <a:xfrm>
              <a:off x="7669909" y="3816142"/>
              <a:ext cx="968516" cy="292388"/>
              <a:chOff x="2853824" y="395941"/>
              <a:chExt cx="968516" cy="292388"/>
            </a:xfrm>
          </p:grpSpPr>
          <p:sp>
            <p:nvSpPr>
              <p:cNvPr id="168" name="TextBox 167">
                <a:extLst>
                  <a:ext uri="{FF2B5EF4-FFF2-40B4-BE49-F238E27FC236}">
                    <a16:creationId xmlns:a16="http://schemas.microsoft.com/office/drawing/2014/main" id="{D69E6A75-B193-4E42-8343-891C209D82BB}"/>
                  </a:ext>
                </a:extLst>
              </p:cNvPr>
              <p:cNvSpPr txBox="1">
                <a:spLocks noChangeArrowheads="1"/>
              </p:cNvSpPr>
              <p:nvPr/>
            </p:nvSpPr>
            <p:spPr bwMode="auto">
              <a:xfrm>
                <a:off x="3089447" y="395941"/>
                <a:ext cx="732893"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Silicon</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69" name="Rectangle 78">
                <a:extLst>
                  <a:ext uri="{FF2B5EF4-FFF2-40B4-BE49-F238E27FC236}">
                    <a16:creationId xmlns:a16="http://schemas.microsoft.com/office/drawing/2014/main" id="{8EA4A93C-CFA4-4689-8C1F-95EB035F98E5}"/>
                  </a:ext>
                </a:extLst>
              </p:cNvPr>
              <p:cNvSpPr>
                <a:spLocks noChangeArrowheads="1"/>
              </p:cNvSpPr>
              <p:nvPr/>
            </p:nvSpPr>
            <p:spPr bwMode="auto">
              <a:xfrm>
                <a:off x="2853824" y="479640"/>
                <a:ext cx="228600" cy="137160"/>
              </a:xfrm>
              <a:prstGeom prst="rect">
                <a:avLst/>
              </a:prstGeom>
              <a:solidFill>
                <a:srgbClr val="00B0F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70" name="Group 169">
              <a:extLst>
                <a:ext uri="{FF2B5EF4-FFF2-40B4-BE49-F238E27FC236}">
                  <a16:creationId xmlns:a16="http://schemas.microsoft.com/office/drawing/2014/main" id="{5F3114E8-CD9F-4A37-8457-CB7B3416A986}"/>
                </a:ext>
              </a:extLst>
            </p:cNvPr>
            <p:cNvGrpSpPr/>
            <p:nvPr/>
          </p:nvGrpSpPr>
          <p:grpSpPr>
            <a:xfrm>
              <a:off x="7669909" y="4095443"/>
              <a:ext cx="958898" cy="292388"/>
              <a:chOff x="2853824" y="395941"/>
              <a:chExt cx="958898" cy="292388"/>
            </a:xfrm>
          </p:grpSpPr>
          <p:sp>
            <p:nvSpPr>
              <p:cNvPr id="171" name="TextBox 170">
                <a:extLst>
                  <a:ext uri="{FF2B5EF4-FFF2-40B4-BE49-F238E27FC236}">
                    <a16:creationId xmlns:a16="http://schemas.microsoft.com/office/drawing/2014/main" id="{F7F8995F-9A21-4F38-B353-43758B36147A}"/>
                  </a:ext>
                </a:extLst>
              </p:cNvPr>
              <p:cNvSpPr txBox="1">
                <a:spLocks noChangeArrowheads="1"/>
              </p:cNvSpPr>
              <p:nvPr/>
            </p:nvSpPr>
            <p:spPr bwMode="auto">
              <a:xfrm>
                <a:off x="3089447" y="395941"/>
                <a:ext cx="723275"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Others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2" name="Rectangle 78">
                <a:extLst>
                  <a:ext uri="{FF2B5EF4-FFF2-40B4-BE49-F238E27FC236}">
                    <a16:creationId xmlns:a16="http://schemas.microsoft.com/office/drawing/2014/main" id="{F8311B7D-6894-4142-8326-B0300861FC58}"/>
                  </a:ext>
                </a:extLst>
              </p:cNvPr>
              <p:cNvSpPr>
                <a:spLocks noChangeArrowheads="1"/>
              </p:cNvSpPr>
              <p:nvPr/>
            </p:nvSpPr>
            <p:spPr bwMode="auto">
              <a:xfrm>
                <a:off x="2853824" y="479640"/>
                <a:ext cx="228600" cy="137160"/>
              </a:xfrm>
              <a:prstGeom prst="rect">
                <a:avLst/>
              </a:prstGeom>
              <a:solidFill>
                <a:srgbClr val="FFFFB3"/>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grpSp>
        <p:nvGrpSpPr>
          <p:cNvPr id="8" name="Graphic 5">
            <a:extLst>
              <a:ext uri="{FF2B5EF4-FFF2-40B4-BE49-F238E27FC236}">
                <a16:creationId xmlns:a16="http://schemas.microsoft.com/office/drawing/2014/main" id="{AB664C65-946D-4AF3-ABA5-52FFE0398B00}"/>
              </a:ext>
            </a:extLst>
          </p:cNvPr>
          <p:cNvGrpSpPr/>
          <p:nvPr/>
        </p:nvGrpSpPr>
        <p:grpSpPr>
          <a:xfrm>
            <a:off x="1538713" y="1203217"/>
            <a:ext cx="773359" cy="207226"/>
            <a:chOff x="3040856" y="1564481"/>
            <a:chExt cx="486251" cy="149066"/>
          </a:xfrm>
          <a:solidFill>
            <a:srgbClr val="7F7F7F"/>
          </a:solidFill>
          <a:effectLst>
            <a:outerShdw blurRad="50800" dist="38100" dir="2700000" algn="tl" rotWithShape="0">
              <a:prstClr val="black">
                <a:alpha val="40000"/>
              </a:prstClr>
            </a:outerShdw>
          </a:effectLst>
        </p:grpSpPr>
        <p:sp>
          <p:nvSpPr>
            <p:cNvPr id="9" name="Freeform: Shape 8">
              <a:extLst>
                <a:ext uri="{FF2B5EF4-FFF2-40B4-BE49-F238E27FC236}">
                  <a16:creationId xmlns:a16="http://schemas.microsoft.com/office/drawing/2014/main" id="{274F3201-21D9-49D0-B084-611C09302512}"/>
                </a:ext>
              </a:extLst>
            </p:cNvPr>
            <p:cNvSpPr/>
            <p:nvPr/>
          </p:nvSpPr>
          <p:spPr>
            <a:xfrm>
              <a:off x="3040856" y="1564481"/>
              <a:ext cx="318039" cy="149066"/>
            </a:xfrm>
            <a:custGeom>
              <a:avLst/>
              <a:gdLst>
                <a:gd name="connsiteX0" fmla="*/ 0 w 318039"/>
                <a:gd name="connsiteY0" fmla="*/ 0 h 149066"/>
                <a:gd name="connsiteX1" fmla="*/ 318040 w 318039"/>
                <a:gd name="connsiteY1" fmla="*/ 0 h 149066"/>
                <a:gd name="connsiteX2" fmla="*/ 318040 w 318039"/>
                <a:gd name="connsiteY2" fmla="*/ 149066 h 149066"/>
                <a:gd name="connsiteX3" fmla="*/ 0 w 318039"/>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318039" h="149066">
                  <a:moveTo>
                    <a:pt x="0" y="0"/>
                  </a:moveTo>
                  <a:lnTo>
                    <a:pt x="318040" y="0"/>
                  </a:lnTo>
                  <a:lnTo>
                    <a:pt x="318040" y="149066"/>
                  </a:lnTo>
                  <a:lnTo>
                    <a:pt x="0" y="149066"/>
                  </a:lnTo>
                  <a:close/>
                </a:path>
              </a:pathLst>
            </a:custGeom>
            <a:solidFill>
              <a:srgbClr val="002060"/>
            </a:solidFill>
            <a:ln w="6350" cap="flat">
              <a:solidFill>
                <a:srgbClr val="000000"/>
              </a:solidFill>
              <a:prstDash val="solid"/>
              <a:miter/>
            </a:ln>
          </p:spPr>
          <p:txBody>
            <a:bodyPr rtlCol="0" anchor="ctr"/>
            <a:lstStyle/>
            <a:p>
              <a:endParaRPr lang="en-US" dirty="0"/>
            </a:p>
          </p:txBody>
        </p:sp>
        <p:sp>
          <p:nvSpPr>
            <p:cNvPr id="11" name="Freeform: Shape 10">
              <a:extLst>
                <a:ext uri="{FF2B5EF4-FFF2-40B4-BE49-F238E27FC236}">
                  <a16:creationId xmlns:a16="http://schemas.microsoft.com/office/drawing/2014/main" id="{4C8CCFE3-2FDA-484C-BCEE-D22BC74173A8}"/>
                </a:ext>
              </a:extLst>
            </p:cNvPr>
            <p:cNvSpPr/>
            <p:nvPr/>
          </p:nvSpPr>
          <p:spPr>
            <a:xfrm>
              <a:off x="3358896" y="1564481"/>
              <a:ext cx="168211" cy="149066"/>
            </a:xfrm>
            <a:custGeom>
              <a:avLst/>
              <a:gdLst>
                <a:gd name="connsiteX0" fmla="*/ 0 w 168211"/>
                <a:gd name="connsiteY0" fmla="*/ 0 h 149066"/>
                <a:gd name="connsiteX1" fmla="*/ 168212 w 168211"/>
                <a:gd name="connsiteY1" fmla="*/ 0 h 149066"/>
                <a:gd name="connsiteX2" fmla="*/ 168212 w 168211"/>
                <a:gd name="connsiteY2" fmla="*/ 149066 h 149066"/>
                <a:gd name="connsiteX3" fmla="*/ 0 w 168211"/>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68211" h="149066">
                  <a:moveTo>
                    <a:pt x="0" y="0"/>
                  </a:moveTo>
                  <a:lnTo>
                    <a:pt x="168212" y="0"/>
                  </a:lnTo>
                  <a:lnTo>
                    <a:pt x="168212" y="149066"/>
                  </a:lnTo>
                  <a:lnTo>
                    <a:pt x="0" y="149066"/>
                  </a:lnTo>
                  <a:close/>
                </a:path>
              </a:pathLst>
            </a:custGeom>
            <a:solidFill>
              <a:srgbClr val="0066FF"/>
            </a:solidFill>
            <a:ln w="6350" cap="flat">
              <a:solidFill>
                <a:srgbClr val="000000"/>
              </a:solidFill>
              <a:prstDash val="solid"/>
              <a:miter/>
            </a:ln>
          </p:spPr>
          <p:txBody>
            <a:bodyPr rtlCol="0" anchor="ctr"/>
            <a:lstStyle/>
            <a:p>
              <a:endParaRPr lang="en-US" dirty="0"/>
            </a:p>
          </p:txBody>
        </p:sp>
      </p:grpSp>
      <p:grpSp>
        <p:nvGrpSpPr>
          <p:cNvPr id="20" name="Graphic 5">
            <a:extLst>
              <a:ext uri="{FF2B5EF4-FFF2-40B4-BE49-F238E27FC236}">
                <a16:creationId xmlns:a16="http://schemas.microsoft.com/office/drawing/2014/main" id="{DF0FB003-5EBB-492D-955E-FDB204A7F310}"/>
              </a:ext>
            </a:extLst>
          </p:cNvPr>
          <p:cNvGrpSpPr/>
          <p:nvPr/>
        </p:nvGrpSpPr>
        <p:grpSpPr>
          <a:xfrm>
            <a:off x="1551586" y="1574324"/>
            <a:ext cx="4770586" cy="207226"/>
            <a:chOff x="3040856" y="1821465"/>
            <a:chExt cx="2999517" cy="149066"/>
          </a:xfrm>
          <a:solidFill>
            <a:srgbClr val="7F7F7F"/>
          </a:solidFill>
          <a:effectLst>
            <a:outerShdw blurRad="50800" dist="38100" dir="2700000" algn="tl" rotWithShape="0">
              <a:prstClr val="black">
                <a:alpha val="40000"/>
              </a:prstClr>
            </a:outerShdw>
          </a:effectLst>
        </p:grpSpPr>
        <p:sp>
          <p:nvSpPr>
            <p:cNvPr id="21" name="Freeform: Shape 20">
              <a:extLst>
                <a:ext uri="{FF2B5EF4-FFF2-40B4-BE49-F238E27FC236}">
                  <a16:creationId xmlns:a16="http://schemas.microsoft.com/office/drawing/2014/main" id="{DF26441B-E16E-4B29-BF81-C29A24494AE0}"/>
                </a:ext>
              </a:extLst>
            </p:cNvPr>
            <p:cNvSpPr/>
            <p:nvPr/>
          </p:nvSpPr>
          <p:spPr>
            <a:xfrm>
              <a:off x="3933920" y="1821465"/>
              <a:ext cx="582834" cy="149066"/>
            </a:xfrm>
            <a:custGeom>
              <a:avLst/>
              <a:gdLst>
                <a:gd name="connsiteX0" fmla="*/ 0 w 582834"/>
                <a:gd name="connsiteY0" fmla="*/ 0 h 149066"/>
                <a:gd name="connsiteX1" fmla="*/ 582835 w 582834"/>
                <a:gd name="connsiteY1" fmla="*/ 0 h 149066"/>
                <a:gd name="connsiteX2" fmla="*/ 582835 w 582834"/>
                <a:gd name="connsiteY2" fmla="*/ 149066 h 149066"/>
                <a:gd name="connsiteX3" fmla="*/ 0 w 582834"/>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582834" h="149066">
                  <a:moveTo>
                    <a:pt x="0" y="0"/>
                  </a:moveTo>
                  <a:lnTo>
                    <a:pt x="582835" y="0"/>
                  </a:lnTo>
                  <a:lnTo>
                    <a:pt x="582835" y="149066"/>
                  </a:lnTo>
                  <a:lnTo>
                    <a:pt x="0" y="149066"/>
                  </a:lnTo>
                  <a:close/>
                </a:path>
              </a:pathLst>
            </a:custGeom>
            <a:solidFill>
              <a:srgbClr val="FFC000"/>
            </a:solidFill>
            <a:ln w="6350" cap="flat">
              <a:solidFill>
                <a:srgbClr val="000000"/>
              </a:solid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020A9639-B54C-44D2-B85F-3D6E6C3FC954}"/>
                </a:ext>
              </a:extLst>
            </p:cNvPr>
            <p:cNvSpPr/>
            <p:nvPr/>
          </p:nvSpPr>
          <p:spPr>
            <a:xfrm>
              <a:off x="3805428" y="1821465"/>
              <a:ext cx="128492" cy="149066"/>
            </a:xfrm>
            <a:custGeom>
              <a:avLst/>
              <a:gdLst>
                <a:gd name="connsiteX0" fmla="*/ 0 w 128492"/>
                <a:gd name="connsiteY0" fmla="*/ 0 h 149066"/>
                <a:gd name="connsiteX1" fmla="*/ 128492 w 128492"/>
                <a:gd name="connsiteY1" fmla="*/ 0 h 149066"/>
                <a:gd name="connsiteX2" fmla="*/ 128492 w 128492"/>
                <a:gd name="connsiteY2" fmla="*/ 149066 h 149066"/>
                <a:gd name="connsiteX3" fmla="*/ 0 w 128492"/>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28492" h="149066">
                  <a:moveTo>
                    <a:pt x="0" y="0"/>
                  </a:moveTo>
                  <a:lnTo>
                    <a:pt x="128492" y="0"/>
                  </a:lnTo>
                  <a:lnTo>
                    <a:pt x="128492" y="149066"/>
                  </a:lnTo>
                  <a:lnTo>
                    <a:pt x="0" y="149066"/>
                  </a:lnTo>
                  <a:close/>
                </a:path>
              </a:pathLst>
            </a:custGeom>
            <a:solidFill>
              <a:srgbClr val="CC0099"/>
            </a:solidFill>
            <a:ln w="6350" cap="flat">
              <a:solidFill>
                <a:srgbClr val="000000"/>
              </a:solid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47F9D725-3F2D-4D59-8116-7741C9F99318}"/>
                </a:ext>
              </a:extLst>
            </p:cNvPr>
            <p:cNvSpPr/>
            <p:nvPr/>
          </p:nvSpPr>
          <p:spPr>
            <a:xfrm>
              <a:off x="3040856" y="1821465"/>
              <a:ext cx="764571" cy="149066"/>
            </a:xfrm>
            <a:custGeom>
              <a:avLst/>
              <a:gdLst>
                <a:gd name="connsiteX0" fmla="*/ 0 w 764571"/>
                <a:gd name="connsiteY0" fmla="*/ 0 h 149066"/>
                <a:gd name="connsiteX1" fmla="*/ 764572 w 764571"/>
                <a:gd name="connsiteY1" fmla="*/ 0 h 149066"/>
                <a:gd name="connsiteX2" fmla="*/ 764572 w 764571"/>
                <a:gd name="connsiteY2" fmla="*/ 149066 h 149066"/>
                <a:gd name="connsiteX3" fmla="*/ 0 w 764571"/>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764571" h="149066">
                  <a:moveTo>
                    <a:pt x="0" y="0"/>
                  </a:moveTo>
                  <a:lnTo>
                    <a:pt x="764572" y="0"/>
                  </a:lnTo>
                  <a:lnTo>
                    <a:pt x="764572" y="149066"/>
                  </a:lnTo>
                  <a:lnTo>
                    <a:pt x="0" y="149066"/>
                  </a:lnTo>
                  <a:close/>
                </a:path>
              </a:pathLst>
            </a:custGeom>
            <a:solidFill>
              <a:srgbClr val="002060"/>
            </a:solidFill>
            <a:ln w="6350" cap="flat">
              <a:solidFill>
                <a:srgbClr val="000000"/>
              </a:solid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BD55EA62-57CF-4B66-BA2D-EB2A08BEAB7F}"/>
                </a:ext>
              </a:extLst>
            </p:cNvPr>
            <p:cNvSpPr/>
            <p:nvPr/>
          </p:nvSpPr>
          <p:spPr>
            <a:xfrm>
              <a:off x="6023324" y="1821465"/>
              <a:ext cx="17049" cy="149066"/>
            </a:xfrm>
            <a:custGeom>
              <a:avLst/>
              <a:gdLst>
                <a:gd name="connsiteX0" fmla="*/ 0 w 17049"/>
                <a:gd name="connsiteY0" fmla="*/ 0 h 149066"/>
                <a:gd name="connsiteX1" fmla="*/ 17050 w 17049"/>
                <a:gd name="connsiteY1" fmla="*/ 0 h 149066"/>
                <a:gd name="connsiteX2" fmla="*/ 17050 w 17049"/>
                <a:gd name="connsiteY2" fmla="*/ 149066 h 149066"/>
                <a:gd name="connsiteX3" fmla="*/ 0 w 17049"/>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7049" h="149066">
                  <a:moveTo>
                    <a:pt x="0" y="0"/>
                  </a:moveTo>
                  <a:lnTo>
                    <a:pt x="17050" y="0"/>
                  </a:lnTo>
                  <a:lnTo>
                    <a:pt x="17050" y="149066"/>
                  </a:lnTo>
                  <a:lnTo>
                    <a:pt x="0" y="149066"/>
                  </a:lnTo>
                  <a:close/>
                </a:path>
              </a:pathLst>
            </a:custGeom>
            <a:solidFill>
              <a:srgbClr val="00B0F0"/>
            </a:solidFill>
            <a:ln w="6350" cap="flat">
              <a:solidFill>
                <a:srgbClr val="000000"/>
              </a:solidFill>
              <a:prstDash val="solid"/>
              <a:miter/>
            </a:ln>
          </p:spPr>
          <p:txBody>
            <a:bodyPr rtlCol="0" anchor="ctr"/>
            <a:lstStyle/>
            <a:p>
              <a:r>
                <a:rPr lang="en-US" dirty="0"/>
                <a:t> </a:t>
              </a:r>
            </a:p>
          </p:txBody>
        </p:sp>
        <p:sp>
          <p:nvSpPr>
            <p:cNvPr id="36" name="Freeform: Shape 35">
              <a:extLst>
                <a:ext uri="{FF2B5EF4-FFF2-40B4-BE49-F238E27FC236}">
                  <a16:creationId xmlns:a16="http://schemas.microsoft.com/office/drawing/2014/main" id="{5E217FAA-E5BB-4445-AAC6-04441599D414}"/>
                </a:ext>
              </a:extLst>
            </p:cNvPr>
            <p:cNvSpPr/>
            <p:nvPr/>
          </p:nvSpPr>
          <p:spPr>
            <a:xfrm>
              <a:off x="5060632" y="1821465"/>
              <a:ext cx="962691" cy="149066"/>
            </a:xfrm>
            <a:custGeom>
              <a:avLst/>
              <a:gdLst>
                <a:gd name="connsiteX0" fmla="*/ 0 w 962691"/>
                <a:gd name="connsiteY0" fmla="*/ 0 h 149066"/>
                <a:gd name="connsiteX1" fmla="*/ 962692 w 962691"/>
                <a:gd name="connsiteY1" fmla="*/ 0 h 149066"/>
                <a:gd name="connsiteX2" fmla="*/ 962692 w 962691"/>
                <a:gd name="connsiteY2" fmla="*/ 149066 h 149066"/>
                <a:gd name="connsiteX3" fmla="*/ 0 w 962691"/>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962691" h="149066">
                  <a:moveTo>
                    <a:pt x="0" y="0"/>
                  </a:moveTo>
                  <a:lnTo>
                    <a:pt x="962692" y="0"/>
                  </a:lnTo>
                  <a:lnTo>
                    <a:pt x="962692" y="149066"/>
                  </a:lnTo>
                  <a:lnTo>
                    <a:pt x="0" y="149066"/>
                  </a:lnTo>
                  <a:close/>
                </a:path>
              </a:pathLst>
            </a:custGeom>
            <a:solidFill>
              <a:srgbClr val="7030A0"/>
            </a:solidFill>
            <a:ln w="6350" cap="flat">
              <a:solidFill>
                <a:srgbClr val="000000"/>
              </a:solid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70A80BDF-AB68-4207-94F9-754491E86AA8}"/>
                </a:ext>
              </a:extLst>
            </p:cNvPr>
            <p:cNvSpPr/>
            <p:nvPr/>
          </p:nvSpPr>
          <p:spPr>
            <a:xfrm>
              <a:off x="4869656" y="1821465"/>
              <a:ext cx="190976" cy="149066"/>
            </a:xfrm>
            <a:custGeom>
              <a:avLst/>
              <a:gdLst>
                <a:gd name="connsiteX0" fmla="*/ 0 w 190976"/>
                <a:gd name="connsiteY0" fmla="*/ 0 h 149066"/>
                <a:gd name="connsiteX1" fmla="*/ 190976 w 190976"/>
                <a:gd name="connsiteY1" fmla="*/ 0 h 149066"/>
                <a:gd name="connsiteX2" fmla="*/ 190976 w 190976"/>
                <a:gd name="connsiteY2" fmla="*/ 149066 h 149066"/>
                <a:gd name="connsiteX3" fmla="*/ 0 w 190976"/>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90976" h="149066">
                  <a:moveTo>
                    <a:pt x="0" y="0"/>
                  </a:moveTo>
                  <a:lnTo>
                    <a:pt x="190976" y="0"/>
                  </a:lnTo>
                  <a:lnTo>
                    <a:pt x="190976" y="149066"/>
                  </a:lnTo>
                  <a:lnTo>
                    <a:pt x="0" y="149066"/>
                  </a:lnTo>
                  <a:close/>
                </a:path>
              </a:pathLst>
            </a:custGeom>
            <a:solidFill>
              <a:srgbClr val="92D050"/>
            </a:solidFill>
            <a:ln w="6350" cap="flat">
              <a:solidFill>
                <a:srgbClr val="000000"/>
              </a:solid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334B423B-1D7A-425E-8CBE-169E076D9BBE}"/>
                </a:ext>
              </a:extLst>
            </p:cNvPr>
            <p:cNvSpPr/>
            <p:nvPr/>
          </p:nvSpPr>
          <p:spPr>
            <a:xfrm>
              <a:off x="4516850" y="1821465"/>
              <a:ext cx="352805" cy="149066"/>
            </a:xfrm>
            <a:custGeom>
              <a:avLst/>
              <a:gdLst>
                <a:gd name="connsiteX0" fmla="*/ 0 w 352805"/>
                <a:gd name="connsiteY0" fmla="*/ 0 h 149066"/>
                <a:gd name="connsiteX1" fmla="*/ 352806 w 352805"/>
                <a:gd name="connsiteY1" fmla="*/ 0 h 149066"/>
                <a:gd name="connsiteX2" fmla="*/ 352806 w 352805"/>
                <a:gd name="connsiteY2" fmla="*/ 149066 h 149066"/>
                <a:gd name="connsiteX3" fmla="*/ 0 w 352805"/>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352805" h="149066">
                  <a:moveTo>
                    <a:pt x="0" y="0"/>
                  </a:moveTo>
                  <a:lnTo>
                    <a:pt x="352806" y="0"/>
                  </a:lnTo>
                  <a:lnTo>
                    <a:pt x="352806" y="149066"/>
                  </a:lnTo>
                  <a:lnTo>
                    <a:pt x="0" y="149066"/>
                  </a:lnTo>
                  <a:close/>
                </a:path>
              </a:pathLst>
            </a:custGeom>
            <a:solidFill>
              <a:srgbClr val="0066FF"/>
            </a:solidFill>
            <a:ln w="6350" cap="flat">
              <a:solidFill>
                <a:srgbClr val="000000"/>
              </a:solidFill>
              <a:prstDash val="solid"/>
              <a:miter/>
            </a:ln>
          </p:spPr>
          <p:txBody>
            <a:bodyPr rtlCol="0" anchor="ctr"/>
            <a:lstStyle/>
            <a:p>
              <a:endParaRPr lang="en-US" dirty="0"/>
            </a:p>
          </p:txBody>
        </p:sp>
      </p:grpSp>
      <p:grpSp>
        <p:nvGrpSpPr>
          <p:cNvPr id="185" name="Group 184">
            <a:extLst>
              <a:ext uri="{FF2B5EF4-FFF2-40B4-BE49-F238E27FC236}">
                <a16:creationId xmlns:a16="http://schemas.microsoft.com/office/drawing/2014/main" id="{AE5ED459-0197-4C37-9DD6-486C27CF0FCA}"/>
              </a:ext>
            </a:extLst>
          </p:cNvPr>
          <p:cNvGrpSpPr/>
          <p:nvPr/>
        </p:nvGrpSpPr>
        <p:grpSpPr>
          <a:xfrm>
            <a:off x="1538713" y="2755517"/>
            <a:ext cx="364940" cy="207226"/>
            <a:chOff x="1538713" y="2469788"/>
            <a:chExt cx="364940" cy="207226"/>
          </a:xfrm>
          <a:effectLst>
            <a:outerShdw blurRad="50800" dist="38100" dir="2700000" algn="tl" rotWithShape="0">
              <a:prstClr val="black">
                <a:alpha val="40000"/>
              </a:prstClr>
            </a:outerShdw>
          </a:effectLst>
        </p:grpSpPr>
        <p:sp>
          <p:nvSpPr>
            <p:cNvPr id="45" name="Freeform: Shape 44">
              <a:extLst>
                <a:ext uri="{FF2B5EF4-FFF2-40B4-BE49-F238E27FC236}">
                  <a16:creationId xmlns:a16="http://schemas.microsoft.com/office/drawing/2014/main" id="{953431E2-4BE0-44C9-A34C-1D0FF53ED541}"/>
                </a:ext>
              </a:extLst>
            </p:cNvPr>
            <p:cNvSpPr/>
            <p:nvPr/>
          </p:nvSpPr>
          <p:spPr>
            <a:xfrm>
              <a:off x="1538713" y="2469788"/>
              <a:ext cx="330855" cy="207226"/>
            </a:xfrm>
            <a:custGeom>
              <a:avLst/>
              <a:gdLst>
                <a:gd name="connsiteX0" fmla="*/ 0 w 208026"/>
                <a:gd name="connsiteY0" fmla="*/ 0 h 149066"/>
                <a:gd name="connsiteX1" fmla="*/ 208026 w 208026"/>
                <a:gd name="connsiteY1" fmla="*/ 0 h 149066"/>
                <a:gd name="connsiteX2" fmla="*/ 208026 w 208026"/>
                <a:gd name="connsiteY2" fmla="*/ 149066 h 149066"/>
                <a:gd name="connsiteX3" fmla="*/ 0 w 208026"/>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208026" h="149066">
                  <a:moveTo>
                    <a:pt x="0" y="0"/>
                  </a:moveTo>
                  <a:lnTo>
                    <a:pt x="208026" y="0"/>
                  </a:lnTo>
                  <a:lnTo>
                    <a:pt x="208026" y="149066"/>
                  </a:lnTo>
                  <a:lnTo>
                    <a:pt x="0" y="149066"/>
                  </a:lnTo>
                  <a:close/>
                </a:path>
              </a:pathLst>
            </a:custGeom>
            <a:solidFill>
              <a:srgbClr val="002060"/>
            </a:solidFill>
            <a:ln w="6350" cap="flat">
              <a:solidFill>
                <a:srgbClr val="000000"/>
              </a:solidFill>
              <a:prstDash val="solid"/>
              <a:miter/>
            </a:ln>
          </p:spPr>
          <p:txBody>
            <a:bodyPr rtlCol="0" anchor="ctr"/>
            <a:lstStyle/>
            <a:p>
              <a:endParaRPr lang="en-US" dirty="0"/>
            </a:p>
          </p:txBody>
        </p:sp>
        <p:grpSp>
          <p:nvGrpSpPr>
            <p:cNvPr id="46" name="Graphic 5">
              <a:extLst>
                <a:ext uri="{FF2B5EF4-FFF2-40B4-BE49-F238E27FC236}">
                  <a16:creationId xmlns:a16="http://schemas.microsoft.com/office/drawing/2014/main" id="{92AAD72C-BB90-40C3-BA8C-9C3140619DBC}"/>
                </a:ext>
              </a:extLst>
            </p:cNvPr>
            <p:cNvGrpSpPr/>
            <p:nvPr/>
          </p:nvGrpSpPr>
          <p:grpSpPr>
            <a:xfrm>
              <a:off x="1869568" y="2469788"/>
              <a:ext cx="34085" cy="207226"/>
              <a:chOff x="3248882" y="2422969"/>
              <a:chExt cx="21431" cy="149066"/>
            </a:xfrm>
            <a:solidFill>
              <a:srgbClr val="7F7F7F"/>
            </a:solidFill>
          </p:grpSpPr>
          <p:sp>
            <p:nvSpPr>
              <p:cNvPr id="47" name="Freeform: Shape 46">
                <a:extLst>
                  <a:ext uri="{FF2B5EF4-FFF2-40B4-BE49-F238E27FC236}">
                    <a16:creationId xmlns:a16="http://schemas.microsoft.com/office/drawing/2014/main" id="{C3D8F8EF-50F7-4392-ADE1-BC43A0A19FD8}"/>
                  </a:ext>
                </a:extLst>
              </p:cNvPr>
              <p:cNvSpPr/>
              <p:nvPr/>
            </p:nvSpPr>
            <p:spPr>
              <a:xfrm>
                <a:off x="3248882" y="2422969"/>
                <a:ext cx="8572" cy="149066"/>
              </a:xfrm>
              <a:custGeom>
                <a:avLst/>
                <a:gdLst>
                  <a:gd name="connsiteX0" fmla="*/ 0 w 8572"/>
                  <a:gd name="connsiteY0" fmla="*/ 0 h 149066"/>
                  <a:gd name="connsiteX1" fmla="*/ 8572 w 8572"/>
                  <a:gd name="connsiteY1" fmla="*/ 0 h 149066"/>
                  <a:gd name="connsiteX2" fmla="*/ 8572 w 8572"/>
                  <a:gd name="connsiteY2" fmla="*/ 149066 h 149066"/>
                  <a:gd name="connsiteX3" fmla="*/ 0 w 8572"/>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8572" h="149066">
                    <a:moveTo>
                      <a:pt x="0" y="0"/>
                    </a:moveTo>
                    <a:lnTo>
                      <a:pt x="8572" y="0"/>
                    </a:lnTo>
                    <a:lnTo>
                      <a:pt x="8572" y="149066"/>
                    </a:lnTo>
                    <a:lnTo>
                      <a:pt x="0" y="149066"/>
                    </a:lnTo>
                    <a:close/>
                  </a:path>
                </a:pathLst>
              </a:custGeom>
              <a:solidFill>
                <a:srgbClr val="FFC000"/>
              </a:solidFill>
              <a:ln w="6350" cap="flat">
                <a:solidFill>
                  <a:srgbClr val="000000"/>
                </a:solid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507FD15C-1104-4343-8872-052DCF52527D}"/>
                  </a:ext>
                </a:extLst>
              </p:cNvPr>
              <p:cNvSpPr/>
              <p:nvPr/>
            </p:nvSpPr>
            <p:spPr>
              <a:xfrm>
                <a:off x="3257359" y="2422969"/>
                <a:ext cx="12953" cy="149066"/>
              </a:xfrm>
              <a:custGeom>
                <a:avLst/>
                <a:gdLst>
                  <a:gd name="connsiteX0" fmla="*/ 0 w 12953"/>
                  <a:gd name="connsiteY0" fmla="*/ 0 h 149066"/>
                  <a:gd name="connsiteX1" fmla="*/ 12954 w 12953"/>
                  <a:gd name="connsiteY1" fmla="*/ 0 h 149066"/>
                  <a:gd name="connsiteX2" fmla="*/ 12954 w 12953"/>
                  <a:gd name="connsiteY2" fmla="*/ 149066 h 149066"/>
                  <a:gd name="connsiteX3" fmla="*/ 0 w 12953"/>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2953" h="149066">
                    <a:moveTo>
                      <a:pt x="0" y="0"/>
                    </a:moveTo>
                    <a:lnTo>
                      <a:pt x="12954" y="0"/>
                    </a:lnTo>
                    <a:lnTo>
                      <a:pt x="12954" y="149066"/>
                    </a:lnTo>
                    <a:lnTo>
                      <a:pt x="0" y="149066"/>
                    </a:lnTo>
                    <a:close/>
                  </a:path>
                </a:pathLst>
              </a:custGeom>
              <a:solidFill>
                <a:srgbClr val="FF9900"/>
              </a:solidFill>
              <a:ln w="6350" cap="flat">
                <a:solidFill>
                  <a:srgbClr val="000000"/>
                </a:solidFill>
                <a:prstDash val="solid"/>
                <a:miter/>
              </a:ln>
            </p:spPr>
            <p:txBody>
              <a:bodyPr rtlCol="0" anchor="ctr"/>
              <a:lstStyle/>
              <a:p>
                <a:endParaRPr lang="en-US" dirty="0"/>
              </a:p>
            </p:txBody>
          </p:sp>
        </p:grpSp>
      </p:grpSp>
      <p:grpSp>
        <p:nvGrpSpPr>
          <p:cNvPr id="49" name="Graphic 5">
            <a:extLst>
              <a:ext uri="{FF2B5EF4-FFF2-40B4-BE49-F238E27FC236}">
                <a16:creationId xmlns:a16="http://schemas.microsoft.com/office/drawing/2014/main" id="{4043007D-68DC-4D9B-9ACA-9CDE0C6B9201}"/>
              </a:ext>
            </a:extLst>
          </p:cNvPr>
          <p:cNvGrpSpPr/>
          <p:nvPr/>
        </p:nvGrpSpPr>
        <p:grpSpPr>
          <a:xfrm>
            <a:off x="1538713" y="3121277"/>
            <a:ext cx="785931" cy="207226"/>
            <a:chOff x="3040856" y="2677096"/>
            <a:chExt cx="494156" cy="149066"/>
          </a:xfrm>
          <a:solidFill>
            <a:srgbClr val="7F7F7F"/>
          </a:solidFill>
          <a:effectLst>
            <a:outerShdw blurRad="50800" dist="38100" dir="2700000" algn="tl" rotWithShape="0">
              <a:prstClr val="black">
                <a:alpha val="40000"/>
              </a:prstClr>
            </a:outerShdw>
          </a:effectLst>
        </p:grpSpPr>
        <p:sp>
          <p:nvSpPr>
            <p:cNvPr id="50" name="Freeform: Shape 49">
              <a:extLst>
                <a:ext uri="{FF2B5EF4-FFF2-40B4-BE49-F238E27FC236}">
                  <a16:creationId xmlns:a16="http://schemas.microsoft.com/office/drawing/2014/main" id="{1FAF07E3-51EA-4C57-8979-C10DDFC0FA8A}"/>
                </a:ext>
              </a:extLst>
            </p:cNvPr>
            <p:cNvSpPr/>
            <p:nvPr/>
          </p:nvSpPr>
          <p:spPr>
            <a:xfrm>
              <a:off x="3407568" y="2677096"/>
              <a:ext cx="40100" cy="149066"/>
            </a:xfrm>
            <a:custGeom>
              <a:avLst/>
              <a:gdLst>
                <a:gd name="connsiteX0" fmla="*/ 0 w 40100"/>
                <a:gd name="connsiteY0" fmla="*/ 0 h 149066"/>
                <a:gd name="connsiteX1" fmla="*/ 40100 w 40100"/>
                <a:gd name="connsiteY1" fmla="*/ 0 h 149066"/>
                <a:gd name="connsiteX2" fmla="*/ 40100 w 40100"/>
                <a:gd name="connsiteY2" fmla="*/ 149066 h 149066"/>
                <a:gd name="connsiteX3" fmla="*/ 0 w 40100"/>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40100" h="149066">
                  <a:moveTo>
                    <a:pt x="0" y="0"/>
                  </a:moveTo>
                  <a:lnTo>
                    <a:pt x="40100" y="0"/>
                  </a:lnTo>
                  <a:lnTo>
                    <a:pt x="40100" y="149066"/>
                  </a:lnTo>
                  <a:lnTo>
                    <a:pt x="0" y="149066"/>
                  </a:lnTo>
                  <a:close/>
                </a:path>
              </a:pathLst>
            </a:custGeom>
            <a:solidFill>
              <a:srgbClr val="92D050"/>
            </a:solidFill>
            <a:ln w="6350" cap="flat">
              <a:solidFill>
                <a:srgbClr val="000000"/>
              </a:solid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AC41B87B-D3F6-45AC-A9F9-F14FBC0C900A}"/>
                </a:ext>
              </a:extLst>
            </p:cNvPr>
            <p:cNvSpPr/>
            <p:nvPr/>
          </p:nvSpPr>
          <p:spPr>
            <a:xfrm>
              <a:off x="3261264" y="2677096"/>
              <a:ext cx="146208" cy="149066"/>
            </a:xfrm>
            <a:custGeom>
              <a:avLst/>
              <a:gdLst>
                <a:gd name="connsiteX0" fmla="*/ 0 w 146208"/>
                <a:gd name="connsiteY0" fmla="*/ 0 h 149066"/>
                <a:gd name="connsiteX1" fmla="*/ 146209 w 146208"/>
                <a:gd name="connsiteY1" fmla="*/ 0 h 149066"/>
                <a:gd name="connsiteX2" fmla="*/ 146209 w 146208"/>
                <a:gd name="connsiteY2" fmla="*/ 149066 h 149066"/>
                <a:gd name="connsiteX3" fmla="*/ 0 w 146208"/>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46208" h="149066">
                  <a:moveTo>
                    <a:pt x="0" y="0"/>
                  </a:moveTo>
                  <a:lnTo>
                    <a:pt x="146209" y="0"/>
                  </a:lnTo>
                  <a:lnTo>
                    <a:pt x="146209" y="149066"/>
                  </a:lnTo>
                  <a:lnTo>
                    <a:pt x="0" y="149066"/>
                  </a:lnTo>
                  <a:close/>
                </a:path>
              </a:pathLst>
            </a:custGeom>
            <a:solidFill>
              <a:srgbClr val="FFC000"/>
            </a:solidFill>
            <a:ln w="6350" cap="flat">
              <a:solidFill>
                <a:srgbClr val="000000"/>
              </a:solid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169FA3AF-DE9E-4056-8F7A-96C779164D4D}"/>
                </a:ext>
              </a:extLst>
            </p:cNvPr>
            <p:cNvSpPr/>
            <p:nvPr/>
          </p:nvSpPr>
          <p:spPr>
            <a:xfrm>
              <a:off x="3040856" y="2677096"/>
              <a:ext cx="220408" cy="149066"/>
            </a:xfrm>
            <a:custGeom>
              <a:avLst/>
              <a:gdLst>
                <a:gd name="connsiteX0" fmla="*/ 0 w 220408"/>
                <a:gd name="connsiteY0" fmla="*/ 0 h 149066"/>
                <a:gd name="connsiteX1" fmla="*/ 220409 w 220408"/>
                <a:gd name="connsiteY1" fmla="*/ 0 h 149066"/>
                <a:gd name="connsiteX2" fmla="*/ 220409 w 220408"/>
                <a:gd name="connsiteY2" fmla="*/ 149066 h 149066"/>
                <a:gd name="connsiteX3" fmla="*/ 0 w 220408"/>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220408" h="149066">
                  <a:moveTo>
                    <a:pt x="0" y="0"/>
                  </a:moveTo>
                  <a:lnTo>
                    <a:pt x="220409" y="0"/>
                  </a:lnTo>
                  <a:lnTo>
                    <a:pt x="220409" y="149066"/>
                  </a:lnTo>
                  <a:lnTo>
                    <a:pt x="0" y="149066"/>
                  </a:lnTo>
                  <a:close/>
                </a:path>
              </a:pathLst>
            </a:custGeom>
            <a:solidFill>
              <a:srgbClr val="002060"/>
            </a:solidFill>
            <a:ln w="6350" cap="flat">
              <a:solidFill>
                <a:srgbClr val="000000"/>
              </a:solid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2AC5156C-B18D-4A3C-A916-62F1B81B49B2}"/>
                </a:ext>
              </a:extLst>
            </p:cNvPr>
            <p:cNvSpPr/>
            <p:nvPr/>
          </p:nvSpPr>
          <p:spPr>
            <a:xfrm>
              <a:off x="3447669" y="2677096"/>
              <a:ext cx="61721" cy="149066"/>
            </a:xfrm>
            <a:custGeom>
              <a:avLst/>
              <a:gdLst>
                <a:gd name="connsiteX0" fmla="*/ 0 w 61721"/>
                <a:gd name="connsiteY0" fmla="*/ 0 h 149066"/>
                <a:gd name="connsiteX1" fmla="*/ 61722 w 61721"/>
                <a:gd name="connsiteY1" fmla="*/ 0 h 149066"/>
                <a:gd name="connsiteX2" fmla="*/ 61722 w 61721"/>
                <a:gd name="connsiteY2" fmla="*/ 149066 h 149066"/>
                <a:gd name="connsiteX3" fmla="*/ 0 w 61721"/>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61721" h="149066">
                  <a:moveTo>
                    <a:pt x="0" y="0"/>
                  </a:moveTo>
                  <a:lnTo>
                    <a:pt x="61722" y="0"/>
                  </a:lnTo>
                  <a:lnTo>
                    <a:pt x="61722" y="149066"/>
                  </a:lnTo>
                  <a:lnTo>
                    <a:pt x="0" y="149066"/>
                  </a:lnTo>
                  <a:close/>
                </a:path>
              </a:pathLst>
            </a:custGeom>
            <a:solidFill>
              <a:srgbClr val="FF9900"/>
            </a:solidFill>
            <a:ln w="6350" cap="flat">
              <a:solidFill>
                <a:srgbClr val="000000"/>
              </a:solid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F2D22918-3B58-409B-8EB1-0EBE3FEED8BE}"/>
                </a:ext>
              </a:extLst>
            </p:cNvPr>
            <p:cNvSpPr/>
            <p:nvPr/>
          </p:nvSpPr>
          <p:spPr>
            <a:xfrm>
              <a:off x="3524726" y="2677096"/>
              <a:ext cx="10286" cy="149066"/>
            </a:xfrm>
            <a:custGeom>
              <a:avLst/>
              <a:gdLst>
                <a:gd name="connsiteX0" fmla="*/ 0 w 10286"/>
                <a:gd name="connsiteY0" fmla="*/ 0 h 149066"/>
                <a:gd name="connsiteX1" fmla="*/ 10287 w 10286"/>
                <a:gd name="connsiteY1" fmla="*/ 0 h 149066"/>
                <a:gd name="connsiteX2" fmla="*/ 10287 w 10286"/>
                <a:gd name="connsiteY2" fmla="*/ 149066 h 149066"/>
                <a:gd name="connsiteX3" fmla="*/ 0 w 10286"/>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0286" h="149066">
                  <a:moveTo>
                    <a:pt x="0" y="0"/>
                  </a:moveTo>
                  <a:lnTo>
                    <a:pt x="10287" y="0"/>
                  </a:lnTo>
                  <a:lnTo>
                    <a:pt x="10287" y="149066"/>
                  </a:lnTo>
                  <a:lnTo>
                    <a:pt x="0" y="149066"/>
                  </a:lnTo>
                  <a:close/>
                </a:path>
              </a:pathLst>
            </a:custGeom>
            <a:solidFill>
              <a:srgbClr val="FFFFB3"/>
            </a:solidFill>
            <a:ln w="6350" cap="flat">
              <a:solidFill>
                <a:srgbClr val="000000"/>
              </a:solid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5A6991A3-DCE8-49F9-9F04-0B1CEBC2700F}"/>
                </a:ext>
              </a:extLst>
            </p:cNvPr>
            <p:cNvSpPr/>
            <p:nvPr/>
          </p:nvSpPr>
          <p:spPr>
            <a:xfrm>
              <a:off x="3509391" y="2677096"/>
              <a:ext cx="15240" cy="149066"/>
            </a:xfrm>
            <a:custGeom>
              <a:avLst/>
              <a:gdLst>
                <a:gd name="connsiteX0" fmla="*/ 0 w 15240"/>
                <a:gd name="connsiteY0" fmla="*/ 0 h 149066"/>
                <a:gd name="connsiteX1" fmla="*/ 15240 w 15240"/>
                <a:gd name="connsiteY1" fmla="*/ 0 h 149066"/>
                <a:gd name="connsiteX2" fmla="*/ 15240 w 15240"/>
                <a:gd name="connsiteY2" fmla="*/ 149066 h 149066"/>
                <a:gd name="connsiteX3" fmla="*/ 0 w 15240"/>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5240" h="149066">
                  <a:moveTo>
                    <a:pt x="0" y="0"/>
                  </a:moveTo>
                  <a:lnTo>
                    <a:pt x="15240" y="0"/>
                  </a:lnTo>
                  <a:lnTo>
                    <a:pt x="15240" y="149066"/>
                  </a:lnTo>
                  <a:lnTo>
                    <a:pt x="0" y="149066"/>
                  </a:lnTo>
                  <a:close/>
                </a:path>
              </a:pathLst>
            </a:custGeom>
            <a:solidFill>
              <a:srgbClr val="00B050"/>
            </a:solidFill>
            <a:ln w="6350" cap="flat">
              <a:solidFill>
                <a:srgbClr val="000000"/>
              </a:solidFill>
              <a:prstDash val="solid"/>
              <a:miter/>
            </a:ln>
          </p:spPr>
          <p:txBody>
            <a:bodyPr rtlCol="0" anchor="ctr"/>
            <a:lstStyle/>
            <a:p>
              <a:endParaRPr lang="en-US" dirty="0"/>
            </a:p>
          </p:txBody>
        </p:sp>
      </p:grpSp>
      <p:grpSp>
        <p:nvGrpSpPr>
          <p:cNvPr id="56" name="Graphic 5">
            <a:extLst>
              <a:ext uri="{FF2B5EF4-FFF2-40B4-BE49-F238E27FC236}">
                <a16:creationId xmlns:a16="http://schemas.microsoft.com/office/drawing/2014/main" id="{212F7BFB-7EC5-41CC-8AB3-EFEC279FE64E}"/>
              </a:ext>
            </a:extLst>
          </p:cNvPr>
          <p:cNvGrpSpPr/>
          <p:nvPr/>
        </p:nvGrpSpPr>
        <p:grpSpPr>
          <a:xfrm>
            <a:off x="1538713" y="3487037"/>
            <a:ext cx="2163435" cy="207226"/>
            <a:chOff x="3040856" y="2927127"/>
            <a:chExt cx="1360265" cy="149066"/>
          </a:xfrm>
          <a:solidFill>
            <a:srgbClr val="7F7F7F"/>
          </a:solidFill>
          <a:effectLst>
            <a:outerShdw blurRad="50800" dist="38100" dir="2700000" algn="tl" rotWithShape="0">
              <a:prstClr val="black">
                <a:alpha val="40000"/>
              </a:prstClr>
            </a:outerShdw>
          </a:effectLst>
        </p:grpSpPr>
        <p:sp>
          <p:nvSpPr>
            <p:cNvPr id="58" name="Freeform: Shape 57">
              <a:extLst>
                <a:ext uri="{FF2B5EF4-FFF2-40B4-BE49-F238E27FC236}">
                  <a16:creationId xmlns:a16="http://schemas.microsoft.com/office/drawing/2014/main" id="{19AC9720-8949-482A-AA5F-D7448656EE9E}"/>
                </a:ext>
              </a:extLst>
            </p:cNvPr>
            <p:cNvSpPr/>
            <p:nvPr/>
          </p:nvSpPr>
          <p:spPr>
            <a:xfrm>
              <a:off x="3593877" y="2927127"/>
              <a:ext cx="9525" cy="149066"/>
            </a:xfrm>
            <a:custGeom>
              <a:avLst/>
              <a:gdLst>
                <a:gd name="connsiteX0" fmla="*/ 0 w 9525"/>
                <a:gd name="connsiteY0" fmla="*/ 0 h 149066"/>
                <a:gd name="connsiteX1" fmla="*/ 9525 w 9525"/>
                <a:gd name="connsiteY1" fmla="*/ 0 h 149066"/>
                <a:gd name="connsiteX2" fmla="*/ 9525 w 9525"/>
                <a:gd name="connsiteY2" fmla="*/ 149066 h 149066"/>
                <a:gd name="connsiteX3" fmla="*/ 0 w 9525"/>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9525" h="149066">
                  <a:moveTo>
                    <a:pt x="0" y="0"/>
                  </a:moveTo>
                  <a:lnTo>
                    <a:pt x="9525" y="0"/>
                  </a:lnTo>
                  <a:lnTo>
                    <a:pt x="9525" y="149066"/>
                  </a:lnTo>
                  <a:lnTo>
                    <a:pt x="0" y="149066"/>
                  </a:lnTo>
                  <a:close/>
                </a:path>
              </a:pathLst>
            </a:custGeom>
            <a:solidFill>
              <a:srgbClr val="FF0000"/>
            </a:solidFill>
            <a:ln w="6350" cap="flat">
              <a:solidFill>
                <a:srgbClr val="000000"/>
              </a:solid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F3EA99B6-2C9D-40DF-A5E2-9790550F1E39}"/>
                </a:ext>
              </a:extLst>
            </p:cNvPr>
            <p:cNvSpPr/>
            <p:nvPr/>
          </p:nvSpPr>
          <p:spPr>
            <a:xfrm>
              <a:off x="3040856" y="2927127"/>
              <a:ext cx="553021" cy="149066"/>
            </a:xfrm>
            <a:custGeom>
              <a:avLst/>
              <a:gdLst>
                <a:gd name="connsiteX0" fmla="*/ 0 w 553021"/>
                <a:gd name="connsiteY0" fmla="*/ 0 h 149066"/>
                <a:gd name="connsiteX1" fmla="*/ 553022 w 553021"/>
                <a:gd name="connsiteY1" fmla="*/ 0 h 149066"/>
                <a:gd name="connsiteX2" fmla="*/ 553022 w 553021"/>
                <a:gd name="connsiteY2" fmla="*/ 149066 h 149066"/>
                <a:gd name="connsiteX3" fmla="*/ 0 w 553021"/>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553021" h="149066">
                  <a:moveTo>
                    <a:pt x="0" y="0"/>
                  </a:moveTo>
                  <a:lnTo>
                    <a:pt x="553022" y="0"/>
                  </a:lnTo>
                  <a:lnTo>
                    <a:pt x="553022" y="149066"/>
                  </a:lnTo>
                  <a:lnTo>
                    <a:pt x="0" y="149066"/>
                  </a:lnTo>
                  <a:close/>
                </a:path>
              </a:pathLst>
            </a:custGeom>
            <a:solidFill>
              <a:srgbClr val="002060"/>
            </a:solidFill>
            <a:ln w="6350" cap="flat">
              <a:solidFill>
                <a:srgbClr val="000000"/>
              </a:solid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74796D35-6B5E-4462-885B-60976B3774A8}"/>
                </a:ext>
              </a:extLst>
            </p:cNvPr>
            <p:cNvSpPr/>
            <p:nvPr/>
          </p:nvSpPr>
          <p:spPr>
            <a:xfrm>
              <a:off x="3603402" y="2927127"/>
              <a:ext cx="787145" cy="149066"/>
            </a:xfrm>
            <a:custGeom>
              <a:avLst/>
              <a:gdLst>
                <a:gd name="connsiteX0" fmla="*/ 0 w 787145"/>
                <a:gd name="connsiteY0" fmla="*/ 0 h 149066"/>
                <a:gd name="connsiteX1" fmla="*/ 787146 w 787145"/>
                <a:gd name="connsiteY1" fmla="*/ 0 h 149066"/>
                <a:gd name="connsiteX2" fmla="*/ 787146 w 787145"/>
                <a:gd name="connsiteY2" fmla="*/ 149066 h 149066"/>
                <a:gd name="connsiteX3" fmla="*/ 0 w 787145"/>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787145" h="149066">
                  <a:moveTo>
                    <a:pt x="0" y="0"/>
                  </a:moveTo>
                  <a:lnTo>
                    <a:pt x="787146" y="0"/>
                  </a:lnTo>
                  <a:lnTo>
                    <a:pt x="787146" y="149066"/>
                  </a:lnTo>
                  <a:lnTo>
                    <a:pt x="0" y="149066"/>
                  </a:lnTo>
                  <a:close/>
                </a:path>
              </a:pathLst>
            </a:custGeom>
            <a:solidFill>
              <a:srgbClr val="00B0F0"/>
            </a:solidFill>
            <a:ln w="6350" cap="flat">
              <a:solidFill>
                <a:srgbClr val="000000"/>
              </a:solid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A017D5AD-B16A-4031-8789-828F94473211}"/>
                </a:ext>
              </a:extLst>
            </p:cNvPr>
            <p:cNvSpPr/>
            <p:nvPr/>
          </p:nvSpPr>
          <p:spPr>
            <a:xfrm>
              <a:off x="4390644" y="2927127"/>
              <a:ext cx="10477" cy="149066"/>
            </a:xfrm>
            <a:custGeom>
              <a:avLst/>
              <a:gdLst>
                <a:gd name="connsiteX0" fmla="*/ 0 w 10477"/>
                <a:gd name="connsiteY0" fmla="*/ 0 h 149066"/>
                <a:gd name="connsiteX1" fmla="*/ 10478 w 10477"/>
                <a:gd name="connsiteY1" fmla="*/ 0 h 149066"/>
                <a:gd name="connsiteX2" fmla="*/ 10478 w 10477"/>
                <a:gd name="connsiteY2" fmla="*/ 149066 h 149066"/>
                <a:gd name="connsiteX3" fmla="*/ 0 w 10477"/>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0477" h="149066">
                  <a:moveTo>
                    <a:pt x="0" y="0"/>
                  </a:moveTo>
                  <a:lnTo>
                    <a:pt x="10478" y="0"/>
                  </a:lnTo>
                  <a:lnTo>
                    <a:pt x="10478" y="149066"/>
                  </a:lnTo>
                  <a:lnTo>
                    <a:pt x="0" y="149066"/>
                  </a:lnTo>
                  <a:close/>
                </a:path>
              </a:pathLst>
            </a:custGeom>
            <a:solidFill>
              <a:srgbClr val="FFFFB3"/>
            </a:solidFill>
            <a:ln w="6350" cap="flat">
              <a:solidFill>
                <a:srgbClr val="000000"/>
              </a:solidFill>
              <a:prstDash val="solid"/>
              <a:miter/>
            </a:ln>
          </p:spPr>
          <p:txBody>
            <a:bodyPr rtlCol="0" anchor="ctr"/>
            <a:lstStyle/>
            <a:p>
              <a:endParaRPr lang="en-US" dirty="0"/>
            </a:p>
          </p:txBody>
        </p:sp>
      </p:grpSp>
      <p:grpSp>
        <p:nvGrpSpPr>
          <p:cNvPr id="62" name="Graphic 5">
            <a:extLst>
              <a:ext uri="{FF2B5EF4-FFF2-40B4-BE49-F238E27FC236}">
                <a16:creationId xmlns:a16="http://schemas.microsoft.com/office/drawing/2014/main" id="{BE5ACA5A-B4B3-438A-9294-B2D34141F6AE}"/>
              </a:ext>
            </a:extLst>
          </p:cNvPr>
          <p:cNvGrpSpPr/>
          <p:nvPr/>
        </p:nvGrpSpPr>
        <p:grpSpPr>
          <a:xfrm>
            <a:off x="1538713" y="3852797"/>
            <a:ext cx="3220688" cy="207226"/>
            <a:chOff x="3040856" y="3175349"/>
            <a:chExt cx="2025015" cy="149066"/>
          </a:xfrm>
          <a:solidFill>
            <a:srgbClr val="7F7F7F"/>
          </a:solidFill>
          <a:effectLst>
            <a:outerShdw blurRad="50800" dist="38100" dir="2700000" algn="tl" rotWithShape="0">
              <a:prstClr val="black">
                <a:alpha val="40000"/>
              </a:prstClr>
            </a:outerShdw>
          </a:effectLst>
        </p:grpSpPr>
        <p:sp>
          <p:nvSpPr>
            <p:cNvPr id="63" name="Freeform: Shape 62">
              <a:extLst>
                <a:ext uri="{FF2B5EF4-FFF2-40B4-BE49-F238E27FC236}">
                  <a16:creationId xmlns:a16="http://schemas.microsoft.com/office/drawing/2014/main" id="{2CEB11BD-A32C-40F3-99F3-65A048F034DB}"/>
                </a:ext>
              </a:extLst>
            </p:cNvPr>
            <p:cNvSpPr/>
            <p:nvPr/>
          </p:nvSpPr>
          <p:spPr>
            <a:xfrm>
              <a:off x="3040856" y="3175349"/>
              <a:ext cx="569976" cy="149066"/>
            </a:xfrm>
            <a:custGeom>
              <a:avLst/>
              <a:gdLst>
                <a:gd name="connsiteX0" fmla="*/ 0 w 569976"/>
                <a:gd name="connsiteY0" fmla="*/ 0 h 149066"/>
                <a:gd name="connsiteX1" fmla="*/ 569976 w 569976"/>
                <a:gd name="connsiteY1" fmla="*/ 0 h 149066"/>
                <a:gd name="connsiteX2" fmla="*/ 569976 w 569976"/>
                <a:gd name="connsiteY2" fmla="*/ 149066 h 149066"/>
                <a:gd name="connsiteX3" fmla="*/ 0 w 569976"/>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569976" h="149066">
                  <a:moveTo>
                    <a:pt x="0" y="0"/>
                  </a:moveTo>
                  <a:lnTo>
                    <a:pt x="569976" y="0"/>
                  </a:lnTo>
                  <a:lnTo>
                    <a:pt x="569976" y="149066"/>
                  </a:lnTo>
                  <a:lnTo>
                    <a:pt x="0" y="149066"/>
                  </a:lnTo>
                  <a:close/>
                </a:path>
              </a:pathLst>
            </a:custGeom>
            <a:solidFill>
              <a:srgbClr val="002060"/>
            </a:solidFill>
            <a:ln w="6350" cap="flat">
              <a:solidFill>
                <a:srgbClr val="000000"/>
              </a:solid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810FB33E-5210-424E-ADC3-40586158D0A0}"/>
                </a:ext>
              </a:extLst>
            </p:cNvPr>
            <p:cNvSpPr/>
            <p:nvPr/>
          </p:nvSpPr>
          <p:spPr>
            <a:xfrm>
              <a:off x="3692937" y="3175349"/>
              <a:ext cx="155638" cy="149066"/>
            </a:xfrm>
            <a:custGeom>
              <a:avLst/>
              <a:gdLst>
                <a:gd name="connsiteX0" fmla="*/ 0 w 155638"/>
                <a:gd name="connsiteY0" fmla="*/ 0 h 149066"/>
                <a:gd name="connsiteX1" fmla="*/ 155638 w 155638"/>
                <a:gd name="connsiteY1" fmla="*/ 0 h 149066"/>
                <a:gd name="connsiteX2" fmla="*/ 155638 w 155638"/>
                <a:gd name="connsiteY2" fmla="*/ 149066 h 149066"/>
                <a:gd name="connsiteX3" fmla="*/ 0 w 155638"/>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55638" h="149066">
                  <a:moveTo>
                    <a:pt x="0" y="0"/>
                  </a:moveTo>
                  <a:lnTo>
                    <a:pt x="155638" y="0"/>
                  </a:lnTo>
                  <a:lnTo>
                    <a:pt x="155638" y="149066"/>
                  </a:lnTo>
                  <a:lnTo>
                    <a:pt x="0" y="149066"/>
                  </a:lnTo>
                  <a:close/>
                </a:path>
              </a:pathLst>
            </a:custGeom>
            <a:solidFill>
              <a:srgbClr val="0066FF"/>
            </a:solidFill>
            <a:ln w="6350" cap="flat">
              <a:solidFill>
                <a:srgbClr val="000000"/>
              </a:solid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06805DBA-8CF1-4C1F-B7E4-66F0CDABE2CB}"/>
                </a:ext>
              </a:extLst>
            </p:cNvPr>
            <p:cNvSpPr/>
            <p:nvPr/>
          </p:nvSpPr>
          <p:spPr>
            <a:xfrm>
              <a:off x="3848671" y="3175349"/>
              <a:ext cx="1097756" cy="149066"/>
            </a:xfrm>
            <a:custGeom>
              <a:avLst/>
              <a:gdLst>
                <a:gd name="connsiteX0" fmla="*/ 0 w 1097756"/>
                <a:gd name="connsiteY0" fmla="*/ 0 h 149066"/>
                <a:gd name="connsiteX1" fmla="*/ 1097756 w 1097756"/>
                <a:gd name="connsiteY1" fmla="*/ 0 h 149066"/>
                <a:gd name="connsiteX2" fmla="*/ 1097756 w 1097756"/>
                <a:gd name="connsiteY2" fmla="*/ 149066 h 149066"/>
                <a:gd name="connsiteX3" fmla="*/ 0 w 1097756"/>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097756" h="149066">
                  <a:moveTo>
                    <a:pt x="0" y="0"/>
                  </a:moveTo>
                  <a:lnTo>
                    <a:pt x="1097756" y="0"/>
                  </a:lnTo>
                  <a:lnTo>
                    <a:pt x="1097756" y="149066"/>
                  </a:lnTo>
                  <a:lnTo>
                    <a:pt x="0" y="149066"/>
                  </a:lnTo>
                  <a:close/>
                </a:path>
              </a:pathLst>
            </a:custGeom>
            <a:solidFill>
              <a:srgbClr val="FF0000"/>
            </a:solidFill>
            <a:ln w="6350" cap="flat">
              <a:solidFill>
                <a:srgbClr val="000000"/>
              </a:solid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0956D1CD-907A-4A38-B60F-7C0789414679}"/>
                </a:ext>
              </a:extLst>
            </p:cNvPr>
            <p:cNvSpPr/>
            <p:nvPr/>
          </p:nvSpPr>
          <p:spPr>
            <a:xfrm>
              <a:off x="3610832" y="3175349"/>
              <a:ext cx="82200" cy="149066"/>
            </a:xfrm>
            <a:custGeom>
              <a:avLst/>
              <a:gdLst>
                <a:gd name="connsiteX0" fmla="*/ 0 w 82200"/>
                <a:gd name="connsiteY0" fmla="*/ 0 h 149066"/>
                <a:gd name="connsiteX1" fmla="*/ 82201 w 82200"/>
                <a:gd name="connsiteY1" fmla="*/ 0 h 149066"/>
                <a:gd name="connsiteX2" fmla="*/ 82201 w 82200"/>
                <a:gd name="connsiteY2" fmla="*/ 149066 h 149066"/>
                <a:gd name="connsiteX3" fmla="*/ 0 w 82200"/>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82200" h="149066">
                  <a:moveTo>
                    <a:pt x="0" y="0"/>
                  </a:moveTo>
                  <a:lnTo>
                    <a:pt x="82201" y="0"/>
                  </a:lnTo>
                  <a:lnTo>
                    <a:pt x="82201" y="149066"/>
                  </a:lnTo>
                  <a:lnTo>
                    <a:pt x="0" y="149066"/>
                  </a:lnTo>
                  <a:close/>
                </a:path>
              </a:pathLst>
            </a:custGeom>
            <a:solidFill>
              <a:srgbClr val="FFC000"/>
            </a:solidFill>
            <a:ln w="6350" cap="flat">
              <a:solidFill>
                <a:srgbClr val="000000"/>
              </a:solid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CF07BE68-310F-4B10-A430-A59A6076F3F7}"/>
                </a:ext>
              </a:extLst>
            </p:cNvPr>
            <p:cNvSpPr/>
            <p:nvPr/>
          </p:nvSpPr>
          <p:spPr>
            <a:xfrm>
              <a:off x="5056346" y="3175349"/>
              <a:ext cx="9525" cy="149066"/>
            </a:xfrm>
            <a:custGeom>
              <a:avLst/>
              <a:gdLst>
                <a:gd name="connsiteX0" fmla="*/ 0 w 9525"/>
                <a:gd name="connsiteY0" fmla="*/ 0 h 149066"/>
                <a:gd name="connsiteX1" fmla="*/ 9525 w 9525"/>
                <a:gd name="connsiteY1" fmla="*/ 0 h 149066"/>
                <a:gd name="connsiteX2" fmla="*/ 9525 w 9525"/>
                <a:gd name="connsiteY2" fmla="*/ 149066 h 149066"/>
                <a:gd name="connsiteX3" fmla="*/ 0 w 9525"/>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9525" h="149066">
                  <a:moveTo>
                    <a:pt x="0" y="0"/>
                  </a:moveTo>
                  <a:lnTo>
                    <a:pt x="9525" y="0"/>
                  </a:lnTo>
                  <a:lnTo>
                    <a:pt x="9525" y="149066"/>
                  </a:lnTo>
                  <a:lnTo>
                    <a:pt x="0" y="149066"/>
                  </a:lnTo>
                  <a:close/>
                </a:path>
              </a:pathLst>
            </a:custGeom>
            <a:solidFill>
              <a:srgbClr val="00ADA1"/>
            </a:solidFill>
            <a:ln w="6350" cap="flat">
              <a:solidFill>
                <a:srgbClr val="000000"/>
              </a:solid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4B0DD5A3-4393-44E5-8C3B-FC3DD7B5D521}"/>
                </a:ext>
              </a:extLst>
            </p:cNvPr>
            <p:cNvSpPr/>
            <p:nvPr/>
          </p:nvSpPr>
          <p:spPr>
            <a:xfrm>
              <a:off x="4946427" y="3175349"/>
              <a:ext cx="88677" cy="149066"/>
            </a:xfrm>
            <a:custGeom>
              <a:avLst/>
              <a:gdLst>
                <a:gd name="connsiteX0" fmla="*/ 0 w 88677"/>
                <a:gd name="connsiteY0" fmla="*/ 0 h 149066"/>
                <a:gd name="connsiteX1" fmla="*/ 88678 w 88677"/>
                <a:gd name="connsiteY1" fmla="*/ 0 h 149066"/>
                <a:gd name="connsiteX2" fmla="*/ 88678 w 88677"/>
                <a:gd name="connsiteY2" fmla="*/ 149066 h 149066"/>
                <a:gd name="connsiteX3" fmla="*/ 0 w 88677"/>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88677" h="149066">
                  <a:moveTo>
                    <a:pt x="0" y="0"/>
                  </a:moveTo>
                  <a:lnTo>
                    <a:pt x="88678" y="0"/>
                  </a:lnTo>
                  <a:lnTo>
                    <a:pt x="88678" y="149066"/>
                  </a:lnTo>
                  <a:lnTo>
                    <a:pt x="0" y="149066"/>
                  </a:lnTo>
                  <a:close/>
                </a:path>
              </a:pathLst>
            </a:custGeom>
            <a:solidFill>
              <a:srgbClr val="FF9900"/>
            </a:solidFill>
            <a:ln w="6350" cap="flat">
              <a:solidFill>
                <a:srgbClr val="000000"/>
              </a:solid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8FBB560A-DBD0-480F-9D62-128CFC6AA339}"/>
                </a:ext>
              </a:extLst>
            </p:cNvPr>
            <p:cNvSpPr/>
            <p:nvPr/>
          </p:nvSpPr>
          <p:spPr>
            <a:xfrm>
              <a:off x="5035105" y="3175349"/>
              <a:ext cx="21336" cy="149066"/>
            </a:xfrm>
            <a:custGeom>
              <a:avLst/>
              <a:gdLst>
                <a:gd name="connsiteX0" fmla="*/ 0 w 21336"/>
                <a:gd name="connsiteY0" fmla="*/ 0 h 149066"/>
                <a:gd name="connsiteX1" fmla="*/ 21336 w 21336"/>
                <a:gd name="connsiteY1" fmla="*/ 0 h 149066"/>
                <a:gd name="connsiteX2" fmla="*/ 21336 w 21336"/>
                <a:gd name="connsiteY2" fmla="*/ 149066 h 149066"/>
                <a:gd name="connsiteX3" fmla="*/ 0 w 21336"/>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21336" h="149066">
                  <a:moveTo>
                    <a:pt x="0" y="0"/>
                  </a:moveTo>
                  <a:lnTo>
                    <a:pt x="21336" y="0"/>
                  </a:lnTo>
                  <a:lnTo>
                    <a:pt x="21336" y="149066"/>
                  </a:lnTo>
                  <a:lnTo>
                    <a:pt x="0" y="149066"/>
                  </a:lnTo>
                  <a:close/>
                </a:path>
              </a:pathLst>
            </a:custGeom>
            <a:solidFill>
              <a:srgbClr val="00B050"/>
            </a:solidFill>
            <a:ln w="6350" cap="flat">
              <a:solidFill>
                <a:srgbClr val="000000"/>
              </a:solidFill>
              <a:prstDash val="solid"/>
              <a:miter/>
            </a:ln>
          </p:spPr>
          <p:txBody>
            <a:bodyPr rtlCol="0" anchor="ctr"/>
            <a:lstStyle/>
            <a:p>
              <a:endParaRPr lang="en-US" dirty="0"/>
            </a:p>
          </p:txBody>
        </p:sp>
      </p:grpSp>
      <p:grpSp>
        <p:nvGrpSpPr>
          <p:cNvPr id="176" name="Graphic 5">
            <a:extLst>
              <a:ext uri="{FF2B5EF4-FFF2-40B4-BE49-F238E27FC236}">
                <a16:creationId xmlns:a16="http://schemas.microsoft.com/office/drawing/2014/main" id="{9CDE4862-C794-47E6-8AE3-B27B73DD2A9A}"/>
              </a:ext>
            </a:extLst>
          </p:cNvPr>
          <p:cNvGrpSpPr/>
          <p:nvPr/>
        </p:nvGrpSpPr>
        <p:grpSpPr>
          <a:xfrm>
            <a:off x="1551586" y="4247968"/>
            <a:ext cx="4873752" cy="207226"/>
            <a:chOff x="3040856" y="3429285"/>
            <a:chExt cx="3064383" cy="149066"/>
          </a:xfrm>
          <a:solidFill>
            <a:srgbClr val="7F7F7F"/>
          </a:solidFill>
          <a:effectLst>
            <a:outerShdw blurRad="50800" dist="38100" dir="2700000" algn="tl" rotWithShape="0">
              <a:prstClr val="black">
                <a:alpha val="40000"/>
              </a:prstClr>
            </a:outerShdw>
          </a:effectLst>
        </p:grpSpPr>
        <p:sp>
          <p:nvSpPr>
            <p:cNvPr id="177" name="Freeform: Shape 176">
              <a:extLst>
                <a:ext uri="{FF2B5EF4-FFF2-40B4-BE49-F238E27FC236}">
                  <a16:creationId xmlns:a16="http://schemas.microsoft.com/office/drawing/2014/main" id="{B887D42B-4A0F-41F2-B5D5-BA9D2445A6D4}"/>
                </a:ext>
              </a:extLst>
            </p:cNvPr>
            <p:cNvSpPr/>
            <p:nvPr/>
          </p:nvSpPr>
          <p:spPr>
            <a:xfrm>
              <a:off x="4626959" y="3429285"/>
              <a:ext cx="48482" cy="149066"/>
            </a:xfrm>
            <a:custGeom>
              <a:avLst/>
              <a:gdLst>
                <a:gd name="connsiteX0" fmla="*/ 0 w 48482"/>
                <a:gd name="connsiteY0" fmla="*/ 0 h 149066"/>
                <a:gd name="connsiteX1" fmla="*/ 48482 w 48482"/>
                <a:gd name="connsiteY1" fmla="*/ 0 h 149066"/>
                <a:gd name="connsiteX2" fmla="*/ 48482 w 48482"/>
                <a:gd name="connsiteY2" fmla="*/ 149066 h 149066"/>
                <a:gd name="connsiteX3" fmla="*/ 0 w 48482"/>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48482" h="149066">
                  <a:moveTo>
                    <a:pt x="0" y="0"/>
                  </a:moveTo>
                  <a:lnTo>
                    <a:pt x="48482" y="0"/>
                  </a:lnTo>
                  <a:lnTo>
                    <a:pt x="48482" y="149066"/>
                  </a:lnTo>
                  <a:lnTo>
                    <a:pt x="0" y="149066"/>
                  </a:lnTo>
                  <a:close/>
                </a:path>
              </a:pathLst>
            </a:custGeom>
            <a:solidFill>
              <a:srgbClr val="FFC000"/>
            </a:solidFill>
            <a:ln w="6350" cap="flat">
              <a:solidFill>
                <a:srgbClr val="000000"/>
              </a:solid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243A38FD-955C-466D-8CFC-10047F96303E}"/>
                </a:ext>
              </a:extLst>
            </p:cNvPr>
            <p:cNvSpPr/>
            <p:nvPr/>
          </p:nvSpPr>
          <p:spPr>
            <a:xfrm>
              <a:off x="3040856" y="3429285"/>
              <a:ext cx="1586103" cy="149066"/>
            </a:xfrm>
            <a:custGeom>
              <a:avLst/>
              <a:gdLst>
                <a:gd name="connsiteX0" fmla="*/ 0 w 1586103"/>
                <a:gd name="connsiteY0" fmla="*/ 0 h 149066"/>
                <a:gd name="connsiteX1" fmla="*/ 1586103 w 1586103"/>
                <a:gd name="connsiteY1" fmla="*/ 0 h 149066"/>
                <a:gd name="connsiteX2" fmla="*/ 1586103 w 1586103"/>
                <a:gd name="connsiteY2" fmla="*/ 149066 h 149066"/>
                <a:gd name="connsiteX3" fmla="*/ 0 w 1586103"/>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586103" h="149066">
                  <a:moveTo>
                    <a:pt x="0" y="0"/>
                  </a:moveTo>
                  <a:lnTo>
                    <a:pt x="1586103" y="0"/>
                  </a:lnTo>
                  <a:lnTo>
                    <a:pt x="1586103" y="149066"/>
                  </a:lnTo>
                  <a:lnTo>
                    <a:pt x="0" y="149066"/>
                  </a:lnTo>
                  <a:close/>
                </a:path>
              </a:pathLst>
            </a:custGeom>
            <a:solidFill>
              <a:srgbClr val="002060"/>
            </a:solidFill>
            <a:ln w="6350" cap="flat">
              <a:solidFill>
                <a:srgbClr val="000000"/>
              </a:solid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917D2886-2F04-4F2F-8827-9F16A8C8CEB4}"/>
                </a:ext>
              </a:extLst>
            </p:cNvPr>
            <p:cNvSpPr/>
            <p:nvPr/>
          </p:nvSpPr>
          <p:spPr>
            <a:xfrm>
              <a:off x="4675346" y="3429285"/>
              <a:ext cx="158114" cy="149066"/>
            </a:xfrm>
            <a:custGeom>
              <a:avLst/>
              <a:gdLst>
                <a:gd name="connsiteX0" fmla="*/ 0 w 158114"/>
                <a:gd name="connsiteY0" fmla="*/ 0 h 149066"/>
                <a:gd name="connsiteX1" fmla="*/ 158115 w 158114"/>
                <a:gd name="connsiteY1" fmla="*/ 0 h 149066"/>
                <a:gd name="connsiteX2" fmla="*/ 158115 w 158114"/>
                <a:gd name="connsiteY2" fmla="*/ 149066 h 149066"/>
                <a:gd name="connsiteX3" fmla="*/ 0 w 158114"/>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58114" h="149066">
                  <a:moveTo>
                    <a:pt x="0" y="0"/>
                  </a:moveTo>
                  <a:lnTo>
                    <a:pt x="158115" y="0"/>
                  </a:lnTo>
                  <a:lnTo>
                    <a:pt x="158115" y="149066"/>
                  </a:lnTo>
                  <a:lnTo>
                    <a:pt x="0" y="149066"/>
                  </a:lnTo>
                  <a:close/>
                </a:path>
              </a:pathLst>
            </a:custGeom>
            <a:solidFill>
              <a:srgbClr val="0066FF"/>
            </a:solidFill>
            <a:ln w="6350" cap="flat">
              <a:solidFill>
                <a:srgbClr val="000000"/>
              </a:solid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57D4FF4F-2D34-4D2C-A721-F114AD942E5C}"/>
                </a:ext>
              </a:extLst>
            </p:cNvPr>
            <p:cNvSpPr/>
            <p:nvPr/>
          </p:nvSpPr>
          <p:spPr>
            <a:xfrm>
              <a:off x="6053613" y="3429285"/>
              <a:ext cx="51625" cy="149066"/>
            </a:xfrm>
            <a:custGeom>
              <a:avLst/>
              <a:gdLst>
                <a:gd name="connsiteX0" fmla="*/ 0 w 51625"/>
                <a:gd name="connsiteY0" fmla="*/ 0 h 149066"/>
                <a:gd name="connsiteX1" fmla="*/ 51626 w 51625"/>
                <a:gd name="connsiteY1" fmla="*/ 0 h 149066"/>
                <a:gd name="connsiteX2" fmla="*/ 51626 w 51625"/>
                <a:gd name="connsiteY2" fmla="*/ 149066 h 149066"/>
                <a:gd name="connsiteX3" fmla="*/ 0 w 51625"/>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51625" h="149066">
                  <a:moveTo>
                    <a:pt x="0" y="0"/>
                  </a:moveTo>
                  <a:lnTo>
                    <a:pt x="51626" y="0"/>
                  </a:lnTo>
                  <a:lnTo>
                    <a:pt x="51626" y="149066"/>
                  </a:lnTo>
                  <a:lnTo>
                    <a:pt x="0" y="149066"/>
                  </a:lnTo>
                  <a:close/>
                </a:path>
              </a:pathLst>
            </a:custGeom>
            <a:solidFill>
              <a:srgbClr val="00ADA1"/>
            </a:solidFill>
            <a:ln w="6350" cap="flat">
              <a:solidFill>
                <a:srgbClr val="000000"/>
              </a:solid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56F418F2-9832-4897-B48B-4FA234432D1E}"/>
                </a:ext>
              </a:extLst>
            </p:cNvPr>
            <p:cNvSpPr/>
            <p:nvPr/>
          </p:nvSpPr>
          <p:spPr>
            <a:xfrm>
              <a:off x="4833461" y="3429285"/>
              <a:ext cx="1095756" cy="149066"/>
            </a:xfrm>
            <a:custGeom>
              <a:avLst/>
              <a:gdLst>
                <a:gd name="connsiteX0" fmla="*/ 0 w 1095756"/>
                <a:gd name="connsiteY0" fmla="*/ 0 h 149066"/>
                <a:gd name="connsiteX1" fmla="*/ 1095756 w 1095756"/>
                <a:gd name="connsiteY1" fmla="*/ 0 h 149066"/>
                <a:gd name="connsiteX2" fmla="*/ 1095756 w 1095756"/>
                <a:gd name="connsiteY2" fmla="*/ 149066 h 149066"/>
                <a:gd name="connsiteX3" fmla="*/ 0 w 1095756"/>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095756" h="149066">
                  <a:moveTo>
                    <a:pt x="0" y="0"/>
                  </a:moveTo>
                  <a:lnTo>
                    <a:pt x="1095756" y="0"/>
                  </a:lnTo>
                  <a:lnTo>
                    <a:pt x="1095756" y="149066"/>
                  </a:lnTo>
                  <a:lnTo>
                    <a:pt x="0" y="149066"/>
                  </a:lnTo>
                  <a:close/>
                </a:path>
              </a:pathLst>
            </a:custGeom>
            <a:solidFill>
              <a:srgbClr val="FF0000"/>
            </a:solidFill>
            <a:ln w="6350" cap="flat">
              <a:solidFill>
                <a:srgbClr val="000000"/>
              </a:solid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07B0E52C-5D94-4286-82F5-00487BA630A8}"/>
                </a:ext>
              </a:extLst>
            </p:cNvPr>
            <p:cNvSpPr/>
            <p:nvPr/>
          </p:nvSpPr>
          <p:spPr>
            <a:xfrm>
              <a:off x="6034087" y="3429285"/>
              <a:ext cx="19526" cy="149066"/>
            </a:xfrm>
            <a:custGeom>
              <a:avLst/>
              <a:gdLst>
                <a:gd name="connsiteX0" fmla="*/ 0 w 19526"/>
                <a:gd name="connsiteY0" fmla="*/ 0 h 149066"/>
                <a:gd name="connsiteX1" fmla="*/ 19526 w 19526"/>
                <a:gd name="connsiteY1" fmla="*/ 0 h 149066"/>
                <a:gd name="connsiteX2" fmla="*/ 19526 w 19526"/>
                <a:gd name="connsiteY2" fmla="*/ 149066 h 149066"/>
                <a:gd name="connsiteX3" fmla="*/ 0 w 19526"/>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9526" h="149066">
                  <a:moveTo>
                    <a:pt x="0" y="0"/>
                  </a:moveTo>
                  <a:lnTo>
                    <a:pt x="19526" y="0"/>
                  </a:lnTo>
                  <a:lnTo>
                    <a:pt x="19526" y="149066"/>
                  </a:lnTo>
                  <a:lnTo>
                    <a:pt x="0" y="149066"/>
                  </a:lnTo>
                  <a:close/>
                </a:path>
              </a:pathLst>
            </a:custGeom>
            <a:solidFill>
              <a:srgbClr val="00B050"/>
            </a:solidFill>
            <a:ln w="6350" cap="flat">
              <a:solidFill>
                <a:srgbClr val="000000"/>
              </a:solid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29A3B060-980C-49D9-9B86-FA9AB6E9F98C}"/>
                </a:ext>
              </a:extLst>
            </p:cNvPr>
            <p:cNvSpPr/>
            <p:nvPr/>
          </p:nvSpPr>
          <p:spPr>
            <a:xfrm>
              <a:off x="5929312" y="3429285"/>
              <a:ext cx="104775" cy="149066"/>
            </a:xfrm>
            <a:custGeom>
              <a:avLst/>
              <a:gdLst>
                <a:gd name="connsiteX0" fmla="*/ 0 w 104775"/>
                <a:gd name="connsiteY0" fmla="*/ 0 h 149066"/>
                <a:gd name="connsiteX1" fmla="*/ 104775 w 104775"/>
                <a:gd name="connsiteY1" fmla="*/ 0 h 149066"/>
                <a:gd name="connsiteX2" fmla="*/ 104775 w 104775"/>
                <a:gd name="connsiteY2" fmla="*/ 149066 h 149066"/>
                <a:gd name="connsiteX3" fmla="*/ 0 w 104775"/>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04775" h="149066">
                  <a:moveTo>
                    <a:pt x="0" y="0"/>
                  </a:moveTo>
                  <a:lnTo>
                    <a:pt x="104775" y="0"/>
                  </a:lnTo>
                  <a:lnTo>
                    <a:pt x="104775" y="149066"/>
                  </a:lnTo>
                  <a:lnTo>
                    <a:pt x="0" y="149066"/>
                  </a:lnTo>
                  <a:close/>
                </a:path>
              </a:pathLst>
            </a:custGeom>
            <a:solidFill>
              <a:srgbClr val="FF9900"/>
            </a:solidFill>
            <a:ln w="6350" cap="flat">
              <a:solidFill>
                <a:srgbClr val="000000"/>
              </a:solidFill>
              <a:prstDash val="solid"/>
              <a:miter/>
            </a:ln>
          </p:spPr>
          <p:txBody>
            <a:bodyPr rtlCol="0" anchor="ctr"/>
            <a:lstStyle/>
            <a:p>
              <a:endParaRPr lang="en-US" dirty="0"/>
            </a:p>
          </p:txBody>
        </p:sp>
      </p:grpSp>
      <p:sp>
        <p:nvSpPr>
          <p:cNvPr id="267" name="TextBox 136">
            <a:extLst>
              <a:ext uri="{FF2B5EF4-FFF2-40B4-BE49-F238E27FC236}">
                <a16:creationId xmlns:a16="http://schemas.microsoft.com/office/drawing/2014/main" id="{B9E92C33-FF99-41DA-A776-765751664C65}"/>
              </a:ext>
            </a:extLst>
          </p:cNvPr>
          <p:cNvSpPr txBox="1">
            <a:spLocks noChangeArrowheads="1"/>
          </p:cNvSpPr>
          <p:nvPr/>
        </p:nvSpPr>
        <p:spPr bwMode="auto">
          <a:xfrm>
            <a:off x="3940562" y="2817966"/>
            <a:ext cx="3077908" cy="83099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spcBef>
                <a:spcPts val="600"/>
              </a:spcBef>
              <a:spcAft>
                <a:spcPct val="0"/>
              </a:spcAft>
              <a:buClrTx/>
              <a:buSzTx/>
              <a:buFontTx/>
              <a:buNone/>
              <a:tabLst/>
              <a:defRPr/>
            </a:pPr>
            <a:r>
              <a:rPr lang="en-US" b="1" dirty="0">
                <a:solidFill>
                  <a:srgbClr val="FFFFB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Solar and Wind are ~ 600% more mineral-intensive than conventional fuels</a:t>
            </a:r>
            <a:endParaRPr kumimoji="0" lang="en-US" b="1" i="1" u="none" strike="noStrike" kern="1200" cap="none" spc="0" normalizeH="0" baseline="0" noProof="0" dirty="0">
              <a:ln>
                <a:noFill/>
              </a:ln>
              <a:solidFill>
                <a:srgbClr val="FFFFB3"/>
              </a:solidFill>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endParaRPr>
          </a:p>
        </p:txBody>
      </p:sp>
      <p:sp>
        <p:nvSpPr>
          <p:cNvPr id="158" name="TextBox 136">
            <a:extLst>
              <a:ext uri="{FF2B5EF4-FFF2-40B4-BE49-F238E27FC236}">
                <a16:creationId xmlns:a16="http://schemas.microsoft.com/office/drawing/2014/main" id="{214E0235-5A7E-4DA5-9097-2D995A75114B}"/>
              </a:ext>
            </a:extLst>
          </p:cNvPr>
          <p:cNvSpPr txBox="1">
            <a:spLocks noChangeArrowheads="1"/>
          </p:cNvSpPr>
          <p:nvPr/>
        </p:nvSpPr>
        <p:spPr bwMode="auto">
          <a:xfrm>
            <a:off x="2408968" y="1192637"/>
            <a:ext cx="4891933"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spcBef>
                <a:spcPts val="600"/>
              </a:spcBef>
              <a:spcAft>
                <a:spcPct val="0"/>
              </a:spcAft>
              <a:buClrTx/>
              <a:buSzTx/>
              <a:buFontTx/>
              <a:buNone/>
              <a:tabLst/>
              <a:defRPr/>
            </a:pPr>
            <a:r>
              <a:rPr lang="en-US" sz="1400" b="1" dirty="0">
                <a:solidFill>
                  <a:srgbClr val="FFFFB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EVs are ~ 700% more mineral-intensive than ICEs</a:t>
            </a:r>
            <a:endParaRPr kumimoji="0" lang="en-US" sz="1400" b="1" i="1" u="none" strike="noStrike" kern="1200" cap="none" spc="0" normalizeH="0" baseline="0" noProof="0" dirty="0">
              <a:ln>
                <a:noFill/>
              </a:ln>
              <a:solidFill>
                <a:srgbClr val="FFFFB3"/>
              </a:solidFill>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27135A06-3B64-45C9-B8BF-CD586C03A913}"/>
              </a:ext>
            </a:extLst>
          </p:cNvPr>
          <p:cNvSpPr/>
          <p:nvPr/>
        </p:nvSpPr>
        <p:spPr>
          <a:xfrm>
            <a:off x="3781287" y="514350"/>
            <a:ext cx="1449436" cy="400110"/>
          </a:xfrm>
          <a:prstGeom prst="rect">
            <a:avLst/>
          </a:prstGeom>
        </p:spPr>
        <p:txBody>
          <a:bodyPr wrap="none">
            <a:spAutoFit/>
          </a:bodyPr>
          <a:lstStyle/>
          <a:p>
            <a:r>
              <a:rPr lang="en-US" sz="2000" b="1" cap="small" dirty="0">
                <a:solidFill>
                  <a:srgbClr val="CCFFCC"/>
                </a:solidFill>
                <a:effectLst>
                  <a:outerShdw blurRad="38100" dist="38100" dir="2700000" algn="tl">
                    <a:srgbClr val="000000"/>
                  </a:outerShdw>
                </a:effectLst>
                <a:latin typeface="Arial" pitchFamily="34" charset="0"/>
              </a:rPr>
              <a:t>kg/vehicle</a:t>
            </a:r>
            <a:endParaRPr lang="en-US" sz="2000" cap="small" dirty="0"/>
          </a:p>
        </p:txBody>
      </p:sp>
      <p:sp>
        <p:nvSpPr>
          <p:cNvPr id="152" name="Rectangle 151">
            <a:extLst>
              <a:ext uri="{FF2B5EF4-FFF2-40B4-BE49-F238E27FC236}">
                <a16:creationId xmlns:a16="http://schemas.microsoft.com/office/drawing/2014/main" id="{C3E0DF97-CFC4-4DBC-A801-31BEA69D34AE}"/>
              </a:ext>
            </a:extLst>
          </p:cNvPr>
          <p:cNvSpPr/>
          <p:nvPr/>
        </p:nvSpPr>
        <p:spPr>
          <a:xfrm>
            <a:off x="3967236" y="2279184"/>
            <a:ext cx="928459" cy="369332"/>
          </a:xfrm>
          <a:prstGeom prst="rect">
            <a:avLst/>
          </a:prstGeom>
        </p:spPr>
        <p:txBody>
          <a:bodyPr wrap="none">
            <a:spAutoFit/>
          </a:bodyPr>
          <a:lstStyle/>
          <a:p>
            <a:r>
              <a:rPr lang="en-US" sz="1800" b="1" dirty="0">
                <a:solidFill>
                  <a:srgbClr val="CCFFCC"/>
                </a:solidFill>
                <a:effectLst>
                  <a:outerShdw blurRad="38100" dist="38100" dir="2700000" algn="tl">
                    <a:srgbClr val="000000"/>
                  </a:outerShdw>
                </a:effectLst>
                <a:latin typeface="Arial" pitchFamily="34" charset="0"/>
              </a:rPr>
              <a:t>kg/MW</a:t>
            </a:r>
            <a:endParaRPr lang="en-US" sz="1800" dirty="0"/>
          </a:p>
        </p:txBody>
      </p:sp>
      <p:sp>
        <p:nvSpPr>
          <p:cNvPr id="184" name="Rectangle 183">
            <a:extLst>
              <a:ext uri="{FF2B5EF4-FFF2-40B4-BE49-F238E27FC236}">
                <a16:creationId xmlns:a16="http://schemas.microsoft.com/office/drawing/2014/main" id="{FE9BF878-4CC9-4574-BC7D-0B1718739AA1}"/>
              </a:ext>
            </a:extLst>
          </p:cNvPr>
          <p:cNvSpPr/>
          <p:nvPr/>
        </p:nvSpPr>
        <p:spPr>
          <a:xfrm>
            <a:off x="563034" y="1048896"/>
            <a:ext cx="7960990" cy="3477875"/>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ICEs require drilling and produce emissions</a:t>
            </a:r>
          </a:p>
          <a:p>
            <a:pPr algn="ctr"/>
            <a:endParaRPr lang="en-US" sz="4400" b="1" dirty="0">
              <a:solidFill>
                <a:srgbClr val="CCFFCC"/>
              </a:solidFill>
              <a:effectLst>
                <a:outerShdw blurRad="38100" dist="38100" dir="2700000" algn="tl">
                  <a:srgbClr val="000000">
                    <a:alpha val="43137"/>
                  </a:srgbClr>
                </a:outerShdw>
              </a:effectLst>
            </a:endParaRPr>
          </a:p>
          <a:p>
            <a:pPr algn="ctr"/>
            <a:r>
              <a:rPr lang="en-US" sz="4400" b="1" dirty="0">
                <a:solidFill>
                  <a:srgbClr val="CCFFCC"/>
                </a:solidFill>
                <a:effectLst>
                  <a:outerShdw blurRad="38100" dist="38100" dir="2700000" algn="tl">
                    <a:srgbClr val="000000">
                      <a:alpha val="43137"/>
                    </a:srgbClr>
                  </a:outerShdw>
                </a:effectLst>
              </a:rPr>
              <a:t>Solar, wind and EVs require mining and landfill disposal</a:t>
            </a:r>
          </a:p>
        </p:txBody>
      </p:sp>
      <p:pic>
        <p:nvPicPr>
          <p:cNvPr id="10" name="Audio 9">
            <a:hlinkClick r:id="" action="ppaction://media"/>
            <a:extLst>
              <a:ext uri="{FF2B5EF4-FFF2-40B4-BE49-F238E27FC236}">
                <a16:creationId xmlns:a16="http://schemas.microsoft.com/office/drawing/2014/main" id="{57FEC6A4-336F-49CB-8A76-72FE791F02D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1493897708"/>
      </p:ext>
    </p:extLst>
  </p:cSld>
  <p:clrMapOvr>
    <a:masterClrMapping/>
  </p:clrMapOvr>
  <mc:AlternateContent xmlns:mc="http://schemas.openxmlformats.org/markup-compatibility/2006" xmlns:p14="http://schemas.microsoft.com/office/powerpoint/2010/main">
    <mc:Choice Requires="p14">
      <p:transition spd="med" p14:dur="700" advTm="59224">
        <p:fade/>
      </p:transition>
    </mc:Choice>
    <mc:Fallback xmlns="">
      <p:transition spd="med" advTm="592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par>
                          <p:cTn id="7" fill="hold">
                            <p:stCondLst>
                              <p:cond delay="0"/>
                            </p:stCondLst>
                            <p:childTnLst>
                              <p:par>
                                <p:cTn id="8" presetID="22" presetClass="entr" presetSubtype="8" fill="hold" nodeType="after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left)">
                                      <p:cBhvr>
                                        <p:cTn id="10" dur="750"/>
                                        <p:tgtEl>
                                          <p:spTgt spid="8"/>
                                        </p:tgtEl>
                                      </p:cBhvr>
                                    </p:animEffect>
                                  </p:childTnLst>
                                </p:cTn>
                              </p:par>
                            </p:childTnLst>
                          </p:cTn>
                        </p:par>
                        <p:par>
                          <p:cTn id="11" fill="hold">
                            <p:stCondLst>
                              <p:cond delay="750"/>
                            </p:stCondLst>
                            <p:childTnLst>
                              <p:par>
                                <p:cTn id="12" presetID="22" presetClass="entr" presetSubtype="8" fill="hold" nodeType="afterEffect">
                                  <p:stCondLst>
                                    <p:cond delay="0"/>
                                  </p:stCondLst>
                                  <p:childTnLst>
                                    <p:set>
                                      <p:cBhvr>
                                        <p:cTn id="13" dur="1" fill="hold">
                                          <p:stCondLst>
                                            <p:cond delay="0"/>
                                          </p:stCondLst>
                                        </p:cTn>
                                        <p:tgtEl>
                                          <p:spTgt spid="20"/>
                                        </p:tgtEl>
                                        <p:attrNameLst>
                                          <p:attrName>style.visibility</p:attrName>
                                        </p:attrNameLst>
                                      </p:cBhvr>
                                      <p:to>
                                        <p:strVal val="visible"/>
                                      </p:to>
                                    </p:set>
                                    <p:animEffect transition="in" filter="wipe(left)">
                                      <p:cBhvr>
                                        <p:cTn id="14" dur="1250"/>
                                        <p:tgtEl>
                                          <p:spTgt spid="20"/>
                                        </p:tgtEl>
                                      </p:cBhvr>
                                    </p:animEffect>
                                  </p:childTnLst>
                                </p:cTn>
                              </p:par>
                            </p:childTnLst>
                          </p:cTn>
                        </p:par>
                        <p:par>
                          <p:cTn id="15" fill="hold">
                            <p:stCondLst>
                              <p:cond delay="2000"/>
                            </p:stCondLst>
                            <p:childTnLst>
                              <p:par>
                                <p:cTn id="16" presetID="53" presetClass="entr" presetSubtype="16" fill="hold" grpId="0" nodeType="afterEffect">
                                  <p:stCondLst>
                                    <p:cond delay="0"/>
                                  </p:stCondLst>
                                  <p:childTnLst>
                                    <p:set>
                                      <p:cBhvr>
                                        <p:cTn id="17" dur="1" fill="hold">
                                          <p:stCondLst>
                                            <p:cond delay="0"/>
                                          </p:stCondLst>
                                        </p:cTn>
                                        <p:tgtEl>
                                          <p:spTgt spid="158"/>
                                        </p:tgtEl>
                                        <p:attrNameLst>
                                          <p:attrName>style.visibility</p:attrName>
                                        </p:attrNameLst>
                                      </p:cBhvr>
                                      <p:to>
                                        <p:strVal val="visible"/>
                                      </p:to>
                                    </p:set>
                                    <p:anim calcmode="lin" valueType="num">
                                      <p:cBhvr>
                                        <p:cTn id="18" dur="1000" fill="hold"/>
                                        <p:tgtEl>
                                          <p:spTgt spid="158"/>
                                        </p:tgtEl>
                                        <p:attrNameLst>
                                          <p:attrName>ppt_w</p:attrName>
                                        </p:attrNameLst>
                                      </p:cBhvr>
                                      <p:tavLst>
                                        <p:tav tm="0">
                                          <p:val>
                                            <p:fltVal val="0"/>
                                          </p:val>
                                        </p:tav>
                                        <p:tav tm="100000">
                                          <p:val>
                                            <p:strVal val="#ppt_w"/>
                                          </p:val>
                                        </p:tav>
                                      </p:tavLst>
                                    </p:anim>
                                    <p:anim calcmode="lin" valueType="num">
                                      <p:cBhvr>
                                        <p:cTn id="19" dur="1000" fill="hold"/>
                                        <p:tgtEl>
                                          <p:spTgt spid="158"/>
                                        </p:tgtEl>
                                        <p:attrNameLst>
                                          <p:attrName>ppt_h</p:attrName>
                                        </p:attrNameLst>
                                      </p:cBhvr>
                                      <p:tavLst>
                                        <p:tav tm="0">
                                          <p:val>
                                            <p:fltVal val="0"/>
                                          </p:val>
                                        </p:tav>
                                        <p:tav tm="100000">
                                          <p:val>
                                            <p:strVal val="#ppt_h"/>
                                          </p:val>
                                        </p:tav>
                                      </p:tavLst>
                                    </p:anim>
                                    <p:animEffect transition="in" filter="fade">
                                      <p:cBhvr>
                                        <p:cTn id="20" dur="1000"/>
                                        <p:tgtEl>
                                          <p:spTgt spid="158"/>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wipe(left)">
                                      <p:cBhvr>
                                        <p:cTn id="25" dur="1500"/>
                                        <p:tgtEl>
                                          <p:spTgt spid="12"/>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52"/>
                                        </p:tgtEl>
                                        <p:attrNameLst>
                                          <p:attrName>style.visibility</p:attrName>
                                        </p:attrNameLst>
                                      </p:cBhvr>
                                      <p:to>
                                        <p:strVal val="visible"/>
                                      </p:to>
                                    </p:set>
                                    <p:animEffect transition="in" filter="fade">
                                      <p:cBhvr>
                                        <p:cTn id="28" dur="1500"/>
                                        <p:tgtEl>
                                          <p:spTgt spid="152"/>
                                        </p:tgtEl>
                                      </p:cBhvr>
                                    </p:animEffect>
                                  </p:childTnLst>
                                </p:cTn>
                              </p:par>
                            </p:childTnLst>
                          </p:cTn>
                        </p:par>
                        <p:par>
                          <p:cTn id="29" fill="hold">
                            <p:stCondLst>
                              <p:cond delay="1500"/>
                            </p:stCondLst>
                            <p:childTnLst>
                              <p:par>
                                <p:cTn id="30" presetID="22" presetClass="entr" presetSubtype="8" fill="hold" nodeType="afterEffect">
                                  <p:stCondLst>
                                    <p:cond delay="0"/>
                                  </p:stCondLst>
                                  <p:childTnLst>
                                    <p:set>
                                      <p:cBhvr>
                                        <p:cTn id="31" dur="1" fill="hold">
                                          <p:stCondLst>
                                            <p:cond delay="0"/>
                                          </p:stCondLst>
                                        </p:cTn>
                                        <p:tgtEl>
                                          <p:spTgt spid="185"/>
                                        </p:tgtEl>
                                        <p:attrNameLst>
                                          <p:attrName>style.visibility</p:attrName>
                                        </p:attrNameLst>
                                      </p:cBhvr>
                                      <p:to>
                                        <p:strVal val="visible"/>
                                      </p:to>
                                    </p:set>
                                    <p:animEffect transition="in" filter="wipe(left)">
                                      <p:cBhvr>
                                        <p:cTn id="32" dur="500"/>
                                        <p:tgtEl>
                                          <p:spTgt spid="185"/>
                                        </p:tgtEl>
                                      </p:cBhvr>
                                    </p:animEffect>
                                  </p:childTnLst>
                                </p:cTn>
                              </p:par>
                            </p:childTnLst>
                          </p:cTn>
                        </p:par>
                        <p:par>
                          <p:cTn id="33" fill="hold">
                            <p:stCondLst>
                              <p:cond delay="2000"/>
                            </p:stCondLst>
                            <p:childTnLst>
                              <p:par>
                                <p:cTn id="34" presetID="22" presetClass="entr" presetSubtype="8" fill="hold" nodeType="afterEffect">
                                  <p:stCondLst>
                                    <p:cond delay="0"/>
                                  </p:stCondLst>
                                  <p:childTnLst>
                                    <p:set>
                                      <p:cBhvr>
                                        <p:cTn id="35" dur="1" fill="hold">
                                          <p:stCondLst>
                                            <p:cond delay="0"/>
                                          </p:stCondLst>
                                        </p:cTn>
                                        <p:tgtEl>
                                          <p:spTgt spid="49"/>
                                        </p:tgtEl>
                                        <p:attrNameLst>
                                          <p:attrName>style.visibility</p:attrName>
                                        </p:attrNameLst>
                                      </p:cBhvr>
                                      <p:to>
                                        <p:strVal val="visible"/>
                                      </p:to>
                                    </p:set>
                                    <p:animEffect transition="in" filter="wipe(left)">
                                      <p:cBhvr>
                                        <p:cTn id="36" dur="750"/>
                                        <p:tgtEl>
                                          <p:spTgt spid="49"/>
                                        </p:tgtEl>
                                      </p:cBhvr>
                                    </p:animEffect>
                                  </p:childTnLst>
                                </p:cTn>
                              </p:par>
                            </p:childTnLst>
                          </p:cTn>
                        </p:par>
                        <p:par>
                          <p:cTn id="37" fill="hold">
                            <p:stCondLst>
                              <p:cond delay="2750"/>
                            </p:stCondLst>
                            <p:childTnLst>
                              <p:par>
                                <p:cTn id="38" presetID="22" presetClass="entr" presetSubtype="8" fill="hold" nodeType="afterEffect">
                                  <p:stCondLst>
                                    <p:cond delay="0"/>
                                  </p:stCondLst>
                                  <p:childTnLst>
                                    <p:set>
                                      <p:cBhvr>
                                        <p:cTn id="39" dur="1" fill="hold">
                                          <p:stCondLst>
                                            <p:cond delay="0"/>
                                          </p:stCondLst>
                                        </p:cTn>
                                        <p:tgtEl>
                                          <p:spTgt spid="56"/>
                                        </p:tgtEl>
                                        <p:attrNameLst>
                                          <p:attrName>style.visibility</p:attrName>
                                        </p:attrNameLst>
                                      </p:cBhvr>
                                      <p:to>
                                        <p:strVal val="visible"/>
                                      </p:to>
                                    </p:set>
                                    <p:animEffect transition="in" filter="wipe(left)">
                                      <p:cBhvr>
                                        <p:cTn id="40" dur="1000"/>
                                        <p:tgtEl>
                                          <p:spTgt spid="56"/>
                                        </p:tgtEl>
                                      </p:cBhvr>
                                    </p:animEffect>
                                  </p:childTnLst>
                                </p:cTn>
                              </p:par>
                            </p:childTnLst>
                          </p:cTn>
                        </p:par>
                        <p:par>
                          <p:cTn id="41" fill="hold">
                            <p:stCondLst>
                              <p:cond delay="3750"/>
                            </p:stCondLst>
                            <p:childTnLst>
                              <p:par>
                                <p:cTn id="42" presetID="22" presetClass="entr" presetSubtype="8" fill="hold" nodeType="afterEffect">
                                  <p:stCondLst>
                                    <p:cond delay="0"/>
                                  </p:stCondLst>
                                  <p:childTnLst>
                                    <p:set>
                                      <p:cBhvr>
                                        <p:cTn id="43" dur="1" fill="hold">
                                          <p:stCondLst>
                                            <p:cond delay="0"/>
                                          </p:stCondLst>
                                        </p:cTn>
                                        <p:tgtEl>
                                          <p:spTgt spid="62"/>
                                        </p:tgtEl>
                                        <p:attrNameLst>
                                          <p:attrName>style.visibility</p:attrName>
                                        </p:attrNameLst>
                                      </p:cBhvr>
                                      <p:to>
                                        <p:strVal val="visible"/>
                                      </p:to>
                                    </p:set>
                                    <p:animEffect transition="in" filter="wipe(left)">
                                      <p:cBhvr>
                                        <p:cTn id="44" dur="1250"/>
                                        <p:tgtEl>
                                          <p:spTgt spid="62"/>
                                        </p:tgtEl>
                                      </p:cBhvr>
                                    </p:animEffect>
                                  </p:childTnLst>
                                </p:cTn>
                              </p:par>
                            </p:childTnLst>
                          </p:cTn>
                        </p:par>
                        <p:par>
                          <p:cTn id="45" fill="hold">
                            <p:stCondLst>
                              <p:cond delay="5000"/>
                            </p:stCondLst>
                            <p:childTnLst>
                              <p:par>
                                <p:cTn id="46" presetID="22" presetClass="entr" presetSubtype="8" fill="hold" nodeType="afterEffect">
                                  <p:stCondLst>
                                    <p:cond delay="0"/>
                                  </p:stCondLst>
                                  <p:childTnLst>
                                    <p:set>
                                      <p:cBhvr>
                                        <p:cTn id="47" dur="1" fill="hold">
                                          <p:stCondLst>
                                            <p:cond delay="0"/>
                                          </p:stCondLst>
                                        </p:cTn>
                                        <p:tgtEl>
                                          <p:spTgt spid="176"/>
                                        </p:tgtEl>
                                        <p:attrNameLst>
                                          <p:attrName>style.visibility</p:attrName>
                                        </p:attrNameLst>
                                      </p:cBhvr>
                                      <p:to>
                                        <p:strVal val="visible"/>
                                      </p:to>
                                    </p:set>
                                    <p:animEffect transition="in" filter="wipe(left)">
                                      <p:cBhvr>
                                        <p:cTn id="48" dur="1500"/>
                                        <p:tgtEl>
                                          <p:spTgt spid="176"/>
                                        </p:tgtEl>
                                      </p:cBhvr>
                                    </p:animEffect>
                                  </p:childTnLst>
                                </p:cTn>
                              </p:par>
                            </p:childTnLst>
                          </p:cTn>
                        </p:par>
                        <p:par>
                          <p:cTn id="49" fill="hold">
                            <p:stCondLst>
                              <p:cond delay="6500"/>
                            </p:stCondLst>
                            <p:childTnLst>
                              <p:par>
                                <p:cTn id="50" presetID="53" presetClass="entr" presetSubtype="16" fill="hold" grpId="0" nodeType="afterEffect">
                                  <p:stCondLst>
                                    <p:cond delay="0"/>
                                  </p:stCondLst>
                                  <p:childTnLst>
                                    <p:set>
                                      <p:cBhvr>
                                        <p:cTn id="51" dur="1" fill="hold">
                                          <p:stCondLst>
                                            <p:cond delay="0"/>
                                          </p:stCondLst>
                                        </p:cTn>
                                        <p:tgtEl>
                                          <p:spTgt spid="267"/>
                                        </p:tgtEl>
                                        <p:attrNameLst>
                                          <p:attrName>style.visibility</p:attrName>
                                        </p:attrNameLst>
                                      </p:cBhvr>
                                      <p:to>
                                        <p:strVal val="visible"/>
                                      </p:to>
                                    </p:set>
                                    <p:anim calcmode="lin" valueType="num">
                                      <p:cBhvr>
                                        <p:cTn id="52" dur="750" fill="hold"/>
                                        <p:tgtEl>
                                          <p:spTgt spid="267"/>
                                        </p:tgtEl>
                                        <p:attrNameLst>
                                          <p:attrName>ppt_w</p:attrName>
                                        </p:attrNameLst>
                                      </p:cBhvr>
                                      <p:tavLst>
                                        <p:tav tm="0">
                                          <p:val>
                                            <p:fltVal val="0"/>
                                          </p:val>
                                        </p:tav>
                                        <p:tav tm="100000">
                                          <p:val>
                                            <p:strVal val="#ppt_w"/>
                                          </p:val>
                                        </p:tav>
                                      </p:tavLst>
                                    </p:anim>
                                    <p:anim calcmode="lin" valueType="num">
                                      <p:cBhvr>
                                        <p:cTn id="53" dur="750" fill="hold"/>
                                        <p:tgtEl>
                                          <p:spTgt spid="267"/>
                                        </p:tgtEl>
                                        <p:attrNameLst>
                                          <p:attrName>ppt_h</p:attrName>
                                        </p:attrNameLst>
                                      </p:cBhvr>
                                      <p:tavLst>
                                        <p:tav tm="0">
                                          <p:val>
                                            <p:fltVal val="0"/>
                                          </p:val>
                                        </p:tav>
                                        <p:tav tm="100000">
                                          <p:val>
                                            <p:strVal val="#ppt_h"/>
                                          </p:val>
                                        </p:tav>
                                      </p:tavLst>
                                    </p:anim>
                                    <p:animEffect transition="in" filter="fade">
                                      <p:cBhvr>
                                        <p:cTn id="54" dur="750"/>
                                        <p:tgtEl>
                                          <p:spTgt spid="267"/>
                                        </p:tgtEl>
                                      </p:cBhvr>
                                    </p:animEffect>
                                  </p:childTnLst>
                                </p:cTn>
                              </p:par>
                            </p:childTnLst>
                          </p:cTn>
                        </p:par>
                      </p:childTnLst>
                    </p:cTn>
                  </p:par>
                  <p:par>
                    <p:cTn id="55" fill="hold">
                      <p:stCondLst>
                        <p:cond delay="indefinite"/>
                      </p:stCondLst>
                      <p:childTnLst>
                        <p:par>
                          <p:cTn id="56" fill="hold">
                            <p:stCondLst>
                              <p:cond delay="0"/>
                            </p:stCondLst>
                            <p:childTnLst>
                              <p:par>
                                <p:cTn id="57" presetID="53" presetClass="entr" presetSubtype="16" fill="hold" grpId="0" nodeType="clickEffect">
                                  <p:stCondLst>
                                    <p:cond delay="0"/>
                                  </p:stCondLst>
                                  <p:childTnLst>
                                    <p:set>
                                      <p:cBhvr>
                                        <p:cTn id="58" dur="1" fill="hold">
                                          <p:stCondLst>
                                            <p:cond delay="0"/>
                                          </p:stCondLst>
                                        </p:cTn>
                                        <p:tgtEl>
                                          <p:spTgt spid="184"/>
                                        </p:tgtEl>
                                        <p:attrNameLst>
                                          <p:attrName>style.visibility</p:attrName>
                                        </p:attrNameLst>
                                      </p:cBhvr>
                                      <p:to>
                                        <p:strVal val="visible"/>
                                      </p:to>
                                    </p:set>
                                    <p:anim calcmode="lin" valueType="num">
                                      <p:cBhvr>
                                        <p:cTn id="59" dur="1000" fill="hold"/>
                                        <p:tgtEl>
                                          <p:spTgt spid="184"/>
                                        </p:tgtEl>
                                        <p:attrNameLst>
                                          <p:attrName>ppt_w</p:attrName>
                                        </p:attrNameLst>
                                      </p:cBhvr>
                                      <p:tavLst>
                                        <p:tav tm="0">
                                          <p:val>
                                            <p:fltVal val="0"/>
                                          </p:val>
                                        </p:tav>
                                        <p:tav tm="100000">
                                          <p:val>
                                            <p:strVal val="#ppt_w"/>
                                          </p:val>
                                        </p:tav>
                                      </p:tavLst>
                                    </p:anim>
                                    <p:anim calcmode="lin" valueType="num">
                                      <p:cBhvr>
                                        <p:cTn id="60" dur="1000" fill="hold"/>
                                        <p:tgtEl>
                                          <p:spTgt spid="184"/>
                                        </p:tgtEl>
                                        <p:attrNameLst>
                                          <p:attrName>ppt_h</p:attrName>
                                        </p:attrNameLst>
                                      </p:cBhvr>
                                      <p:tavLst>
                                        <p:tav tm="0">
                                          <p:val>
                                            <p:fltVal val="0"/>
                                          </p:val>
                                        </p:tav>
                                        <p:tav tm="100000">
                                          <p:val>
                                            <p:strVal val="#ppt_h"/>
                                          </p:val>
                                        </p:tav>
                                      </p:tavLst>
                                    </p:anim>
                                    <p:animEffect transition="in" filter="fade">
                                      <p:cBhvr>
                                        <p:cTn id="61" dur="1000"/>
                                        <p:tgtEl>
                                          <p:spTgt spid="18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2" fill="hold" display="0">
                  <p:stCondLst>
                    <p:cond delay="indefinite"/>
                  </p:stCondLst>
                  <p:endCondLst>
                    <p:cond evt="onStopAudio" delay="0">
                      <p:tgtEl>
                        <p:sldTgt/>
                      </p:tgtEl>
                    </p:cond>
                  </p:endCondLst>
                </p:cTn>
                <p:tgtEl>
                  <p:spTgt spid="10"/>
                </p:tgtEl>
              </p:cMediaNode>
            </p:audio>
          </p:childTnLst>
        </p:cTn>
      </p:par>
    </p:tnLst>
    <p:bldLst>
      <p:bldP spid="267" grpId="0"/>
      <p:bldP spid="158" grpId="0"/>
      <p:bldP spid="152" grpId="0"/>
      <p:bldP spid="184"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66"/>
          <p:cNvSpPr txBox="1">
            <a:spLocks noChangeArrowheads="1"/>
          </p:cNvSpPr>
          <p:nvPr/>
        </p:nvSpPr>
        <p:spPr bwMode="auto">
          <a:xfrm>
            <a:off x="0" y="4914627"/>
            <a:ext cx="38100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 Prof. M. Dunzik-Gougar (ANS) and DOE Quadrennial technology Review, Table 10.</a:t>
            </a:r>
            <a:endParaRPr kumimoji="0" lang="en-US" sz="10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
        <p:nvSpPr>
          <p:cNvPr id="78" name="Rectangle 111"/>
          <p:cNvSpPr>
            <a:spLocks noChangeArrowheads="1"/>
          </p:cNvSpPr>
          <p:nvPr/>
        </p:nvSpPr>
        <p:spPr bwMode="auto">
          <a:xfrm>
            <a:off x="56550" y="334283"/>
            <a:ext cx="9030901" cy="484867"/>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4000" b="1" i="0" u="none" strike="noStrike" kern="1200" cap="small" spc="0" normalizeH="0" noProof="0" dirty="0">
                <a:ln>
                  <a:noFill/>
                </a:ln>
                <a:solidFill>
                  <a:srgbClr val="737300">
                    <a:lumMod val="20000"/>
                    <a:lumOff val="80000"/>
                  </a:srgbClr>
                </a:solidFill>
                <a:effectLst>
                  <a:outerShdw blurRad="38100" dist="38100" dir="2700000" algn="tl">
                    <a:srgbClr val="000000"/>
                  </a:outerShdw>
                </a:effectLst>
                <a:uLnTx/>
                <a:uFillTx/>
                <a:latin typeface="Arial" pitchFamily="34" charset="0"/>
                <a:ea typeface="+mn-ea"/>
                <a:cs typeface="+mn-cs"/>
              </a:rPr>
              <a:t>Manufactured Materials</a:t>
            </a:r>
            <a:endParaRPr kumimoji="0" lang="en-US" sz="4000" b="1" i="1" u="none" strike="noStrike" kern="1200" cap="small" spc="0" normalizeH="0" noProof="0" dirty="0">
              <a:ln>
                <a:noFill/>
              </a:ln>
              <a:solidFill>
                <a:srgbClr val="7373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sp>
        <p:nvSpPr>
          <p:cNvPr id="79" name="TextBox 136"/>
          <p:cNvSpPr txBox="1">
            <a:spLocks noChangeArrowheads="1"/>
          </p:cNvSpPr>
          <p:nvPr/>
        </p:nvSpPr>
        <p:spPr bwMode="auto">
          <a:xfrm rot="16200000">
            <a:off x="-172747" y="2429120"/>
            <a:ext cx="1693669" cy="41453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outerShdw blurRad="38100" dist="38100" dir="2700000" algn="tl">
                    <a:srgbClr val="000000"/>
                  </a:outerShdw>
                </a:effectLst>
                <a:uLnTx/>
                <a:uFillTx/>
                <a:latin typeface="Arial" pitchFamily="34" charset="0"/>
                <a:ea typeface="+mn-ea"/>
                <a:cs typeface="+mn-cs"/>
              </a:rPr>
              <a:t>Ton/TWh</a:t>
            </a:r>
          </a:p>
        </p:txBody>
      </p:sp>
      <p:pic>
        <p:nvPicPr>
          <p:cNvPr id="4" name="Picture 3"/>
          <p:cNvPicPr>
            <a:picLocks noChangeAspect="1"/>
          </p:cNvPicPr>
          <p:nvPr/>
        </p:nvPicPr>
        <p:blipFill>
          <a:blip r:embed="rId6"/>
          <a:stretch>
            <a:fillRect/>
          </a:stretch>
        </p:blipFill>
        <p:spPr>
          <a:xfrm>
            <a:off x="0" y="5258265"/>
            <a:ext cx="2895600" cy="2145920"/>
          </a:xfrm>
          <a:prstGeom prst="rect">
            <a:avLst/>
          </a:prstGeom>
        </p:spPr>
      </p:pic>
      <p:grpSp>
        <p:nvGrpSpPr>
          <p:cNvPr id="36" name="Group 35"/>
          <p:cNvGrpSpPr/>
          <p:nvPr/>
        </p:nvGrpSpPr>
        <p:grpSpPr>
          <a:xfrm>
            <a:off x="1653463" y="1125285"/>
            <a:ext cx="6766560" cy="3246120"/>
            <a:chOff x="1348664" y="1089298"/>
            <a:chExt cx="5979519" cy="3246120"/>
          </a:xfrm>
        </p:grpSpPr>
        <p:sp>
          <p:nvSpPr>
            <p:cNvPr id="80" name="Rectangle 79"/>
            <p:cNvSpPr/>
            <p:nvPr/>
          </p:nvSpPr>
          <p:spPr bwMode="auto">
            <a:xfrm>
              <a:off x="1348664" y="1089298"/>
              <a:ext cx="5979519" cy="3246120"/>
            </a:xfrm>
            <a:prstGeom prst="rect">
              <a:avLst/>
            </a:prstGeom>
            <a:solidFill>
              <a:schemeClr val="tx1">
                <a:lumMod val="75000"/>
                <a:alpha val="69804"/>
              </a:schemeClr>
            </a:solidFill>
            <a:ln w="127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81" name="Straight Connector 80"/>
            <p:cNvCxnSpPr/>
            <p:nvPr/>
          </p:nvCxnSpPr>
          <p:spPr bwMode="auto">
            <a:xfrm>
              <a:off x="1354868" y="3253378"/>
              <a:ext cx="5972542" cy="0"/>
            </a:xfrm>
            <a:prstGeom prst="line">
              <a:avLst/>
            </a:prstGeom>
            <a:noFill/>
            <a:ln w="19050" cap="flat" cmpd="sng" algn="ctr">
              <a:solidFill>
                <a:srgbClr val="6D6D6D">
                  <a:alpha val="40000"/>
                </a:srgbClr>
              </a:solidFill>
              <a:prstDash val="solid"/>
              <a:round/>
              <a:headEnd type="none" w="med" len="med"/>
              <a:tailEnd type="none" w="med" len="med"/>
            </a:ln>
            <a:effectLst/>
          </p:spPr>
        </p:cxnSp>
        <p:cxnSp>
          <p:nvCxnSpPr>
            <p:cNvPr id="82" name="Straight Connector 81"/>
            <p:cNvCxnSpPr/>
            <p:nvPr/>
          </p:nvCxnSpPr>
          <p:spPr bwMode="auto">
            <a:xfrm>
              <a:off x="1354868" y="3614058"/>
              <a:ext cx="5972542" cy="0"/>
            </a:xfrm>
            <a:prstGeom prst="line">
              <a:avLst/>
            </a:prstGeom>
            <a:noFill/>
            <a:ln w="19050" cap="flat" cmpd="sng" algn="ctr">
              <a:solidFill>
                <a:srgbClr val="6D6D6D">
                  <a:alpha val="40000"/>
                </a:srgbClr>
              </a:solidFill>
              <a:prstDash val="solid"/>
              <a:round/>
              <a:headEnd type="none" w="med" len="med"/>
              <a:tailEnd type="none" w="med" len="med"/>
            </a:ln>
            <a:effectLst/>
          </p:spPr>
        </p:cxnSp>
        <p:cxnSp>
          <p:nvCxnSpPr>
            <p:cNvPr id="83" name="Straight Connector 82"/>
            <p:cNvCxnSpPr/>
            <p:nvPr/>
          </p:nvCxnSpPr>
          <p:spPr bwMode="auto">
            <a:xfrm>
              <a:off x="1354868" y="3974738"/>
              <a:ext cx="5972542" cy="0"/>
            </a:xfrm>
            <a:prstGeom prst="line">
              <a:avLst/>
            </a:prstGeom>
            <a:noFill/>
            <a:ln w="19050" cap="flat" cmpd="sng" algn="ctr">
              <a:solidFill>
                <a:srgbClr val="6D6D6D">
                  <a:alpha val="40000"/>
                </a:srgbClr>
              </a:solidFill>
              <a:prstDash val="solid"/>
              <a:round/>
              <a:headEnd type="none" w="med" len="med"/>
              <a:tailEnd type="none" w="med" len="med"/>
            </a:ln>
            <a:effectLst/>
          </p:spPr>
        </p:cxnSp>
        <p:cxnSp>
          <p:nvCxnSpPr>
            <p:cNvPr id="171" name="Straight Connector 170"/>
            <p:cNvCxnSpPr/>
            <p:nvPr/>
          </p:nvCxnSpPr>
          <p:spPr bwMode="auto">
            <a:xfrm>
              <a:off x="1354868" y="2892698"/>
              <a:ext cx="5972542" cy="0"/>
            </a:xfrm>
            <a:prstGeom prst="line">
              <a:avLst/>
            </a:prstGeom>
            <a:noFill/>
            <a:ln w="19050" cap="flat" cmpd="sng" algn="ctr">
              <a:solidFill>
                <a:srgbClr val="6D6D6D">
                  <a:alpha val="40000"/>
                </a:srgbClr>
              </a:solidFill>
              <a:prstDash val="solid"/>
              <a:round/>
              <a:headEnd type="none" w="med" len="med"/>
              <a:tailEnd type="none" w="med" len="med"/>
            </a:ln>
            <a:effectLst/>
          </p:spPr>
        </p:cxnSp>
        <p:cxnSp>
          <p:nvCxnSpPr>
            <p:cNvPr id="172" name="Straight Connector 171"/>
            <p:cNvCxnSpPr/>
            <p:nvPr/>
          </p:nvCxnSpPr>
          <p:spPr bwMode="auto">
            <a:xfrm>
              <a:off x="1354868" y="1449978"/>
              <a:ext cx="5972542" cy="0"/>
            </a:xfrm>
            <a:prstGeom prst="line">
              <a:avLst/>
            </a:prstGeom>
            <a:noFill/>
            <a:ln w="19050" cap="flat" cmpd="sng" algn="ctr">
              <a:solidFill>
                <a:srgbClr val="6D6D6D">
                  <a:alpha val="40000"/>
                </a:srgbClr>
              </a:solidFill>
              <a:prstDash val="solid"/>
              <a:round/>
              <a:headEnd type="none" w="med" len="med"/>
              <a:tailEnd type="none" w="med" len="med"/>
            </a:ln>
            <a:effectLst/>
          </p:spPr>
        </p:cxnSp>
        <p:cxnSp>
          <p:nvCxnSpPr>
            <p:cNvPr id="174" name="Straight Connector 173"/>
            <p:cNvCxnSpPr/>
            <p:nvPr/>
          </p:nvCxnSpPr>
          <p:spPr bwMode="auto">
            <a:xfrm>
              <a:off x="1354868" y="1810658"/>
              <a:ext cx="5972542" cy="0"/>
            </a:xfrm>
            <a:prstGeom prst="line">
              <a:avLst/>
            </a:prstGeom>
            <a:noFill/>
            <a:ln w="19050" cap="flat" cmpd="sng" algn="ctr">
              <a:solidFill>
                <a:srgbClr val="6D6D6D">
                  <a:alpha val="40000"/>
                </a:srgbClr>
              </a:solidFill>
              <a:prstDash val="solid"/>
              <a:round/>
              <a:headEnd type="none" w="med" len="med"/>
              <a:tailEnd type="none" w="med" len="med"/>
            </a:ln>
            <a:effectLst/>
          </p:spPr>
        </p:cxnSp>
        <p:cxnSp>
          <p:nvCxnSpPr>
            <p:cNvPr id="175" name="Straight Connector 174"/>
            <p:cNvCxnSpPr/>
            <p:nvPr/>
          </p:nvCxnSpPr>
          <p:spPr bwMode="auto">
            <a:xfrm>
              <a:off x="1354868" y="2171338"/>
              <a:ext cx="5972542" cy="0"/>
            </a:xfrm>
            <a:prstGeom prst="line">
              <a:avLst/>
            </a:prstGeom>
            <a:noFill/>
            <a:ln w="19050" cap="flat" cmpd="sng" algn="ctr">
              <a:solidFill>
                <a:srgbClr val="6D6D6D">
                  <a:alpha val="40000"/>
                </a:srgbClr>
              </a:solidFill>
              <a:prstDash val="solid"/>
              <a:round/>
              <a:headEnd type="none" w="med" len="med"/>
              <a:tailEnd type="none" w="med" len="med"/>
            </a:ln>
            <a:effectLst/>
          </p:spPr>
        </p:cxnSp>
        <p:cxnSp>
          <p:nvCxnSpPr>
            <p:cNvPr id="185" name="Straight Connector 184"/>
            <p:cNvCxnSpPr/>
            <p:nvPr/>
          </p:nvCxnSpPr>
          <p:spPr bwMode="auto">
            <a:xfrm>
              <a:off x="1354868" y="2532018"/>
              <a:ext cx="5972542" cy="0"/>
            </a:xfrm>
            <a:prstGeom prst="line">
              <a:avLst/>
            </a:prstGeom>
            <a:noFill/>
            <a:ln w="19050" cap="flat" cmpd="sng" algn="ctr">
              <a:solidFill>
                <a:srgbClr val="6D6D6D">
                  <a:alpha val="40000"/>
                </a:srgbClr>
              </a:solidFill>
              <a:prstDash val="solid"/>
              <a:round/>
              <a:headEnd type="none" w="med" len="med"/>
              <a:tailEnd type="none" w="med" len="med"/>
            </a:ln>
            <a:effectLst/>
          </p:spPr>
        </p:cxnSp>
      </p:grpSp>
      <p:grpSp>
        <p:nvGrpSpPr>
          <p:cNvPr id="12" name="Group 11">
            <a:extLst>
              <a:ext uri="{FF2B5EF4-FFF2-40B4-BE49-F238E27FC236}">
                <a16:creationId xmlns:a16="http://schemas.microsoft.com/office/drawing/2014/main" id="{34BCE405-CA4C-4A44-A55C-F128215AFFF5}"/>
              </a:ext>
            </a:extLst>
          </p:cNvPr>
          <p:cNvGrpSpPr/>
          <p:nvPr/>
        </p:nvGrpSpPr>
        <p:grpSpPr>
          <a:xfrm>
            <a:off x="839174" y="946133"/>
            <a:ext cx="814290" cy="3590106"/>
            <a:chOff x="534374" y="910146"/>
            <a:chExt cx="814290" cy="3590106"/>
          </a:xfrm>
        </p:grpSpPr>
        <p:cxnSp>
          <p:nvCxnSpPr>
            <p:cNvPr id="113" name="Straight Connector 112"/>
            <p:cNvCxnSpPr/>
            <p:nvPr/>
          </p:nvCxnSpPr>
          <p:spPr bwMode="auto">
            <a:xfrm>
              <a:off x="1257224" y="3253378"/>
              <a:ext cx="91440" cy="0"/>
            </a:xfrm>
            <a:prstGeom prst="line">
              <a:avLst/>
            </a:prstGeom>
            <a:noFill/>
            <a:ln w="12700" cap="flat" cmpd="sng" algn="ctr">
              <a:solidFill>
                <a:srgbClr val="000000"/>
              </a:solidFill>
              <a:prstDash val="solid"/>
              <a:round/>
              <a:headEnd type="none" w="med" len="med"/>
              <a:tailEnd type="none" w="med" len="med"/>
            </a:ln>
            <a:effectLst/>
          </p:spPr>
        </p:cxnSp>
        <p:cxnSp>
          <p:nvCxnSpPr>
            <p:cNvPr id="114" name="Straight Connector 113"/>
            <p:cNvCxnSpPr/>
            <p:nvPr/>
          </p:nvCxnSpPr>
          <p:spPr bwMode="auto">
            <a:xfrm>
              <a:off x="1265360" y="3974738"/>
              <a:ext cx="83304" cy="0"/>
            </a:xfrm>
            <a:prstGeom prst="line">
              <a:avLst/>
            </a:prstGeom>
            <a:noFill/>
            <a:ln w="12700" cap="flat" cmpd="sng" algn="ctr">
              <a:solidFill>
                <a:srgbClr val="000000"/>
              </a:solidFill>
              <a:prstDash val="solid"/>
              <a:round/>
              <a:headEnd type="none" w="med" len="med"/>
              <a:tailEnd type="none" w="med" len="med"/>
            </a:ln>
            <a:effectLst/>
          </p:spPr>
        </p:cxnSp>
        <p:sp>
          <p:nvSpPr>
            <p:cNvPr id="116" name="TextBox 136"/>
            <p:cNvSpPr txBox="1">
              <a:spLocks noChangeArrowheads="1"/>
            </p:cNvSpPr>
            <p:nvPr/>
          </p:nvSpPr>
          <p:spPr bwMode="auto">
            <a:xfrm>
              <a:off x="648187" y="3077850"/>
              <a:ext cx="639919"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6000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7" name="TextBox 136"/>
            <p:cNvSpPr txBox="1">
              <a:spLocks noChangeArrowheads="1"/>
            </p:cNvSpPr>
            <p:nvPr/>
          </p:nvSpPr>
          <p:spPr bwMode="auto">
            <a:xfrm>
              <a:off x="648187" y="3439134"/>
              <a:ext cx="639919"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4000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8" name="TextBox 136"/>
            <p:cNvSpPr txBox="1">
              <a:spLocks noChangeArrowheads="1"/>
            </p:cNvSpPr>
            <p:nvPr/>
          </p:nvSpPr>
          <p:spPr bwMode="auto">
            <a:xfrm>
              <a:off x="648187" y="3800418"/>
              <a:ext cx="639919"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20" name="Straight Connector 119"/>
            <p:cNvCxnSpPr/>
            <p:nvPr/>
          </p:nvCxnSpPr>
          <p:spPr bwMode="auto">
            <a:xfrm>
              <a:off x="1257224" y="2892698"/>
              <a:ext cx="91440" cy="0"/>
            </a:xfrm>
            <a:prstGeom prst="line">
              <a:avLst/>
            </a:prstGeom>
            <a:noFill/>
            <a:ln w="12700" cap="flat" cmpd="sng" algn="ctr">
              <a:solidFill>
                <a:srgbClr val="000000"/>
              </a:solidFill>
              <a:prstDash val="solid"/>
              <a:round/>
              <a:headEnd type="none" w="med" len="med"/>
              <a:tailEnd type="none" w="med" len="med"/>
            </a:ln>
            <a:effectLst/>
          </p:spPr>
        </p:cxnSp>
        <p:sp>
          <p:nvSpPr>
            <p:cNvPr id="137" name="TextBox 136"/>
            <p:cNvSpPr txBox="1">
              <a:spLocks noChangeArrowheads="1"/>
            </p:cNvSpPr>
            <p:nvPr/>
          </p:nvSpPr>
          <p:spPr bwMode="auto">
            <a:xfrm>
              <a:off x="648187" y="2716566"/>
              <a:ext cx="639919"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8000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38" name="Straight Connector 137"/>
            <p:cNvCxnSpPr/>
            <p:nvPr/>
          </p:nvCxnSpPr>
          <p:spPr bwMode="auto">
            <a:xfrm>
              <a:off x="1257224" y="4335418"/>
              <a:ext cx="91440" cy="0"/>
            </a:xfrm>
            <a:prstGeom prst="line">
              <a:avLst/>
            </a:prstGeom>
            <a:noFill/>
            <a:ln w="12700" cap="flat" cmpd="sng" algn="ctr">
              <a:solidFill>
                <a:srgbClr val="000000"/>
              </a:solidFill>
              <a:prstDash val="solid"/>
              <a:round/>
              <a:headEnd type="none" w="med" len="med"/>
              <a:tailEnd type="none" w="med" len="med"/>
            </a:ln>
            <a:effectLst/>
          </p:spPr>
        </p:cxnSp>
        <p:sp>
          <p:nvSpPr>
            <p:cNvPr id="139" name="TextBox 136"/>
            <p:cNvSpPr txBox="1">
              <a:spLocks noChangeArrowheads="1"/>
            </p:cNvSpPr>
            <p:nvPr/>
          </p:nvSpPr>
          <p:spPr bwMode="auto">
            <a:xfrm>
              <a:off x="989626" y="4161698"/>
              <a:ext cx="298480"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70" name="Straight Connector 169"/>
            <p:cNvCxnSpPr/>
            <p:nvPr/>
          </p:nvCxnSpPr>
          <p:spPr bwMode="auto">
            <a:xfrm>
              <a:off x="1265360" y="3614058"/>
              <a:ext cx="83304" cy="0"/>
            </a:xfrm>
            <a:prstGeom prst="line">
              <a:avLst/>
            </a:prstGeom>
            <a:noFill/>
            <a:ln w="12700" cap="flat" cmpd="sng" algn="ctr">
              <a:solidFill>
                <a:srgbClr val="000000"/>
              </a:solidFill>
              <a:prstDash val="solid"/>
              <a:round/>
              <a:headEnd type="none" w="med" len="med"/>
              <a:tailEnd type="none" w="med" len="med"/>
            </a:ln>
            <a:effectLst/>
          </p:spPr>
        </p:cxnSp>
        <p:cxnSp>
          <p:nvCxnSpPr>
            <p:cNvPr id="176" name="Straight Connector 175"/>
            <p:cNvCxnSpPr/>
            <p:nvPr/>
          </p:nvCxnSpPr>
          <p:spPr bwMode="auto">
            <a:xfrm>
              <a:off x="1257224" y="1449978"/>
              <a:ext cx="91440" cy="0"/>
            </a:xfrm>
            <a:prstGeom prst="line">
              <a:avLst/>
            </a:prstGeom>
            <a:noFill/>
            <a:ln w="12700" cap="flat" cmpd="sng" algn="ctr">
              <a:solidFill>
                <a:srgbClr val="000000"/>
              </a:solidFill>
              <a:prstDash val="solid"/>
              <a:round/>
              <a:headEnd type="none" w="med" len="med"/>
              <a:tailEnd type="none" w="med" len="med"/>
            </a:ln>
            <a:effectLst/>
          </p:spPr>
        </p:cxnSp>
        <p:cxnSp>
          <p:nvCxnSpPr>
            <p:cNvPr id="177" name="Straight Connector 176"/>
            <p:cNvCxnSpPr/>
            <p:nvPr/>
          </p:nvCxnSpPr>
          <p:spPr bwMode="auto">
            <a:xfrm>
              <a:off x="1265360" y="2171338"/>
              <a:ext cx="83304" cy="0"/>
            </a:xfrm>
            <a:prstGeom prst="line">
              <a:avLst/>
            </a:prstGeom>
            <a:noFill/>
            <a:ln w="12700" cap="flat" cmpd="sng" algn="ctr">
              <a:solidFill>
                <a:srgbClr val="000000"/>
              </a:solidFill>
              <a:prstDash val="solid"/>
              <a:round/>
              <a:headEnd type="none" w="med" len="med"/>
              <a:tailEnd type="none" w="med" len="med"/>
            </a:ln>
            <a:effectLst/>
          </p:spPr>
        </p:cxnSp>
        <p:sp>
          <p:nvSpPr>
            <p:cNvPr id="178" name="TextBox 136"/>
            <p:cNvSpPr txBox="1">
              <a:spLocks noChangeArrowheads="1"/>
            </p:cNvSpPr>
            <p:nvPr/>
          </p:nvSpPr>
          <p:spPr bwMode="auto">
            <a:xfrm>
              <a:off x="534374" y="1271430"/>
              <a:ext cx="753732"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16000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9" name="TextBox 136"/>
            <p:cNvSpPr txBox="1">
              <a:spLocks noChangeArrowheads="1"/>
            </p:cNvSpPr>
            <p:nvPr/>
          </p:nvSpPr>
          <p:spPr bwMode="auto">
            <a:xfrm>
              <a:off x="534374" y="1632714"/>
              <a:ext cx="753732"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14000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80" name="TextBox 136"/>
            <p:cNvSpPr txBox="1">
              <a:spLocks noChangeArrowheads="1"/>
            </p:cNvSpPr>
            <p:nvPr/>
          </p:nvSpPr>
          <p:spPr bwMode="auto">
            <a:xfrm>
              <a:off x="534374" y="1993998"/>
              <a:ext cx="753732"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12000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81" name="Straight Connector 180"/>
            <p:cNvCxnSpPr/>
            <p:nvPr/>
          </p:nvCxnSpPr>
          <p:spPr bwMode="auto">
            <a:xfrm>
              <a:off x="1257224" y="1089298"/>
              <a:ext cx="91440" cy="0"/>
            </a:xfrm>
            <a:prstGeom prst="line">
              <a:avLst/>
            </a:prstGeom>
            <a:noFill/>
            <a:ln w="12700" cap="flat" cmpd="sng" algn="ctr">
              <a:solidFill>
                <a:srgbClr val="000000"/>
              </a:solidFill>
              <a:prstDash val="solid"/>
              <a:round/>
              <a:headEnd type="none" w="med" len="med"/>
              <a:tailEnd type="none" w="med" len="med"/>
            </a:ln>
            <a:effectLst/>
          </p:spPr>
        </p:cxnSp>
        <p:sp>
          <p:nvSpPr>
            <p:cNvPr id="182" name="TextBox 181"/>
            <p:cNvSpPr txBox="1">
              <a:spLocks noChangeArrowheads="1"/>
            </p:cNvSpPr>
            <p:nvPr/>
          </p:nvSpPr>
          <p:spPr bwMode="auto">
            <a:xfrm>
              <a:off x="534374" y="910146"/>
              <a:ext cx="753732"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18000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83" name="Straight Connector 182"/>
            <p:cNvCxnSpPr/>
            <p:nvPr/>
          </p:nvCxnSpPr>
          <p:spPr bwMode="auto">
            <a:xfrm>
              <a:off x="1265360" y="1810658"/>
              <a:ext cx="83304" cy="0"/>
            </a:xfrm>
            <a:prstGeom prst="line">
              <a:avLst/>
            </a:prstGeom>
            <a:noFill/>
            <a:ln w="12700" cap="flat" cmpd="sng" algn="ctr">
              <a:solidFill>
                <a:srgbClr val="000000"/>
              </a:solidFill>
              <a:prstDash val="solid"/>
              <a:round/>
              <a:headEnd type="none" w="med" len="med"/>
              <a:tailEnd type="none" w="med" len="med"/>
            </a:ln>
            <a:effectLst/>
          </p:spPr>
        </p:cxnSp>
        <p:cxnSp>
          <p:nvCxnSpPr>
            <p:cNvPr id="186" name="Straight Connector 185"/>
            <p:cNvCxnSpPr/>
            <p:nvPr/>
          </p:nvCxnSpPr>
          <p:spPr bwMode="auto">
            <a:xfrm>
              <a:off x="1265360" y="2532018"/>
              <a:ext cx="83304" cy="0"/>
            </a:xfrm>
            <a:prstGeom prst="line">
              <a:avLst/>
            </a:prstGeom>
            <a:noFill/>
            <a:ln w="12700" cap="flat" cmpd="sng" algn="ctr">
              <a:solidFill>
                <a:srgbClr val="000000"/>
              </a:solidFill>
              <a:prstDash val="solid"/>
              <a:round/>
              <a:headEnd type="none" w="med" len="med"/>
              <a:tailEnd type="none" w="med" len="med"/>
            </a:ln>
            <a:effectLst/>
          </p:spPr>
        </p:cxnSp>
        <p:sp>
          <p:nvSpPr>
            <p:cNvPr id="187" name="TextBox 136"/>
            <p:cNvSpPr txBox="1">
              <a:spLocks noChangeArrowheads="1"/>
            </p:cNvSpPr>
            <p:nvPr/>
          </p:nvSpPr>
          <p:spPr bwMode="auto">
            <a:xfrm>
              <a:off x="534374" y="2355282"/>
              <a:ext cx="753732"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10000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nvGrpSpPr>
          <p:cNvPr id="8" name="Group 7">
            <a:extLst>
              <a:ext uri="{FF2B5EF4-FFF2-40B4-BE49-F238E27FC236}">
                <a16:creationId xmlns:a16="http://schemas.microsoft.com/office/drawing/2014/main" id="{5E1D76C7-1535-4C5E-B828-6433E5C37CA3}"/>
              </a:ext>
            </a:extLst>
          </p:cNvPr>
          <p:cNvGrpSpPr/>
          <p:nvPr/>
        </p:nvGrpSpPr>
        <p:grpSpPr>
          <a:xfrm>
            <a:off x="1817446" y="3223900"/>
            <a:ext cx="556563" cy="484187"/>
            <a:chOff x="1512646" y="3187913"/>
            <a:chExt cx="556563" cy="484187"/>
          </a:xfrm>
        </p:grpSpPr>
        <p:sp>
          <p:nvSpPr>
            <p:cNvPr id="64" name="Rectangle 22"/>
            <p:cNvSpPr>
              <a:spLocks noChangeArrowheads="1"/>
            </p:cNvSpPr>
            <p:nvPr/>
          </p:nvSpPr>
          <p:spPr bwMode="auto">
            <a:xfrm>
              <a:off x="1563688" y="3187913"/>
              <a:ext cx="463550" cy="484187"/>
            </a:xfrm>
            <a:prstGeom prst="rect">
              <a:avLst/>
            </a:prstGeom>
            <a:solidFill>
              <a:srgbClr val="FF0000"/>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28" name="TextBox 136"/>
            <p:cNvSpPr txBox="1">
              <a:spLocks noChangeArrowheads="1"/>
            </p:cNvSpPr>
            <p:nvPr/>
          </p:nvSpPr>
          <p:spPr bwMode="auto">
            <a:xfrm>
              <a:off x="1512646" y="3269633"/>
              <a:ext cx="556563"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2700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nvGrpSpPr>
          <p:cNvPr id="6" name="Group 5">
            <a:extLst>
              <a:ext uri="{FF2B5EF4-FFF2-40B4-BE49-F238E27FC236}">
                <a16:creationId xmlns:a16="http://schemas.microsoft.com/office/drawing/2014/main" id="{E061AE53-24F6-466D-B227-FFD2857AA0AC}"/>
              </a:ext>
            </a:extLst>
          </p:cNvPr>
          <p:cNvGrpSpPr/>
          <p:nvPr/>
        </p:nvGrpSpPr>
        <p:grpSpPr>
          <a:xfrm>
            <a:off x="1817446" y="3708088"/>
            <a:ext cx="3446704" cy="742504"/>
            <a:chOff x="1512646" y="3672101"/>
            <a:chExt cx="3446704" cy="742504"/>
          </a:xfrm>
        </p:grpSpPr>
        <p:sp>
          <p:nvSpPr>
            <p:cNvPr id="61" name="Rectangle 19"/>
            <p:cNvSpPr>
              <a:spLocks noChangeArrowheads="1"/>
            </p:cNvSpPr>
            <p:nvPr/>
          </p:nvSpPr>
          <p:spPr bwMode="auto">
            <a:xfrm>
              <a:off x="4495800" y="4205501"/>
              <a:ext cx="463550" cy="125412"/>
            </a:xfrm>
            <a:prstGeom prst="rect">
              <a:avLst/>
            </a:prstGeom>
            <a:solidFill>
              <a:srgbClr val="7030A0"/>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66" name="Rectangle 24"/>
            <p:cNvSpPr>
              <a:spLocks noChangeArrowheads="1"/>
            </p:cNvSpPr>
            <p:nvPr/>
          </p:nvSpPr>
          <p:spPr bwMode="auto">
            <a:xfrm>
              <a:off x="1563688" y="3672101"/>
              <a:ext cx="463550" cy="658812"/>
            </a:xfrm>
            <a:prstGeom prst="rect">
              <a:avLst/>
            </a:prstGeom>
            <a:solidFill>
              <a:srgbClr val="7030A0"/>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27" name="TextBox 136"/>
            <p:cNvSpPr txBox="1">
              <a:spLocks noChangeArrowheads="1"/>
            </p:cNvSpPr>
            <p:nvPr/>
          </p:nvSpPr>
          <p:spPr bwMode="auto">
            <a:xfrm>
              <a:off x="1512646" y="3858518"/>
              <a:ext cx="556563"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3700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39" name="TextBox 136"/>
            <p:cNvSpPr txBox="1">
              <a:spLocks noChangeArrowheads="1"/>
            </p:cNvSpPr>
            <p:nvPr/>
          </p:nvSpPr>
          <p:spPr bwMode="auto">
            <a:xfrm>
              <a:off x="4495134" y="4122217"/>
              <a:ext cx="46358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750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sp>
        <p:nvSpPr>
          <p:cNvPr id="318" name="Rectangle 317"/>
          <p:cNvSpPr/>
          <p:nvPr/>
        </p:nvSpPr>
        <p:spPr bwMode="auto">
          <a:xfrm>
            <a:off x="6781800" y="1537636"/>
            <a:ext cx="1420586" cy="1491314"/>
          </a:xfrm>
          <a:prstGeom prst="rect">
            <a:avLst/>
          </a:prstGeom>
          <a:solidFill>
            <a:schemeClr val="tx1">
              <a:lumMod val="85000"/>
              <a:alpha val="69804"/>
            </a:schemeClr>
          </a:solidFill>
          <a:ln w="12700" cap="flat" cmpd="sng" algn="ctr">
            <a:solidFill>
              <a:schemeClr val="tx1">
                <a:lumMod val="5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nvGrpSpPr>
          <p:cNvPr id="14" name="Group 13">
            <a:extLst>
              <a:ext uri="{FF2B5EF4-FFF2-40B4-BE49-F238E27FC236}">
                <a16:creationId xmlns:a16="http://schemas.microsoft.com/office/drawing/2014/main" id="{52E5A63D-FFBB-4765-A7C3-55ACB3FE6D54}"/>
              </a:ext>
            </a:extLst>
          </p:cNvPr>
          <p:cNvGrpSpPr/>
          <p:nvPr/>
        </p:nvGrpSpPr>
        <p:grpSpPr>
          <a:xfrm>
            <a:off x="1633902" y="4397573"/>
            <a:ext cx="6900498" cy="307777"/>
            <a:chOff x="1329102" y="4361586"/>
            <a:chExt cx="6900498" cy="307777"/>
          </a:xfrm>
        </p:grpSpPr>
        <p:grpSp>
          <p:nvGrpSpPr>
            <p:cNvPr id="11" name="Group 10">
              <a:extLst>
                <a:ext uri="{FF2B5EF4-FFF2-40B4-BE49-F238E27FC236}">
                  <a16:creationId xmlns:a16="http://schemas.microsoft.com/office/drawing/2014/main" id="{2B8C5E7F-758F-4C2F-B9D9-1FD92025A2CA}"/>
                </a:ext>
              </a:extLst>
            </p:cNvPr>
            <p:cNvGrpSpPr/>
            <p:nvPr/>
          </p:nvGrpSpPr>
          <p:grpSpPr>
            <a:xfrm>
              <a:off x="1329102" y="4361586"/>
              <a:ext cx="6900498" cy="307777"/>
              <a:chOff x="1329102" y="4361586"/>
              <a:chExt cx="6900498" cy="307777"/>
            </a:xfrm>
          </p:grpSpPr>
          <p:sp>
            <p:nvSpPr>
              <p:cNvPr id="103" name="TextBox 136"/>
              <p:cNvSpPr txBox="1">
                <a:spLocks noChangeArrowheads="1"/>
              </p:cNvSpPr>
              <p:nvPr/>
            </p:nvSpPr>
            <p:spPr bwMode="auto">
              <a:xfrm>
                <a:off x="1329102" y="4361586"/>
                <a:ext cx="923650"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Solar PV</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4" name="TextBox 136"/>
              <p:cNvSpPr txBox="1">
                <a:spLocks noChangeArrowheads="1"/>
              </p:cNvSpPr>
              <p:nvPr/>
            </p:nvSpPr>
            <p:spPr bwMode="auto">
              <a:xfrm>
                <a:off x="2418970" y="4361586"/>
                <a:ext cx="702435"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Hydro</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1" name="TextBox 136"/>
              <p:cNvSpPr txBox="1">
                <a:spLocks noChangeArrowheads="1"/>
              </p:cNvSpPr>
              <p:nvPr/>
            </p:nvSpPr>
            <p:spPr bwMode="auto">
              <a:xfrm>
                <a:off x="3444653" y="4361586"/>
                <a:ext cx="620683"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Wind</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3" name="TextBox 136"/>
              <p:cNvSpPr txBox="1">
                <a:spLocks noChangeArrowheads="1"/>
              </p:cNvSpPr>
              <p:nvPr/>
            </p:nvSpPr>
            <p:spPr bwMode="auto">
              <a:xfrm>
                <a:off x="4144951" y="4361586"/>
                <a:ext cx="1180130"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Geothermal</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1" name="TextBox 136"/>
              <p:cNvSpPr txBox="1">
                <a:spLocks noChangeArrowheads="1"/>
              </p:cNvSpPr>
              <p:nvPr/>
            </p:nvSpPr>
            <p:spPr bwMode="auto">
              <a:xfrm>
                <a:off x="7070308" y="4361586"/>
                <a:ext cx="1159292"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Natural gas</a:t>
                </a:r>
                <a:endParaRPr kumimoji="0" lang="en-US" sz="14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2" name="TextBox 136"/>
              <p:cNvSpPr txBox="1">
                <a:spLocks noChangeArrowheads="1"/>
              </p:cNvSpPr>
              <p:nvPr/>
            </p:nvSpPr>
            <p:spPr bwMode="auto">
              <a:xfrm>
                <a:off x="6254280" y="4361586"/>
                <a:ext cx="841897"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Nuclear</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sp>
          <p:nvSpPr>
            <p:cNvPr id="140" name="TextBox 136"/>
            <p:cNvSpPr txBox="1">
              <a:spLocks noChangeArrowheads="1"/>
            </p:cNvSpPr>
            <p:nvPr/>
          </p:nvSpPr>
          <p:spPr bwMode="auto">
            <a:xfrm>
              <a:off x="5419351" y="4361586"/>
              <a:ext cx="572593"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Coal</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nvGrpSpPr>
          <p:cNvPr id="21" name="Group 20">
            <a:extLst>
              <a:ext uri="{FF2B5EF4-FFF2-40B4-BE49-F238E27FC236}">
                <a16:creationId xmlns:a16="http://schemas.microsoft.com/office/drawing/2014/main" id="{E2998942-9657-44FF-95DB-7AC7F8F9BC42}"/>
              </a:ext>
            </a:extLst>
          </p:cNvPr>
          <p:cNvGrpSpPr/>
          <p:nvPr/>
        </p:nvGrpSpPr>
        <p:grpSpPr>
          <a:xfrm>
            <a:off x="1817446" y="1530294"/>
            <a:ext cx="6463935" cy="2776281"/>
            <a:chOff x="1512646" y="1494307"/>
            <a:chExt cx="6463935" cy="2776281"/>
          </a:xfrm>
        </p:grpSpPr>
        <p:sp>
          <p:nvSpPr>
            <p:cNvPr id="58" name="Rectangle 17"/>
            <p:cNvSpPr>
              <a:spLocks noChangeArrowheads="1"/>
            </p:cNvSpPr>
            <p:nvPr/>
          </p:nvSpPr>
          <p:spPr bwMode="auto">
            <a:xfrm>
              <a:off x="5473873" y="4129301"/>
              <a:ext cx="463550" cy="55562"/>
            </a:xfrm>
            <a:prstGeom prst="rect">
              <a:avLst/>
            </a:prstGeom>
            <a:solidFill>
              <a:srgbClr val="00CCFF"/>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nvGrpSpPr>
            <p:cNvPr id="20" name="Group 19">
              <a:extLst>
                <a:ext uri="{FF2B5EF4-FFF2-40B4-BE49-F238E27FC236}">
                  <a16:creationId xmlns:a16="http://schemas.microsoft.com/office/drawing/2014/main" id="{224FE494-E746-4E58-9D6F-69553EA88741}"/>
                </a:ext>
              </a:extLst>
            </p:cNvPr>
            <p:cNvGrpSpPr/>
            <p:nvPr/>
          </p:nvGrpSpPr>
          <p:grpSpPr>
            <a:xfrm>
              <a:off x="1512646" y="1494307"/>
              <a:ext cx="6463935" cy="2776281"/>
              <a:chOff x="1512646" y="1494307"/>
              <a:chExt cx="6463935" cy="2776281"/>
            </a:xfrm>
          </p:grpSpPr>
          <p:sp>
            <p:nvSpPr>
              <p:cNvPr id="44" name="Rectangle 5"/>
              <p:cNvSpPr>
                <a:spLocks noChangeArrowheads="1"/>
              </p:cNvSpPr>
              <p:nvPr/>
            </p:nvSpPr>
            <p:spPr bwMode="auto">
              <a:xfrm>
                <a:off x="2538413" y="1797263"/>
                <a:ext cx="463550" cy="19050"/>
              </a:xfrm>
              <a:prstGeom prst="rect">
                <a:avLst/>
              </a:prstGeom>
              <a:solidFill>
                <a:srgbClr val="00CCFF"/>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33" name="TextBox 136"/>
              <p:cNvSpPr txBox="1">
                <a:spLocks noChangeArrowheads="1"/>
              </p:cNvSpPr>
              <p:nvPr/>
            </p:nvSpPr>
            <p:spPr bwMode="auto">
              <a:xfrm>
                <a:off x="2972440" y="1494307"/>
                <a:ext cx="370614"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67</a:t>
                </a:r>
                <a:endParaRPr kumimoji="0" lang="en-US" sz="13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7" name="Line 30"/>
              <p:cNvSpPr>
                <a:spLocks noChangeShapeType="1"/>
              </p:cNvSpPr>
              <p:nvPr/>
            </p:nvSpPr>
            <p:spPr bwMode="auto">
              <a:xfrm flipV="1">
                <a:off x="2946246" y="1695407"/>
                <a:ext cx="111436" cy="98623"/>
              </a:xfrm>
              <a:prstGeom prst="line">
                <a:avLst/>
              </a:prstGeom>
              <a:noFill/>
              <a:ln w="9525"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46" name="Rectangle 7"/>
              <p:cNvSpPr>
                <a:spLocks noChangeArrowheads="1"/>
              </p:cNvSpPr>
              <p:nvPr/>
            </p:nvSpPr>
            <p:spPr bwMode="auto">
              <a:xfrm>
                <a:off x="3516313" y="2557676"/>
                <a:ext cx="463550" cy="322262"/>
              </a:xfrm>
              <a:prstGeom prst="rect">
                <a:avLst/>
              </a:prstGeom>
              <a:solidFill>
                <a:srgbClr val="00CCFF"/>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63" name="Rectangle 21"/>
              <p:cNvSpPr>
                <a:spLocks noChangeArrowheads="1"/>
              </p:cNvSpPr>
              <p:nvPr/>
            </p:nvSpPr>
            <p:spPr bwMode="auto">
              <a:xfrm>
                <a:off x="4495800" y="3410163"/>
                <a:ext cx="463550" cy="595312"/>
              </a:xfrm>
              <a:prstGeom prst="rect">
                <a:avLst/>
              </a:prstGeom>
              <a:solidFill>
                <a:srgbClr val="00CCFF"/>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68" name="Rectangle 26"/>
              <p:cNvSpPr>
                <a:spLocks noChangeArrowheads="1"/>
              </p:cNvSpPr>
              <p:nvPr/>
            </p:nvSpPr>
            <p:spPr bwMode="auto">
              <a:xfrm>
                <a:off x="1563688" y="1697251"/>
                <a:ext cx="463550" cy="1427162"/>
              </a:xfrm>
              <a:prstGeom prst="rect">
                <a:avLst/>
              </a:prstGeom>
              <a:solidFill>
                <a:srgbClr val="00CCFF"/>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30" name="TextBox 136"/>
              <p:cNvSpPr txBox="1">
                <a:spLocks noChangeArrowheads="1"/>
              </p:cNvSpPr>
              <p:nvPr/>
            </p:nvSpPr>
            <p:spPr bwMode="auto">
              <a:xfrm>
                <a:off x="1512646" y="2210231"/>
                <a:ext cx="556563"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7900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35" name="TextBox 136"/>
              <p:cNvSpPr txBox="1">
                <a:spLocks noChangeArrowheads="1"/>
              </p:cNvSpPr>
              <p:nvPr/>
            </p:nvSpPr>
            <p:spPr bwMode="auto">
              <a:xfrm>
                <a:off x="3471651" y="2559419"/>
                <a:ext cx="556563"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1800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37" name="TextBox 136"/>
              <p:cNvSpPr txBox="1">
                <a:spLocks noChangeArrowheads="1"/>
              </p:cNvSpPr>
              <p:nvPr/>
            </p:nvSpPr>
            <p:spPr bwMode="auto">
              <a:xfrm>
                <a:off x="4449293" y="3574762"/>
                <a:ext cx="556563"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3300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3" name="Rectangle 12"/>
              <p:cNvSpPr>
                <a:spLocks noChangeArrowheads="1"/>
              </p:cNvSpPr>
              <p:nvPr/>
            </p:nvSpPr>
            <p:spPr bwMode="auto">
              <a:xfrm>
                <a:off x="6443454" y="4178513"/>
                <a:ext cx="463550" cy="23812"/>
              </a:xfrm>
              <a:prstGeom prst="rect">
                <a:avLst/>
              </a:prstGeom>
              <a:solidFill>
                <a:srgbClr val="00CCFF"/>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4" name="Rectangle 13"/>
              <p:cNvSpPr>
                <a:spLocks noChangeArrowheads="1"/>
              </p:cNvSpPr>
              <p:nvPr/>
            </p:nvSpPr>
            <p:spPr bwMode="auto">
              <a:xfrm>
                <a:off x="7418179" y="4237251"/>
                <a:ext cx="463550" cy="33337"/>
              </a:xfrm>
              <a:prstGeom prst="rect">
                <a:avLst/>
              </a:prstGeom>
              <a:solidFill>
                <a:srgbClr val="00CCFF"/>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2" name="TextBox 136"/>
              <p:cNvSpPr txBox="1">
                <a:spLocks noChangeArrowheads="1"/>
              </p:cNvSpPr>
              <p:nvPr/>
            </p:nvSpPr>
            <p:spPr bwMode="auto">
              <a:xfrm>
                <a:off x="6033522" y="3875816"/>
                <a:ext cx="46358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160</a:t>
                </a:r>
                <a:endParaRPr kumimoji="0" lang="en-US" sz="13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 name="TextBox 136"/>
              <p:cNvSpPr txBox="1">
                <a:spLocks noChangeArrowheads="1"/>
              </p:cNvSpPr>
              <p:nvPr/>
            </p:nvSpPr>
            <p:spPr bwMode="auto">
              <a:xfrm>
                <a:off x="7512993" y="3902069"/>
                <a:ext cx="46358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170</a:t>
                </a:r>
                <a:endParaRPr kumimoji="0" lang="en-US" sz="13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12" name="Line 30"/>
              <p:cNvSpPr>
                <a:spLocks noChangeShapeType="1"/>
              </p:cNvSpPr>
              <p:nvPr/>
            </p:nvSpPr>
            <p:spPr bwMode="auto">
              <a:xfrm>
                <a:off x="6323724" y="4107033"/>
                <a:ext cx="118726" cy="88406"/>
              </a:xfrm>
              <a:prstGeom prst="line">
                <a:avLst/>
              </a:prstGeom>
              <a:noFill/>
              <a:ln w="9525"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14" name="Line 30"/>
              <p:cNvSpPr>
                <a:spLocks noChangeShapeType="1"/>
              </p:cNvSpPr>
              <p:nvPr/>
            </p:nvSpPr>
            <p:spPr bwMode="auto">
              <a:xfrm flipV="1">
                <a:off x="7579289" y="4133735"/>
                <a:ext cx="111436" cy="98623"/>
              </a:xfrm>
              <a:prstGeom prst="line">
                <a:avLst/>
              </a:prstGeom>
              <a:noFill/>
              <a:ln w="9525"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7" name="TextBox 136"/>
              <p:cNvSpPr txBox="1">
                <a:spLocks noChangeArrowheads="1"/>
              </p:cNvSpPr>
              <p:nvPr/>
            </p:nvSpPr>
            <p:spPr bwMode="auto">
              <a:xfrm>
                <a:off x="5081218" y="3853254"/>
                <a:ext cx="46358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310</a:t>
                </a:r>
                <a:endParaRPr kumimoji="0" lang="en-US" sz="13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16" name="Line 30"/>
              <p:cNvSpPr>
                <a:spLocks noChangeShapeType="1"/>
              </p:cNvSpPr>
              <p:nvPr/>
            </p:nvSpPr>
            <p:spPr bwMode="auto">
              <a:xfrm>
                <a:off x="5354166" y="4072831"/>
                <a:ext cx="118726" cy="88406"/>
              </a:xfrm>
              <a:prstGeom prst="line">
                <a:avLst/>
              </a:prstGeom>
              <a:noFill/>
              <a:ln w="9525"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grpSp>
        <p:nvGrpSpPr>
          <p:cNvPr id="22" name="Group 21">
            <a:extLst>
              <a:ext uri="{FF2B5EF4-FFF2-40B4-BE49-F238E27FC236}">
                <a16:creationId xmlns:a16="http://schemas.microsoft.com/office/drawing/2014/main" id="{36298331-21C3-4CB1-B6F7-F179841A8768}"/>
              </a:ext>
            </a:extLst>
          </p:cNvPr>
          <p:cNvGrpSpPr/>
          <p:nvPr/>
        </p:nvGrpSpPr>
        <p:grpSpPr>
          <a:xfrm>
            <a:off x="1809169" y="1463371"/>
            <a:ext cx="5467912" cy="2756318"/>
            <a:chOff x="1504369" y="1427384"/>
            <a:chExt cx="5467912" cy="2756318"/>
          </a:xfrm>
        </p:grpSpPr>
        <p:sp>
          <p:nvSpPr>
            <p:cNvPr id="57" name="Rectangle 16"/>
            <p:cNvSpPr>
              <a:spLocks noChangeArrowheads="1"/>
            </p:cNvSpPr>
            <p:nvPr/>
          </p:nvSpPr>
          <p:spPr bwMode="auto">
            <a:xfrm>
              <a:off x="5473873" y="4117392"/>
              <a:ext cx="463550" cy="18288"/>
            </a:xfrm>
            <a:prstGeom prst="rect">
              <a:avLst/>
            </a:prstGeom>
            <a:solidFill>
              <a:srgbClr val="CC0099"/>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nvGrpSpPr>
            <p:cNvPr id="19" name="Group 18">
              <a:extLst>
                <a:ext uri="{FF2B5EF4-FFF2-40B4-BE49-F238E27FC236}">
                  <a16:creationId xmlns:a16="http://schemas.microsoft.com/office/drawing/2014/main" id="{FDB5D38C-5291-4DEF-B277-93E4A7264212}"/>
                </a:ext>
              </a:extLst>
            </p:cNvPr>
            <p:cNvGrpSpPr/>
            <p:nvPr/>
          </p:nvGrpSpPr>
          <p:grpSpPr>
            <a:xfrm>
              <a:off x="1504369" y="1427384"/>
              <a:ext cx="5467912" cy="2756318"/>
              <a:chOff x="1504369" y="1427384"/>
              <a:chExt cx="5467912" cy="2756318"/>
            </a:xfrm>
          </p:grpSpPr>
          <p:sp>
            <p:nvSpPr>
              <p:cNvPr id="48" name="Rectangle 9"/>
              <p:cNvSpPr>
                <a:spLocks noChangeArrowheads="1"/>
              </p:cNvSpPr>
              <p:nvPr/>
            </p:nvSpPr>
            <p:spPr bwMode="auto">
              <a:xfrm>
                <a:off x="3516313" y="2489413"/>
                <a:ext cx="463550" cy="68262"/>
              </a:xfrm>
              <a:prstGeom prst="rect">
                <a:avLst/>
              </a:prstGeom>
              <a:solidFill>
                <a:srgbClr val="CC0099"/>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60" name="Rectangle 18"/>
              <p:cNvSpPr>
                <a:spLocks noChangeArrowheads="1"/>
              </p:cNvSpPr>
              <p:nvPr/>
            </p:nvSpPr>
            <p:spPr bwMode="auto">
              <a:xfrm>
                <a:off x="4495800" y="3389526"/>
                <a:ext cx="463550" cy="20637"/>
              </a:xfrm>
              <a:prstGeom prst="rect">
                <a:avLst/>
              </a:prstGeom>
              <a:solidFill>
                <a:srgbClr val="CC0099"/>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65" name="Rectangle 23"/>
              <p:cNvSpPr>
                <a:spLocks noChangeArrowheads="1"/>
              </p:cNvSpPr>
              <p:nvPr/>
            </p:nvSpPr>
            <p:spPr bwMode="auto">
              <a:xfrm>
                <a:off x="1563688" y="1465476"/>
                <a:ext cx="463550" cy="231775"/>
              </a:xfrm>
              <a:prstGeom prst="rect">
                <a:avLst/>
              </a:prstGeom>
              <a:solidFill>
                <a:srgbClr val="CC0099"/>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31" name="TextBox 136"/>
              <p:cNvSpPr txBox="1">
                <a:spLocks noChangeArrowheads="1"/>
              </p:cNvSpPr>
              <p:nvPr/>
            </p:nvSpPr>
            <p:spPr bwMode="auto">
              <a:xfrm>
                <a:off x="1504369" y="1427384"/>
                <a:ext cx="556563"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1297</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36" name="TextBox 136"/>
              <p:cNvSpPr txBox="1">
                <a:spLocks noChangeArrowheads="1"/>
              </p:cNvSpPr>
              <p:nvPr/>
            </p:nvSpPr>
            <p:spPr bwMode="auto">
              <a:xfrm>
                <a:off x="3859230" y="2157487"/>
                <a:ext cx="46358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368</a:t>
                </a:r>
                <a:endParaRPr kumimoji="0" lang="en-US" sz="13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10" name="Line 30"/>
              <p:cNvSpPr>
                <a:spLocks noChangeShapeType="1"/>
              </p:cNvSpPr>
              <p:nvPr/>
            </p:nvSpPr>
            <p:spPr bwMode="auto">
              <a:xfrm flipV="1">
                <a:off x="3912398" y="2386072"/>
                <a:ext cx="111436" cy="98623"/>
              </a:xfrm>
              <a:prstGeom prst="line">
                <a:avLst/>
              </a:prstGeom>
              <a:noFill/>
              <a:ln w="9525"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0" name="Rectangle 11"/>
              <p:cNvSpPr>
                <a:spLocks noChangeArrowheads="1"/>
              </p:cNvSpPr>
              <p:nvPr/>
            </p:nvSpPr>
            <p:spPr bwMode="auto">
              <a:xfrm>
                <a:off x="6443454" y="4165414"/>
                <a:ext cx="463550" cy="18288"/>
              </a:xfrm>
              <a:prstGeom prst="rect">
                <a:avLst/>
              </a:prstGeom>
              <a:solidFill>
                <a:srgbClr val="CC0099"/>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3" name="TextBox 136"/>
              <p:cNvSpPr txBox="1">
                <a:spLocks noChangeArrowheads="1"/>
              </p:cNvSpPr>
              <p:nvPr/>
            </p:nvSpPr>
            <p:spPr bwMode="auto">
              <a:xfrm>
                <a:off x="6601667" y="3879389"/>
                <a:ext cx="370614"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a:t>
                </a:r>
                <a:endParaRPr kumimoji="0" lang="en-US" sz="13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11" name="Line 30"/>
              <p:cNvSpPr>
                <a:spLocks noChangeShapeType="1"/>
              </p:cNvSpPr>
              <p:nvPr/>
            </p:nvSpPr>
            <p:spPr bwMode="auto">
              <a:xfrm flipV="1">
                <a:off x="6587516" y="4061284"/>
                <a:ext cx="111436" cy="98623"/>
              </a:xfrm>
              <a:prstGeom prst="line">
                <a:avLst/>
              </a:prstGeom>
              <a:noFill/>
              <a:ln w="9525"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8" name="TextBox 136"/>
              <p:cNvSpPr txBox="1">
                <a:spLocks noChangeArrowheads="1"/>
              </p:cNvSpPr>
              <p:nvPr/>
            </p:nvSpPr>
            <p:spPr bwMode="auto">
              <a:xfrm>
                <a:off x="5742160" y="3803775"/>
                <a:ext cx="277640"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5</a:t>
                </a:r>
                <a:endParaRPr kumimoji="0" lang="en-US" sz="13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17" name="Line 30"/>
              <p:cNvSpPr>
                <a:spLocks noChangeShapeType="1"/>
              </p:cNvSpPr>
              <p:nvPr/>
            </p:nvSpPr>
            <p:spPr bwMode="auto">
              <a:xfrm flipV="1">
                <a:off x="5721212" y="4015263"/>
                <a:ext cx="111436" cy="98623"/>
              </a:xfrm>
              <a:prstGeom prst="line">
                <a:avLst/>
              </a:prstGeom>
              <a:noFill/>
              <a:ln w="9525"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grpSp>
        <p:nvGrpSpPr>
          <p:cNvPr id="308" name="Group 307"/>
          <p:cNvGrpSpPr/>
          <p:nvPr/>
        </p:nvGrpSpPr>
        <p:grpSpPr>
          <a:xfrm>
            <a:off x="6959983" y="1606660"/>
            <a:ext cx="1144846" cy="1341933"/>
            <a:chOff x="6833084" y="1193371"/>
            <a:chExt cx="1144846" cy="1341933"/>
          </a:xfrm>
        </p:grpSpPr>
        <p:grpSp>
          <p:nvGrpSpPr>
            <p:cNvPr id="155" name="Group 154"/>
            <p:cNvGrpSpPr/>
            <p:nvPr/>
          </p:nvGrpSpPr>
          <p:grpSpPr>
            <a:xfrm>
              <a:off x="6833084" y="1718143"/>
              <a:ext cx="1144846" cy="292388"/>
              <a:chOff x="6525127" y="2209745"/>
              <a:chExt cx="1144846" cy="292388"/>
            </a:xfrm>
          </p:grpSpPr>
          <p:sp>
            <p:nvSpPr>
              <p:cNvPr id="160" name="TextBox 136"/>
              <p:cNvSpPr txBox="1">
                <a:spLocks noChangeArrowheads="1"/>
              </p:cNvSpPr>
              <p:nvPr/>
            </p:nvSpPr>
            <p:spPr bwMode="auto">
              <a:xfrm>
                <a:off x="6760750" y="2209745"/>
                <a:ext cx="909223"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Concrete</a:t>
                </a:r>
                <a:endParaRPr kumimoji="0" lang="en-US" sz="13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61" name="Rectangle 78"/>
              <p:cNvSpPr>
                <a:spLocks noChangeArrowheads="1"/>
              </p:cNvSpPr>
              <p:nvPr/>
            </p:nvSpPr>
            <p:spPr bwMode="auto">
              <a:xfrm>
                <a:off x="6525127" y="2284735"/>
                <a:ext cx="228600" cy="137160"/>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53" name="Group 152"/>
            <p:cNvGrpSpPr/>
            <p:nvPr/>
          </p:nvGrpSpPr>
          <p:grpSpPr>
            <a:xfrm>
              <a:off x="6833084" y="1980529"/>
              <a:ext cx="875542" cy="292388"/>
              <a:chOff x="6525127" y="1419356"/>
              <a:chExt cx="875542" cy="292388"/>
            </a:xfrm>
          </p:grpSpPr>
          <p:sp>
            <p:nvSpPr>
              <p:cNvPr id="164" name="TextBox 136"/>
              <p:cNvSpPr txBox="1">
                <a:spLocks noChangeArrowheads="1"/>
              </p:cNvSpPr>
              <p:nvPr/>
            </p:nvSpPr>
            <p:spPr bwMode="auto">
              <a:xfrm>
                <a:off x="6760750" y="1419356"/>
                <a:ext cx="639919"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Glass</a:t>
                </a:r>
                <a:endParaRPr kumimoji="0" lang="en-US" sz="13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65" name="Rectangle 78"/>
              <p:cNvSpPr>
                <a:spLocks noChangeArrowheads="1"/>
              </p:cNvSpPr>
              <p:nvPr/>
            </p:nvSpPr>
            <p:spPr bwMode="auto">
              <a:xfrm>
                <a:off x="6525127" y="1494346"/>
                <a:ext cx="228600" cy="137160"/>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54" name="Group 153"/>
            <p:cNvGrpSpPr/>
            <p:nvPr/>
          </p:nvGrpSpPr>
          <p:grpSpPr>
            <a:xfrm>
              <a:off x="6833084" y="2242916"/>
              <a:ext cx="1032636" cy="292388"/>
              <a:chOff x="6525127" y="1155893"/>
              <a:chExt cx="1032636" cy="292388"/>
            </a:xfrm>
          </p:grpSpPr>
          <p:sp>
            <p:nvSpPr>
              <p:cNvPr id="162" name="TextBox 136"/>
              <p:cNvSpPr txBox="1">
                <a:spLocks noChangeArrowheads="1"/>
              </p:cNvSpPr>
              <p:nvPr/>
            </p:nvSpPr>
            <p:spPr bwMode="auto">
              <a:xfrm>
                <a:off x="6760750" y="1155893"/>
                <a:ext cx="797013"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Cement</a:t>
                </a:r>
                <a:endParaRPr kumimoji="0" lang="en-US" sz="13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63" name="Rectangle 78"/>
              <p:cNvSpPr>
                <a:spLocks noChangeArrowheads="1"/>
              </p:cNvSpPr>
              <p:nvPr/>
            </p:nvSpPr>
            <p:spPr bwMode="auto">
              <a:xfrm>
                <a:off x="6525127" y="1230883"/>
                <a:ext cx="228600" cy="137160"/>
              </a:xfrm>
              <a:prstGeom prst="rect">
                <a:avLst/>
              </a:prstGeom>
              <a:solidFill>
                <a:srgbClr val="7030A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56" name="Group 155"/>
            <p:cNvGrpSpPr/>
            <p:nvPr/>
          </p:nvGrpSpPr>
          <p:grpSpPr>
            <a:xfrm>
              <a:off x="6833084" y="1455757"/>
              <a:ext cx="819437" cy="292388"/>
              <a:chOff x="6525127" y="2473208"/>
              <a:chExt cx="819437" cy="292388"/>
            </a:xfrm>
          </p:grpSpPr>
          <p:sp>
            <p:nvSpPr>
              <p:cNvPr id="158" name="TextBox 136"/>
              <p:cNvSpPr txBox="1">
                <a:spLocks noChangeArrowheads="1"/>
              </p:cNvSpPr>
              <p:nvPr/>
            </p:nvSpPr>
            <p:spPr bwMode="auto">
              <a:xfrm>
                <a:off x="6760750" y="2473208"/>
                <a:ext cx="583814"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Steel</a:t>
                </a:r>
                <a:endParaRPr kumimoji="0" lang="en-US" sz="13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 name="Rectangle 78"/>
              <p:cNvSpPr>
                <a:spLocks noChangeArrowheads="1"/>
              </p:cNvSpPr>
              <p:nvPr/>
            </p:nvSpPr>
            <p:spPr bwMode="auto">
              <a:xfrm>
                <a:off x="6525127" y="2548198"/>
                <a:ext cx="228600" cy="137160"/>
              </a:xfrm>
              <a:prstGeom prst="rect">
                <a:avLst/>
              </a:prstGeom>
              <a:solidFill>
                <a:srgbClr val="00CC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66" name="Group 165"/>
            <p:cNvGrpSpPr/>
            <p:nvPr/>
          </p:nvGrpSpPr>
          <p:grpSpPr>
            <a:xfrm>
              <a:off x="6833084" y="1193371"/>
              <a:ext cx="865924" cy="292388"/>
              <a:chOff x="6525127" y="2473208"/>
              <a:chExt cx="865924" cy="292388"/>
            </a:xfrm>
          </p:grpSpPr>
          <p:sp>
            <p:nvSpPr>
              <p:cNvPr id="167" name="TextBox 136"/>
              <p:cNvSpPr txBox="1">
                <a:spLocks noChangeArrowheads="1"/>
              </p:cNvSpPr>
              <p:nvPr/>
            </p:nvSpPr>
            <p:spPr bwMode="auto">
              <a:xfrm>
                <a:off x="6760750" y="2473208"/>
                <a:ext cx="630301"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Other</a:t>
                </a:r>
                <a:endParaRPr kumimoji="0" lang="en-US" sz="13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68" name="Rectangle 78"/>
              <p:cNvSpPr>
                <a:spLocks noChangeArrowheads="1"/>
              </p:cNvSpPr>
              <p:nvPr/>
            </p:nvSpPr>
            <p:spPr bwMode="auto">
              <a:xfrm>
                <a:off x="6525127" y="2548198"/>
                <a:ext cx="228600" cy="137160"/>
              </a:xfrm>
              <a:prstGeom prst="rect">
                <a:avLst/>
              </a:prstGeom>
              <a:solidFill>
                <a:srgbClr val="CC0099"/>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grpSp>
        <p:nvGrpSpPr>
          <p:cNvPr id="16" name="Group 15">
            <a:extLst>
              <a:ext uri="{FF2B5EF4-FFF2-40B4-BE49-F238E27FC236}">
                <a16:creationId xmlns:a16="http://schemas.microsoft.com/office/drawing/2014/main" id="{D8DCFE2A-8C2D-4253-BCA0-E0718FB4CA04}"/>
              </a:ext>
            </a:extLst>
          </p:cNvPr>
          <p:cNvGrpSpPr/>
          <p:nvPr/>
        </p:nvGrpSpPr>
        <p:grpSpPr>
          <a:xfrm>
            <a:off x="1863933" y="1852300"/>
            <a:ext cx="6322596" cy="2594927"/>
            <a:chOff x="1559133" y="1816313"/>
            <a:chExt cx="6322596" cy="2594927"/>
          </a:xfrm>
        </p:grpSpPr>
        <p:grpSp>
          <p:nvGrpSpPr>
            <p:cNvPr id="15" name="Group 14">
              <a:extLst>
                <a:ext uri="{FF2B5EF4-FFF2-40B4-BE49-F238E27FC236}">
                  <a16:creationId xmlns:a16="http://schemas.microsoft.com/office/drawing/2014/main" id="{AE1438C1-85C3-4403-A0CB-BCF69B815BEC}"/>
                </a:ext>
              </a:extLst>
            </p:cNvPr>
            <p:cNvGrpSpPr/>
            <p:nvPr/>
          </p:nvGrpSpPr>
          <p:grpSpPr>
            <a:xfrm>
              <a:off x="1559133" y="1816313"/>
              <a:ext cx="6322596" cy="2594927"/>
              <a:chOff x="1559133" y="1816313"/>
              <a:chExt cx="6322596" cy="2594927"/>
            </a:xfrm>
          </p:grpSpPr>
          <p:sp>
            <p:nvSpPr>
              <p:cNvPr id="62" name="Rectangle 20"/>
              <p:cNvSpPr>
                <a:spLocks noChangeArrowheads="1"/>
              </p:cNvSpPr>
              <p:nvPr/>
            </p:nvSpPr>
            <p:spPr bwMode="auto">
              <a:xfrm>
                <a:off x="4495800" y="4005476"/>
                <a:ext cx="463550" cy="200025"/>
              </a:xfrm>
              <a:prstGeom prst="rect">
                <a:avLst/>
              </a:prstGeom>
              <a:solidFill>
                <a:srgbClr val="0066FF"/>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38" name="TextBox 136"/>
              <p:cNvSpPr txBox="1">
                <a:spLocks noChangeArrowheads="1"/>
              </p:cNvSpPr>
              <p:nvPr/>
            </p:nvSpPr>
            <p:spPr bwMode="auto">
              <a:xfrm>
                <a:off x="4453877" y="3953542"/>
                <a:ext cx="547394"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1100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13" name="Group 12">
                <a:extLst>
                  <a:ext uri="{FF2B5EF4-FFF2-40B4-BE49-F238E27FC236}">
                    <a16:creationId xmlns:a16="http://schemas.microsoft.com/office/drawing/2014/main" id="{75562D5C-EC2F-493E-B3DA-69614763A107}"/>
                  </a:ext>
                </a:extLst>
              </p:cNvPr>
              <p:cNvGrpSpPr/>
              <p:nvPr/>
            </p:nvGrpSpPr>
            <p:grpSpPr>
              <a:xfrm>
                <a:off x="1559133" y="1816313"/>
                <a:ext cx="6322596" cy="2594927"/>
                <a:chOff x="1559133" y="1816313"/>
                <a:chExt cx="6322596" cy="2594927"/>
              </a:xfrm>
            </p:grpSpPr>
            <p:sp>
              <p:nvSpPr>
                <p:cNvPr id="45" name="Rectangle 6"/>
                <p:cNvSpPr>
                  <a:spLocks noChangeArrowheads="1"/>
                </p:cNvSpPr>
                <p:nvPr/>
              </p:nvSpPr>
              <p:spPr bwMode="auto">
                <a:xfrm>
                  <a:off x="2538413" y="1816313"/>
                  <a:ext cx="463550" cy="2514600"/>
                </a:xfrm>
                <a:prstGeom prst="rect">
                  <a:avLst/>
                </a:prstGeom>
                <a:solidFill>
                  <a:srgbClr val="0066FF"/>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47" name="Rectangle 8"/>
                <p:cNvSpPr>
                  <a:spLocks noChangeArrowheads="1"/>
                </p:cNvSpPr>
                <p:nvPr/>
              </p:nvSpPr>
              <p:spPr bwMode="auto">
                <a:xfrm>
                  <a:off x="3516313" y="2879938"/>
                  <a:ext cx="463550" cy="1450975"/>
                </a:xfrm>
                <a:prstGeom prst="rect">
                  <a:avLst/>
                </a:prstGeom>
                <a:solidFill>
                  <a:srgbClr val="0066FF"/>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67" name="Rectangle 25"/>
                <p:cNvSpPr>
                  <a:spLocks noChangeArrowheads="1"/>
                </p:cNvSpPr>
                <p:nvPr/>
              </p:nvSpPr>
              <p:spPr bwMode="auto">
                <a:xfrm>
                  <a:off x="1563688" y="3124413"/>
                  <a:ext cx="463550" cy="63500"/>
                </a:xfrm>
                <a:prstGeom prst="rect">
                  <a:avLst/>
                </a:prstGeom>
                <a:solidFill>
                  <a:srgbClr val="0066FF"/>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32" name="TextBox 136"/>
                <p:cNvSpPr txBox="1">
                  <a:spLocks noChangeArrowheads="1"/>
                </p:cNvSpPr>
                <p:nvPr/>
              </p:nvSpPr>
              <p:spPr bwMode="auto">
                <a:xfrm>
                  <a:off x="2439743" y="2906785"/>
                  <a:ext cx="64953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14000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34" name="TextBox 136"/>
                <p:cNvSpPr txBox="1">
                  <a:spLocks noChangeArrowheads="1"/>
                </p:cNvSpPr>
                <p:nvPr/>
              </p:nvSpPr>
              <p:spPr bwMode="auto">
                <a:xfrm>
                  <a:off x="3471651" y="3422362"/>
                  <a:ext cx="556563"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8000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9" name="Rectangle 10"/>
                <p:cNvSpPr>
                  <a:spLocks noChangeArrowheads="1"/>
                </p:cNvSpPr>
                <p:nvPr/>
              </p:nvSpPr>
              <p:spPr bwMode="auto">
                <a:xfrm>
                  <a:off x="6443454" y="4202326"/>
                  <a:ext cx="463550" cy="128587"/>
                </a:xfrm>
                <a:prstGeom prst="rect">
                  <a:avLst/>
                </a:prstGeom>
                <a:solidFill>
                  <a:srgbClr val="0066FF"/>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5" name="Rectangle 14"/>
                <p:cNvSpPr>
                  <a:spLocks noChangeArrowheads="1"/>
                </p:cNvSpPr>
                <p:nvPr/>
              </p:nvSpPr>
              <p:spPr bwMode="auto">
                <a:xfrm>
                  <a:off x="7418179" y="4270588"/>
                  <a:ext cx="463550" cy="60325"/>
                </a:xfrm>
                <a:prstGeom prst="rect">
                  <a:avLst/>
                </a:prstGeom>
                <a:solidFill>
                  <a:srgbClr val="0066FF"/>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1" name="TextBox 136"/>
                <p:cNvSpPr txBox="1">
                  <a:spLocks noChangeArrowheads="1"/>
                </p:cNvSpPr>
                <p:nvPr/>
              </p:nvSpPr>
              <p:spPr bwMode="auto">
                <a:xfrm>
                  <a:off x="6442077" y="4118852"/>
                  <a:ext cx="46358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760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44" name="TextBox 136"/>
                <p:cNvSpPr txBox="1">
                  <a:spLocks noChangeArrowheads="1"/>
                </p:cNvSpPr>
                <p:nvPr/>
              </p:nvSpPr>
              <p:spPr bwMode="auto">
                <a:xfrm>
                  <a:off x="7024496" y="3989778"/>
                  <a:ext cx="46358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400</a:t>
                  </a:r>
                  <a:endParaRPr kumimoji="0" lang="en-US" sz="13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13" name="Line 30"/>
                <p:cNvSpPr>
                  <a:spLocks noChangeShapeType="1"/>
                </p:cNvSpPr>
                <p:nvPr/>
              </p:nvSpPr>
              <p:spPr bwMode="auto">
                <a:xfrm>
                  <a:off x="7296885" y="4214934"/>
                  <a:ext cx="118726" cy="88406"/>
                </a:xfrm>
                <a:prstGeom prst="line">
                  <a:avLst/>
                </a:prstGeom>
                <a:noFill/>
                <a:ln w="9525" cap="flat">
                  <a:solidFill>
                    <a:srgbClr val="000000"/>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29" name="TextBox 136"/>
                <p:cNvSpPr txBox="1">
                  <a:spLocks noChangeArrowheads="1"/>
                </p:cNvSpPr>
                <p:nvPr/>
              </p:nvSpPr>
              <p:spPr bwMode="auto">
                <a:xfrm>
                  <a:off x="1559133" y="3003303"/>
                  <a:ext cx="46358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350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sp>
          <p:nvSpPr>
            <p:cNvPr id="56" name="Rectangle 15"/>
            <p:cNvSpPr>
              <a:spLocks noChangeArrowheads="1"/>
            </p:cNvSpPr>
            <p:nvPr/>
          </p:nvSpPr>
          <p:spPr bwMode="auto">
            <a:xfrm>
              <a:off x="5473873" y="4184863"/>
              <a:ext cx="463550" cy="146050"/>
            </a:xfrm>
            <a:prstGeom prst="rect">
              <a:avLst/>
            </a:prstGeom>
            <a:solidFill>
              <a:srgbClr val="0066FF"/>
            </a:solidFill>
            <a:ln w="6350"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6" name="TextBox 136"/>
            <p:cNvSpPr txBox="1">
              <a:spLocks noChangeArrowheads="1"/>
            </p:cNvSpPr>
            <p:nvPr/>
          </p:nvSpPr>
          <p:spPr bwMode="auto">
            <a:xfrm>
              <a:off x="5480249" y="4112954"/>
              <a:ext cx="46358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870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sp>
        <p:nvSpPr>
          <p:cNvPr id="125" name="Rectangle 111">
            <a:extLst>
              <a:ext uri="{FF2B5EF4-FFF2-40B4-BE49-F238E27FC236}">
                <a16:creationId xmlns:a16="http://schemas.microsoft.com/office/drawing/2014/main" id="{450F1459-C65B-4C4B-9C42-F53548175684}"/>
              </a:ext>
            </a:extLst>
          </p:cNvPr>
          <p:cNvSpPr>
            <a:spLocks noChangeArrowheads="1"/>
          </p:cNvSpPr>
          <p:nvPr/>
        </p:nvSpPr>
        <p:spPr bwMode="auto">
          <a:xfrm>
            <a:off x="5698377" y="3409950"/>
            <a:ext cx="2583004" cy="484867"/>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00"/>
                </a:solidFill>
                <a:effectLst>
                  <a:outerShdw blurRad="38100" dist="38100" dir="2700000" algn="tl">
                    <a:srgbClr val="000000"/>
                  </a:outerShdw>
                </a:effectLst>
                <a:uLnTx/>
                <a:uFillTx/>
                <a:latin typeface="Arial" pitchFamily="34" charset="0"/>
                <a:ea typeface="+mn-ea"/>
                <a:cs typeface="+mn-cs"/>
              </a:rPr>
              <a:t>High Density</a:t>
            </a:r>
            <a:endParaRPr kumimoji="0" lang="en-US" sz="2800" b="1" i="1" u="none" strike="noStrike" kern="1200" cap="none" spc="0" normalizeH="0" baseline="0" noProof="0" dirty="0">
              <a:ln>
                <a:noFill/>
              </a:ln>
              <a:solidFill>
                <a:srgbClr val="FFFF00"/>
              </a:solidFill>
              <a:effectLst>
                <a:outerShdw blurRad="38100" dist="38100" dir="2700000" algn="tl">
                  <a:srgbClr val="000000"/>
                </a:outerShdw>
              </a:effectLst>
              <a:uLnTx/>
              <a:uFillTx/>
              <a:latin typeface="Arial" pitchFamily="34" charset="0"/>
              <a:ea typeface="+mn-ea"/>
              <a:cs typeface="+mn-cs"/>
            </a:endParaRPr>
          </a:p>
        </p:txBody>
      </p:sp>
      <p:sp>
        <p:nvSpPr>
          <p:cNvPr id="126" name="Rectangle 111">
            <a:extLst>
              <a:ext uri="{FF2B5EF4-FFF2-40B4-BE49-F238E27FC236}">
                <a16:creationId xmlns:a16="http://schemas.microsoft.com/office/drawing/2014/main" id="{8CBBD130-3B0B-4F7C-B0B9-D2DBE141DC85}"/>
              </a:ext>
            </a:extLst>
          </p:cNvPr>
          <p:cNvSpPr>
            <a:spLocks noChangeArrowheads="1"/>
          </p:cNvSpPr>
          <p:nvPr/>
        </p:nvSpPr>
        <p:spPr bwMode="auto">
          <a:xfrm>
            <a:off x="1809169" y="1096283"/>
            <a:ext cx="2583004" cy="484867"/>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00"/>
                </a:solidFill>
                <a:effectLst>
                  <a:outerShdw blurRad="38100" dist="38100" dir="2700000" algn="tl">
                    <a:srgbClr val="000000"/>
                  </a:outerShdw>
                </a:effectLst>
                <a:uLnTx/>
                <a:uFillTx/>
                <a:latin typeface="Arial" pitchFamily="34" charset="0"/>
                <a:ea typeface="+mn-ea"/>
                <a:cs typeface="+mn-cs"/>
              </a:rPr>
              <a:t>Low Density</a:t>
            </a:r>
            <a:endParaRPr kumimoji="0" lang="en-US" sz="2800" b="1" i="1" u="none" strike="noStrike" kern="1200" cap="none" spc="0" normalizeH="0" baseline="0" noProof="0" dirty="0">
              <a:ln>
                <a:noFill/>
              </a:ln>
              <a:solidFill>
                <a:srgbClr val="FFFF00"/>
              </a:solidFill>
              <a:effectLst>
                <a:outerShdw blurRad="38100" dist="38100" dir="2700000" algn="tl">
                  <a:srgbClr val="000000"/>
                </a:outerShdw>
              </a:effectLst>
              <a:uLnTx/>
              <a:uFillTx/>
              <a:latin typeface="Arial" pitchFamily="34" charset="0"/>
              <a:ea typeface="+mn-ea"/>
              <a:cs typeface="+mn-cs"/>
            </a:endParaRPr>
          </a:p>
        </p:txBody>
      </p:sp>
      <p:sp>
        <p:nvSpPr>
          <p:cNvPr id="127" name="Rectangle 126">
            <a:extLst>
              <a:ext uri="{FF2B5EF4-FFF2-40B4-BE49-F238E27FC236}">
                <a16:creationId xmlns:a16="http://schemas.microsoft.com/office/drawing/2014/main" id="{86D12548-8AE2-43C1-802C-B175B17D6E4F}"/>
              </a:ext>
            </a:extLst>
          </p:cNvPr>
          <p:cNvSpPr/>
          <p:nvPr/>
        </p:nvSpPr>
        <p:spPr>
          <a:xfrm>
            <a:off x="1703454" y="1506584"/>
            <a:ext cx="6656548" cy="1938992"/>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algn="ctr"/>
            <a:r>
              <a:rPr lang="en-US" sz="4000" b="1" dirty="0">
                <a:solidFill>
                  <a:srgbClr val="CCFFCC"/>
                </a:solidFill>
                <a:effectLst>
                  <a:outerShdw blurRad="38100" dist="38100" dir="2700000" algn="tl">
                    <a:srgbClr val="000000">
                      <a:alpha val="43137"/>
                    </a:srgbClr>
                  </a:outerShdw>
                </a:effectLst>
              </a:rPr>
              <a:t>Low density energy sources require extensive manufactured materials</a:t>
            </a:r>
          </a:p>
        </p:txBody>
      </p:sp>
      <p:sp>
        <p:nvSpPr>
          <p:cNvPr id="128" name="Rectangle 111">
            <a:extLst>
              <a:ext uri="{FF2B5EF4-FFF2-40B4-BE49-F238E27FC236}">
                <a16:creationId xmlns:a16="http://schemas.microsoft.com/office/drawing/2014/main" id="{19B3DFBC-CACA-45C8-ABD7-4A803CDA0F8B}"/>
              </a:ext>
            </a:extLst>
          </p:cNvPr>
          <p:cNvSpPr>
            <a:spLocks noChangeArrowheads="1"/>
          </p:cNvSpPr>
          <p:nvPr/>
        </p:nvSpPr>
        <p:spPr bwMode="auto">
          <a:xfrm>
            <a:off x="6452053" y="1103655"/>
            <a:ext cx="2004447" cy="484867"/>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00"/>
                </a:solidFill>
                <a:effectLst>
                  <a:outerShdw blurRad="38100" dist="38100" dir="2700000" algn="tl">
                    <a:srgbClr val="000000"/>
                  </a:outerShdw>
                </a:effectLst>
                <a:uLnTx/>
                <a:uFillTx/>
                <a:latin typeface="Arial" pitchFamily="34" charset="0"/>
                <a:ea typeface="+mn-ea"/>
                <a:cs typeface="+mn-cs"/>
              </a:rPr>
              <a:t>High Heat</a:t>
            </a:r>
            <a:endParaRPr kumimoji="0" lang="en-US" sz="2800" b="1" i="1" u="none" strike="noStrike" kern="1200" cap="none" spc="0" normalizeH="0" baseline="0" noProof="0" dirty="0">
              <a:ln>
                <a:noFill/>
              </a:ln>
              <a:solidFill>
                <a:srgbClr val="FFFF00"/>
              </a:solidFill>
              <a:effectLst>
                <a:outerShdw blurRad="38100" dist="38100" dir="2700000" algn="tl">
                  <a:srgbClr val="000000"/>
                </a:outerShdw>
              </a:effectLst>
              <a:uLnTx/>
              <a:uFillTx/>
              <a:latin typeface="Arial" pitchFamily="34" charset="0"/>
              <a:ea typeface="+mn-ea"/>
              <a:cs typeface="+mn-cs"/>
            </a:endParaRPr>
          </a:p>
        </p:txBody>
      </p:sp>
      <p:pic>
        <p:nvPicPr>
          <p:cNvPr id="2" name="Audio 1">
            <a:hlinkClick r:id="" action="ppaction://media"/>
            <a:extLst>
              <a:ext uri="{FF2B5EF4-FFF2-40B4-BE49-F238E27FC236}">
                <a16:creationId xmlns:a16="http://schemas.microsoft.com/office/drawing/2014/main" id="{3700F051-065B-4204-85E9-913FFB6DFE37}"/>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3027638326"/>
      </p:ext>
    </p:extLst>
  </p:cSld>
  <p:clrMapOvr>
    <a:masterClrMapping/>
  </p:clrMapOvr>
  <mc:AlternateContent xmlns:mc="http://schemas.openxmlformats.org/markup-compatibility/2006" xmlns:p14="http://schemas.microsoft.com/office/powerpoint/2010/main">
    <mc:Choice Requires="p14">
      <p:transition spd="med" p14:dur="700" advTm="42949">
        <p:fade/>
      </p:transition>
    </mc:Choice>
    <mc:Fallback xmlns="">
      <p:transition spd="med" advTm="429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128"/>
                                        </p:tgtEl>
                                        <p:attrNameLst>
                                          <p:attrName>style.visibility</p:attrName>
                                        </p:attrNameLst>
                                      </p:cBhvr>
                                      <p:to>
                                        <p:strVal val="visible"/>
                                      </p:to>
                                    </p:set>
                                    <p:animEffect transition="in" filter="fade">
                                      <p:cBhvr>
                                        <p:cTn id="10" dur="1000"/>
                                        <p:tgtEl>
                                          <p:spTgt spid="128"/>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down)">
                                      <p:cBhvr>
                                        <p:cTn id="15" dur="1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down)">
                                      <p:cBhvr>
                                        <p:cTn id="20" dur="1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wipe(down)">
                                      <p:cBhvr>
                                        <p:cTn id="25" dur="1500"/>
                                        <p:tgtEl>
                                          <p:spTgt spid="16"/>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nodeType="clickEffect">
                                  <p:stCondLst>
                                    <p:cond delay="0"/>
                                  </p:stCondLst>
                                  <p:childTnLst>
                                    <p:set>
                                      <p:cBhvr>
                                        <p:cTn id="29" dur="1" fill="hold">
                                          <p:stCondLst>
                                            <p:cond delay="0"/>
                                          </p:stCondLst>
                                        </p:cTn>
                                        <p:tgtEl>
                                          <p:spTgt spid="21"/>
                                        </p:tgtEl>
                                        <p:attrNameLst>
                                          <p:attrName>style.visibility</p:attrName>
                                        </p:attrNameLst>
                                      </p:cBhvr>
                                      <p:to>
                                        <p:strVal val="visible"/>
                                      </p:to>
                                    </p:set>
                                    <p:animEffect transition="in" filter="wipe(down)">
                                      <p:cBhvr>
                                        <p:cTn id="30" dur="1500"/>
                                        <p:tgtEl>
                                          <p:spTgt spid="21"/>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wipe(down)">
                                      <p:cBhvr>
                                        <p:cTn id="35" dur="1000"/>
                                        <p:tgtEl>
                                          <p:spTgt spid="22"/>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26"/>
                                        </p:tgtEl>
                                        <p:attrNameLst>
                                          <p:attrName>style.visibility</p:attrName>
                                        </p:attrNameLst>
                                      </p:cBhvr>
                                      <p:to>
                                        <p:strVal val="visible"/>
                                      </p:to>
                                    </p:set>
                                    <p:animEffect transition="in" filter="fade">
                                      <p:cBhvr>
                                        <p:cTn id="40" dur="1000"/>
                                        <p:tgtEl>
                                          <p:spTgt spid="126"/>
                                        </p:tgtEl>
                                      </p:cBhvr>
                                    </p:animEffect>
                                  </p:childTnLst>
                                </p:cTn>
                              </p:par>
                            </p:childTnLst>
                          </p:cTn>
                        </p:par>
                        <p:par>
                          <p:cTn id="41" fill="hold">
                            <p:stCondLst>
                              <p:cond delay="1000"/>
                            </p:stCondLst>
                            <p:childTnLst>
                              <p:par>
                                <p:cTn id="42" presetID="10" presetClass="entr" presetSubtype="0" fill="hold" grpId="0" nodeType="afterEffect">
                                  <p:stCondLst>
                                    <p:cond delay="0"/>
                                  </p:stCondLst>
                                  <p:childTnLst>
                                    <p:set>
                                      <p:cBhvr>
                                        <p:cTn id="43" dur="1" fill="hold">
                                          <p:stCondLst>
                                            <p:cond delay="0"/>
                                          </p:stCondLst>
                                        </p:cTn>
                                        <p:tgtEl>
                                          <p:spTgt spid="125"/>
                                        </p:tgtEl>
                                        <p:attrNameLst>
                                          <p:attrName>style.visibility</p:attrName>
                                        </p:attrNameLst>
                                      </p:cBhvr>
                                      <p:to>
                                        <p:strVal val="visible"/>
                                      </p:to>
                                    </p:set>
                                    <p:animEffect transition="in" filter="fade">
                                      <p:cBhvr>
                                        <p:cTn id="44" dur="1000"/>
                                        <p:tgtEl>
                                          <p:spTgt spid="125"/>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127"/>
                                        </p:tgtEl>
                                        <p:attrNameLst>
                                          <p:attrName>style.visibility</p:attrName>
                                        </p:attrNameLst>
                                      </p:cBhvr>
                                      <p:to>
                                        <p:strVal val="visible"/>
                                      </p:to>
                                    </p:set>
                                    <p:anim calcmode="lin" valueType="num">
                                      <p:cBhvr>
                                        <p:cTn id="49" dur="1000" fill="hold"/>
                                        <p:tgtEl>
                                          <p:spTgt spid="127"/>
                                        </p:tgtEl>
                                        <p:attrNameLst>
                                          <p:attrName>ppt_w</p:attrName>
                                        </p:attrNameLst>
                                      </p:cBhvr>
                                      <p:tavLst>
                                        <p:tav tm="0">
                                          <p:val>
                                            <p:fltVal val="0"/>
                                          </p:val>
                                        </p:tav>
                                        <p:tav tm="100000">
                                          <p:val>
                                            <p:strVal val="#ppt_w"/>
                                          </p:val>
                                        </p:tav>
                                      </p:tavLst>
                                    </p:anim>
                                    <p:anim calcmode="lin" valueType="num">
                                      <p:cBhvr>
                                        <p:cTn id="50" dur="1000" fill="hold"/>
                                        <p:tgtEl>
                                          <p:spTgt spid="127"/>
                                        </p:tgtEl>
                                        <p:attrNameLst>
                                          <p:attrName>ppt_h</p:attrName>
                                        </p:attrNameLst>
                                      </p:cBhvr>
                                      <p:tavLst>
                                        <p:tav tm="0">
                                          <p:val>
                                            <p:fltVal val="0"/>
                                          </p:val>
                                        </p:tav>
                                        <p:tav tm="100000">
                                          <p:val>
                                            <p:strVal val="#ppt_h"/>
                                          </p:val>
                                        </p:tav>
                                      </p:tavLst>
                                    </p:anim>
                                    <p:animEffect transition="in" filter="fade">
                                      <p:cBhvr>
                                        <p:cTn id="51" dur="1000"/>
                                        <p:tgtEl>
                                          <p:spTgt spid="12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2" fill="hold" display="0">
                  <p:stCondLst>
                    <p:cond delay="indefinite"/>
                  </p:stCondLst>
                  <p:endCondLst>
                    <p:cond evt="onStopAudio" delay="0">
                      <p:tgtEl>
                        <p:sldTgt/>
                      </p:tgtEl>
                    </p:cond>
                  </p:endCondLst>
                </p:cTn>
                <p:tgtEl>
                  <p:spTgt spid="2"/>
                </p:tgtEl>
              </p:cMediaNode>
            </p:audio>
          </p:childTnLst>
        </p:cTn>
      </p:par>
    </p:tnLst>
    <p:bldLst>
      <p:bldP spid="125" grpId="0"/>
      <p:bldP spid="126" grpId="0"/>
      <p:bldP spid="127" grpId="0" animBg="1"/>
      <p:bldP spid="128"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66">
            <a:extLst>
              <a:ext uri="{FF2B5EF4-FFF2-40B4-BE49-F238E27FC236}">
                <a16:creationId xmlns:a16="http://schemas.microsoft.com/office/drawing/2014/main" id="{54EB12FF-468D-4FB7-9951-3C30C075C407}"/>
              </a:ext>
            </a:extLst>
          </p:cNvPr>
          <p:cNvSpPr txBox="1">
            <a:spLocks noChangeArrowheads="1"/>
          </p:cNvSpPr>
          <p:nvPr/>
        </p:nvSpPr>
        <p:spPr bwMode="auto">
          <a:xfrm>
            <a:off x="-1" y="4942368"/>
            <a:ext cx="914401"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lvl="0">
              <a:buClr>
                <a:srgbClr val="FFCC66"/>
              </a:buClr>
              <a:buNone/>
              <a:defRPr/>
            </a:pPr>
            <a:r>
              <a:rPr lang="en-US" altLang="en-US" sz="700" dirty="0">
                <a:solidFill>
                  <a:schemeClr val="tx1">
                    <a:lumMod val="75000"/>
                  </a:schemeClr>
                </a:solidFill>
                <a:effectLst>
                  <a:outerShdw blurRad="38100" dist="38100" dir="2700000" algn="tl">
                    <a:srgbClr val="000000">
                      <a:alpha val="43137"/>
                    </a:srgbClr>
                  </a:outerShdw>
                </a:effectLst>
                <a:latin typeface="Arial"/>
              </a:rPr>
              <a:t>Source: IEA 2021</a:t>
            </a:r>
            <a:endParaRPr lang="en-US" sz="1000" dirty="0">
              <a:solidFill>
                <a:schemeClr val="tx1">
                  <a:lumMod val="75000"/>
                </a:schemeClr>
              </a:solidFill>
              <a:effectLst>
                <a:outerShdw blurRad="38100" dist="38100" dir="2700000" algn="tl">
                  <a:srgbClr val="000000">
                    <a:alpha val="43137"/>
                  </a:srgbClr>
                </a:outerShdw>
              </a:effectLst>
              <a:latin typeface="Arial"/>
            </a:endParaRPr>
          </a:p>
        </p:txBody>
      </p:sp>
      <p:sp>
        <p:nvSpPr>
          <p:cNvPr id="10" name="TextBox 66">
            <a:extLst>
              <a:ext uri="{FF2B5EF4-FFF2-40B4-BE49-F238E27FC236}">
                <a16:creationId xmlns:a16="http://schemas.microsoft.com/office/drawing/2014/main" id="{A53BEFB4-6C91-4AFD-BD57-452AC1B2526A}"/>
              </a:ext>
            </a:extLst>
          </p:cNvPr>
          <p:cNvSpPr txBox="1">
            <a:spLocks noChangeArrowheads="1"/>
          </p:cNvSpPr>
          <p:nvPr/>
        </p:nvSpPr>
        <p:spPr bwMode="auto">
          <a:xfrm>
            <a:off x="8348582" y="4983960"/>
            <a:ext cx="685800"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altLang="en-US" sz="600" b="0" i="0" u="none" strike="noStrike" kern="1200" cap="none" spc="0" normalizeH="0" baseline="0" noProof="0" dirty="0">
                <a:ln>
                  <a:noFill/>
                </a:ln>
                <a:solidFill>
                  <a:schemeClr val="tx1">
                    <a:lumMod val="75000"/>
                  </a:schemeClr>
                </a:solidFill>
                <a:effectLst/>
                <a:uLnTx/>
                <a:uFillTx/>
                <a:latin typeface="Arial" panose="020B0604020202020204" pitchFamily="34" charset="0"/>
                <a:ea typeface="+mn-ea"/>
                <a:cs typeface="+mn-cs"/>
              </a:rPr>
              <a:t>QAe9641</a:t>
            </a:r>
          </a:p>
        </p:txBody>
      </p:sp>
      <p:sp>
        <p:nvSpPr>
          <p:cNvPr id="103" name="Rectangle 111">
            <a:extLst>
              <a:ext uri="{FF2B5EF4-FFF2-40B4-BE49-F238E27FC236}">
                <a16:creationId xmlns:a16="http://schemas.microsoft.com/office/drawing/2014/main" id="{E36A99B0-5F7F-428B-A675-BDE2D4202F3A}"/>
              </a:ext>
            </a:extLst>
          </p:cNvPr>
          <p:cNvSpPr>
            <a:spLocks noChangeArrowheads="1"/>
          </p:cNvSpPr>
          <p:nvPr/>
        </p:nvSpPr>
        <p:spPr bwMode="auto">
          <a:xfrm>
            <a:off x="152400" y="81168"/>
            <a:ext cx="8839200" cy="530521"/>
          </a:xfrm>
          <a:prstGeom prst="rect">
            <a:avLst/>
          </a:prstGeom>
          <a:noFill/>
          <a:ln w="9525">
            <a:noFill/>
            <a:miter lim="800000"/>
            <a:headEnd/>
            <a:tailEnd/>
          </a:ln>
          <a:effectLst/>
        </p:spPr>
        <p:txBody>
          <a:bodyPr anchor="b" anchorCtr="1"/>
          <a:lstStyle/>
          <a:p>
            <a:pPr algn="ctr">
              <a:lnSpc>
                <a:spcPts val="2500"/>
              </a:lnSpc>
            </a:pPr>
            <a:r>
              <a:rPr lang="en-US" sz="2800" b="1" cap="small" dirty="0">
                <a:solidFill>
                  <a:srgbClr val="737300">
                    <a:lumMod val="20000"/>
                    <a:lumOff val="80000"/>
                  </a:srgbClr>
                </a:solidFill>
                <a:effectLst>
                  <a:outerShdw blurRad="38100" dist="38100" dir="2700000" algn="tl">
                    <a:srgbClr val="000000"/>
                  </a:outerShdw>
                </a:effectLst>
                <a:latin typeface="Arial" pitchFamily="34" charset="0"/>
              </a:rPr>
              <a:t>Resource Extraction and Processing</a:t>
            </a:r>
          </a:p>
        </p:txBody>
      </p:sp>
      <p:pic>
        <p:nvPicPr>
          <p:cNvPr id="3" name="Content Placeholder 5">
            <a:extLst>
              <a:ext uri="{FF2B5EF4-FFF2-40B4-BE49-F238E27FC236}">
                <a16:creationId xmlns:a16="http://schemas.microsoft.com/office/drawing/2014/main" id="{1D46B441-8236-4EF1-BD98-8335F35B819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5477671"/>
            <a:ext cx="3836142" cy="17512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0" name="Group 69">
            <a:extLst>
              <a:ext uri="{FF2B5EF4-FFF2-40B4-BE49-F238E27FC236}">
                <a16:creationId xmlns:a16="http://schemas.microsoft.com/office/drawing/2014/main" id="{07E0FB0E-773E-4AD9-A08F-B4FE65F5F288}"/>
              </a:ext>
            </a:extLst>
          </p:cNvPr>
          <p:cNvGrpSpPr/>
          <p:nvPr/>
        </p:nvGrpSpPr>
        <p:grpSpPr>
          <a:xfrm>
            <a:off x="6400800" y="816968"/>
            <a:ext cx="1355545" cy="4116982"/>
            <a:chOff x="7631500" y="679162"/>
            <a:chExt cx="1355545" cy="4116982"/>
          </a:xfrm>
        </p:grpSpPr>
        <p:grpSp>
          <p:nvGrpSpPr>
            <p:cNvPr id="7" name="Group 6">
              <a:extLst>
                <a:ext uri="{FF2B5EF4-FFF2-40B4-BE49-F238E27FC236}">
                  <a16:creationId xmlns:a16="http://schemas.microsoft.com/office/drawing/2014/main" id="{E3582D93-CE13-4838-B1B3-C1301D398F69}"/>
                </a:ext>
              </a:extLst>
            </p:cNvPr>
            <p:cNvGrpSpPr/>
            <p:nvPr/>
          </p:nvGrpSpPr>
          <p:grpSpPr>
            <a:xfrm>
              <a:off x="7631500" y="679162"/>
              <a:ext cx="821040" cy="276999"/>
              <a:chOff x="7631500" y="679162"/>
              <a:chExt cx="821040" cy="276999"/>
            </a:xfrm>
          </p:grpSpPr>
          <p:sp>
            <p:nvSpPr>
              <p:cNvPr id="134" name="TextBox 136">
                <a:extLst>
                  <a:ext uri="{FF2B5EF4-FFF2-40B4-BE49-F238E27FC236}">
                    <a16:creationId xmlns:a16="http://schemas.microsoft.com/office/drawing/2014/main" id="{62C7609A-D4DC-4E78-BE20-E5F6DF4E1EC9}"/>
                  </a:ext>
                </a:extLst>
              </p:cNvPr>
              <p:cNvSpPr txBox="1">
                <a:spLocks noChangeArrowheads="1"/>
              </p:cNvSpPr>
              <p:nvPr/>
            </p:nvSpPr>
            <p:spPr bwMode="auto">
              <a:xfrm>
                <a:off x="7867123" y="679162"/>
                <a:ext cx="585417"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Qatar</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5" name="Rectangle 78">
                <a:extLst>
                  <a:ext uri="{FF2B5EF4-FFF2-40B4-BE49-F238E27FC236}">
                    <a16:creationId xmlns:a16="http://schemas.microsoft.com/office/drawing/2014/main" id="{CC46C6E4-F658-4D0A-8AFB-1707467AC6C6}"/>
                  </a:ext>
                </a:extLst>
              </p:cNvPr>
              <p:cNvSpPr>
                <a:spLocks noChangeArrowheads="1"/>
              </p:cNvSpPr>
              <p:nvPr/>
            </p:nvSpPr>
            <p:spPr bwMode="auto">
              <a:xfrm>
                <a:off x="7631500" y="757019"/>
                <a:ext cx="228600" cy="137160"/>
              </a:xfrm>
              <a:prstGeom prst="rect">
                <a:avLst/>
              </a:prstGeom>
              <a:solidFill>
                <a:srgbClr val="002060"/>
              </a:solidFill>
              <a:ln w="635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2" name="Group 11">
              <a:extLst>
                <a:ext uri="{FF2B5EF4-FFF2-40B4-BE49-F238E27FC236}">
                  <a16:creationId xmlns:a16="http://schemas.microsoft.com/office/drawing/2014/main" id="{7192D91A-64B5-4123-9E48-2C14104283C4}"/>
                </a:ext>
              </a:extLst>
            </p:cNvPr>
            <p:cNvGrpSpPr/>
            <p:nvPr/>
          </p:nvGrpSpPr>
          <p:grpSpPr>
            <a:xfrm>
              <a:off x="7631500" y="892494"/>
              <a:ext cx="1140038" cy="276999"/>
              <a:chOff x="7631500" y="892494"/>
              <a:chExt cx="1140038" cy="276999"/>
            </a:xfrm>
          </p:grpSpPr>
          <p:sp>
            <p:nvSpPr>
              <p:cNvPr id="137" name="TextBox 136">
                <a:extLst>
                  <a:ext uri="{FF2B5EF4-FFF2-40B4-BE49-F238E27FC236}">
                    <a16:creationId xmlns:a16="http://schemas.microsoft.com/office/drawing/2014/main" id="{29DD81D1-7238-4EE0-8F8A-131FF488D65C}"/>
                  </a:ext>
                </a:extLst>
              </p:cNvPr>
              <p:cNvSpPr txBox="1">
                <a:spLocks noChangeArrowheads="1"/>
              </p:cNvSpPr>
              <p:nvPr/>
            </p:nvSpPr>
            <p:spPr bwMode="auto">
              <a:xfrm>
                <a:off x="7867123" y="892494"/>
                <a:ext cx="904415"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Indonesia</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8" name="Rectangle 78">
                <a:extLst>
                  <a:ext uri="{FF2B5EF4-FFF2-40B4-BE49-F238E27FC236}">
                    <a16:creationId xmlns:a16="http://schemas.microsoft.com/office/drawing/2014/main" id="{4D143FBD-F182-4197-8777-6FF7038BED9E}"/>
                  </a:ext>
                </a:extLst>
              </p:cNvPr>
              <p:cNvSpPr>
                <a:spLocks noChangeArrowheads="1"/>
              </p:cNvSpPr>
              <p:nvPr/>
            </p:nvSpPr>
            <p:spPr bwMode="auto">
              <a:xfrm>
                <a:off x="7631500" y="969865"/>
                <a:ext cx="228600" cy="137160"/>
              </a:xfrm>
              <a:prstGeom prst="rect">
                <a:avLst/>
              </a:prstGeom>
              <a:solidFill>
                <a:srgbClr val="CC0099"/>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4" name="Group 13">
              <a:extLst>
                <a:ext uri="{FF2B5EF4-FFF2-40B4-BE49-F238E27FC236}">
                  <a16:creationId xmlns:a16="http://schemas.microsoft.com/office/drawing/2014/main" id="{7001F31C-94FD-40F0-90B2-D9E3092E0AEF}"/>
                </a:ext>
              </a:extLst>
            </p:cNvPr>
            <p:cNvGrpSpPr/>
            <p:nvPr/>
          </p:nvGrpSpPr>
          <p:grpSpPr>
            <a:xfrm>
              <a:off x="7631500" y="1105826"/>
              <a:ext cx="752111" cy="276999"/>
              <a:chOff x="7631500" y="1105826"/>
              <a:chExt cx="752111" cy="276999"/>
            </a:xfrm>
          </p:grpSpPr>
          <p:sp>
            <p:nvSpPr>
              <p:cNvPr id="140" name="TextBox 139">
                <a:extLst>
                  <a:ext uri="{FF2B5EF4-FFF2-40B4-BE49-F238E27FC236}">
                    <a16:creationId xmlns:a16="http://schemas.microsoft.com/office/drawing/2014/main" id="{B3ED6574-53F8-4588-B6BB-C1D588E493C1}"/>
                  </a:ext>
                </a:extLst>
              </p:cNvPr>
              <p:cNvSpPr txBox="1">
                <a:spLocks noChangeArrowheads="1"/>
              </p:cNvSpPr>
              <p:nvPr/>
            </p:nvSpPr>
            <p:spPr bwMode="auto">
              <a:xfrm>
                <a:off x="7867123" y="1105826"/>
                <a:ext cx="516488"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DRC</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1" name="Rectangle 78">
                <a:extLst>
                  <a:ext uri="{FF2B5EF4-FFF2-40B4-BE49-F238E27FC236}">
                    <a16:creationId xmlns:a16="http://schemas.microsoft.com/office/drawing/2014/main" id="{293CAFC1-A81D-468A-B7BC-A8A5D298A740}"/>
                  </a:ext>
                </a:extLst>
              </p:cNvPr>
              <p:cNvSpPr>
                <a:spLocks noChangeArrowheads="1"/>
              </p:cNvSpPr>
              <p:nvPr/>
            </p:nvSpPr>
            <p:spPr bwMode="auto">
              <a:xfrm>
                <a:off x="7631500" y="1182711"/>
                <a:ext cx="228600" cy="137160"/>
              </a:xfrm>
              <a:prstGeom prst="rect">
                <a:avLst/>
              </a:prstGeom>
              <a:solidFill>
                <a:srgbClr val="FFC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7" name="Group 16">
              <a:extLst>
                <a:ext uri="{FF2B5EF4-FFF2-40B4-BE49-F238E27FC236}">
                  <a16:creationId xmlns:a16="http://schemas.microsoft.com/office/drawing/2014/main" id="{1ACE29E6-494D-400E-A0EF-01B764D106A8}"/>
                </a:ext>
              </a:extLst>
            </p:cNvPr>
            <p:cNvGrpSpPr/>
            <p:nvPr/>
          </p:nvGrpSpPr>
          <p:grpSpPr>
            <a:xfrm>
              <a:off x="7631500" y="1319158"/>
              <a:ext cx="1244232" cy="276999"/>
              <a:chOff x="7631500" y="1319158"/>
              <a:chExt cx="1244232" cy="276999"/>
            </a:xfrm>
          </p:grpSpPr>
          <p:sp>
            <p:nvSpPr>
              <p:cNvPr id="143" name="TextBox 142">
                <a:extLst>
                  <a:ext uri="{FF2B5EF4-FFF2-40B4-BE49-F238E27FC236}">
                    <a16:creationId xmlns:a16="http://schemas.microsoft.com/office/drawing/2014/main" id="{4E422C30-B8AC-4F7F-8C8A-8061096E13E0}"/>
                  </a:ext>
                </a:extLst>
              </p:cNvPr>
              <p:cNvSpPr txBox="1">
                <a:spLocks noChangeArrowheads="1"/>
              </p:cNvSpPr>
              <p:nvPr/>
            </p:nvSpPr>
            <p:spPr bwMode="auto">
              <a:xfrm>
                <a:off x="7867123" y="1319158"/>
                <a:ext cx="1008609"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Philippines</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4" name="Rectangle 78">
                <a:extLst>
                  <a:ext uri="{FF2B5EF4-FFF2-40B4-BE49-F238E27FC236}">
                    <a16:creationId xmlns:a16="http://schemas.microsoft.com/office/drawing/2014/main" id="{7B765337-B6BD-4C15-95E3-1D8B61D469A4}"/>
                  </a:ext>
                </a:extLst>
              </p:cNvPr>
              <p:cNvSpPr>
                <a:spLocks noChangeArrowheads="1"/>
              </p:cNvSpPr>
              <p:nvPr/>
            </p:nvSpPr>
            <p:spPr bwMode="auto">
              <a:xfrm>
                <a:off x="7631500" y="1395557"/>
                <a:ext cx="228600" cy="137160"/>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22" name="Group 21">
              <a:extLst>
                <a:ext uri="{FF2B5EF4-FFF2-40B4-BE49-F238E27FC236}">
                  <a16:creationId xmlns:a16="http://schemas.microsoft.com/office/drawing/2014/main" id="{36F021B3-9B2A-44C7-937D-B3AE3D909C2D}"/>
                </a:ext>
              </a:extLst>
            </p:cNvPr>
            <p:cNvGrpSpPr/>
            <p:nvPr/>
          </p:nvGrpSpPr>
          <p:grpSpPr>
            <a:xfrm>
              <a:off x="7631500" y="1532490"/>
              <a:ext cx="848291" cy="276999"/>
              <a:chOff x="7631500" y="1532490"/>
              <a:chExt cx="848291" cy="276999"/>
            </a:xfrm>
          </p:grpSpPr>
          <p:sp>
            <p:nvSpPr>
              <p:cNvPr id="146" name="TextBox 145">
                <a:extLst>
                  <a:ext uri="{FF2B5EF4-FFF2-40B4-BE49-F238E27FC236}">
                    <a16:creationId xmlns:a16="http://schemas.microsoft.com/office/drawing/2014/main" id="{59286D5C-B241-4835-930A-E44B8C7C9F5F}"/>
                  </a:ext>
                </a:extLst>
              </p:cNvPr>
              <p:cNvSpPr txBox="1">
                <a:spLocks noChangeArrowheads="1"/>
              </p:cNvSpPr>
              <p:nvPr/>
            </p:nvSpPr>
            <p:spPr bwMode="auto">
              <a:xfrm>
                <a:off x="7867123" y="1532490"/>
                <a:ext cx="612668"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China</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7" name="Rectangle 78">
                <a:extLst>
                  <a:ext uri="{FF2B5EF4-FFF2-40B4-BE49-F238E27FC236}">
                    <a16:creationId xmlns:a16="http://schemas.microsoft.com/office/drawing/2014/main" id="{3E93DA6A-DC2E-4A37-AE7D-7B658FC02D3F}"/>
                  </a:ext>
                </a:extLst>
              </p:cNvPr>
              <p:cNvSpPr>
                <a:spLocks noChangeArrowheads="1"/>
              </p:cNvSpPr>
              <p:nvPr/>
            </p:nvSpPr>
            <p:spPr bwMode="auto">
              <a:xfrm>
                <a:off x="7631500" y="1608403"/>
                <a:ext cx="228600" cy="137160"/>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23" name="Group 22">
              <a:extLst>
                <a:ext uri="{FF2B5EF4-FFF2-40B4-BE49-F238E27FC236}">
                  <a16:creationId xmlns:a16="http://schemas.microsoft.com/office/drawing/2014/main" id="{DABE0DE0-E207-4428-9D51-3BCF0751F1B6}"/>
                </a:ext>
              </a:extLst>
            </p:cNvPr>
            <p:cNvGrpSpPr/>
            <p:nvPr/>
          </p:nvGrpSpPr>
          <p:grpSpPr>
            <a:xfrm>
              <a:off x="7631500" y="1745822"/>
              <a:ext cx="720051" cy="276999"/>
              <a:chOff x="7631500" y="1745822"/>
              <a:chExt cx="720051" cy="276999"/>
            </a:xfrm>
          </p:grpSpPr>
          <p:sp>
            <p:nvSpPr>
              <p:cNvPr id="149" name="TextBox 148">
                <a:extLst>
                  <a:ext uri="{FF2B5EF4-FFF2-40B4-BE49-F238E27FC236}">
                    <a16:creationId xmlns:a16="http://schemas.microsoft.com/office/drawing/2014/main" id="{512D97C7-FA84-482C-B0E8-7741FC4CA71A}"/>
                  </a:ext>
                </a:extLst>
              </p:cNvPr>
              <p:cNvSpPr txBox="1">
                <a:spLocks noChangeArrowheads="1"/>
              </p:cNvSpPr>
              <p:nvPr/>
            </p:nvSpPr>
            <p:spPr bwMode="auto">
              <a:xfrm>
                <a:off x="7867123" y="1745822"/>
                <a:ext cx="484428"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U.S.</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50" name="Rectangle 78">
                <a:extLst>
                  <a:ext uri="{FF2B5EF4-FFF2-40B4-BE49-F238E27FC236}">
                    <a16:creationId xmlns:a16="http://schemas.microsoft.com/office/drawing/2014/main" id="{73BE5B78-1C68-4896-AE5C-3BC704B88891}"/>
                  </a:ext>
                </a:extLst>
              </p:cNvPr>
              <p:cNvSpPr>
                <a:spLocks noChangeArrowheads="1"/>
              </p:cNvSpPr>
              <p:nvPr/>
            </p:nvSpPr>
            <p:spPr bwMode="auto">
              <a:xfrm>
                <a:off x="7631500" y="1821249"/>
                <a:ext cx="228600" cy="137160"/>
              </a:xfrm>
              <a:prstGeom prst="rect">
                <a:avLst/>
              </a:prstGeom>
              <a:solidFill>
                <a:srgbClr val="7030A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26" name="Group 25">
              <a:extLst>
                <a:ext uri="{FF2B5EF4-FFF2-40B4-BE49-F238E27FC236}">
                  <a16:creationId xmlns:a16="http://schemas.microsoft.com/office/drawing/2014/main" id="{3054F726-CD0E-4054-BF73-A44400509DD5}"/>
                </a:ext>
              </a:extLst>
            </p:cNvPr>
            <p:cNvGrpSpPr/>
            <p:nvPr/>
          </p:nvGrpSpPr>
          <p:grpSpPr>
            <a:xfrm>
              <a:off x="7631500" y="1959154"/>
              <a:ext cx="1355545" cy="276999"/>
              <a:chOff x="7631500" y="1959154"/>
              <a:chExt cx="1355545" cy="276999"/>
            </a:xfrm>
          </p:grpSpPr>
          <p:sp>
            <p:nvSpPr>
              <p:cNvPr id="153" name="TextBox 152">
                <a:extLst>
                  <a:ext uri="{FF2B5EF4-FFF2-40B4-BE49-F238E27FC236}">
                    <a16:creationId xmlns:a16="http://schemas.microsoft.com/office/drawing/2014/main" id="{2EDB46BA-DFC4-40CE-B0FD-9016F18F392B}"/>
                  </a:ext>
                </a:extLst>
              </p:cNvPr>
              <p:cNvSpPr txBox="1">
                <a:spLocks noChangeArrowheads="1"/>
              </p:cNvSpPr>
              <p:nvPr/>
            </p:nvSpPr>
            <p:spPr bwMode="auto">
              <a:xfrm>
                <a:off x="7867123" y="1959154"/>
                <a:ext cx="1119922"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Saudi Arabia</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54" name="Rectangle 78">
                <a:extLst>
                  <a:ext uri="{FF2B5EF4-FFF2-40B4-BE49-F238E27FC236}">
                    <a16:creationId xmlns:a16="http://schemas.microsoft.com/office/drawing/2014/main" id="{068F7A7B-88D9-4AE7-B4A9-19C33D40B0E6}"/>
                  </a:ext>
                </a:extLst>
              </p:cNvPr>
              <p:cNvSpPr>
                <a:spLocks noChangeArrowheads="1"/>
              </p:cNvSpPr>
              <p:nvPr/>
            </p:nvSpPr>
            <p:spPr bwMode="auto">
              <a:xfrm>
                <a:off x="7631500" y="2034095"/>
                <a:ext cx="228600" cy="137160"/>
              </a:xfrm>
              <a:prstGeom prst="rect">
                <a:avLst/>
              </a:prstGeom>
              <a:solidFill>
                <a:srgbClr val="92D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27" name="Group 26">
              <a:extLst>
                <a:ext uri="{FF2B5EF4-FFF2-40B4-BE49-F238E27FC236}">
                  <a16:creationId xmlns:a16="http://schemas.microsoft.com/office/drawing/2014/main" id="{B52AB65A-B5DD-4F0C-B22E-0EB6F5F6698F}"/>
                </a:ext>
              </a:extLst>
            </p:cNvPr>
            <p:cNvGrpSpPr/>
            <p:nvPr/>
          </p:nvGrpSpPr>
          <p:grpSpPr>
            <a:xfrm>
              <a:off x="7631500" y="2172486"/>
              <a:ext cx="923632" cy="276999"/>
              <a:chOff x="7631500" y="2172486"/>
              <a:chExt cx="923632" cy="276999"/>
            </a:xfrm>
          </p:grpSpPr>
          <p:sp>
            <p:nvSpPr>
              <p:cNvPr id="156" name="TextBox 155">
                <a:extLst>
                  <a:ext uri="{FF2B5EF4-FFF2-40B4-BE49-F238E27FC236}">
                    <a16:creationId xmlns:a16="http://schemas.microsoft.com/office/drawing/2014/main" id="{0D4D470C-194E-4AB4-AEE8-27723707571B}"/>
                  </a:ext>
                </a:extLst>
              </p:cNvPr>
              <p:cNvSpPr txBox="1">
                <a:spLocks noChangeArrowheads="1"/>
              </p:cNvSpPr>
              <p:nvPr/>
            </p:nvSpPr>
            <p:spPr bwMode="auto">
              <a:xfrm>
                <a:off x="7867123" y="2172486"/>
                <a:ext cx="688009"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Russia</a:t>
                </a:r>
              </a:p>
            </p:txBody>
          </p:sp>
          <p:sp>
            <p:nvSpPr>
              <p:cNvPr id="157" name="Rectangle 78">
                <a:extLst>
                  <a:ext uri="{FF2B5EF4-FFF2-40B4-BE49-F238E27FC236}">
                    <a16:creationId xmlns:a16="http://schemas.microsoft.com/office/drawing/2014/main" id="{2ED8F6E6-AB58-4117-8248-C3CC65421D65}"/>
                  </a:ext>
                </a:extLst>
              </p:cNvPr>
              <p:cNvSpPr>
                <a:spLocks noChangeArrowheads="1"/>
              </p:cNvSpPr>
              <p:nvPr/>
            </p:nvSpPr>
            <p:spPr bwMode="auto">
              <a:xfrm>
                <a:off x="7631500" y="2246941"/>
                <a:ext cx="228600" cy="137160"/>
              </a:xfrm>
              <a:prstGeom prst="rect">
                <a:avLst/>
              </a:prstGeom>
              <a:solidFill>
                <a:srgbClr val="00ADA1"/>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28" name="Group 27">
              <a:extLst>
                <a:ext uri="{FF2B5EF4-FFF2-40B4-BE49-F238E27FC236}">
                  <a16:creationId xmlns:a16="http://schemas.microsoft.com/office/drawing/2014/main" id="{85CFA970-34C4-45DC-BAC8-01009BF69C3D}"/>
                </a:ext>
              </a:extLst>
            </p:cNvPr>
            <p:cNvGrpSpPr/>
            <p:nvPr/>
          </p:nvGrpSpPr>
          <p:grpSpPr>
            <a:xfrm>
              <a:off x="7631500" y="2385818"/>
              <a:ext cx="702417" cy="276999"/>
              <a:chOff x="7631500" y="2385818"/>
              <a:chExt cx="702417" cy="276999"/>
            </a:xfrm>
          </p:grpSpPr>
          <p:sp>
            <p:nvSpPr>
              <p:cNvPr id="162" name="TextBox 161">
                <a:extLst>
                  <a:ext uri="{FF2B5EF4-FFF2-40B4-BE49-F238E27FC236}">
                    <a16:creationId xmlns:a16="http://schemas.microsoft.com/office/drawing/2014/main" id="{E2D698C3-F809-4BE4-AA92-15A649C0B0A6}"/>
                  </a:ext>
                </a:extLst>
              </p:cNvPr>
              <p:cNvSpPr txBox="1">
                <a:spLocks noChangeArrowheads="1"/>
              </p:cNvSpPr>
              <p:nvPr/>
            </p:nvSpPr>
            <p:spPr bwMode="auto">
              <a:xfrm>
                <a:off x="7867123" y="2385818"/>
                <a:ext cx="466794"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Iran</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63" name="Rectangle 78">
                <a:extLst>
                  <a:ext uri="{FF2B5EF4-FFF2-40B4-BE49-F238E27FC236}">
                    <a16:creationId xmlns:a16="http://schemas.microsoft.com/office/drawing/2014/main" id="{7CC0B9AB-D17C-4DE1-A96E-C8D1D6494F0D}"/>
                  </a:ext>
                </a:extLst>
              </p:cNvPr>
              <p:cNvSpPr>
                <a:spLocks noChangeArrowheads="1"/>
              </p:cNvSpPr>
              <p:nvPr/>
            </p:nvSpPr>
            <p:spPr bwMode="auto">
              <a:xfrm>
                <a:off x="7631500" y="2459787"/>
                <a:ext cx="228600" cy="137160"/>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29" name="Group 28">
              <a:extLst>
                <a:ext uri="{FF2B5EF4-FFF2-40B4-BE49-F238E27FC236}">
                  <a16:creationId xmlns:a16="http://schemas.microsoft.com/office/drawing/2014/main" id="{DDFAC4B7-6AAC-4C92-9498-5D83E482E48F}"/>
                </a:ext>
              </a:extLst>
            </p:cNvPr>
            <p:cNvGrpSpPr/>
            <p:nvPr/>
          </p:nvGrpSpPr>
          <p:grpSpPr>
            <a:xfrm>
              <a:off x="7631500" y="2599150"/>
              <a:ext cx="1077520" cy="276999"/>
              <a:chOff x="7631500" y="2599150"/>
              <a:chExt cx="1077520" cy="276999"/>
            </a:xfrm>
          </p:grpSpPr>
          <p:sp>
            <p:nvSpPr>
              <p:cNvPr id="165" name="TextBox 164">
                <a:extLst>
                  <a:ext uri="{FF2B5EF4-FFF2-40B4-BE49-F238E27FC236}">
                    <a16:creationId xmlns:a16="http://schemas.microsoft.com/office/drawing/2014/main" id="{69A92561-E295-42B5-B85B-F2AFF4B4D177}"/>
                  </a:ext>
                </a:extLst>
              </p:cNvPr>
              <p:cNvSpPr txBox="1">
                <a:spLocks noChangeArrowheads="1"/>
              </p:cNvSpPr>
              <p:nvPr/>
            </p:nvSpPr>
            <p:spPr bwMode="auto">
              <a:xfrm>
                <a:off x="7867123" y="2599150"/>
                <a:ext cx="841897"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Australia</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66" name="Rectangle 78">
                <a:extLst>
                  <a:ext uri="{FF2B5EF4-FFF2-40B4-BE49-F238E27FC236}">
                    <a16:creationId xmlns:a16="http://schemas.microsoft.com/office/drawing/2014/main" id="{D5E8C9E0-4D1F-4E42-9EB4-59FCE61A577F}"/>
                  </a:ext>
                </a:extLst>
              </p:cNvPr>
              <p:cNvSpPr>
                <a:spLocks noChangeArrowheads="1"/>
              </p:cNvSpPr>
              <p:nvPr/>
            </p:nvSpPr>
            <p:spPr bwMode="auto">
              <a:xfrm>
                <a:off x="7631500" y="2672633"/>
                <a:ext cx="228600" cy="137160"/>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30" name="Group 29">
              <a:extLst>
                <a:ext uri="{FF2B5EF4-FFF2-40B4-BE49-F238E27FC236}">
                  <a16:creationId xmlns:a16="http://schemas.microsoft.com/office/drawing/2014/main" id="{870283C4-C381-48E8-8BF2-E6271A6D3AC7}"/>
                </a:ext>
              </a:extLst>
            </p:cNvPr>
            <p:cNvGrpSpPr/>
            <p:nvPr/>
          </p:nvGrpSpPr>
          <p:grpSpPr>
            <a:xfrm>
              <a:off x="7631500" y="2812482"/>
              <a:ext cx="796995" cy="276999"/>
              <a:chOff x="7631500" y="2812482"/>
              <a:chExt cx="796995" cy="276999"/>
            </a:xfrm>
          </p:grpSpPr>
          <p:sp>
            <p:nvSpPr>
              <p:cNvPr id="168" name="TextBox 167">
                <a:extLst>
                  <a:ext uri="{FF2B5EF4-FFF2-40B4-BE49-F238E27FC236}">
                    <a16:creationId xmlns:a16="http://schemas.microsoft.com/office/drawing/2014/main" id="{D69E6A75-B193-4E42-8343-891C209D82BB}"/>
                  </a:ext>
                </a:extLst>
              </p:cNvPr>
              <p:cNvSpPr txBox="1">
                <a:spLocks noChangeArrowheads="1"/>
              </p:cNvSpPr>
              <p:nvPr/>
            </p:nvSpPr>
            <p:spPr bwMode="auto">
              <a:xfrm>
                <a:off x="7867123" y="2812482"/>
                <a:ext cx="561372"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Chile</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69" name="Rectangle 78">
                <a:extLst>
                  <a:ext uri="{FF2B5EF4-FFF2-40B4-BE49-F238E27FC236}">
                    <a16:creationId xmlns:a16="http://schemas.microsoft.com/office/drawing/2014/main" id="{8EA4A93C-CFA4-4689-8C1F-95EB035F98E5}"/>
                  </a:ext>
                </a:extLst>
              </p:cNvPr>
              <p:cNvSpPr>
                <a:spLocks noChangeArrowheads="1"/>
              </p:cNvSpPr>
              <p:nvPr/>
            </p:nvSpPr>
            <p:spPr bwMode="auto">
              <a:xfrm>
                <a:off x="7631500" y="2885479"/>
                <a:ext cx="228600" cy="137160"/>
              </a:xfrm>
              <a:prstGeom prst="rect">
                <a:avLst/>
              </a:prstGeom>
              <a:solidFill>
                <a:srgbClr val="00B0F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32" name="Group 31">
              <a:extLst>
                <a:ext uri="{FF2B5EF4-FFF2-40B4-BE49-F238E27FC236}">
                  <a16:creationId xmlns:a16="http://schemas.microsoft.com/office/drawing/2014/main" id="{2520F7AC-B282-415B-B713-1C720191E6C1}"/>
                </a:ext>
              </a:extLst>
            </p:cNvPr>
            <p:cNvGrpSpPr/>
            <p:nvPr/>
          </p:nvGrpSpPr>
          <p:grpSpPr>
            <a:xfrm>
              <a:off x="7631500" y="3025814"/>
              <a:ext cx="864321" cy="276999"/>
              <a:chOff x="7631500" y="3025814"/>
              <a:chExt cx="864321" cy="276999"/>
            </a:xfrm>
          </p:grpSpPr>
          <p:sp>
            <p:nvSpPr>
              <p:cNvPr id="171" name="TextBox 170">
                <a:extLst>
                  <a:ext uri="{FF2B5EF4-FFF2-40B4-BE49-F238E27FC236}">
                    <a16:creationId xmlns:a16="http://schemas.microsoft.com/office/drawing/2014/main" id="{F7F8995F-9A21-4F38-B353-43758B36147A}"/>
                  </a:ext>
                </a:extLst>
              </p:cNvPr>
              <p:cNvSpPr txBox="1">
                <a:spLocks noChangeArrowheads="1"/>
              </p:cNvSpPr>
              <p:nvPr/>
            </p:nvSpPr>
            <p:spPr bwMode="auto">
              <a:xfrm>
                <a:off x="7867123" y="3025814"/>
                <a:ext cx="628698"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Japan</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2" name="Rectangle 78">
                <a:extLst>
                  <a:ext uri="{FF2B5EF4-FFF2-40B4-BE49-F238E27FC236}">
                    <a16:creationId xmlns:a16="http://schemas.microsoft.com/office/drawing/2014/main" id="{F8311B7D-6894-4142-8326-B0300861FC58}"/>
                  </a:ext>
                </a:extLst>
              </p:cNvPr>
              <p:cNvSpPr>
                <a:spLocks noChangeArrowheads="1"/>
              </p:cNvSpPr>
              <p:nvPr/>
            </p:nvSpPr>
            <p:spPr bwMode="auto">
              <a:xfrm>
                <a:off x="7631500" y="3098325"/>
                <a:ext cx="228600" cy="137160"/>
              </a:xfrm>
              <a:prstGeom prst="rect">
                <a:avLst/>
              </a:prstGeom>
              <a:solidFill>
                <a:srgbClr val="FFFF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39" name="Group 38">
              <a:extLst>
                <a:ext uri="{FF2B5EF4-FFF2-40B4-BE49-F238E27FC236}">
                  <a16:creationId xmlns:a16="http://schemas.microsoft.com/office/drawing/2014/main" id="{0D4F1E7D-357A-48BC-8DE8-8AE0E3DB6026}"/>
                </a:ext>
              </a:extLst>
            </p:cNvPr>
            <p:cNvGrpSpPr/>
            <p:nvPr/>
          </p:nvGrpSpPr>
          <p:grpSpPr>
            <a:xfrm>
              <a:off x="7631500" y="3239146"/>
              <a:ext cx="1093550" cy="276999"/>
              <a:chOff x="7631500" y="3239146"/>
              <a:chExt cx="1093550" cy="276999"/>
            </a:xfrm>
          </p:grpSpPr>
          <p:sp>
            <p:nvSpPr>
              <p:cNvPr id="199" name="TextBox 198">
                <a:extLst>
                  <a:ext uri="{FF2B5EF4-FFF2-40B4-BE49-F238E27FC236}">
                    <a16:creationId xmlns:a16="http://schemas.microsoft.com/office/drawing/2014/main" id="{AD2B63A3-56A5-4EFA-89DF-CC19DBC3C59C}"/>
                  </a:ext>
                </a:extLst>
              </p:cNvPr>
              <p:cNvSpPr txBox="1">
                <a:spLocks noChangeArrowheads="1"/>
              </p:cNvSpPr>
              <p:nvPr/>
            </p:nvSpPr>
            <p:spPr bwMode="auto">
              <a:xfrm>
                <a:off x="7867123" y="3239146"/>
                <a:ext cx="857927"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Myanmar</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00" name="Rectangle 78">
                <a:extLst>
                  <a:ext uri="{FF2B5EF4-FFF2-40B4-BE49-F238E27FC236}">
                    <a16:creationId xmlns:a16="http://schemas.microsoft.com/office/drawing/2014/main" id="{651585DB-0C90-41B1-9801-09D56813F0C3}"/>
                  </a:ext>
                </a:extLst>
              </p:cNvPr>
              <p:cNvSpPr>
                <a:spLocks noChangeArrowheads="1"/>
              </p:cNvSpPr>
              <p:nvPr/>
            </p:nvSpPr>
            <p:spPr bwMode="auto">
              <a:xfrm>
                <a:off x="7631500" y="3311171"/>
                <a:ext cx="228600" cy="137160"/>
              </a:xfrm>
              <a:prstGeom prst="rect">
                <a:avLst/>
              </a:prstGeom>
              <a:solidFill>
                <a:srgbClr val="008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40" name="Group 39">
              <a:extLst>
                <a:ext uri="{FF2B5EF4-FFF2-40B4-BE49-F238E27FC236}">
                  <a16:creationId xmlns:a16="http://schemas.microsoft.com/office/drawing/2014/main" id="{73BDF57B-6AE8-45CB-88BA-54D592F6B0E1}"/>
                </a:ext>
              </a:extLst>
            </p:cNvPr>
            <p:cNvGrpSpPr/>
            <p:nvPr/>
          </p:nvGrpSpPr>
          <p:grpSpPr>
            <a:xfrm>
              <a:off x="7631500" y="3452478"/>
              <a:ext cx="761729" cy="276999"/>
              <a:chOff x="7631500" y="3452478"/>
              <a:chExt cx="761729" cy="276999"/>
            </a:xfrm>
          </p:grpSpPr>
          <p:sp>
            <p:nvSpPr>
              <p:cNvPr id="202" name="TextBox 201">
                <a:extLst>
                  <a:ext uri="{FF2B5EF4-FFF2-40B4-BE49-F238E27FC236}">
                    <a16:creationId xmlns:a16="http://schemas.microsoft.com/office/drawing/2014/main" id="{5EC29344-2982-4A10-8E49-62D8ED776DE0}"/>
                  </a:ext>
                </a:extLst>
              </p:cNvPr>
              <p:cNvSpPr txBox="1">
                <a:spLocks noChangeArrowheads="1"/>
              </p:cNvSpPr>
              <p:nvPr/>
            </p:nvSpPr>
            <p:spPr bwMode="auto">
              <a:xfrm>
                <a:off x="7867123" y="3452478"/>
                <a:ext cx="526106"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Peru</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03" name="Rectangle 78">
                <a:extLst>
                  <a:ext uri="{FF2B5EF4-FFF2-40B4-BE49-F238E27FC236}">
                    <a16:creationId xmlns:a16="http://schemas.microsoft.com/office/drawing/2014/main" id="{AF23C613-ABDC-4719-9E8A-19D93889626C}"/>
                  </a:ext>
                </a:extLst>
              </p:cNvPr>
              <p:cNvSpPr>
                <a:spLocks noChangeArrowheads="1"/>
              </p:cNvSpPr>
              <p:nvPr/>
            </p:nvSpPr>
            <p:spPr bwMode="auto">
              <a:xfrm>
                <a:off x="7631500" y="3524017"/>
                <a:ext cx="228600" cy="137160"/>
              </a:xfrm>
              <a:prstGeom prst="rect">
                <a:avLst/>
              </a:prstGeom>
              <a:solidFill>
                <a:srgbClr val="CC66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41" name="Group 40">
              <a:extLst>
                <a:ext uri="{FF2B5EF4-FFF2-40B4-BE49-F238E27FC236}">
                  <a16:creationId xmlns:a16="http://schemas.microsoft.com/office/drawing/2014/main" id="{D98C6E07-5174-4F6D-A8A1-64FE2308624A}"/>
                </a:ext>
              </a:extLst>
            </p:cNvPr>
            <p:cNvGrpSpPr/>
            <p:nvPr/>
          </p:nvGrpSpPr>
          <p:grpSpPr>
            <a:xfrm>
              <a:off x="7631500" y="3665810"/>
              <a:ext cx="970119" cy="276999"/>
              <a:chOff x="7631500" y="3665810"/>
              <a:chExt cx="970119" cy="276999"/>
            </a:xfrm>
          </p:grpSpPr>
          <p:sp>
            <p:nvSpPr>
              <p:cNvPr id="205" name="TextBox 204">
                <a:extLst>
                  <a:ext uri="{FF2B5EF4-FFF2-40B4-BE49-F238E27FC236}">
                    <a16:creationId xmlns:a16="http://schemas.microsoft.com/office/drawing/2014/main" id="{0C3A2EE1-914F-43C6-B97B-C8C5E80353EF}"/>
                  </a:ext>
                </a:extLst>
              </p:cNvPr>
              <p:cNvSpPr txBox="1">
                <a:spLocks noChangeArrowheads="1"/>
              </p:cNvSpPr>
              <p:nvPr/>
            </p:nvSpPr>
            <p:spPr bwMode="auto">
              <a:xfrm>
                <a:off x="7867123" y="3665810"/>
                <a:ext cx="734496"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Finland</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06" name="Rectangle 78">
                <a:extLst>
                  <a:ext uri="{FF2B5EF4-FFF2-40B4-BE49-F238E27FC236}">
                    <a16:creationId xmlns:a16="http://schemas.microsoft.com/office/drawing/2014/main" id="{E2336C9B-B7A1-40F6-88F7-171D4C1C67DE}"/>
                  </a:ext>
                </a:extLst>
              </p:cNvPr>
              <p:cNvSpPr>
                <a:spLocks noChangeArrowheads="1"/>
              </p:cNvSpPr>
              <p:nvPr/>
            </p:nvSpPr>
            <p:spPr bwMode="auto">
              <a:xfrm>
                <a:off x="7631500" y="3736863"/>
                <a:ext cx="228600" cy="137160"/>
              </a:xfrm>
              <a:prstGeom prst="rect">
                <a:avLst/>
              </a:prstGeom>
              <a:solidFill>
                <a:srgbClr val="7F7F7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42" name="Group 41">
              <a:extLst>
                <a:ext uri="{FF2B5EF4-FFF2-40B4-BE49-F238E27FC236}">
                  <a16:creationId xmlns:a16="http://schemas.microsoft.com/office/drawing/2014/main" id="{0E34773A-6EFD-4C50-B312-66998C31DAC4}"/>
                </a:ext>
              </a:extLst>
            </p:cNvPr>
            <p:cNvGrpSpPr/>
            <p:nvPr/>
          </p:nvGrpSpPr>
          <p:grpSpPr>
            <a:xfrm>
              <a:off x="7631500" y="3879142"/>
              <a:ext cx="1027828" cy="276999"/>
              <a:chOff x="7631500" y="3879142"/>
              <a:chExt cx="1027828" cy="276999"/>
            </a:xfrm>
          </p:grpSpPr>
          <p:sp>
            <p:nvSpPr>
              <p:cNvPr id="208" name="TextBox 207">
                <a:extLst>
                  <a:ext uri="{FF2B5EF4-FFF2-40B4-BE49-F238E27FC236}">
                    <a16:creationId xmlns:a16="http://schemas.microsoft.com/office/drawing/2014/main" id="{863BBA84-A794-4C02-B5FC-6AB67DC5D6F9}"/>
                  </a:ext>
                </a:extLst>
              </p:cNvPr>
              <p:cNvSpPr txBox="1">
                <a:spLocks noChangeArrowheads="1"/>
              </p:cNvSpPr>
              <p:nvPr/>
            </p:nvSpPr>
            <p:spPr bwMode="auto">
              <a:xfrm>
                <a:off x="7867123" y="3879142"/>
                <a:ext cx="792205"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Belgium</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09" name="Rectangle 78">
                <a:extLst>
                  <a:ext uri="{FF2B5EF4-FFF2-40B4-BE49-F238E27FC236}">
                    <a16:creationId xmlns:a16="http://schemas.microsoft.com/office/drawing/2014/main" id="{91C5D645-7ABE-4CFE-8797-AE08BD78C7A1}"/>
                  </a:ext>
                </a:extLst>
              </p:cNvPr>
              <p:cNvSpPr>
                <a:spLocks noChangeArrowheads="1"/>
              </p:cNvSpPr>
              <p:nvPr/>
            </p:nvSpPr>
            <p:spPr bwMode="auto">
              <a:xfrm>
                <a:off x="7631500" y="3949709"/>
                <a:ext cx="228600" cy="137160"/>
              </a:xfrm>
              <a:prstGeom prst="rect">
                <a:avLst/>
              </a:prstGeom>
              <a:solidFill>
                <a:srgbClr val="FF7C8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43" name="Group 42">
              <a:extLst>
                <a:ext uri="{FF2B5EF4-FFF2-40B4-BE49-F238E27FC236}">
                  <a16:creationId xmlns:a16="http://schemas.microsoft.com/office/drawing/2014/main" id="{1008CA58-8E83-4280-95EE-F1A9B260456C}"/>
                </a:ext>
              </a:extLst>
            </p:cNvPr>
            <p:cNvGrpSpPr/>
            <p:nvPr/>
          </p:nvGrpSpPr>
          <p:grpSpPr>
            <a:xfrm>
              <a:off x="7631500" y="4092474"/>
              <a:ext cx="1138434" cy="276999"/>
              <a:chOff x="7631500" y="4092474"/>
              <a:chExt cx="1138434" cy="276999"/>
            </a:xfrm>
          </p:grpSpPr>
          <p:sp>
            <p:nvSpPr>
              <p:cNvPr id="211" name="TextBox 210">
                <a:extLst>
                  <a:ext uri="{FF2B5EF4-FFF2-40B4-BE49-F238E27FC236}">
                    <a16:creationId xmlns:a16="http://schemas.microsoft.com/office/drawing/2014/main" id="{EFCD6783-F3BD-4C7C-AE5B-E497F27FB97B}"/>
                  </a:ext>
                </a:extLst>
              </p:cNvPr>
              <p:cNvSpPr txBox="1">
                <a:spLocks noChangeArrowheads="1"/>
              </p:cNvSpPr>
              <p:nvPr/>
            </p:nvSpPr>
            <p:spPr bwMode="auto">
              <a:xfrm>
                <a:off x="7867123" y="4092474"/>
                <a:ext cx="902811"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Argentina</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12" name="Rectangle 78">
                <a:extLst>
                  <a:ext uri="{FF2B5EF4-FFF2-40B4-BE49-F238E27FC236}">
                    <a16:creationId xmlns:a16="http://schemas.microsoft.com/office/drawing/2014/main" id="{64BB7574-D543-4A67-85DC-E40CD1B6C316}"/>
                  </a:ext>
                </a:extLst>
              </p:cNvPr>
              <p:cNvSpPr>
                <a:spLocks noChangeArrowheads="1"/>
              </p:cNvSpPr>
              <p:nvPr/>
            </p:nvSpPr>
            <p:spPr bwMode="auto">
              <a:xfrm>
                <a:off x="7631500" y="4162555"/>
                <a:ext cx="228600" cy="137160"/>
              </a:xfrm>
              <a:prstGeom prst="rect">
                <a:avLst/>
              </a:prstGeom>
              <a:solidFill>
                <a:schemeClr val="accent2">
                  <a:lumMod val="20000"/>
                  <a:lumOff val="80000"/>
                </a:schemeClr>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44" name="Group 43">
              <a:extLst>
                <a:ext uri="{FF2B5EF4-FFF2-40B4-BE49-F238E27FC236}">
                  <a16:creationId xmlns:a16="http://schemas.microsoft.com/office/drawing/2014/main" id="{87879904-A958-4724-8C32-62E763146D15}"/>
                </a:ext>
              </a:extLst>
            </p:cNvPr>
            <p:cNvGrpSpPr/>
            <p:nvPr/>
          </p:nvGrpSpPr>
          <p:grpSpPr>
            <a:xfrm>
              <a:off x="7631500" y="4305806"/>
              <a:ext cx="1059888" cy="276999"/>
              <a:chOff x="7631500" y="4305806"/>
              <a:chExt cx="1059888" cy="276999"/>
            </a:xfrm>
          </p:grpSpPr>
          <p:sp>
            <p:nvSpPr>
              <p:cNvPr id="214" name="TextBox 213">
                <a:extLst>
                  <a:ext uri="{FF2B5EF4-FFF2-40B4-BE49-F238E27FC236}">
                    <a16:creationId xmlns:a16="http://schemas.microsoft.com/office/drawing/2014/main" id="{B2FAA9EE-57F1-4F2E-888B-175A3017720C}"/>
                  </a:ext>
                </a:extLst>
              </p:cNvPr>
              <p:cNvSpPr txBox="1">
                <a:spLocks noChangeArrowheads="1"/>
              </p:cNvSpPr>
              <p:nvPr/>
            </p:nvSpPr>
            <p:spPr bwMode="auto">
              <a:xfrm>
                <a:off x="7867123" y="4305806"/>
                <a:ext cx="824265"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Malaysia</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15" name="Rectangle 78">
                <a:extLst>
                  <a:ext uri="{FF2B5EF4-FFF2-40B4-BE49-F238E27FC236}">
                    <a16:creationId xmlns:a16="http://schemas.microsoft.com/office/drawing/2014/main" id="{C0D48DF0-7830-42C2-AB4D-88108B56005F}"/>
                  </a:ext>
                </a:extLst>
              </p:cNvPr>
              <p:cNvSpPr>
                <a:spLocks noChangeArrowheads="1"/>
              </p:cNvSpPr>
              <p:nvPr/>
            </p:nvSpPr>
            <p:spPr bwMode="auto">
              <a:xfrm>
                <a:off x="7631500" y="4375401"/>
                <a:ext cx="228600" cy="137160"/>
              </a:xfrm>
              <a:prstGeom prst="rect">
                <a:avLst/>
              </a:prstGeom>
              <a:solidFill>
                <a:srgbClr val="9999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67" name="Group 66">
              <a:extLst>
                <a:ext uri="{FF2B5EF4-FFF2-40B4-BE49-F238E27FC236}">
                  <a16:creationId xmlns:a16="http://schemas.microsoft.com/office/drawing/2014/main" id="{A29EC0DF-2D7C-497E-B31E-A75AFB8E6AA7}"/>
                </a:ext>
              </a:extLst>
            </p:cNvPr>
            <p:cNvGrpSpPr/>
            <p:nvPr/>
          </p:nvGrpSpPr>
          <p:grpSpPr>
            <a:xfrm>
              <a:off x="7631500" y="4519145"/>
              <a:ext cx="976531" cy="276999"/>
              <a:chOff x="7631500" y="4519145"/>
              <a:chExt cx="976531" cy="276999"/>
            </a:xfrm>
          </p:grpSpPr>
          <p:sp>
            <p:nvSpPr>
              <p:cNvPr id="217" name="TextBox 216">
                <a:extLst>
                  <a:ext uri="{FF2B5EF4-FFF2-40B4-BE49-F238E27FC236}">
                    <a16:creationId xmlns:a16="http://schemas.microsoft.com/office/drawing/2014/main" id="{4A55907A-0BA3-4F45-8E00-A18199B4C174}"/>
                  </a:ext>
                </a:extLst>
              </p:cNvPr>
              <p:cNvSpPr txBox="1">
                <a:spLocks noChangeArrowheads="1"/>
              </p:cNvSpPr>
              <p:nvPr/>
            </p:nvSpPr>
            <p:spPr bwMode="auto">
              <a:xfrm>
                <a:off x="7867123" y="4519145"/>
                <a:ext cx="740908" cy="276999"/>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Estonia</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18" name="Rectangle 78">
                <a:extLst>
                  <a:ext uri="{FF2B5EF4-FFF2-40B4-BE49-F238E27FC236}">
                    <a16:creationId xmlns:a16="http://schemas.microsoft.com/office/drawing/2014/main" id="{C1E2CEF3-704A-46B7-8D66-F998CA6902B8}"/>
                  </a:ext>
                </a:extLst>
              </p:cNvPr>
              <p:cNvSpPr>
                <a:spLocks noChangeArrowheads="1"/>
              </p:cNvSpPr>
              <p:nvPr/>
            </p:nvSpPr>
            <p:spPr bwMode="auto">
              <a:xfrm>
                <a:off x="7631500" y="4588239"/>
                <a:ext cx="228600" cy="137160"/>
              </a:xfrm>
              <a:prstGeom prst="rect">
                <a:avLst/>
              </a:prstGeom>
              <a:solidFill>
                <a:srgbClr val="00808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sp>
        <p:nvSpPr>
          <p:cNvPr id="265" name="TextBox 136">
            <a:extLst>
              <a:ext uri="{FF2B5EF4-FFF2-40B4-BE49-F238E27FC236}">
                <a16:creationId xmlns:a16="http://schemas.microsoft.com/office/drawing/2014/main" id="{BE0A0131-CE75-4065-BE98-EABE40BA6C95}"/>
              </a:ext>
            </a:extLst>
          </p:cNvPr>
          <p:cNvSpPr txBox="1">
            <a:spLocks noChangeArrowheads="1"/>
          </p:cNvSpPr>
          <p:nvPr/>
        </p:nvSpPr>
        <p:spPr bwMode="auto">
          <a:xfrm>
            <a:off x="2754107" y="853539"/>
            <a:ext cx="1438215" cy="40011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Extraction</a:t>
            </a:r>
            <a:endParaRPr kumimoji="0" lang="en-US" sz="2000" b="1" i="1" u="none" strike="noStrike" kern="1200" cap="none" spc="0" normalizeH="0" baseline="0" noProof="0" dirty="0">
              <a:ln>
                <a:noFill/>
              </a:ln>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endParaRPr>
          </a:p>
        </p:txBody>
      </p:sp>
      <p:cxnSp>
        <p:nvCxnSpPr>
          <p:cNvPr id="15" name="Straight Connector 14">
            <a:extLst>
              <a:ext uri="{FF2B5EF4-FFF2-40B4-BE49-F238E27FC236}">
                <a16:creationId xmlns:a16="http://schemas.microsoft.com/office/drawing/2014/main" id="{7A646B9E-E6BA-464B-B7D6-EE6C63BA58EB}"/>
              </a:ext>
            </a:extLst>
          </p:cNvPr>
          <p:cNvCxnSpPr>
            <a:cxnSpLocks/>
          </p:cNvCxnSpPr>
          <p:nvPr/>
        </p:nvCxnSpPr>
        <p:spPr bwMode="auto">
          <a:xfrm>
            <a:off x="1397886" y="4502869"/>
            <a:ext cx="822960" cy="0"/>
          </a:xfrm>
          <a:prstGeom prst="line">
            <a:avLst/>
          </a:prstGeom>
          <a:noFill/>
          <a:ln w="12700" cap="flat" cmpd="sng" algn="ctr">
            <a:solidFill>
              <a:schemeClr val="tx1"/>
            </a:solidFill>
            <a:prstDash val="solid"/>
            <a:round/>
            <a:headEnd type="none" w="med" len="med"/>
            <a:tailEnd type="none" w="med" len="med"/>
          </a:ln>
          <a:effectLst/>
        </p:spPr>
      </p:cxnSp>
      <p:sp>
        <p:nvSpPr>
          <p:cNvPr id="34" name="TextBox 136">
            <a:extLst>
              <a:ext uri="{FF2B5EF4-FFF2-40B4-BE49-F238E27FC236}">
                <a16:creationId xmlns:a16="http://schemas.microsoft.com/office/drawing/2014/main" id="{7B294A5D-65E2-4FAA-B851-3F34447DFB54}"/>
              </a:ext>
            </a:extLst>
          </p:cNvPr>
          <p:cNvSpPr txBox="1">
            <a:spLocks noChangeArrowheads="1"/>
          </p:cNvSpPr>
          <p:nvPr/>
        </p:nvSpPr>
        <p:spPr bwMode="auto">
          <a:xfrm>
            <a:off x="2038621" y="4563180"/>
            <a:ext cx="425117"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1" name="TextBox 136">
            <a:extLst>
              <a:ext uri="{FF2B5EF4-FFF2-40B4-BE49-F238E27FC236}">
                <a16:creationId xmlns:a16="http://schemas.microsoft.com/office/drawing/2014/main" id="{D37A5BF4-943A-4A2A-8148-97DE56504207}"/>
              </a:ext>
            </a:extLst>
          </p:cNvPr>
          <p:cNvSpPr txBox="1">
            <a:spLocks noChangeArrowheads="1"/>
          </p:cNvSpPr>
          <p:nvPr/>
        </p:nvSpPr>
        <p:spPr bwMode="auto">
          <a:xfrm>
            <a:off x="3554684" y="4563180"/>
            <a:ext cx="518092"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60%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33" name="Straight Connector 32">
            <a:extLst>
              <a:ext uri="{FF2B5EF4-FFF2-40B4-BE49-F238E27FC236}">
                <a16:creationId xmlns:a16="http://schemas.microsoft.com/office/drawing/2014/main" id="{73D93DA6-458C-42CA-A486-2A0EEDBA5E00}"/>
              </a:ext>
            </a:extLst>
          </p:cNvPr>
          <p:cNvCxnSpPr>
            <a:cxnSpLocks/>
          </p:cNvCxnSpPr>
          <p:nvPr/>
        </p:nvCxnSpPr>
        <p:spPr bwMode="auto">
          <a:xfrm rot="5400000">
            <a:off x="2176784" y="4552665"/>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10" name="Straight Connector 109">
            <a:extLst>
              <a:ext uri="{FF2B5EF4-FFF2-40B4-BE49-F238E27FC236}">
                <a16:creationId xmlns:a16="http://schemas.microsoft.com/office/drawing/2014/main" id="{13995E6B-9D13-4C38-B1E0-0610767B4028}"/>
              </a:ext>
            </a:extLst>
          </p:cNvPr>
          <p:cNvCxnSpPr>
            <a:cxnSpLocks/>
          </p:cNvCxnSpPr>
          <p:nvPr/>
        </p:nvCxnSpPr>
        <p:spPr bwMode="auto">
          <a:xfrm rot="5400000">
            <a:off x="3767321" y="4552665"/>
            <a:ext cx="91440" cy="0"/>
          </a:xfrm>
          <a:prstGeom prst="line">
            <a:avLst/>
          </a:prstGeom>
          <a:noFill/>
          <a:ln w="12700" cap="flat" cmpd="sng" algn="ctr">
            <a:solidFill>
              <a:schemeClr val="tx1"/>
            </a:solidFill>
            <a:prstDash val="solid"/>
            <a:round/>
            <a:headEnd type="none" w="med" len="med"/>
            <a:tailEnd type="none" w="med" len="med"/>
          </a:ln>
          <a:effectLst/>
        </p:spPr>
      </p:cxnSp>
      <p:sp>
        <p:nvSpPr>
          <p:cNvPr id="68" name="TextBox 136">
            <a:extLst>
              <a:ext uri="{FF2B5EF4-FFF2-40B4-BE49-F238E27FC236}">
                <a16:creationId xmlns:a16="http://schemas.microsoft.com/office/drawing/2014/main" id="{898AC0FD-B5E2-4596-AAA9-73B165686446}"/>
              </a:ext>
            </a:extLst>
          </p:cNvPr>
          <p:cNvSpPr txBox="1">
            <a:spLocks noChangeArrowheads="1"/>
          </p:cNvSpPr>
          <p:nvPr/>
        </p:nvSpPr>
        <p:spPr bwMode="auto">
          <a:xfrm>
            <a:off x="2493729" y="4563180"/>
            <a:ext cx="518092"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69" name="Straight Connector 68">
            <a:extLst>
              <a:ext uri="{FF2B5EF4-FFF2-40B4-BE49-F238E27FC236}">
                <a16:creationId xmlns:a16="http://schemas.microsoft.com/office/drawing/2014/main" id="{F5B7E0C1-41CF-4DBD-A203-8E5389161803}"/>
              </a:ext>
            </a:extLst>
          </p:cNvPr>
          <p:cNvCxnSpPr>
            <a:cxnSpLocks/>
          </p:cNvCxnSpPr>
          <p:nvPr/>
        </p:nvCxnSpPr>
        <p:spPr bwMode="auto">
          <a:xfrm rot="5400000">
            <a:off x="2706963" y="4552665"/>
            <a:ext cx="91440" cy="0"/>
          </a:xfrm>
          <a:prstGeom prst="line">
            <a:avLst/>
          </a:prstGeom>
          <a:noFill/>
          <a:ln w="12700" cap="flat" cmpd="sng" algn="ctr">
            <a:solidFill>
              <a:schemeClr val="tx1"/>
            </a:solidFill>
            <a:prstDash val="solid"/>
            <a:round/>
            <a:headEnd type="none" w="med" len="med"/>
            <a:tailEnd type="none" w="med" len="med"/>
          </a:ln>
          <a:effectLst/>
        </p:spPr>
      </p:cxnSp>
      <p:sp>
        <p:nvSpPr>
          <p:cNvPr id="72" name="TextBox 136">
            <a:extLst>
              <a:ext uri="{FF2B5EF4-FFF2-40B4-BE49-F238E27FC236}">
                <a16:creationId xmlns:a16="http://schemas.microsoft.com/office/drawing/2014/main" id="{E9570C68-B2B7-4644-8E58-E87C21F2F88B}"/>
              </a:ext>
            </a:extLst>
          </p:cNvPr>
          <p:cNvSpPr txBox="1">
            <a:spLocks noChangeArrowheads="1"/>
          </p:cNvSpPr>
          <p:nvPr/>
        </p:nvSpPr>
        <p:spPr bwMode="auto">
          <a:xfrm>
            <a:off x="3024205" y="4563180"/>
            <a:ext cx="518092"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40%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73" name="Straight Connector 72">
            <a:extLst>
              <a:ext uri="{FF2B5EF4-FFF2-40B4-BE49-F238E27FC236}">
                <a16:creationId xmlns:a16="http://schemas.microsoft.com/office/drawing/2014/main" id="{7C9CA175-08B1-4182-948B-0AB06E9F1433}"/>
              </a:ext>
            </a:extLst>
          </p:cNvPr>
          <p:cNvCxnSpPr>
            <a:cxnSpLocks/>
          </p:cNvCxnSpPr>
          <p:nvPr/>
        </p:nvCxnSpPr>
        <p:spPr bwMode="auto">
          <a:xfrm rot="5400000">
            <a:off x="3237142" y="4552665"/>
            <a:ext cx="91440" cy="0"/>
          </a:xfrm>
          <a:prstGeom prst="line">
            <a:avLst/>
          </a:prstGeom>
          <a:noFill/>
          <a:ln w="12700" cap="flat" cmpd="sng" algn="ctr">
            <a:solidFill>
              <a:schemeClr val="tx1"/>
            </a:solidFill>
            <a:prstDash val="solid"/>
            <a:round/>
            <a:headEnd type="none" w="med" len="med"/>
            <a:tailEnd type="none" w="med" len="med"/>
          </a:ln>
          <a:effectLst/>
        </p:spPr>
      </p:cxnSp>
      <p:sp>
        <p:nvSpPr>
          <p:cNvPr id="78" name="TextBox 136">
            <a:extLst>
              <a:ext uri="{FF2B5EF4-FFF2-40B4-BE49-F238E27FC236}">
                <a16:creationId xmlns:a16="http://schemas.microsoft.com/office/drawing/2014/main" id="{A5F056E6-ED40-463F-A724-48FCFDA0BCE6}"/>
              </a:ext>
            </a:extLst>
          </p:cNvPr>
          <p:cNvSpPr txBox="1">
            <a:spLocks noChangeArrowheads="1"/>
          </p:cNvSpPr>
          <p:nvPr/>
        </p:nvSpPr>
        <p:spPr bwMode="auto">
          <a:xfrm>
            <a:off x="4085407" y="4563180"/>
            <a:ext cx="518092"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80%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79" name="Straight Connector 78">
            <a:extLst>
              <a:ext uri="{FF2B5EF4-FFF2-40B4-BE49-F238E27FC236}">
                <a16:creationId xmlns:a16="http://schemas.microsoft.com/office/drawing/2014/main" id="{875093A9-7AF4-4680-9F7A-A420F48B353A}"/>
              </a:ext>
            </a:extLst>
          </p:cNvPr>
          <p:cNvCxnSpPr>
            <a:cxnSpLocks/>
          </p:cNvCxnSpPr>
          <p:nvPr/>
        </p:nvCxnSpPr>
        <p:spPr bwMode="auto">
          <a:xfrm rot="5400000">
            <a:off x="4297500" y="4552665"/>
            <a:ext cx="91440" cy="0"/>
          </a:xfrm>
          <a:prstGeom prst="line">
            <a:avLst/>
          </a:prstGeom>
          <a:noFill/>
          <a:ln w="12700" cap="flat" cmpd="sng" algn="ctr">
            <a:solidFill>
              <a:schemeClr val="tx1"/>
            </a:solidFill>
            <a:prstDash val="solid"/>
            <a:round/>
            <a:headEnd type="none" w="med" len="med"/>
            <a:tailEnd type="none" w="med" len="med"/>
          </a:ln>
          <a:effectLst/>
        </p:spPr>
      </p:cxnSp>
      <p:sp>
        <p:nvSpPr>
          <p:cNvPr id="80" name="TextBox 136">
            <a:extLst>
              <a:ext uri="{FF2B5EF4-FFF2-40B4-BE49-F238E27FC236}">
                <a16:creationId xmlns:a16="http://schemas.microsoft.com/office/drawing/2014/main" id="{747B3394-CF96-4604-8E65-57C1DE92FEBF}"/>
              </a:ext>
            </a:extLst>
          </p:cNvPr>
          <p:cNvSpPr txBox="1">
            <a:spLocks noChangeArrowheads="1"/>
          </p:cNvSpPr>
          <p:nvPr/>
        </p:nvSpPr>
        <p:spPr bwMode="auto">
          <a:xfrm>
            <a:off x="4570534" y="4563180"/>
            <a:ext cx="611066"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81" name="Straight Connector 80">
            <a:extLst>
              <a:ext uri="{FF2B5EF4-FFF2-40B4-BE49-F238E27FC236}">
                <a16:creationId xmlns:a16="http://schemas.microsoft.com/office/drawing/2014/main" id="{ABDDC901-1093-4746-9FCE-C8412D974DA0}"/>
              </a:ext>
            </a:extLst>
          </p:cNvPr>
          <p:cNvCxnSpPr>
            <a:cxnSpLocks/>
          </p:cNvCxnSpPr>
          <p:nvPr/>
        </p:nvCxnSpPr>
        <p:spPr bwMode="auto">
          <a:xfrm rot="5400000">
            <a:off x="4827678" y="4552665"/>
            <a:ext cx="91440" cy="0"/>
          </a:xfrm>
          <a:prstGeom prst="line">
            <a:avLst/>
          </a:prstGeom>
          <a:noFill/>
          <a:ln w="12700" cap="flat" cmpd="sng" algn="ctr">
            <a:solidFill>
              <a:schemeClr val="tx1"/>
            </a:solidFill>
            <a:prstDash val="solid"/>
            <a:round/>
            <a:headEnd type="none" w="med" len="med"/>
            <a:tailEnd type="none" w="med" len="med"/>
          </a:ln>
          <a:effectLst/>
        </p:spPr>
      </p:cxnSp>
      <p:sp>
        <p:nvSpPr>
          <p:cNvPr id="104" name="Rectangle 103">
            <a:extLst>
              <a:ext uri="{FF2B5EF4-FFF2-40B4-BE49-F238E27FC236}">
                <a16:creationId xmlns:a16="http://schemas.microsoft.com/office/drawing/2014/main" id="{F4C566DF-E265-4802-A9DC-DEB989E4FE3F}"/>
              </a:ext>
            </a:extLst>
          </p:cNvPr>
          <p:cNvSpPr/>
          <p:nvPr/>
        </p:nvSpPr>
        <p:spPr bwMode="auto">
          <a:xfrm rot="10800000" flipV="1">
            <a:off x="2222504" y="1302468"/>
            <a:ext cx="2651760" cy="3200400"/>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nvGrpSpPr>
          <p:cNvPr id="13" name="Group 12">
            <a:extLst>
              <a:ext uri="{FF2B5EF4-FFF2-40B4-BE49-F238E27FC236}">
                <a16:creationId xmlns:a16="http://schemas.microsoft.com/office/drawing/2014/main" id="{FCDB0C4C-38FB-4076-9F2A-B8EDE56554FF}"/>
              </a:ext>
            </a:extLst>
          </p:cNvPr>
          <p:cNvGrpSpPr/>
          <p:nvPr/>
        </p:nvGrpSpPr>
        <p:grpSpPr>
          <a:xfrm>
            <a:off x="1340715" y="1263030"/>
            <a:ext cx="908523" cy="3125407"/>
            <a:chOff x="1340715" y="1112812"/>
            <a:chExt cx="908523" cy="3125407"/>
          </a:xfrm>
        </p:grpSpPr>
        <p:sp>
          <p:nvSpPr>
            <p:cNvPr id="97" name="TextBox 136">
              <a:extLst>
                <a:ext uri="{FF2B5EF4-FFF2-40B4-BE49-F238E27FC236}">
                  <a16:creationId xmlns:a16="http://schemas.microsoft.com/office/drawing/2014/main" id="{F3E48AB4-6C49-4122-B2CF-D811AD98777D}"/>
                </a:ext>
              </a:extLst>
            </p:cNvPr>
            <p:cNvSpPr txBox="1">
              <a:spLocks noChangeArrowheads="1"/>
            </p:cNvSpPr>
            <p:nvPr/>
          </p:nvSpPr>
          <p:spPr bwMode="auto">
            <a:xfrm>
              <a:off x="1482854" y="1612592"/>
              <a:ext cx="766383" cy="42575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3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Natural gas</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0" name="TextBox 136">
              <a:extLst>
                <a:ext uri="{FF2B5EF4-FFF2-40B4-BE49-F238E27FC236}">
                  <a16:creationId xmlns:a16="http://schemas.microsoft.com/office/drawing/2014/main" id="{2A7AE2F4-6048-4902-896B-54C3873CF776}"/>
                </a:ext>
              </a:extLst>
            </p:cNvPr>
            <p:cNvSpPr txBox="1">
              <a:spLocks noChangeArrowheads="1"/>
            </p:cNvSpPr>
            <p:nvPr/>
          </p:nvSpPr>
          <p:spPr bwMode="auto">
            <a:xfrm>
              <a:off x="1406654" y="3443089"/>
              <a:ext cx="842583" cy="42575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3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Rare earths</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6" name="TextBox 136">
              <a:extLst>
                <a:ext uri="{FF2B5EF4-FFF2-40B4-BE49-F238E27FC236}">
                  <a16:creationId xmlns:a16="http://schemas.microsoft.com/office/drawing/2014/main" id="{7BE85506-47C8-4EE1-BA8A-A30C7603B730}"/>
                </a:ext>
              </a:extLst>
            </p:cNvPr>
            <p:cNvSpPr txBox="1">
              <a:spLocks noChangeArrowheads="1"/>
            </p:cNvSpPr>
            <p:nvPr/>
          </p:nvSpPr>
          <p:spPr bwMode="auto">
            <a:xfrm>
              <a:off x="1456735" y="1265411"/>
              <a:ext cx="792503"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Oil</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8" name="TextBox 136">
              <a:extLst>
                <a:ext uri="{FF2B5EF4-FFF2-40B4-BE49-F238E27FC236}">
                  <a16:creationId xmlns:a16="http://schemas.microsoft.com/office/drawing/2014/main" id="{303DFC62-074A-4ED5-BCC6-24236DE95725}"/>
                </a:ext>
              </a:extLst>
            </p:cNvPr>
            <p:cNvSpPr txBox="1">
              <a:spLocks noChangeArrowheads="1"/>
            </p:cNvSpPr>
            <p:nvPr/>
          </p:nvSpPr>
          <p:spPr bwMode="auto">
            <a:xfrm>
              <a:off x="1456735" y="2159316"/>
              <a:ext cx="792503"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Copper</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9" name="TextBox 136">
              <a:extLst>
                <a:ext uri="{FF2B5EF4-FFF2-40B4-BE49-F238E27FC236}">
                  <a16:creationId xmlns:a16="http://schemas.microsoft.com/office/drawing/2014/main" id="{A89D0432-EB07-48A0-B1AE-9D3418F68068}"/>
                </a:ext>
              </a:extLst>
            </p:cNvPr>
            <p:cNvSpPr txBox="1">
              <a:spLocks noChangeArrowheads="1"/>
            </p:cNvSpPr>
            <p:nvPr/>
          </p:nvSpPr>
          <p:spPr bwMode="auto">
            <a:xfrm>
              <a:off x="1456734" y="3073716"/>
              <a:ext cx="792504"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Cobalt</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1" name="TextBox 136">
              <a:extLst>
                <a:ext uri="{FF2B5EF4-FFF2-40B4-BE49-F238E27FC236}">
                  <a16:creationId xmlns:a16="http://schemas.microsoft.com/office/drawing/2014/main" id="{8C7E6267-E66E-48F0-82F0-C4F806CA7D24}"/>
                </a:ext>
              </a:extLst>
            </p:cNvPr>
            <p:cNvSpPr txBox="1">
              <a:spLocks noChangeArrowheads="1"/>
            </p:cNvSpPr>
            <p:nvPr/>
          </p:nvSpPr>
          <p:spPr bwMode="auto">
            <a:xfrm>
              <a:off x="1456734" y="3966350"/>
              <a:ext cx="792504"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Lithium</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8" name="TextBox 136">
              <a:extLst>
                <a:ext uri="{FF2B5EF4-FFF2-40B4-BE49-F238E27FC236}">
                  <a16:creationId xmlns:a16="http://schemas.microsoft.com/office/drawing/2014/main" id="{B0EE2D76-6A74-4F80-960B-9FCF5735DBCC}"/>
                </a:ext>
              </a:extLst>
            </p:cNvPr>
            <p:cNvSpPr txBox="1">
              <a:spLocks noChangeArrowheads="1"/>
            </p:cNvSpPr>
            <p:nvPr/>
          </p:nvSpPr>
          <p:spPr bwMode="auto">
            <a:xfrm>
              <a:off x="1456734" y="2616516"/>
              <a:ext cx="792504"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Nickel</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61" name="TextBox 136">
              <a:extLst>
                <a:ext uri="{FF2B5EF4-FFF2-40B4-BE49-F238E27FC236}">
                  <a16:creationId xmlns:a16="http://schemas.microsoft.com/office/drawing/2014/main" id="{2285D3CB-65EE-4435-B728-15DDC5E820A5}"/>
                </a:ext>
              </a:extLst>
            </p:cNvPr>
            <p:cNvSpPr txBox="1">
              <a:spLocks noChangeArrowheads="1"/>
            </p:cNvSpPr>
            <p:nvPr/>
          </p:nvSpPr>
          <p:spPr bwMode="auto">
            <a:xfrm rot="16200000">
              <a:off x="970693" y="1484310"/>
              <a:ext cx="1002042" cy="259045"/>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300"/>
                </a:lnSpc>
                <a:spcBef>
                  <a:spcPct val="0"/>
                </a:spcBef>
                <a:spcAft>
                  <a:spcPct val="0"/>
                </a:spcAft>
                <a:buClrTx/>
                <a:buSzTx/>
                <a:buFontTx/>
                <a:buNone/>
                <a:tabLst/>
                <a:defRPr/>
              </a:pPr>
              <a:r>
                <a:rPr lang="en-US" sz="115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Fossil fuels</a:t>
              </a:r>
              <a:endParaRPr kumimoji="0" lang="en-US" sz="115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62" name="TextBox 136">
              <a:extLst>
                <a:ext uri="{FF2B5EF4-FFF2-40B4-BE49-F238E27FC236}">
                  <a16:creationId xmlns:a16="http://schemas.microsoft.com/office/drawing/2014/main" id="{C0748D68-A7CD-45F5-B481-7625A78AAB7C}"/>
                </a:ext>
              </a:extLst>
            </p:cNvPr>
            <p:cNvSpPr txBox="1">
              <a:spLocks noChangeArrowheads="1"/>
            </p:cNvSpPr>
            <p:nvPr/>
          </p:nvSpPr>
          <p:spPr bwMode="auto">
            <a:xfrm rot="16200000">
              <a:off x="1024276" y="3065240"/>
              <a:ext cx="893400" cy="26052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15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Minerals</a:t>
              </a:r>
              <a:endParaRPr kumimoji="0" lang="en-US" sz="115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cxnSp>
        <p:nvCxnSpPr>
          <p:cNvPr id="263" name="Straight Connector 262">
            <a:extLst>
              <a:ext uri="{FF2B5EF4-FFF2-40B4-BE49-F238E27FC236}">
                <a16:creationId xmlns:a16="http://schemas.microsoft.com/office/drawing/2014/main" id="{37428B9B-37A3-45C0-BDF0-D42FB8382BB2}"/>
              </a:ext>
            </a:extLst>
          </p:cNvPr>
          <p:cNvCxnSpPr>
            <a:cxnSpLocks/>
          </p:cNvCxnSpPr>
          <p:nvPr/>
        </p:nvCxnSpPr>
        <p:spPr bwMode="auto">
          <a:xfrm>
            <a:off x="1397886" y="2232637"/>
            <a:ext cx="822960" cy="0"/>
          </a:xfrm>
          <a:prstGeom prst="line">
            <a:avLst/>
          </a:prstGeom>
          <a:noFill/>
          <a:ln w="12700" cap="flat" cmpd="sng" algn="ctr">
            <a:solidFill>
              <a:schemeClr val="tx1"/>
            </a:solidFill>
            <a:prstDash val="solid"/>
            <a:round/>
            <a:headEnd type="none" w="med" len="med"/>
            <a:tailEnd type="none" w="med" len="med"/>
          </a:ln>
          <a:effectLst/>
        </p:spPr>
      </p:cxnSp>
      <p:cxnSp>
        <p:nvCxnSpPr>
          <p:cNvPr id="264" name="Straight Connector 263">
            <a:extLst>
              <a:ext uri="{FF2B5EF4-FFF2-40B4-BE49-F238E27FC236}">
                <a16:creationId xmlns:a16="http://schemas.microsoft.com/office/drawing/2014/main" id="{063AC5D2-D8D5-4059-9C67-8FE14C081A41}"/>
              </a:ext>
            </a:extLst>
          </p:cNvPr>
          <p:cNvCxnSpPr>
            <a:cxnSpLocks/>
          </p:cNvCxnSpPr>
          <p:nvPr/>
        </p:nvCxnSpPr>
        <p:spPr bwMode="auto">
          <a:xfrm>
            <a:off x="1397886" y="1302468"/>
            <a:ext cx="822960" cy="0"/>
          </a:xfrm>
          <a:prstGeom prst="line">
            <a:avLst/>
          </a:prstGeom>
          <a:noFill/>
          <a:ln w="12700" cap="flat" cmpd="sng" algn="ctr">
            <a:solidFill>
              <a:schemeClr val="tx1"/>
            </a:solidFill>
            <a:prstDash val="solid"/>
            <a:round/>
            <a:headEnd type="none" w="med" len="med"/>
            <a:tailEnd type="none" w="med" len="med"/>
          </a:ln>
          <a:effectLst/>
        </p:spPr>
      </p:cxnSp>
      <p:cxnSp>
        <p:nvCxnSpPr>
          <p:cNvPr id="297" name="Straight Connector 296">
            <a:extLst>
              <a:ext uri="{FF2B5EF4-FFF2-40B4-BE49-F238E27FC236}">
                <a16:creationId xmlns:a16="http://schemas.microsoft.com/office/drawing/2014/main" id="{B087CC35-2767-4A14-8ED9-7383DEA01335}"/>
              </a:ext>
            </a:extLst>
          </p:cNvPr>
          <p:cNvCxnSpPr>
            <a:cxnSpLocks/>
          </p:cNvCxnSpPr>
          <p:nvPr/>
        </p:nvCxnSpPr>
        <p:spPr bwMode="auto">
          <a:xfrm rot="5400000">
            <a:off x="1161627" y="2902668"/>
            <a:ext cx="3182112"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298" name="Straight Connector 297">
            <a:extLst>
              <a:ext uri="{FF2B5EF4-FFF2-40B4-BE49-F238E27FC236}">
                <a16:creationId xmlns:a16="http://schemas.microsoft.com/office/drawing/2014/main" id="{E08B04C5-C99F-4FFD-AC7D-B29F3CDAAA31}"/>
              </a:ext>
            </a:extLst>
          </p:cNvPr>
          <p:cNvCxnSpPr>
            <a:cxnSpLocks/>
          </p:cNvCxnSpPr>
          <p:nvPr/>
        </p:nvCxnSpPr>
        <p:spPr bwMode="auto">
          <a:xfrm rot="5400000">
            <a:off x="1691806" y="2902668"/>
            <a:ext cx="3182112"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299" name="Straight Connector 298">
            <a:extLst>
              <a:ext uri="{FF2B5EF4-FFF2-40B4-BE49-F238E27FC236}">
                <a16:creationId xmlns:a16="http://schemas.microsoft.com/office/drawing/2014/main" id="{9F42ABF5-C48E-4FB0-BBD5-C820DAB421DC}"/>
              </a:ext>
            </a:extLst>
          </p:cNvPr>
          <p:cNvCxnSpPr>
            <a:cxnSpLocks/>
          </p:cNvCxnSpPr>
          <p:nvPr/>
        </p:nvCxnSpPr>
        <p:spPr bwMode="auto">
          <a:xfrm rot="5400000">
            <a:off x="2221985" y="2902668"/>
            <a:ext cx="3182112"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300" name="Straight Connector 299">
            <a:extLst>
              <a:ext uri="{FF2B5EF4-FFF2-40B4-BE49-F238E27FC236}">
                <a16:creationId xmlns:a16="http://schemas.microsoft.com/office/drawing/2014/main" id="{FE54B87C-7873-4593-9BD1-F1275AF55308}"/>
              </a:ext>
            </a:extLst>
          </p:cNvPr>
          <p:cNvCxnSpPr>
            <a:cxnSpLocks/>
          </p:cNvCxnSpPr>
          <p:nvPr/>
        </p:nvCxnSpPr>
        <p:spPr bwMode="auto">
          <a:xfrm rot="5400000">
            <a:off x="2752164" y="2902668"/>
            <a:ext cx="3182112" cy="0"/>
          </a:xfrm>
          <a:prstGeom prst="line">
            <a:avLst/>
          </a:prstGeom>
          <a:noFill/>
          <a:ln w="19050" cap="flat" cmpd="sng" algn="ctr">
            <a:solidFill>
              <a:schemeClr val="tx1">
                <a:alpha val="40000"/>
              </a:schemeClr>
            </a:solidFill>
            <a:prstDash val="solid"/>
            <a:round/>
            <a:headEnd type="none" w="med" len="med"/>
            <a:tailEnd type="none" w="med" len="med"/>
          </a:ln>
          <a:effectLst/>
        </p:spPr>
      </p:cxnSp>
      <p:grpSp>
        <p:nvGrpSpPr>
          <p:cNvPr id="9" name="Group 8">
            <a:extLst>
              <a:ext uri="{FF2B5EF4-FFF2-40B4-BE49-F238E27FC236}">
                <a16:creationId xmlns:a16="http://schemas.microsoft.com/office/drawing/2014/main" id="{EA5DE59D-C9C1-4DB5-AB7C-592F98252317}"/>
              </a:ext>
            </a:extLst>
          </p:cNvPr>
          <p:cNvGrpSpPr/>
          <p:nvPr/>
        </p:nvGrpSpPr>
        <p:grpSpPr>
          <a:xfrm>
            <a:off x="2214463" y="1415629"/>
            <a:ext cx="1258493" cy="714690"/>
            <a:chOff x="2214463" y="1265411"/>
            <a:chExt cx="1258493" cy="714690"/>
          </a:xfrm>
        </p:grpSpPr>
        <p:grpSp>
          <p:nvGrpSpPr>
            <p:cNvPr id="1076" name="Group 1075">
              <a:extLst>
                <a:ext uri="{FF2B5EF4-FFF2-40B4-BE49-F238E27FC236}">
                  <a16:creationId xmlns:a16="http://schemas.microsoft.com/office/drawing/2014/main" id="{21CC62F0-47DC-42F8-A0B3-5D88B10E9994}"/>
                </a:ext>
              </a:extLst>
            </p:cNvPr>
            <p:cNvGrpSpPr/>
            <p:nvPr/>
          </p:nvGrpSpPr>
          <p:grpSpPr>
            <a:xfrm>
              <a:off x="2234283" y="1288928"/>
              <a:ext cx="1111458" cy="227951"/>
              <a:chOff x="429555" y="1310808"/>
              <a:chExt cx="1111458" cy="227951"/>
            </a:xfrm>
            <a:effectLst>
              <a:outerShdw blurRad="50800" dist="38100" dir="2700000" algn="tl" rotWithShape="0">
                <a:prstClr val="black">
                  <a:alpha val="40000"/>
                </a:prstClr>
              </a:outerShdw>
            </a:effectLst>
          </p:grpSpPr>
          <p:sp>
            <p:nvSpPr>
              <p:cNvPr id="85" name="Freeform: Shape 84">
                <a:extLst>
                  <a:ext uri="{FF2B5EF4-FFF2-40B4-BE49-F238E27FC236}">
                    <a16:creationId xmlns:a16="http://schemas.microsoft.com/office/drawing/2014/main" id="{025E3816-347A-44EA-BFB3-FBA5D640BBB9}"/>
                  </a:ext>
                </a:extLst>
              </p:cNvPr>
              <p:cNvSpPr/>
              <p:nvPr/>
            </p:nvSpPr>
            <p:spPr>
              <a:xfrm>
                <a:off x="429555" y="1310808"/>
                <a:ext cx="456716" cy="227951"/>
              </a:xfrm>
              <a:custGeom>
                <a:avLst/>
                <a:gdLst>
                  <a:gd name="connsiteX0" fmla="*/ 0 w 456716"/>
                  <a:gd name="connsiteY0" fmla="*/ 0 h 227951"/>
                  <a:gd name="connsiteX1" fmla="*/ 456716 w 456716"/>
                  <a:gd name="connsiteY1" fmla="*/ 0 h 227951"/>
                  <a:gd name="connsiteX2" fmla="*/ 456716 w 456716"/>
                  <a:gd name="connsiteY2" fmla="*/ 227952 h 227951"/>
                  <a:gd name="connsiteX3" fmla="*/ 0 w 456716"/>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456716" h="227951">
                    <a:moveTo>
                      <a:pt x="0" y="0"/>
                    </a:moveTo>
                    <a:lnTo>
                      <a:pt x="456716" y="0"/>
                    </a:lnTo>
                    <a:lnTo>
                      <a:pt x="456716" y="227952"/>
                    </a:lnTo>
                    <a:lnTo>
                      <a:pt x="0" y="227952"/>
                    </a:lnTo>
                    <a:close/>
                  </a:path>
                </a:pathLst>
              </a:custGeom>
              <a:solidFill>
                <a:srgbClr val="7030A0"/>
              </a:solidFill>
              <a:ln w="9525" cap="flat">
                <a:solidFill>
                  <a:srgbClr val="000000"/>
                </a:solid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BC9AD2D7-877A-469E-9175-0D560ADFEFB7}"/>
                  </a:ext>
                </a:extLst>
              </p:cNvPr>
              <p:cNvSpPr/>
              <p:nvPr/>
            </p:nvSpPr>
            <p:spPr>
              <a:xfrm>
                <a:off x="1224903" y="1310808"/>
                <a:ext cx="316110" cy="227951"/>
              </a:xfrm>
              <a:custGeom>
                <a:avLst/>
                <a:gdLst>
                  <a:gd name="connsiteX0" fmla="*/ 0 w 316110"/>
                  <a:gd name="connsiteY0" fmla="*/ 0 h 227951"/>
                  <a:gd name="connsiteX1" fmla="*/ 316110 w 316110"/>
                  <a:gd name="connsiteY1" fmla="*/ 0 h 227951"/>
                  <a:gd name="connsiteX2" fmla="*/ 316110 w 316110"/>
                  <a:gd name="connsiteY2" fmla="*/ 227952 h 227951"/>
                  <a:gd name="connsiteX3" fmla="*/ 0 w 316110"/>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316110" h="227951">
                    <a:moveTo>
                      <a:pt x="0" y="0"/>
                    </a:moveTo>
                    <a:lnTo>
                      <a:pt x="316110" y="0"/>
                    </a:lnTo>
                    <a:lnTo>
                      <a:pt x="316110" y="227952"/>
                    </a:lnTo>
                    <a:lnTo>
                      <a:pt x="0" y="227952"/>
                    </a:lnTo>
                    <a:close/>
                  </a:path>
                </a:pathLst>
              </a:custGeom>
              <a:solidFill>
                <a:srgbClr val="00ADA1"/>
              </a:solidFill>
              <a:ln w="9525" cap="flat">
                <a:solidFill>
                  <a:srgbClr val="000000"/>
                </a:solid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0429F823-5EBF-4339-855A-CECA7C28AB66}"/>
                  </a:ext>
                </a:extLst>
              </p:cNvPr>
              <p:cNvSpPr/>
              <p:nvPr/>
            </p:nvSpPr>
            <p:spPr>
              <a:xfrm>
                <a:off x="886271" y="1310808"/>
                <a:ext cx="338834" cy="227951"/>
              </a:xfrm>
              <a:custGeom>
                <a:avLst/>
                <a:gdLst>
                  <a:gd name="connsiteX0" fmla="*/ 0 w 338834"/>
                  <a:gd name="connsiteY0" fmla="*/ 0 h 227951"/>
                  <a:gd name="connsiteX1" fmla="*/ 338835 w 338834"/>
                  <a:gd name="connsiteY1" fmla="*/ 0 h 227951"/>
                  <a:gd name="connsiteX2" fmla="*/ 338835 w 338834"/>
                  <a:gd name="connsiteY2" fmla="*/ 227952 h 227951"/>
                  <a:gd name="connsiteX3" fmla="*/ 0 w 338834"/>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338834" h="227951">
                    <a:moveTo>
                      <a:pt x="0" y="0"/>
                    </a:moveTo>
                    <a:lnTo>
                      <a:pt x="338835" y="0"/>
                    </a:lnTo>
                    <a:lnTo>
                      <a:pt x="338835" y="227952"/>
                    </a:lnTo>
                    <a:lnTo>
                      <a:pt x="0" y="227952"/>
                    </a:lnTo>
                    <a:close/>
                  </a:path>
                </a:pathLst>
              </a:custGeom>
              <a:solidFill>
                <a:srgbClr val="92D050"/>
              </a:solidFill>
              <a:ln w="9525" cap="flat">
                <a:solidFill>
                  <a:srgbClr val="000000"/>
                </a:solidFill>
                <a:prstDash val="solid"/>
                <a:miter/>
              </a:ln>
            </p:spPr>
            <p:txBody>
              <a:bodyPr rtlCol="0" anchor="ctr"/>
              <a:lstStyle/>
              <a:p>
                <a:endParaRPr lang="en-US" dirty="0"/>
              </a:p>
            </p:txBody>
          </p:sp>
        </p:grpSp>
        <p:grpSp>
          <p:nvGrpSpPr>
            <p:cNvPr id="105" name="Graphic 76">
              <a:extLst>
                <a:ext uri="{FF2B5EF4-FFF2-40B4-BE49-F238E27FC236}">
                  <a16:creationId xmlns:a16="http://schemas.microsoft.com/office/drawing/2014/main" id="{3D7845B7-508F-4E2A-8D4B-690DAF8DFCB8}"/>
                </a:ext>
              </a:extLst>
            </p:cNvPr>
            <p:cNvGrpSpPr/>
            <p:nvPr/>
          </p:nvGrpSpPr>
          <p:grpSpPr>
            <a:xfrm>
              <a:off x="2234283" y="1737228"/>
              <a:ext cx="1238673" cy="227951"/>
              <a:chOff x="429555" y="1759108"/>
              <a:chExt cx="1238673" cy="227951"/>
            </a:xfrm>
            <a:solidFill>
              <a:schemeClr val="tx1"/>
            </a:solidFill>
            <a:effectLst>
              <a:outerShdw blurRad="50800" dist="38100" dir="2700000" algn="tl" rotWithShape="0">
                <a:prstClr val="black">
                  <a:alpha val="40000"/>
                </a:prstClr>
              </a:outerShdw>
            </a:effectLst>
          </p:grpSpPr>
          <p:sp>
            <p:nvSpPr>
              <p:cNvPr id="106" name="Freeform: Shape 105">
                <a:extLst>
                  <a:ext uri="{FF2B5EF4-FFF2-40B4-BE49-F238E27FC236}">
                    <a16:creationId xmlns:a16="http://schemas.microsoft.com/office/drawing/2014/main" id="{B3F684E8-7941-4E36-911A-1D1FBC5A82FD}"/>
                  </a:ext>
                </a:extLst>
              </p:cNvPr>
              <p:cNvSpPr/>
              <p:nvPr/>
            </p:nvSpPr>
            <p:spPr>
              <a:xfrm>
                <a:off x="429555" y="1759108"/>
                <a:ext cx="606452" cy="227951"/>
              </a:xfrm>
              <a:custGeom>
                <a:avLst/>
                <a:gdLst>
                  <a:gd name="connsiteX0" fmla="*/ 0 w 606452"/>
                  <a:gd name="connsiteY0" fmla="*/ 0 h 227951"/>
                  <a:gd name="connsiteX1" fmla="*/ 606453 w 606452"/>
                  <a:gd name="connsiteY1" fmla="*/ 0 h 227951"/>
                  <a:gd name="connsiteX2" fmla="*/ 606453 w 606452"/>
                  <a:gd name="connsiteY2" fmla="*/ 227952 h 227951"/>
                  <a:gd name="connsiteX3" fmla="*/ 0 w 606452"/>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606452" h="227951">
                    <a:moveTo>
                      <a:pt x="0" y="0"/>
                    </a:moveTo>
                    <a:lnTo>
                      <a:pt x="606453" y="0"/>
                    </a:lnTo>
                    <a:lnTo>
                      <a:pt x="606453" y="227952"/>
                    </a:lnTo>
                    <a:lnTo>
                      <a:pt x="0" y="227952"/>
                    </a:lnTo>
                    <a:close/>
                  </a:path>
                </a:pathLst>
              </a:custGeom>
              <a:solidFill>
                <a:srgbClr val="7030A0"/>
              </a:solidFill>
              <a:ln w="9525" cap="flat">
                <a:solidFill>
                  <a:srgbClr val="000000"/>
                </a:solidFill>
                <a:prstDash val="solid"/>
                <a:miter/>
              </a:ln>
            </p:spPr>
            <p:txBody>
              <a:bodyPr rtlCol="0" anchor="ctr"/>
              <a:lstStyle/>
              <a:p>
                <a:endParaRPr lang="en-US" dirty="0"/>
              </a:p>
            </p:txBody>
          </p:sp>
          <p:sp>
            <p:nvSpPr>
              <p:cNvPr id="1025" name="Freeform: Shape 1024">
                <a:extLst>
                  <a:ext uri="{FF2B5EF4-FFF2-40B4-BE49-F238E27FC236}">
                    <a16:creationId xmlns:a16="http://schemas.microsoft.com/office/drawing/2014/main" id="{BFA9E326-8158-4A2B-8F88-31CFFAD3672C}"/>
                  </a:ext>
                </a:extLst>
              </p:cNvPr>
              <p:cNvSpPr/>
              <p:nvPr/>
            </p:nvSpPr>
            <p:spPr>
              <a:xfrm>
                <a:off x="1522956" y="1759108"/>
                <a:ext cx="145272" cy="227951"/>
              </a:xfrm>
              <a:custGeom>
                <a:avLst/>
                <a:gdLst>
                  <a:gd name="connsiteX0" fmla="*/ 0 w 145272"/>
                  <a:gd name="connsiteY0" fmla="*/ 0 h 227951"/>
                  <a:gd name="connsiteX1" fmla="*/ 145273 w 145272"/>
                  <a:gd name="connsiteY1" fmla="*/ 0 h 227951"/>
                  <a:gd name="connsiteX2" fmla="*/ 145273 w 145272"/>
                  <a:gd name="connsiteY2" fmla="*/ 227952 h 227951"/>
                  <a:gd name="connsiteX3" fmla="*/ 0 w 145272"/>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145272" h="227951">
                    <a:moveTo>
                      <a:pt x="0" y="0"/>
                    </a:moveTo>
                    <a:lnTo>
                      <a:pt x="145273" y="0"/>
                    </a:lnTo>
                    <a:lnTo>
                      <a:pt x="145273" y="227952"/>
                    </a:lnTo>
                    <a:lnTo>
                      <a:pt x="0" y="227952"/>
                    </a:lnTo>
                    <a:close/>
                  </a:path>
                </a:pathLst>
              </a:custGeom>
              <a:solidFill>
                <a:srgbClr val="FF9900"/>
              </a:solidFill>
              <a:ln w="9525" cap="flat">
                <a:solidFill>
                  <a:srgbClr val="000000"/>
                </a:solidFill>
                <a:prstDash val="solid"/>
                <a:miter/>
              </a:ln>
            </p:spPr>
            <p:txBody>
              <a:bodyPr rtlCol="0" anchor="ctr"/>
              <a:lstStyle/>
              <a:p>
                <a:endParaRPr lang="en-US" dirty="0"/>
              </a:p>
            </p:txBody>
          </p:sp>
          <p:sp>
            <p:nvSpPr>
              <p:cNvPr id="1028" name="Freeform: Shape 1027">
                <a:extLst>
                  <a:ext uri="{FF2B5EF4-FFF2-40B4-BE49-F238E27FC236}">
                    <a16:creationId xmlns:a16="http://schemas.microsoft.com/office/drawing/2014/main" id="{B0431D87-051D-440D-AC5F-95DDC73E7321}"/>
                  </a:ext>
                </a:extLst>
              </p:cNvPr>
              <p:cNvSpPr/>
              <p:nvPr/>
            </p:nvSpPr>
            <p:spPr>
              <a:xfrm>
                <a:off x="1036008" y="1759108"/>
                <a:ext cx="486947" cy="227951"/>
              </a:xfrm>
              <a:custGeom>
                <a:avLst/>
                <a:gdLst>
                  <a:gd name="connsiteX0" fmla="*/ 0 w 486947"/>
                  <a:gd name="connsiteY0" fmla="*/ 0 h 227951"/>
                  <a:gd name="connsiteX1" fmla="*/ 486948 w 486947"/>
                  <a:gd name="connsiteY1" fmla="*/ 0 h 227951"/>
                  <a:gd name="connsiteX2" fmla="*/ 486948 w 486947"/>
                  <a:gd name="connsiteY2" fmla="*/ 227952 h 227951"/>
                  <a:gd name="connsiteX3" fmla="*/ 0 w 486947"/>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486947" h="227951">
                    <a:moveTo>
                      <a:pt x="0" y="0"/>
                    </a:moveTo>
                    <a:lnTo>
                      <a:pt x="486948" y="0"/>
                    </a:lnTo>
                    <a:lnTo>
                      <a:pt x="486948" y="227952"/>
                    </a:lnTo>
                    <a:lnTo>
                      <a:pt x="0" y="227952"/>
                    </a:lnTo>
                    <a:close/>
                  </a:path>
                </a:pathLst>
              </a:custGeom>
              <a:solidFill>
                <a:srgbClr val="00ADA1"/>
              </a:solidFill>
              <a:ln w="9525" cap="flat">
                <a:solidFill>
                  <a:srgbClr val="000000"/>
                </a:solidFill>
                <a:prstDash val="solid"/>
                <a:miter/>
              </a:ln>
            </p:spPr>
            <p:txBody>
              <a:bodyPr rtlCol="0" anchor="ctr"/>
              <a:lstStyle/>
              <a:p>
                <a:endParaRPr lang="en-US" dirty="0"/>
              </a:p>
            </p:txBody>
          </p:sp>
        </p:grpSp>
        <p:sp>
          <p:nvSpPr>
            <p:cNvPr id="357" name="TextBox 136">
              <a:extLst>
                <a:ext uri="{FF2B5EF4-FFF2-40B4-BE49-F238E27FC236}">
                  <a16:creationId xmlns:a16="http://schemas.microsoft.com/office/drawing/2014/main" id="{2B596B9C-FF80-48F2-98BE-E2CFCC709094}"/>
                </a:ext>
              </a:extLst>
            </p:cNvPr>
            <p:cNvSpPr txBox="1">
              <a:spLocks noChangeArrowheads="1"/>
            </p:cNvSpPr>
            <p:nvPr/>
          </p:nvSpPr>
          <p:spPr bwMode="auto">
            <a:xfrm>
              <a:off x="2214463" y="1265411"/>
              <a:ext cx="500530" cy="27186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358" name="TextBox 136">
              <a:extLst>
                <a:ext uri="{FF2B5EF4-FFF2-40B4-BE49-F238E27FC236}">
                  <a16:creationId xmlns:a16="http://schemas.microsoft.com/office/drawing/2014/main" id="{56631F74-A4A0-44C0-89C9-A1ECE7153DFF}"/>
                </a:ext>
              </a:extLst>
            </p:cNvPr>
            <p:cNvSpPr txBox="1">
              <a:spLocks noChangeArrowheads="1"/>
            </p:cNvSpPr>
            <p:nvPr/>
          </p:nvSpPr>
          <p:spPr bwMode="auto">
            <a:xfrm>
              <a:off x="2286349" y="1708232"/>
              <a:ext cx="500530" cy="27186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nvGrpSpPr>
          <p:cNvPr id="11" name="Group 10">
            <a:extLst>
              <a:ext uri="{FF2B5EF4-FFF2-40B4-BE49-F238E27FC236}">
                <a16:creationId xmlns:a16="http://schemas.microsoft.com/office/drawing/2014/main" id="{F0B444CD-0208-4BCA-B6EB-99FE4E285DB6}"/>
              </a:ext>
            </a:extLst>
          </p:cNvPr>
          <p:cNvGrpSpPr/>
          <p:nvPr/>
        </p:nvGrpSpPr>
        <p:grpSpPr>
          <a:xfrm>
            <a:off x="2202593" y="2315650"/>
            <a:ext cx="2325822" cy="2069040"/>
            <a:chOff x="2202593" y="2165432"/>
            <a:chExt cx="2325822" cy="2069040"/>
          </a:xfrm>
        </p:grpSpPr>
        <p:grpSp>
          <p:nvGrpSpPr>
            <p:cNvPr id="90" name="Graphic 76">
              <a:extLst>
                <a:ext uri="{FF2B5EF4-FFF2-40B4-BE49-F238E27FC236}">
                  <a16:creationId xmlns:a16="http://schemas.microsoft.com/office/drawing/2014/main" id="{765318A8-A5CB-439E-BA6D-D68C3A61F814}"/>
                </a:ext>
              </a:extLst>
            </p:cNvPr>
            <p:cNvGrpSpPr/>
            <p:nvPr/>
          </p:nvGrpSpPr>
          <p:grpSpPr>
            <a:xfrm>
              <a:off x="2234283" y="2188231"/>
              <a:ext cx="1276411" cy="227951"/>
              <a:chOff x="429555" y="2210111"/>
              <a:chExt cx="1276411" cy="227951"/>
            </a:xfrm>
            <a:solidFill>
              <a:schemeClr val="tx1"/>
            </a:solidFill>
            <a:effectLst>
              <a:outerShdw blurRad="50800" dist="38100" dir="2700000" algn="tl" rotWithShape="0">
                <a:prstClr val="black">
                  <a:alpha val="40000"/>
                </a:prstClr>
              </a:outerShdw>
            </a:effectLst>
          </p:grpSpPr>
          <p:sp>
            <p:nvSpPr>
              <p:cNvPr id="91" name="Freeform: Shape 90">
                <a:extLst>
                  <a:ext uri="{FF2B5EF4-FFF2-40B4-BE49-F238E27FC236}">
                    <a16:creationId xmlns:a16="http://schemas.microsoft.com/office/drawing/2014/main" id="{4879650B-6426-4B90-83CC-5DA94746CF4A}"/>
                  </a:ext>
                </a:extLst>
              </p:cNvPr>
              <p:cNvSpPr/>
              <p:nvPr/>
            </p:nvSpPr>
            <p:spPr>
              <a:xfrm>
                <a:off x="1172150" y="2210111"/>
                <a:ext cx="323617" cy="227951"/>
              </a:xfrm>
              <a:custGeom>
                <a:avLst/>
                <a:gdLst>
                  <a:gd name="connsiteX0" fmla="*/ 0 w 323617"/>
                  <a:gd name="connsiteY0" fmla="*/ 0 h 227951"/>
                  <a:gd name="connsiteX1" fmla="*/ 323617 w 323617"/>
                  <a:gd name="connsiteY1" fmla="*/ 0 h 227951"/>
                  <a:gd name="connsiteX2" fmla="*/ 323617 w 323617"/>
                  <a:gd name="connsiteY2" fmla="*/ 227952 h 227951"/>
                  <a:gd name="connsiteX3" fmla="*/ 0 w 323617"/>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323617" h="227951">
                    <a:moveTo>
                      <a:pt x="0" y="0"/>
                    </a:moveTo>
                    <a:lnTo>
                      <a:pt x="323617" y="0"/>
                    </a:lnTo>
                    <a:lnTo>
                      <a:pt x="323617" y="227952"/>
                    </a:lnTo>
                    <a:lnTo>
                      <a:pt x="0" y="227952"/>
                    </a:lnTo>
                    <a:close/>
                  </a:path>
                </a:pathLst>
              </a:custGeom>
              <a:solidFill>
                <a:srgbClr val="CC6600"/>
              </a:solidFill>
              <a:ln w="9525" cap="flat">
                <a:solidFill>
                  <a:srgbClr val="000000"/>
                </a:solid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2A917062-EF10-4FDB-B5FE-65B9C3CC5A35}"/>
                  </a:ext>
                </a:extLst>
              </p:cNvPr>
              <p:cNvSpPr/>
              <p:nvPr/>
            </p:nvSpPr>
            <p:spPr>
              <a:xfrm>
                <a:off x="429555" y="2210111"/>
                <a:ext cx="742595" cy="227951"/>
              </a:xfrm>
              <a:custGeom>
                <a:avLst/>
                <a:gdLst>
                  <a:gd name="connsiteX0" fmla="*/ 0 w 742595"/>
                  <a:gd name="connsiteY0" fmla="*/ 0 h 227951"/>
                  <a:gd name="connsiteX1" fmla="*/ 742595 w 742595"/>
                  <a:gd name="connsiteY1" fmla="*/ 0 h 227951"/>
                  <a:gd name="connsiteX2" fmla="*/ 742595 w 742595"/>
                  <a:gd name="connsiteY2" fmla="*/ 227952 h 227951"/>
                  <a:gd name="connsiteX3" fmla="*/ 0 w 742595"/>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742595" h="227951">
                    <a:moveTo>
                      <a:pt x="0" y="0"/>
                    </a:moveTo>
                    <a:lnTo>
                      <a:pt x="742595" y="0"/>
                    </a:lnTo>
                    <a:lnTo>
                      <a:pt x="742595" y="227952"/>
                    </a:lnTo>
                    <a:lnTo>
                      <a:pt x="0" y="227952"/>
                    </a:lnTo>
                    <a:close/>
                  </a:path>
                </a:pathLst>
              </a:custGeom>
              <a:solidFill>
                <a:srgbClr val="00B0F0"/>
              </a:solidFill>
              <a:ln w="9525" cap="flat">
                <a:solidFill>
                  <a:srgbClr val="000000"/>
                </a:solid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58EC0DA2-1AF3-472D-8910-6AF885AF7834}"/>
                  </a:ext>
                </a:extLst>
              </p:cNvPr>
              <p:cNvSpPr/>
              <p:nvPr/>
            </p:nvSpPr>
            <p:spPr>
              <a:xfrm>
                <a:off x="1495768" y="2210111"/>
                <a:ext cx="210199" cy="227951"/>
              </a:xfrm>
              <a:custGeom>
                <a:avLst/>
                <a:gdLst>
                  <a:gd name="connsiteX0" fmla="*/ 0 w 210199"/>
                  <a:gd name="connsiteY0" fmla="*/ 0 h 227951"/>
                  <a:gd name="connsiteX1" fmla="*/ 210199 w 210199"/>
                  <a:gd name="connsiteY1" fmla="*/ 0 h 227951"/>
                  <a:gd name="connsiteX2" fmla="*/ 210199 w 210199"/>
                  <a:gd name="connsiteY2" fmla="*/ 227952 h 227951"/>
                  <a:gd name="connsiteX3" fmla="*/ 0 w 210199"/>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210199" h="227951">
                    <a:moveTo>
                      <a:pt x="0" y="0"/>
                    </a:moveTo>
                    <a:lnTo>
                      <a:pt x="210199" y="0"/>
                    </a:lnTo>
                    <a:lnTo>
                      <a:pt x="210199" y="227952"/>
                    </a:lnTo>
                    <a:lnTo>
                      <a:pt x="0" y="227952"/>
                    </a:lnTo>
                    <a:close/>
                  </a:path>
                </a:pathLst>
              </a:custGeom>
              <a:solidFill>
                <a:srgbClr val="FF0000"/>
              </a:solidFill>
              <a:ln w="9525" cap="flat">
                <a:solidFill>
                  <a:srgbClr val="000000"/>
                </a:solidFill>
                <a:prstDash val="solid"/>
                <a:miter/>
              </a:ln>
            </p:spPr>
            <p:txBody>
              <a:bodyPr rtlCol="0" anchor="ctr"/>
              <a:lstStyle/>
              <a:p>
                <a:endParaRPr lang="en-US" dirty="0"/>
              </a:p>
            </p:txBody>
          </p:sp>
        </p:grpSp>
        <p:grpSp>
          <p:nvGrpSpPr>
            <p:cNvPr id="1029" name="Graphic 76">
              <a:extLst>
                <a:ext uri="{FF2B5EF4-FFF2-40B4-BE49-F238E27FC236}">
                  <a16:creationId xmlns:a16="http://schemas.microsoft.com/office/drawing/2014/main" id="{B7E2A276-5AD8-4B6A-A5F7-8603D6CE3B71}"/>
                </a:ext>
              </a:extLst>
            </p:cNvPr>
            <p:cNvGrpSpPr/>
            <p:nvPr/>
          </p:nvGrpSpPr>
          <p:grpSpPr>
            <a:xfrm>
              <a:off x="2234283" y="2637883"/>
              <a:ext cx="1465307" cy="227951"/>
              <a:chOff x="429555" y="2659763"/>
              <a:chExt cx="1465307" cy="227951"/>
            </a:xfrm>
            <a:solidFill>
              <a:schemeClr val="tx1"/>
            </a:solidFill>
            <a:effectLst>
              <a:outerShdw blurRad="50800" dist="38100" dir="2700000" algn="tl" rotWithShape="0">
                <a:prstClr val="black">
                  <a:alpha val="40000"/>
                </a:prstClr>
              </a:outerShdw>
            </a:effectLst>
          </p:grpSpPr>
          <p:sp>
            <p:nvSpPr>
              <p:cNvPr id="1030" name="Freeform: Shape 1029">
                <a:extLst>
                  <a:ext uri="{FF2B5EF4-FFF2-40B4-BE49-F238E27FC236}">
                    <a16:creationId xmlns:a16="http://schemas.microsoft.com/office/drawing/2014/main" id="{7C0F42A6-D213-4F2F-A64D-85066DC30A54}"/>
                  </a:ext>
                </a:extLst>
              </p:cNvPr>
              <p:cNvSpPr/>
              <p:nvPr/>
            </p:nvSpPr>
            <p:spPr>
              <a:xfrm>
                <a:off x="429555" y="2659763"/>
                <a:ext cx="852970" cy="227951"/>
              </a:xfrm>
              <a:custGeom>
                <a:avLst/>
                <a:gdLst>
                  <a:gd name="connsiteX0" fmla="*/ 0 w 852970"/>
                  <a:gd name="connsiteY0" fmla="*/ 0 h 227951"/>
                  <a:gd name="connsiteX1" fmla="*/ 852970 w 852970"/>
                  <a:gd name="connsiteY1" fmla="*/ 0 h 227951"/>
                  <a:gd name="connsiteX2" fmla="*/ 852970 w 852970"/>
                  <a:gd name="connsiteY2" fmla="*/ 227952 h 227951"/>
                  <a:gd name="connsiteX3" fmla="*/ 0 w 852970"/>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852970" h="227951">
                    <a:moveTo>
                      <a:pt x="0" y="0"/>
                    </a:moveTo>
                    <a:lnTo>
                      <a:pt x="852970" y="0"/>
                    </a:lnTo>
                    <a:lnTo>
                      <a:pt x="852970" y="227952"/>
                    </a:lnTo>
                    <a:lnTo>
                      <a:pt x="0" y="227952"/>
                    </a:lnTo>
                    <a:close/>
                  </a:path>
                </a:pathLst>
              </a:custGeom>
              <a:solidFill>
                <a:srgbClr val="CC0099"/>
              </a:solidFill>
              <a:ln w="9525" cap="flat">
                <a:solidFill>
                  <a:srgbClr val="000000"/>
                </a:solidFill>
                <a:prstDash val="solid"/>
                <a:miter/>
              </a:ln>
            </p:spPr>
            <p:txBody>
              <a:bodyPr rtlCol="0" anchor="ctr"/>
              <a:lstStyle/>
              <a:p>
                <a:endParaRPr lang="en-US" dirty="0"/>
              </a:p>
            </p:txBody>
          </p:sp>
          <p:sp>
            <p:nvSpPr>
              <p:cNvPr id="1031" name="Freeform: Shape 1030">
                <a:extLst>
                  <a:ext uri="{FF2B5EF4-FFF2-40B4-BE49-F238E27FC236}">
                    <a16:creationId xmlns:a16="http://schemas.microsoft.com/office/drawing/2014/main" id="{458731E1-30E0-4D4F-ADE1-B77C3C10FC65}"/>
                  </a:ext>
                </a:extLst>
              </p:cNvPr>
              <p:cNvSpPr/>
              <p:nvPr/>
            </p:nvSpPr>
            <p:spPr>
              <a:xfrm>
                <a:off x="1613650" y="2659763"/>
                <a:ext cx="281212" cy="227951"/>
              </a:xfrm>
              <a:custGeom>
                <a:avLst/>
                <a:gdLst>
                  <a:gd name="connsiteX0" fmla="*/ 0 w 281212"/>
                  <a:gd name="connsiteY0" fmla="*/ 0 h 227951"/>
                  <a:gd name="connsiteX1" fmla="*/ 281212 w 281212"/>
                  <a:gd name="connsiteY1" fmla="*/ 0 h 227951"/>
                  <a:gd name="connsiteX2" fmla="*/ 281212 w 281212"/>
                  <a:gd name="connsiteY2" fmla="*/ 227952 h 227951"/>
                  <a:gd name="connsiteX3" fmla="*/ 0 w 281212"/>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281212" h="227951">
                    <a:moveTo>
                      <a:pt x="0" y="0"/>
                    </a:moveTo>
                    <a:lnTo>
                      <a:pt x="281212" y="0"/>
                    </a:lnTo>
                    <a:lnTo>
                      <a:pt x="281212" y="227952"/>
                    </a:lnTo>
                    <a:lnTo>
                      <a:pt x="0" y="227952"/>
                    </a:lnTo>
                    <a:close/>
                  </a:path>
                </a:pathLst>
              </a:custGeom>
              <a:solidFill>
                <a:srgbClr val="00ADA1"/>
              </a:solidFill>
              <a:ln w="9525" cap="flat">
                <a:solidFill>
                  <a:srgbClr val="000000"/>
                </a:solidFill>
                <a:prstDash val="solid"/>
                <a:miter/>
              </a:ln>
            </p:spPr>
            <p:txBody>
              <a:bodyPr rtlCol="0" anchor="ctr"/>
              <a:lstStyle/>
              <a:p>
                <a:endParaRPr lang="en-US" dirty="0"/>
              </a:p>
            </p:txBody>
          </p:sp>
          <p:sp>
            <p:nvSpPr>
              <p:cNvPr id="1032" name="Freeform: Shape 1031">
                <a:extLst>
                  <a:ext uri="{FF2B5EF4-FFF2-40B4-BE49-F238E27FC236}">
                    <a16:creationId xmlns:a16="http://schemas.microsoft.com/office/drawing/2014/main" id="{0F4E36BA-8A90-44D7-B18F-57DB95AE9673}"/>
                  </a:ext>
                </a:extLst>
              </p:cNvPr>
              <p:cNvSpPr/>
              <p:nvPr/>
            </p:nvSpPr>
            <p:spPr>
              <a:xfrm>
                <a:off x="1282525" y="2659763"/>
                <a:ext cx="331124" cy="227951"/>
              </a:xfrm>
              <a:custGeom>
                <a:avLst/>
                <a:gdLst>
                  <a:gd name="connsiteX0" fmla="*/ 0 w 331124"/>
                  <a:gd name="connsiteY0" fmla="*/ 0 h 227951"/>
                  <a:gd name="connsiteX1" fmla="*/ 331125 w 331124"/>
                  <a:gd name="connsiteY1" fmla="*/ 0 h 227951"/>
                  <a:gd name="connsiteX2" fmla="*/ 331125 w 331124"/>
                  <a:gd name="connsiteY2" fmla="*/ 227952 h 227951"/>
                  <a:gd name="connsiteX3" fmla="*/ 0 w 331124"/>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331124" h="227951">
                    <a:moveTo>
                      <a:pt x="0" y="0"/>
                    </a:moveTo>
                    <a:lnTo>
                      <a:pt x="331125" y="0"/>
                    </a:lnTo>
                    <a:lnTo>
                      <a:pt x="331125" y="227952"/>
                    </a:lnTo>
                    <a:lnTo>
                      <a:pt x="0" y="227952"/>
                    </a:lnTo>
                    <a:close/>
                  </a:path>
                </a:pathLst>
              </a:custGeom>
              <a:solidFill>
                <a:srgbClr val="0066FF"/>
              </a:solidFill>
              <a:ln w="9525" cap="flat">
                <a:solidFill>
                  <a:srgbClr val="000000"/>
                </a:solidFill>
                <a:prstDash val="solid"/>
                <a:miter/>
              </a:ln>
            </p:spPr>
            <p:txBody>
              <a:bodyPr rtlCol="0" anchor="ctr"/>
              <a:lstStyle/>
              <a:p>
                <a:endParaRPr lang="en-US" dirty="0"/>
              </a:p>
            </p:txBody>
          </p:sp>
        </p:grpSp>
        <p:grpSp>
          <p:nvGrpSpPr>
            <p:cNvPr id="1034" name="Graphic 76">
              <a:extLst>
                <a:ext uri="{FF2B5EF4-FFF2-40B4-BE49-F238E27FC236}">
                  <a16:creationId xmlns:a16="http://schemas.microsoft.com/office/drawing/2014/main" id="{D3B5E2EB-EBE9-4FBA-9EB2-19BE2E7B2E1A}"/>
                </a:ext>
              </a:extLst>
            </p:cNvPr>
            <p:cNvGrpSpPr/>
            <p:nvPr/>
          </p:nvGrpSpPr>
          <p:grpSpPr>
            <a:xfrm>
              <a:off x="2234283" y="3087366"/>
              <a:ext cx="2049035" cy="227951"/>
              <a:chOff x="429555" y="3109246"/>
              <a:chExt cx="2049035" cy="227951"/>
            </a:xfrm>
            <a:solidFill>
              <a:schemeClr val="tx1"/>
            </a:solidFill>
            <a:effectLst>
              <a:outerShdw blurRad="50800" dist="38100" dir="2700000" algn="tl" rotWithShape="0">
                <a:prstClr val="black">
                  <a:alpha val="40000"/>
                </a:prstClr>
              </a:outerShdw>
            </a:effectLst>
          </p:grpSpPr>
          <p:sp>
            <p:nvSpPr>
              <p:cNvPr id="1037" name="Freeform: Shape 1036">
                <a:extLst>
                  <a:ext uri="{FF2B5EF4-FFF2-40B4-BE49-F238E27FC236}">
                    <a16:creationId xmlns:a16="http://schemas.microsoft.com/office/drawing/2014/main" id="{646132F8-0762-45FA-BF86-379F850DBB52}"/>
                  </a:ext>
                </a:extLst>
              </p:cNvPr>
              <p:cNvSpPr/>
              <p:nvPr/>
            </p:nvSpPr>
            <p:spPr>
              <a:xfrm>
                <a:off x="429555" y="3109246"/>
                <a:ext cx="1816315" cy="227951"/>
              </a:xfrm>
              <a:custGeom>
                <a:avLst/>
                <a:gdLst>
                  <a:gd name="connsiteX0" fmla="*/ 0 w 1816315"/>
                  <a:gd name="connsiteY0" fmla="*/ 0 h 227951"/>
                  <a:gd name="connsiteX1" fmla="*/ 1816315 w 1816315"/>
                  <a:gd name="connsiteY1" fmla="*/ 0 h 227951"/>
                  <a:gd name="connsiteX2" fmla="*/ 1816315 w 1816315"/>
                  <a:gd name="connsiteY2" fmla="*/ 227952 h 227951"/>
                  <a:gd name="connsiteX3" fmla="*/ 0 w 1816315"/>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1816315" h="227951">
                    <a:moveTo>
                      <a:pt x="0" y="0"/>
                    </a:moveTo>
                    <a:lnTo>
                      <a:pt x="1816315" y="0"/>
                    </a:lnTo>
                    <a:lnTo>
                      <a:pt x="1816315" y="227952"/>
                    </a:lnTo>
                    <a:lnTo>
                      <a:pt x="0" y="227952"/>
                    </a:lnTo>
                    <a:close/>
                  </a:path>
                </a:pathLst>
              </a:custGeom>
              <a:solidFill>
                <a:srgbClr val="FFC000"/>
              </a:solidFill>
              <a:ln w="9525" cap="flat">
                <a:solidFill>
                  <a:srgbClr val="000000"/>
                </a:solidFill>
                <a:prstDash val="solid"/>
                <a:miter/>
              </a:ln>
            </p:spPr>
            <p:txBody>
              <a:bodyPr rtlCol="0" anchor="ctr"/>
              <a:lstStyle/>
              <a:p>
                <a:endParaRPr lang="en-US" dirty="0"/>
              </a:p>
            </p:txBody>
          </p:sp>
          <p:sp>
            <p:nvSpPr>
              <p:cNvPr id="1038" name="Freeform: Shape 1037">
                <a:extLst>
                  <a:ext uri="{FF2B5EF4-FFF2-40B4-BE49-F238E27FC236}">
                    <a16:creationId xmlns:a16="http://schemas.microsoft.com/office/drawing/2014/main" id="{97E5F570-DA3E-4B11-A36A-5ACE6A8AB531}"/>
                  </a:ext>
                </a:extLst>
              </p:cNvPr>
              <p:cNvSpPr/>
              <p:nvPr/>
            </p:nvSpPr>
            <p:spPr>
              <a:xfrm>
                <a:off x="2360709" y="3109246"/>
                <a:ext cx="117881" cy="227951"/>
              </a:xfrm>
              <a:custGeom>
                <a:avLst/>
                <a:gdLst>
                  <a:gd name="connsiteX0" fmla="*/ 0 w 117881"/>
                  <a:gd name="connsiteY0" fmla="*/ 0 h 227951"/>
                  <a:gd name="connsiteX1" fmla="*/ 117882 w 117881"/>
                  <a:gd name="connsiteY1" fmla="*/ 0 h 227951"/>
                  <a:gd name="connsiteX2" fmla="*/ 117882 w 117881"/>
                  <a:gd name="connsiteY2" fmla="*/ 227952 h 227951"/>
                  <a:gd name="connsiteX3" fmla="*/ 0 w 117881"/>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117881" h="227951">
                    <a:moveTo>
                      <a:pt x="0" y="0"/>
                    </a:moveTo>
                    <a:lnTo>
                      <a:pt x="117882" y="0"/>
                    </a:lnTo>
                    <a:lnTo>
                      <a:pt x="117882" y="227952"/>
                    </a:lnTo>
                    <a:lnTo>
                      <a:pt x="0" y="227952"/>
                    </a:lnTo>
                    <a:close/>
                  </a:path>
                </a:pathLst>
              </a:custGeom>
              <a:solidFill>
                <a:srgbClr val="00B050"/>
              </a:solidFill>
              <a:ln w="9525" cap="flat">
                <a:solidFill>
                  <a:srgbClr val="000000"/>
                </a:solid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F37D6C73-3642-4591-9E0C-DCD9EF668A14}"/>
                  </a:ext>
                </a:extLst>
              </p:cNvPr>
              <p:cNvSpPr/>
              <p:nvPr/>
            </p:nvSpPr>
            <p:spPr>
              <a:xfrm>
                <a:off x="2245870" y="3109246"/>
                <a:ext cx="114838" cy="227951"/>
              </a:xfrm>
              <a:custGeom>
                <a:avLst/>
                <a:gdLst>
                  <a:gd name="connsiteX0" fmla="*/ 0 w 114838"/>
                  <a:gd name="connsiteY0" fmla="*/ 0 h 227951"/>
                  <a:gd name="connsiteX1" fmla="*/ 114839 w 114838"/>
                  <a:gd name="connsiteY1" fmla="*/ 0 h 227951"/>
                  <a:gd name="connsiteX2" fmla="*/ 114839 w 114838"/>
                  <a:gd name="connsiteY2" fmla="*/ 227952 h 227951"/>
                  <a:gd name="connsiteX3" fmla="*/ 0 w 114838"/>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114838" h="227951">
                    <a:moveTo>
                      <a:pt x="0" y="0"/>
                    </a:moveTo>
                    <a:lnTo>
                      <a:pt x="114839" y="0"/>
                    </a:lnTo>
                    <a:lnTo>
                      <a:pt x="114839" y="227952"/>
                    </a:lnTo>
                    <a:lnTo>
                      <a:pt x="0" y="227952"/>
                    </a:lnTo>
                    <a:close/>
                  </a:path>
                </a:pathLst>
              </a:custGeom>
              <a:solidFill>
                <a:srgbClr val="00ADA1"/>
              </a:solidFill>
              <a:ln w="9525" cap="flat">
                <a:solidFill>
                  <a:srgbClr val="000000"/>
                </a:solidFill>
                <a:prstDash val="solid"/>
                <a:miter/>
              </a:ln>
            </p:spPr>
            <p:txBody>
              <a:bodyPr rtlCol="0" anchor="ctr"/>
              <a:lstStyle/>
              <a:p>
                <a:endParaRPr lang="en-US" dirty="0"/>
              </a:p>
            </p:txBody>
          </p:sp>
        </p:grpSp>
        <p:grpSp>
          <p:nvGrpSpPr>
            <p:cNvPr id="1075" name="Group 1074">
              <a:extLst>
                <a:ext uri="{FF2B5EF4-FFF2-40B4-BE49-F238E27FC236}">
                  <a16:creationId xmlns:a16="http://schemas.microsoft.com/office/drawing/2014/main" id="{4BA163B9-4E72-4C31-A45A-4A39DE823759}"/>
                </a:ext>
              </a:extLst>
            </p:cNvPr>
            <p:cNvGrpSpPr/>
            <p:nvPr/>
          </p:nvGrpSpPr>
          <p:grpSpPr>
            <a:xfrm>
              <a:off x="2234283" y="3534483"/>
              <a:ext cx="2212365" cy="227951"/>
              <a:chOff x="429555" y="3556363"/>
              <a:chExt cx="2212365" cy="227951"/>
            </a:xfrm>
            <a:effectLst>
              <a:outerShdw blurRad="50800" dist="38100" dir="2700000" algn="tl" rotWithShape="0">
                <a:prstClr val="black">
                  <a:alpha val="40000"/>
                </a:prstClr>
              </a:outerShdw>
            </a:effectLst>
          </p:grpSpPr>
          <p:sp>
            <p:nvSpPr>
              <p:cNvPr id="1040" name="Freeform: Shape 1039">
                <a:extLst>
                  <a:ext uri="{FF2B5EF4-FFF2-40B4-BE49-F238E27FC236}">
                    <a16:creationId xmlns:a16="http://schemas.microsoft.com/office/drawing/2014/main" id="{2D1E9D88-7093-4075-ABA0-C9F048DBCFD1}"/>
                  </a:ext>
                </a:extLst>
              </p:cNvPr>
              <p:cNvSpPr/>
              <p:nvPr/>
            </p:nvSpPr>
            <p:spPr>
              <a:xfrm>
                <a:off x="429555" y="3556363"/>
                <a:ext cx="1577305" cy="227951"/>
              </a:xfrm>
              <a:custGeom>
                <a:avLst/>
                <a:gdLst>
                  <a:gd name="connsiteX0" fmla="*/ 0 w 1577305"/>
                  <a:gd name="connsiteY0" fmla="*/ 0 h 227951"/>
                  <a:gd name="connsiteX1" fmla="*/ 1577305 w 1577305"/>
                  <a:gd name="connsiteY1" fmla="*/ 0 h 227951"/>
                  <a:gd name="connsiteX2" fmla="*/ 1577305 w 1577305"/>
                  <a:gd name="connsiteY2" fmla="*/ 227952 h 227951"/>
                  <a:gd name="connsiteX3" fmla="*/ 0 w 1577305"/>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1577305" h="227951">
                    <a:moveTo>
                      <a:pt x="0" y="0"/>
                    </a:moveTo>
                    <a:lnTo>
                      <a:pt x="1577305" y="0"/>
                    </a:lnTo>
                    <a:lnTo>
                      <a:pt x="1577305" y="227952"/>
                    </a:lnTo>
                    <a:lnTo>
                      <a:pt x="0" y="227952"/>
                    </a:lnTo>
                    <a:close/>
                  </a:path>
                </a:pathLst>
              </a:custGeom>
              <a:solidFill>
                <a:srgbClr val="FF0000"/>
              </a:solidFill>
              <a:ln w="9525" cap="flat">
                <a:solidFill>
                  <a:srgbClr val="000000"/>
                </a:solidFill>
                <a:prstDash val="solid"/>
                <a:miter/>
              </a:ln>
            </p:spPr>
            <p:txBody>
              <a:bodyPr rtlCol="0" anchor="ctr"/>
              <a:lstStyle/>
              <a:p>
                <a:endParaRPr lang="en-US" dirty="0"/>
              </a:p>
            </p:txBody>
          </p:sp>
          <p:sp>
            <p:nvSpPr>
              <p:cNvPr id="1041" name="Freeform: Shape 1040">
                <a:extLst>
                  <a:ext uri="{FF2B5EF4-FFF2-40B4-BE49-F238E27FC236}">
                    <a16:creationId xmlns:a16="http://schemas.microsoft.com/office/drawing/2014/main" id="{473319E5-E49B-4687-AE5A-658A77CD5D44}"/>
                  </a:ext>
                </a:extLst>
              </p:cNvPr>
              <p:cNvSpPr/>
              <p:nvPr/>
            </p:nvSpPr>
            <p:spPr>
              <a:xfrm>
                <a:off x="2006860" y="3556363"/>
                <a:ext cx="333356" cy="227951"/>
              </a:xfrm>
              <a:custGeom>
                <a:avLst/>
                <a:gdLst>
                  <a:gd name="connsiteX0" fmla="*/ 0 w 333356"/>
                  <a:gd name="connsiteY0" fmla="*/ 0 h 227951"/>
                  <a:gd name="connsiteX1" fmla="*/ 333356 w 333356"/>
                  <a:gd name="connsiteY1" fmla="*/ 0 h 227951"/>
                  <a:gd name="connsiteX2" fmla="*/ 333356 w 333356"/>
                  <a:gd name="connsiteY2" fmla="*/ 227952 h 227951"/>
                  <a:gd name="connsiteX3" fmla="*/ 0 w 333356"/>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333356" h="227951">
                    <a:moveTo>
                      <a:pt x="0" y="0"/>
                    </a:moveTo>
                    <a:lnTo>
                      <a:pt x="333356" y="0"/>
                    </a:lnTo>
                    <a:lnTo>
                      <a:pt x="333356" y="227952"/>
                    </a:lnTo>
                    <a:lnTo>
                      <a:pt x="0" y="227952"/>
                    </a:lnTo>
                    <a:close/>
                  </a:path>
                </a:pathLst>
              </a:custGeom>
              <a:solidFill>
                <a:srgbClr val="7030A0"/>
              </a:solidFill>
              <a:ln w="9525" cap="flat">
                <a:solidFill>
                  <a:srgbClr val="000000"/>
                </a:solidFill>
                <a:prstDash val="solid"/>
                <a:miter/>
              </a:ln>
            </p:spPr>
            <p:txBody>
              <a:bodyPr rtlCol="0" anchor="ctr"/>
              <a:lstStyle/>
              <a:p>
                <a:endParaRPr lang="en-US" dirty="0"/>
              </a:p>
            </p:txBody>
          </p:sp>
          <p:sp>
            <p:nvSpPr>
              <p:cNvPr id="1042" name="Freeform: Shape 1041">
                <a:extLst>
                  <a:ext uri="{FF2B5EF4-FFF2-40B4-BE49-F238E27FC236}">
                    <a16:creationId xmlns:a16="http://schemas.microsoft.com/office/drawing/2014/main" id="{DE418A2F-3B6F-41AA-9E44-8F9C5DC70356}"/>
                  </a:ext>
                </a:extLst>
              </p:cNvPr>
              <p:cNvSpPr/>
              <p:nvPr/>
            </p:nvSpPr>
            <p:spPr>
              <a:xfrm>
                <a:off x="2340216" y="3556363"/>
                <a:ext cx="301704" cy="227951"/>
              </a:xfrm>
              <a:custGeom>
                <a:avLst/>
                <a:gdLst>
                  <a:gd name="connsiteX0" fmla="*/ 0 w 301704"/>
                  <a:gd name="connsiteY0" fmla="*/ 0 h 227951"/>
                  <a:gd name="connsiteX1" fmla="*/ 301705 w 301704"/>
                  <a:gd name="connsiteY1" fmla="*/ 0 h 227951"/>
                  <a:gd name="connsiteX2" fmla="*/ 301705 w 301704"/>
                  <a:gd name="connsiteY2" fmla="*/ 227952 h 227951"/>
                  <a:gd name="connsiteX3" fmla="*/ 0 w 301704"/>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301704" h="227951">
                    <a:moveTo>
                      <a:pt x="0" y="0"/>
                    </a:moveTo>
                    <a:lnTo>
                      <a:pt x="301705" y="0"/>
                    </a:lnTo>
                    <a:lnTo>
                      <a:pt x="301705" y="227952"/>
                    </a:lnTo>
                    <a:lnTo>
                      <a:pt x="0" y="227952"/>
                    </a:lnTo>
                    <a:close/>
                  </a:path>
                </a:pathLst>
              </a:custGeom>
              <a:solidFill>
                <a:srgbClr val="008000"/>
              </a:solidFill>
              <a:ln w="9525" cap="flat">
                <a:solidFill>
                  <a:srgbClr val="000000"/>
                </a:solidFill>
                <a:prstDash val="solid"/>
                <a:miter/>
              </a:ln>
            </p:spPr>
            <p:txBody>
              <a:bodyPr rtlCol="0" anchor="ctr"/>
              <a:lstStyle/>
              <a:p>
                <a:endParaRPr lang="en-US" dirty="0"/>
              </a:p>
            </p:txBody>
          </p:sp>
        </p:grpSp>
        <p:grpSp>
          <p:nvGrpSpPr>
            <p:cNvPr id="1043" name="Graphic 76">
              <a:extLst>
                <a:ext uri="{FF2B5EF4-FFF2-40B4-BE49-F238E27FC236}">
                  <a16:creationId xmlns:a16="http://schemas.microsoft.com/office/drawing/2014/main" id="{7B9E7F58-0B00-4050-8CFC-97386C0FBB94}"/>
                </a:ext>
              </a:extLst>
            </p:cNvPr>
            <p:cNvGrpSpPr/>
            <p:nvPr/>
          </p:nvGrpSpPr>
          <p:grpSpPr>
            <a:xfrm>
              <a:off x="2234283" y="3988021"/>
              <a:ext cx="2294132" cy="227951"/>
              <a:chOff x="429555" y="4009901"/>
              <a:chExt cx="2294132" cy="227951"/>
            </a:xfrm>
            <a:solidFill>
              <a:schemeClr val="tx1"/>
            </a:solidFill>
            <a:effectLst>
              <a:outerShdw blurRad="50800" dist="38100" dir="2700000" algn="tl" rotWithShape="0">
                <a:prstClr val="black">
                  <a:alpha val="40000"/>
                </a:prstClr>
              </a:outerShdw>
            </a:effectLst>
          </p:grpSpPr>
          <p:sp>
            <p:nvSpPr>
              <p:cNvPr id="1044" name="Freeform: Shape 1043">
                <a:extLst>
                  <a:ext uri="{FF2B5EF4-FFF2-40B4-BE49-F238E27FC236}">
                    <a16:creationId xmlns:a16="http://schemas.microsoft.com/office/drawing/2014/main" id="{19551404-F465-4162-BCC9-AA3DDBAEF35E}"/>
                  </a:ext>
                </a:extLst>
              </p:cNvPr>
              <p:cNvSpPr/>
              <p:nvPr/>
            </p:nvSpPr>
            <p:spPr>
              <a:xfrm>
                <a:off x="429555" y="4009901"/>
                <a:ext cx="1373192" cy="227951"/>
              </a:xfrm>
              <a:custGeom>
                <a:avLst/>
                <a:gdLst>
                  <a:gd name="connsiteX0" fmla="*/ 0 w 1373192"/>
                  <a:gd name="connsiteY0" fmla="*/ 0 h 227951"/>
                  <a:gd name="connsiteX1" fmla="*/ 1373193 w 1373192"/>
                  <a:gd name="connsiteY1" fmla="*/ 0 h 227951"/>
                  <a:gd name="connsiteX2" fmla="*/ 1373193 w 1373192"/>
                  <a:gd name="connsiteY2" fmla="*/ 227952 h 227951"/>
                  <a:gd name="connsiteX3" fmla="*/ 0 w 1373192"/>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1373192" h="227951">
                    <a:moveTo>
                      <a:pt x="0" y="0"/>
                    </a:moveTo>
                    <a:lnTo>
                      <a:pt x="1373193" y="0"/>
                    </a:lnTo>
                    <a:lnTo>
                      <a:pt x="1373193" y="227952"/>
                    </a:lnTo>
                    <a:lnTo>
                      <a:pt x="0" y="227952"/>
                    </a:lnTo>
                    <a:close/>
                  </a:path>
                </a:pathLst>
              </a:custGeom>
              <a:solidFill>
                <a:srgbClr val="00B050"/>
              </a:solidFill>
              <a:ln w="9525" cap="flat">
                <a:solidFill>
                  <a:srgbClr val="000000"/>
                </a:solid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2C82EEE2-4499-43DF-90AE-04B6EEA87E7B}"/>
                  </a:ext>
                </a:extLst>
              </p:cNvPr>
              <p:cNvSpPr/>
              <p:nvPr/>
            </p:nvSpPr>
            <p:spPr>
              <a:xfrm>
                <a:off x="2395809" y="4009901"/>
                <a:ext cx="327878" cy="227951"/>
              </a:xfrm>
              <a:custGeom>
                <a:avLst/>
                <a:gdLst>
                  <a:gd name="connsiteX0" fmla="*/ 0 w 327878"/>
                  <a:gd name="connsiteY0" fmla="*/ 0 h 227951"/>
                  <a:gd name="connsiteX1" fmla="*/ 327878 w 327878"/>
                  <a:gd name="connsiteY1" fmla="*/ 0 h 227951"/>
                  <a:gd name="connsiteX2" fmla="*/ 327878 w 327878"/>
                  <a:gd name="connsiteY2" fmla="*/ 227952 h 227951"/>
                  <a:gd name="connsiteX3" fmla="*/ 0 w 327878"/>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327878" h="227951">
                    <a:moveTo>
                      <a:pt x="0" y="0"/>
                    </a:moveTo>
                    <a:lnTo>
                      <a:pt x="327878" y="0"/>
                    </a:lnTo>
                    <a:lnTo>
                      <a:pt x="327878" y="227952"/>
                    </a:lnTo>
                    <a:lnTo>
                      <a:pt x="0" y="227952"/>
                    </a:lnTo>
                    <a:close/>
                  </a:path>
                </a:pathLst>
              </a:custGeom>
              <a:solidFill>
                <a:srgbClr val="FF0000"/>
              </a:solidFill>
              <a:ln w="9525" cap="flat">
                <a:solidFill>
                  <a:srgbClr val="000000"/>
                </a:solidFill>
                <a:prstDash val="solid"/>
                <a:miter/>
              </a:ln>
            </p:spPr>
            <p:txBody>
              <a:bodyPr rtlCol="0" anchor="ctr"/>
              <a:lstStyle/>
              <a:p>
                <a:endParaRPr lang="en-US" dirty="0">
                  <a:solidFill>
                    <a:srgbClr val="FF0000"/>
                  </a:solidFill>
                </a:endParaRPr>
              </a:p>
            </p:txBody>
          </p:sp>
          <p:sp>
            <p:nvSpPr>
              <p:cNvPr id="1046" name="Freeform: Shape 1045">
                <a:extLst>
                  <a:ext uri="{FF2B5EF4-FFF2-40B4-BE49-F238E27FC236}">
                    <a16:creationId xmlns:a16="http://schemas.microsoft.com/office/drawing/2014/main" id="{B1DCA360-FB49-41C5-B307-BEE8520F4CD4}"/>
                  </a:ext>
                </a:extLst>
              </p:cNvPr>
              <p:cNvSpPr/>
              <p:nvPr/>
            </p:nvSpPr>
            <p:spPr>
              <a:xfrm>
                <a:off x="1802748" y="4009901"/>
                <a:ext cx="593264" cy="227951"/>
              </a:xfrm>
              <a:custGeom>
                <a:avLst/>
                <a:gdLst>
                  <a:gd name="connsiteX0" fmla="*/ 0 w 593264"/>
                  <a:gd name="connsiteY0" fmla="*/ 0 h 227951"/>
                  <a:gd name="connsiteX1" fmla="*/ 593265 w 593264"/>
                  <a:gd name="connsiteY1" fmla="*/ 0 h 227951"/>
                  <a:gd name="connsiteX2" fmla="*/ 593265 w 593264"/>
                  <a:gd name="connsiteY2" fmla="*/ 227952 h 227951"/>
                  <a:gd name="connsiteX3" fmla="*/ 0 w 593264"/>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593264" h="227951">
                    <a:moveTo>
                      <a:pt x="0" y="0"/>
                    </a:moveTo>
                    <a:lnTo>
                      <a:pt x="593265" y="0"/>
                    </a:lnTo>
                    <a:lnTo>
                      <a:pt x="593265" y="227952"/>
                    </a:lnTo>
                    <a:lnTo>
                      <a:pt x="0" y="227952"/>
                    </a:lnTo>
                    <a:close/>
                  </a:path>
                </a:pathLst>
              </a:custGeom>
              <a:solidFill>
                <a:srgbClr val="00B0F0"/>
              </a:solidFill>
              <a:ln w="9525" cap="flat">
                <a:solidFill>
                  <a:srgbClr val="000000"/>
                </a:solidFill>
                <a:prstDash val="solid"/>
                <a:miter/>
              </a:ln>
            </p:spPr>
            <p:txBody>
              <a:bodyPr rtlCol="0" anchor="ctr"/>
              <a:lstStyle/>
              <a:p>
                <a:endParaRPr lang="en-US" dirty="0"/>
              </a:p>
            </p:txBody>
          </p:sp>
        </p:grpSp>
        <p:sp>
          <p:nvSpPr>
            <p:cNvPr id="359" name="TextBox 136">
              <a:extLst>
                <a:ext uri="{FF2B5EF4-FFF2-40B4-BE49-F238E27FC236}">
                  <a16:creationId xmlns:a16="http://schemas.microsoft.com/office/drawing/2014/main" id="{E2058E62-CC25-46C5-B948-A9ED7F66A8B7}"/>
                </a:ext>
              </a:extLst>
            </p:cNvPr>
            <p:cNvSpPr txBox="1">
              <a:spLocks noChangeArrowheads="1"/>
            </p:cNvSpPr>
            <p:nvPr/>
          </p:nvSpPr>
          <p:spPr bwMode="auto">
            <a:xfrm>
              <a:off x="2286348" y="2165432"/>
              <a:ext cx="626449" cy="27186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Chile</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360" name="TextBox 136">
              <a:extLst>
                <a:ext uri="{FF2B5EF4-FFF2-40B4-BE49-F238E27FC236}">
                  <a16:creationId xmlns:a16="http://schemas.microsoft.com/office/drawing/2014/main" id="{98D7C466-CB80-41B2-A43F-B0437E31EEDA}"/>
                </a:ext>
              </a:extLst>
            </p:cNvPr>
            <p:cNvSpPr txBox="1">
              <a:spLocks noChangeArrowheads="1"/>
            </p:cNvSpPr>
            <p:nvPr/>
          </p:nvSpPr>
          <p:spPr bwMode="auto">
            <a:xfrm>
              <a:off x="2202594" y="2619757"/>
              <a:ext cx="923592" cy="27186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Indonesia</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361" name="TextBox 136">
              <a:extLst>
                <a:ext uri="{FF2B5EF4-FFF2-40B4-BE49-F238E27FC236}">
                  <a16:creationId xmlns:a16="http://schemas.microsoft.com/office/drawing/2014/main" id="{1E84809E-264F-4C0B-88BF-32FAA40A7517}"/>
                </a:ext>
              </a:extLst>
            </p:cNvPr>
            <p:cNvSpPr txBox="1">
              <a:spLocks noChangeArrowheads="1"/>
            </p:cNvSpPr>
            <p:nvPr/>
          </p:nvSpPr>
          <p:spPr bwMode="auto">
            <a:xfrm>
              <a:off x="2214094" y="3064756"/>
              <a:ext cx="1847392" cy="27186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dirty="0">
                  <a:solidFill>
                    <a:srgbClr val="000000"/>
                  </a:solidFill>
                  <a:latin typeface="Arial" panose="020B0604020202020204" pitchFamily="34" charset="0"/>
                  <a:cs typeface="Arial" panose="020B0604020202020204" pitchFamily="34" charset="0"/>
                </a:rPr>
                <a:t>DRC</a:t>
              </a:r>
              <a:endParaRPr kumimoji="0" lang="en-US" sz="1200" b="1" i="1" u="none" strike="noStrike" kern="1200" cap="none" spc="0" normalizeH="0" baseline="0" noProof="0" dirty="0">
                <a:ln>
                  <a:noFill/>
                </a:ln>
                <a:solidFill>
                  <a:srgbClr val="000000"/>
                </a:solidFill>
                <a:uLnTx/>
                <a:uFillTx/>
                <a:latin typeface="Arial" panose="020B0604020202020204" pitchFamily="34" charset="0"/>
                <a:cs typeface="Arial" panose="020B0604020202020204" pitchFamily="34" charset="0"/>
              </a:endParaRPr>
            </a:p>
          </p:txBody>
        </p:sp>
        <p:sp>
          <p:nvSpPr>
            <p:cNvPr id="363" name="TextBox 136">
              <a:extLst>
                <a:ext uri="{FF2B5EF4-FFF2-40B4-BE49-F238E27FC236}">
                  <a16:creationId xmlns:a16="http://schemas.microsoft.com/office/drawing/2014/main" id="{29F1A4BF-D2C2-4191-BC67-5B56150BF6DA}"/>
                </a:ext>
              </a:extLst>
            </p:cNvPr>
            <p:cNvSpPr txBox="1">
              <a:spLocks noChangeArrowheads="1"/>
            </p:cNvSpPr>
            <p:nvPr/>
          </p:nvSpPr>
          <p:spPr bwMode="auto">
            <a:xfrm>
              <a:off x="2202593" y="3962603"/>
              <a:ext cx="1446737" cy="27186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Australia</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362" name="TextBox 136">
              <a:extLst>
                <a:ext uri="{FF2B5EF4-FFF2-40B4-BE49-F238E27FC236}">
                  <a16:creationId xmlns:a16="http://schemas.microsoft.com/office/drawing/2014/main" id="{5D01FF2C-8129-4919-80C3-FCE47F942124}"/>
                </a:ext>
              </a:extLst>
            </p:cNvPr>
            <p:cNvSpPr txBox="1">
              <a:spLocks noChangeArrowheads="1"/>
            </p:cNvSpPr>
            <p:nvPr/>
          </p:nvSpPr>
          <p:spPr bwMode="auto">
            <a:xfrm>
              <a:off x="2214094" y="3505628"/>
              <a:ext cx="1637177" cy="27186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dirty="0">
                  <a:solidFill>
                    <a:srgbClr val="000000"/>
                  </a:solidFill>
                  <a:latin typeface="Arial" panose="020B0604020202020204" pitchFamily="34" charset="0"/>
                  <a:cs typeface="Arial" panose="020B0604020202020204" pitchFamily="34" charset="0"/>
                </a:rPr>
                <a:t>China</a:t>
              </a:r>
              <a:endParaRPr kumimoji="0" lang="en-US" sz="1200" b="1" i="1" u="none" strike="noStrike" kern="1200" cap="none" spc="0" normalizeH="0" baseline="0" noProof="0" dirty="0">
                <a:ln>
                  <a:noFill/>
                </a:ln>
                <a:solidFill>
                  <a:srgbClr val="000000"/>
                </a:solidFill>
                <a:uLnTx/>
                <a:uFillTx/>
                <a:latin typeface="Arial" panose="020B0604020202020204" pitchFamily="34" charset="0"/>
                <a:cs typeface="Arial" panose="020B0604020202020204" pitchFamily="34" charset="0"/>
              </a:endParaRPr>
            </a:p>
          </p:txBody>
        </p:sp>
      </p:grpSp>
      <p:sp>
        <p:nvSpPr>
          <p:cNvPr id="295" name="TextBox 136">
            <a:extLst>
              <a:ext uri="{FF2B5EF4-FFF2-40B4-BE49-F238E27FC236}">
                <a16:creationId xmlns:a16="http://schemas.microsoft.com/office/drawing/2014/main" id="{3145E59D-D145-4DCE-8ECE-D4940EC9B604}"/>
              </a:ext>
            </a:extLst>
          </p:cNvPr>
          <p:cNvSpPr txBox="1">
            <a:spLocks noChangeArrowheads="1"/>
          </p:cNvSpPr>
          <p:nvPr/>
        </p:nvSpPr>
        <p:spPr bwMode="auto">
          <a:xfrm>
            <a:off x="2634348" y="850003"/>
            <a:ext cx="1568058" cy="40011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Processing</a:t>
            </a:r>
            <a:endParaRPr kumimoji="0" lang="en-US" sz="2000" b="1" i="1" u="none" strike="noStrike" kern="1200" cap="none" spc="0" normalizeH="0" baseline="0" noProof="0" dirty="0">
              <a:ln>
                <a:noFill/>
              </a:ln>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endParaRPr>
          </a:p>
        </p:txBody>
      </p:sp>
      <p:grpSp>
        <p:nvGrpSpPr>
          <p:cNvPr id="6" name="Group 5">
            <a:extLst>
              <a:ext uri="{FF2B5EF4-FFF2-40B4-BE49-F238E27FC236}">
                <a16:creationId xmlns:a16="http://schemas.microsoft.com/office/drawing/2014/main" id="{A3328E18-C824-4E15-84DA-4E117DD49C6E}"/>
              </a:ext>
            </a:extLst>
          </p:cNvPr>
          <p:cNvGrpSpPr/>
          <p:nvPr/>
        </p:nvGrpSpPr>
        <p:grpSpPr>
          <a:xfrm>
            <a:off x="1340715" y="1256027"/>
            <a:ext cx="3840885" cy="3592538"/>
            <a:chOff x="3843389" y="1112812"/>
            <a:chExt cx="3840885" cy="3592538"/>
          </a:xfrm>
        </p:grpSpPr>
        <p:cxnSp>
          <p:nvCxnSpPr>
            <p:cNvPr id="266" name="Straight Connector 265">
              <a:extLst>
                <a:ext uri="{FF2B5EF4-FFF2-40B4-BE49-F238E27FC236}">
                  <a16:creationId xmlns:a16="http://schemas.microsoft.com/office/drawing/2014/main" id="{E6929D80-9852-4214-ABC8-45041CBB6696}"/>
                </a:ext>
              </a:extLst>
            </p:cNvPr>
            <p:cNvCxnSpPr>
              <a:cxnSpLocks/>
            </p:cNvCxnSpPr>
            <p:nvPr/>
          </p:nvCxnSpPr>
          <p:spPr bwMode="auto">
            <a:xfrm>
              <a:off x="3900560" y="4352651"/>
              <a:ext cx="822960" cy="0"/>
            </a:xfrm>
            <a:prstGeom prst="line">
              <a:avLst/>
            </a:prstGeom>
            <a:noFill/>
            <a:ln w="12700" cap="flat" cmpd="sng" algn="ctr">
              <a:solidFill>
                <a:schemeClr val="tx1"/>
              </a:solidFill>
              <a:prstDash val="solid"/>
              <a:round/>
              <a:headEnd type="none" w="med" len="med"/>
              <a:tailEnd type="none" w="med" len="med"/>
            </a:ln>
            <a:effectLst/>
          </p:spPr>
        </p:cxnSp>
        <p:sp>
          <p:nvSpPr>
            <p:cNvPr id="268" name="TextBox 136">
              <a:extLst>
                <a:ext uri="{FF2B5EF4-FFF2-40B4-BE49-F238E27FC236}">
                  <a16:creationId xmlns:a16="http://schemas.microsoft.com/office/drawing/2014/main" id="{FBCED640-6D9C-4919-87B9-E3B1404A0C8D}"/>
                </a:ext>
              </a:extLst>
            </p:cNvPr>
            <p:cNvSpPr txBox="1">
              <a:spLocks noChangeArrowheads="1"/>
            </p:cNvSpPr>
            <p:nvPr/>
          </p:nvSpPr>
          <p:spPr bwMode="auto">
            <a:xfrm>
              <a:off x="4541295" y="4412962"/>
              <a:ext cx="425117"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72" name="TextBox 136">
              <a:extLst>
                <a:ext uri="{FF2B5EF4-FFF2-40B4-BE49-F238E27FC236}">
                  <a16:creationId xmlns:a16="http://schemas.microsoft.com/office/drawing/2014/main" id="{DCA8E72F-D93F-40C5-85DF-5129BE72E029}"/>
                </a:ext>
              </a:extLst>
            </p:cNvPr>
            <p:cNvSpPr txBox="1">
              <a:spLocks noChangeArrowheads="1"/>
            </p:cNvSpPr>
            <p:nvPr/>
          </p:nvSpPr>
          <p:spPr bwMode="auto">
            <a:xfrm>
              <a:off x="6057358" y="4412962"/>
              <a:ext cx="518092"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60%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273" name="Straight Connector 272">
              <a:extLst>
                <a:ext uri="{FF2B5EF4-FFF2-40B4-BE49-F238E27FC236}">
                  <a16:creationId xmlns:a16="http://schemas.microsoft.com/office/drawing/2014/main" id="{88C969F6-5904-4E5C-B71C-422C764E5D01}"/>
                </a:ext>
              </a:extLst>
            </p:cNvPr>
            <p:cNvCxnSpPr>
              <a:cxnSpLocks/>
            </p:cNvCxnSpPr>
            <p:nvPr/>
          </p:nvCxnSpPr>
          <p:spPr bwMode="auto">
            <a:xfrm rot="5400000">
              <a:off x="4679458" y="4402447"/>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274" name="Straight Connector 273">
              <a:extLst>
                <a:ext uri="{FF2B5EF4-FFF2-40B4-BE49-F238E27FC236}">
                  <a16:creationId xmlns:a16="http://schemas.microsoft.com/office/drawing/2014/main" id="{DF3DFDB7-C8CE-4BD1-B5F9-2ECC00D1BBA4}"/>
                </a:ext>
              </a:extLst>
            </p:cNvPr>
            <p:cNvCxnSpPr>
              <a:cxnSpLocks/>
            </p:cNvCxnSpPr>
            <p:nvPr/>
          </p:nvCxnSpPr>
          <p:spPr bwMode="auto">
            <a:xfrm rot="5400000">
              <a:off x="6269995" y="44024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275" name="TextBox 136">
              <a:extLst>
                <a:ext uri="{FF2B5EF4-FFF2-40B4-BE49-F238E27FC236}">
                  <a16:creationId xmlns:a16="http://schemas.microsoft.com/office/drawing/2014/main" id="{A245B35C-90AF-4861-ABCF-8C3961A95347}"/>
                </a:ext>
              </a:extLst>
            </p:cNvPr>
            <p:cNvSpPr txBox="1">
              <a:spLocks noChangeArrowheads="1"/>
            </p:cNvSpPr>
            <p:nvPr/>
          </p:nvSpPr>
          <p:spPr bwMode="auto">
            <a:xfrm>
              <a:off x="4996403" y="4412962"/>
              <a:ext cx="518092"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276" name="Straight Connector 275">
              <a:extLst>
                <a:ext uri="{FF2B5EF4-FFF2-40B4-BE49-F238E27FC236}">
                  <a16:creationId xmlns:a16="http://schemas.microsoft.com/office/drawing/2014/main" id="{8B5E5423-D98C-4AFA-ADC2-CE05BDE8B80B}"/>
                </a:ext>
              </a:extLst>
            </p:cNvPr>
            <p:cNvCxnSpPr>
              <a:cxnSpLocks/>
            </p:cNvCxnSpPr>
            <p:nvPr/>
          </p:nvCxnSpPr>
          <p:spPr bwMode="auto">
            <a:xfrm rot="5400000">
              <a:off x="5209637" y="44024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277" name="TextBox 136">
              <a:extLst>
                <a:ext uri="{FF2B5EF4-FFF2-40B4-BE49-F238E27FC236}">
                  <a16:creationId xmlns:a16="http://schemas.microsoft.com/office/drawing/2014/main" id="{7E39F9D3-8E72-48CC-B021-0DFEFCBE50EB}"/>
                </a:ext>
              </a:extLst>
            </p:cNvPr>
            <p:cNvSpPr txBox="1">
              <a:spLocks noChangeArrowheads="1"/>
            </p:cNvSpPr>
            <p:nvPr/>
          </p:nvSpPr>
          <p:spPr bwMode="auto">
            <a:xfrm>
              <a:off x="5526879" y="4412962"/>
              <a:ext cx="518092"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40%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278" name="Straight Connector 277">
              <a:extLst>
                <a:ext uri="{FF2B5EF4-FFF2-40B4-BE49-F238E27FC236}">
                  <a16:creationId xmlns:a16="http://schemas.microsoft.com/office/drawing/2014/main" id="{499B1B4A-FEA9-4184-A176-76E2B6EB9A29}"/>
                </a:ext>
              </a:extLst>
            </p:cNvPr>
            <p:cNvCxnSpPr>
              <a:cxnSpLocks/>
            </p:cNvCxnSpPr>
            <p:nvPr/>
          </p:nvCxnSpPr>
          <p:spPr bwMode="auto">
            <a:xfrm rot="5400000">
              <a:off x="5739816" y="44024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279" name="TextBox 136">
              <a:extLst>
                <a:ext uri="{FF2B5EF4-FFF2-40B4-BE49-F238E27FC236}">
                  <a16:creationId xmlns:a16="http://schemas.microsoft.com/office/drawing/2014/main" id="{09139858-D64A-49F6-969B-7F0711C386EC}"/>
                </a:ext>
              </a:extLst>
            </p:cNvPr>
            <p:cNvSpPr txBox="1">
              <a:spLocks noChangeArrowheads="1"/>
            </p:cNvSpPr>
            <p:nvPr/>
          </p:nvSpPr>
          <p:spPr bwMode="auto">
            <a:xfrm>
              <a:off x="6588081" y="4412962"/>
              <a:ext cx="518092"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80%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280" name="Straight Connector 279">
              <a:extLst>
                <a:ext uri="{FF2B5EF4-FFF2-40B4-BE49-F238E27FC236}">
                  <a16:creationId xmlns:a16="http://schemas.microsoft.com/office/drawing/2014/main" id="{CACF4A50-F6E4-4376-A51F-B7BEDB0E9DA9}"/>
                </a:ext>
              </a:extLst>
            </p:cNvPr>
            <p:cNvCxnSpPr>
              <a:cxnSpLocks/>
            </p:cNvCxnSpPr>
            <p:nvPr/>
          </p:nvCxnSpPr>
          <p:spPr bwMode="auto">
            <a:xfrm rot="5400000">
              <a:off x="6800174" y="44024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281" name="TextBox 136">
              <a:extLst>
                <a:ext uri="{FF2B5EF4-FFF2-40B4-BE49-F238E27FC236}">
                  <a16:creationId xmlns:a16="http://schemas.microsoft.com/office/drawing/2014/main" id="{A3542647-6CBE-4351-966F-EAFD43783A37}"/>
                </a:ext>
              </a:extLst>
            </p:cNvPr>
            <p:cNvSpPr txBox="1">
              <a:spLocks noChangeArrowheads="1"/>
            </p:cNvSpPr>
            <p:nvPr/>
          </p:nvSpPr>
          <p:spPr bwMode="auto">
            <a:xfrm>
              <a:off x="7073208" y="4412962"/>
              <a:ext cx="611066"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282" name="Straight Connector 281">
              <a:extLst>
                <a:ext uri="{FF2B5EF4-FFF2-40B4-BE49-F238E27FC236}">
                  <a16:creationId xmlns:a16="http://schemas.microsoft.com/office/drawing/2014/main" id="{2338A318-A755-4973-B90E-7871D6BAE5F5}"/>
                </a:ext>
              </a:extLst>
            </p:cNvPr>
            <p:cNvCxnSpPr>
              <a:cxnSpLocks/>
            </p:cNvCxnSpPr>
            <p:nvPr/>
          </p:nvCxnSpPr>
          <p:spPr bwMode="auto">
            <a:xfrm rot="5400000">
              <a:off x="7330352" y="44024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283" name="Rectangle 282">
              <a:extLst>
                <a:ext uri="{FF2B5EF4-FFF2-40B4-BE49-F238E27FC236}">
                  <a16:creationId xmlns:a16="http://schemas.microsoft.com/office/drawing/2014/main" id="{A79796C7-F45A-4D39-96BC-08F0D73D947F}"/>
                </a:ext>
              </a:extLst>
            </p:cNvPr>
            <p:cNvSpPr/>
            <p:nvPr/>
          </p:nvSpPr>
          <p:spPr bwMode="auto">
            <a:xfrm rot="10800000" flipV="1">
              <a:off x="4725178" y="1152250"/>
              <a:ext cx="2651760" cy="3200400"/>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84" name="TextBox 136">
              <a:extLst>
                <a:ext uri="{FF2B5EF4-FFF2-40B4-BE49-F238E27FC236}">
                  <a16:creationId xmlns:a16="http://schemas.microsoft.com/office/drawing/2014/main" id="{B3D22438-D337-4020-846B-FEC112C10EBC}"/>
                </a:ext>
              </a:extLst>
            </p:cNvPr>
            <p:cNvSpPr txBox="1">
              <a:spLocks noChangeArrowheads="1"/>
            </p:cNvSpPr>
            <p:nvPr/>
          </p:nvSpPr>
          <p:spPr bwMode="auto">
            <a:xfrm>
              <a:off x="3985528" y="1612592"/>
              <a:ext cx="766383" cy="42575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3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LNG export</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85" name="TextBox 136">
              <a:extLst>
                <a:ext uri="{FF2B5EF4-FFF2-40B4-BE49-F238E27FC236}">
                  <a16:creationId xmlns:a16="http://schemas.microsoft.com/office/drawing/2014/main" id="{CB4A0E69-1924-4745-98F6-39367B1D422E}"/>
                </a:ext>
              </a:extLst>
            </p:cNvPr>
            <p:cNvSpPr txBox="1">
              <a:spLocks noChangeArrowheads="1"/>
            </p:cNvSpPr>
            <p:nvPr/>
          </p:nvSpPr>
          <p:spPr bwMode="auto">
            <a:xfrm>
              <a:off x="3909328" y="3890062"/>
              <a:ext cx="842583" cy="42575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3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Rare earths</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86" name="TextBox 136">
              <a:extLst>
                <a:ext uri="{FF2B5EF4-FFF2-40B4-BE49-F238E27FC236}">
                  <a16:creationId xmlns:a16="http://schemas.microsoft.com/office/drawing/2014/main" id="{8E50F8FB-001A-4A28-A375-B7EA6B545BAB}"/>
                </a:ext>
              </a:extLst>
            </p:cNvPr>
            <p:cNvSpPr txBox="1">
              <a:spLocks noChangeArrowheads="1"/>
            </p:cNvSpPr>
            <p:nvPr/>
          </p:nvSpPr>
          <p:spPr bwMode="auto">
            <a:xfrm>
              <a:off x="3959409" y="1188466"/>
              <a:ext cx="792503" cy="42575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3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Oil refining</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87" name="TextBox 136">
              <a:extLst>
                <a:ext uri="{FF2B5EF4-FFF2-40B4-BE49-F238E27FC236}">
                  <a16:creationId xmlns:a16="http://schemas.microsoft.com/office/drawing/2014/main" id="{9D681C17-1BB3-4D31-9637-0DE4737D40AD}"/>
                </a:ext>
              </a:extLst>
            </p:cNvPr>
            <p:cNvSpPr txBox="1">
              <a:spLocks noChangeArrowheads="1"/>
            </p:cNvSpPr>
            <p:nvPr/>
          </p:nvSpPr>
          <p:spPr bwMode="auto">
            <a:xfrm>
              <a:off x="3959409" y="2159316"/>
              <a:ext cx="792503"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Copper</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88" name="TextBox 136">
              <a:extLst>
                <a:ext uri="{FF2B5EF4-FFF2-40B4-BE49-F238E27FC236}">
                  <a16:creationId xmlns:a16="http://schemas.microsoft.com/office/drawing/2014/main" id="{370DCAE3-9884-46C9-8A7B-325985C6DC82}"/>
                </a:ext>
              </a:extLst>
            </p:cNvPr>
            <p:cNvSpPr txBox="1">
              <a:spLocks noChangeArrowheads="1"/>
            </p:cNvSpPr>
            <p:nvPr/>
          </p:nvSpPr>
          <p:spPr bwMode="auto">
            <a:xfrm>
              <a:off x="3959408" y="3065826"/>
              <a:ext cx="792504"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Cobalt</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89" name="TextBox 136">
              <a:extLst>
                <a:ext uri="{FF2B5EF4-FFF2-40B4-BE49-F238E27FC236}">
                  <a16:creationId xmlns:a16="http://schemas.microsoft.com/office/drawing/2014/main" id="{1059E497-AD2D-45BB-936A-F6133AD482FD}"/>
                </a:ext>
              </a:extLst>
            </p:cNvPr>
            <p:cNvSpPr txBox="1">
              <a:spLocks noChangeArrowheads="1"/>
            </p:cNvSpPr>
            <p:nvPr/>
          </p:nvSpPr>
          <p:spPr bwMode="auto">
            <a:xfrm>
              <a:off x="3959408" y="3519081"/>
              <a:ext cx="792504"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Lithium</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90" name="TextBox 136">
              <a:extLst>
                <a:ext uri="{FF2B5EF4-FFF2-40B4-BE49-F238E27FC236}">
                  <a16:creationId xmlns:a16="http://schemas.microsoft.com/office/drawing/2014/main" id="{59C7D841-762E-409D-9A69-0C640C61F323}"/>
                </a:ext>
              </a:extLst>
            </p:cNvPr>
            <p:cNvSpPr txBox="1">
              <a:spLocks noChangeArrowheads="1"/>
            </p:cNvSpPr>
            <p:nvPr/>
          </p:nvSpPr>
          <p:spPr bwMode="auto">
            <a:xfrm>
              <a:off x="3959408" y="2612571"/>
              <a:ext cx="792504"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Nickel</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91" name="TextBox 136">
              <a:extLst>
                <a:ext uri="{FF2B5EF4-FFF2-40B4-BE49-F238E27FC236}">
                  <a16:creationId xmlns:a16="http://schemas.microsoft.com/office/drawing/2014/main" id="{67614249-8FFE-42B7-A157-C3AB1E6D01BB}"/>
                </a:ext>
              </a:extLst>
            </p:cNvPr>
            <p:cNvSpPr txBox="1">
              <a:spLocks noChangeArrowheads="1"/>
            </p:cNvSpPr>
            <p:nvPr/>
          </p:nvSpPr>
          <p:spPr bwMode="auto">
            <a:xfrm rot="16200000">
              <a:off x="3473367" y="1484310"/>
              <a:ext cx="1002042" cy="259045"/>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300"/>
                </a:lnSpc>
                <a:spcBef>
                  <a:spcPct val="0"/>
                </a:spcBef>
                <a:spcAft>
                  <a:spcPct val="0"/>
                </a:spcAft>
                <a:buClrTx/>
                <a:buSzTx/>
                <a:buFontTx/>
                <a:buNone/>
                <a:tabLst/>
                <a:defRPr/>
              </a:pPr>
              <a:r>
                <a:rPr lang="en-US" sz="115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Fossil fuels</a:t>
              </a:r>
              <a:endParaRPr kumimoji="0" lang="en-US" sz="115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92" name="TextBox 136">
              <a:extLst>
                <a:ext uri="{FF2B5EF4-FFF2-40B4-BE49-F238E27FC236}">
                  <a16:creationId xmlns:a16="http://schemas.microsoft.com/office/drawing/2014/main" id="{F4515250-4E61-4EA4-9513-941FF7BD084A}"/>
                </a:ext>
              </a:extLst>
            </p:cNvPr>
            <p:cNvSpPr txBox="1">
              <a:spLocks noChangeArrowheads="1"/>
            </p:cNvSpPr>
            <p:nvPr/>
          </p:nvSpPr>
          <p:spPr bwMode="auto">
            <a:xfrm rot="16200000">
              <a:off x="3526950" y="3065240"/>
              <a:ext cx="893400" cy="26052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15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Minerals</a:t>
              </a:r>
              <a:endParaRPr kumimoji="0" lang="en-US" sz="115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293" name="Straight Connector 292">
              <a:extLst>
                <a:ext uri="{FF2B5EF4-FFF2-40B4-BE49-F238E27FC236}">
                  <a16:creationId xmlns:a16="http://schemas.microsoft.com/office/drawing/2014/main" id="{7E967A43-0877-4891-A4CC-44AE2D808680}"/>
                </a:ext>
              </a:extLst>
            </p:cNvPr>
            <p:cNvCxnSpPr>
              <a:cxnSpLocks/>
            </p:cNvCxnSpPr>
            <p:nvPr/>
          </p:nvCxnSpPr>
          <p:spPr bwMode="auto">
            <a:xfrm>
              <a:off x="3900560" y="2082419"/>
              <a:ext cx="822960" cy="0"/>
            </a:xfrm>
            <a:prstGeom prst="line">
              <a:avLst/>
            </a:prstGeom>
            <a:noFill/>
            <a:ln w="12700" cap="flat" cmpd="sng" algn="ctr">
              <a:solidFill>
                <a:schemeClr val="tx1"/>
              </a:solidFill>
              <a:prstDash val="solid"/>
              <a:round/>
              <a:headEnd type="none" w="med" len="med"/>
              <a:tailEnd type="none" w="med" len="med"/>
            </a:ln>
            <a:effectLst/>
          </p:spPr>
        </p:cxnSp>
        <p:cxnSp>
          <p:nvCxnSpPr>
            <p:cNvPr id="294" name="Straight Connector 293">
              <a:extLst>
                <a:ext uri="{FF2B5EF4-FFF2-40B4-BE49-F238E27FC236}">
                  <a16:creationId xmlns:a16="http://schemas.microsoft.com/office/drawing/2014/main" id="{6A56CDD0-55F8-44A7-A214-43B74FC840F5}"/>
                </a:ext>
              </a:extLst>
            </p:cNvPr>
            <p:cNvCxnSpPr>
              <a:cxnSpLocks/>
            </p:cNvCxnSpPr>
            <p:nvPr/>
          </p:nvCxnSpPr>
          <p:spPr bwMode="auto">
            <a:xfrm>
              <a:off x="3900560" y="1152250"/>
              <a:ext cx="822960" cy="0"/>
            </a:xfrm>
            <a:prstGeom prst="line">
              <a:avLst/>
            </a:prstGeom>
            <a:noFill/>
            <a:ln w="12700" cap="flat" cmpd="sng" algn="ctr">
              <a:solidFill>
                <a:schemeClr val="tx1"/>
              </a:solidFill>
              <a:prstDash val="solid"/>
              <a:round/>
              <a:headEnd type="none" w="med" len="med"/>
              <a:tailEnd type="none" w="med" len="med"/>
            </a:ln>
            <a:effectLst/>
          </p:spPr>
        </p:cxnSp>
        <p:cxnSp>
          <p:nvCxnSpPr>
            <p:cNvPr id="302" name="Straight Connector 301">
              <a:extLst>
                <a:ext uri="{FF2B5EF4-FFF2-40B4-BE49-F238E27FC236}">
                  <a16:creationId xmlns:a16="http://schemas.microsoft.com/office/drawing/2014/main" id="{DD3A8C5A-4611-4BFB-9DC8-F581FB423D0A}"/>
                </a:ext>
              </a:extLst>
            </p:cNvPr>
            <p:cNvCxnSpPr>
              <a:cxnSpLocks/>
            </p:cNvCxnSpPr>
            <p:nvPr/>
          </p:nvCxnSpPr>
          <p:spPr bwMode="auto">
            <a:xfrm rot="5400000">
              <a:off x="3664301" y="2752450"/>
              <a:ext cx="3182112"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303" name="Straight Connector 302">
              <a:extLst>
                <a:ext uri="{FF2B5EF4-FFF2-40B4-BE49-F238E27FC236}">
                  <a16:creationId xmlns:a16="http://schemas.microsoft.com/office/drawing/2014/main" id="{497B1773-9947-425A-8A80-ACDDE6BCD83F}"/>
                </a:ext>
              </a:extLst>
            </p:cNvPr>
            <p:cNvCxnSpPr>
              <a:cxnSpLocks/>
            </p:cNvCxnSpPr>
            <p:nvPr/>
          </p:nvCxnSpPr>
          <p:spPr bwMode="auto">
            <a:xfrm rot="5400000">
              <a:off x="4194480" y="2752450"/>
              <a:ext cx="3182112"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304" name="Straight Connector 303">
              <a:extLst>
                <a:ext uri="{FF2B5EF4-FFF2-40B4-BE49-F238E27FC236}">
                  <a16:creationId xmlns:a16="http://schemas.microsoft.com/office/drawing/2014/main" id="{2CABF559-8812-4397-AFA7-453533B1A573}"/>
                </a:ext>
              </a:extLst>
            </p:cNvPr>
            <p:cNvCxnSpPr>
              <a:cxnSpLocks/>
            </p:cNvCxnSpPr>
            <p:nvPr/>
          </p:nvCxnSpPr>
          <p:spPr bwMode="auto">
            <a:xfrm rot="5400000">
              <a:off x="4724659" y="2752450"/>
              <a:ext cx="3182112"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305" name="Straight Connector 304">
              <a:extLst>
                <a:ext uri="{FF2B5EF4-FFF2-40B4-BE49-F238E27FC236}">
                  <a16:creationId xmlns:a16="http://schemas.microsoft.com/office/drawing/2014/main" id="{DF69FD80-D08B-45D9-820C-A8651610173E}"/>
                </a:ext>
              </a:extLst>
            </p:cNvPr>
            <p:cNvCxnSpPr>
              <a:cxnSpLocks/>
            </p:cNvCxnSpPr>
            <p:nvPr/>
          </p:nvCxnSpPr>
          <p:spPr bwMode="auto">
            <a:xfrm rot="5400000">
              <a:off x="5254838" y="2752450"/>
              <a:ext cx="3182112" cy="0"/>
            </a:xfrm>
            <a:prstGeom prst="line">
              <a:avLst/>
            </a:prstGeom>
            <a:noFill/>
            <a:ln w="19050" cap="flat" cmpd="sng" algn="ctr">
              <a:solidFill>
                <a:schemeClr val="tx1">
                  <a:alpha val="40000"/>
                </a:schemeClr>
              </a:solidFill>
              <a:prstDash val="solid"/>
              <a:round/>
              <a:headEnd type="none" w="med" len="med"/>
              <a:tailEnd type="none" w="med" len="med"/>
            </a:ln>
            <a:effectLst/>
          </p:spPr>
        </p:cxnSp>
        <p:grpSp>
          <p:nvGrpSpPr>
            <p:cNvPr id="1074" name="Group 1073">
              <a:extLst>
                <a:ext uri="{FF2B5EF4-FFF2-40B4-BE49-F238E27FC236}">
                  <a16:creationId xmlns:a16="http://schemas.microsoft.com/office/drawing/2014/main" id="{2E315B61-33F4-4E6F-AF81-A3E6CE6F4FE9}"/>
                </a:ext>
              </a:extLst>
            </p:cNvPr>
            <p:cNvGrpSpPr/>
            <p:nvPr/>
          </p:nvGrpSpPr>
          <p:grpSpPr>
            <a:xfrm>
              <a:off x="4735965" y="1737312"/>
              <a:ext cx="1428176" cy="227951"/>
              <a:chOff x="4738840" y="1761642"/>
              <a:chExt cx="1428176" cy="227951"/>
            </a:xfrm>
            <a:effectLst>
              <a:outerShdw blurRad="50800" dist="38100" dir="2700000" algn="tl" rotWithShape="0">
                <a:prstClr val="black">
                  <a:alpha val="40000"/>
                </a:prstClr>
              </a:outerShdw>
            </a:effectLst>
          </p:grpSpPr>
          <p:sp>
            <p:nvSpPr>
              <p:cNvPr id="1047" name="Freeform: Shape 1046">
                <a:extLst>
                  <a:ext uri="{FF2B5EF4-FFF2-40B4-BE49-F238E27FC236}">
                    <a16:creationId xmlns:a16="http://schemas.microsoft.com/office/drawing/2014/main" id="{79A9F55A-1F20-4F12-83E7-6528ABAE6A8A}"/>
                  </a:ext>
                </a:extLst>
              </p:cNvPr>
              <p:cNvSpPr/>
              <p:nvPr/>
            </p:nvSpPr>
            <p:spPr>
              <a:xfrm>
                <a:off x="4738840" y="1761642"/>
                <a:ext cx="593467" cy="227951"/>
              </a:xfrm>
              <a:custGeom>
                <a:avLst/>
                <a:gdLst>
                  <a:gd name="connsiteX0" fmla="*/ 0 w 593467"/>
                  <a:gd name="connsiteY0" fmla="*/ 0 h 227951"/>
                  <a:gd name="connsiteX1" fmla="*/ 593468 w 593467"/>
                  <a:gd name="connsiteY1" fmla="*/ 0 h 227951"/>
                  <a:gd name="connsiteX2" fmla="*/ 593468 w 593467"/>
                  <a:gd name="connsiteY2" fmla="*/ 227952 h 227951"/>
                  <a:gd name="connsiteX3" fmla="*/ 0 w 593467"/>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593467" h="227951">
                    <a:moveTo>
                      <a:pt x="0" y="0"/>
                    </a:moveTo>
                    <a:lnTo>
                      <a:pt x="593468" y="0"/>
                    </a:lnTo>
                    <a:lnTo>
                      <a:pt x="593468" y="227952"/>
                    </a:lnTo>
                    <a:lnTo>
                      <a:pt x="0" y="227952"/>
                    </a:lnTo>
                    <a:close/>
                  </a:path>
                </a:pathLst>
              </a:custGeom>
              <a:solidFill>
                <a:srgbClr val="002060"/>
              </a:solidFill>
              <a:ln w="9525" cap="flat">
                <a:solidFill>
                  <a:srgbClr val="000000"/>
                </a:solidFill>
                <a:prstDash val="solid"/>
                <a:miter/>
              </a:ln>
            </p:spPr>
            <p:txBody>
              <a:bodyPr rtlCol="0" anchor="ctr"/>
              <a:lstStyle/>
              <a:p>
                <a:endParaRPr lang="en-US" dirty="0"/>
              </a:p>
            </p:txBody>
          </p:sp>
          <p:sp>
            <p:nvSpPr>
              <p:cNvPr id="1048" name="Freeform: Shape 1047">
                <a:extLst>
                  <a:ext uri="{FF2B5EF4-FFF2-40B4-BE49-F238E27FC236}">
                    <a16:creationId xmlns:a16="http://schemas.microsoft.com/office/drawing/2014/main" id="{3D0DB2ED-C685-4250-AA7D-FCF369588DF9}"/>
                  </a:ext>
                </a:extLst>
              </p:cNvPr>
              <p:cNvSpPr/>
              <p:nvPr/>
            </p:nvSpPr>
            <p:spPr>
              <a:xfrm>
                <a:off x="5917456" y="1761642"/>
                <a:ext cx="249560" cy="227951"/>
              </a:xfrm>
              <a:custGeom>
                <a:avLst/>
                <a:gdLst>
                  <a:gd name="connsiteX0" fmla="*/ 0 w 249560"/>
                  <a:gd name="connsiteY0" fmla="*/ 0 h 227951"/>
                  <a:gd name="connsiteX1" fmla="*/ 249561 w 249560"/>
                  <a:gd name="connsiteY1" fmla="*/ 0 h 227951"/>
                  <a:gd name="connsiteX2" fmla="*/ 249561 w 249560"/>
                  <a:gd name="connsiteY2" fmla="*/ 227952 h 227951"/>
                  <a:gd name="connsiteX3" fmla="*/ 0 w 249560"/>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249560" h="227951">
                    <a:moveTo>
                      <a:pt x="0" y="0"/>
                    </a:moveTo>
                    <a:lnTo>
                      <a:pt x="249561" y="0"/>
                    </a:lnTo>
                    <a:lnTo>
                      <a:pt x="249561" y="227952"/>
                    </a:lnTo>
                    <a:lnTo>
                      <a:pt x="0" y="227952"/>
                    </a:lnTo>
                    <a:close/>
                  </a:path>
                </a:pathLst>
              </a:custGeom>
              <a:solidFill>
                <a:srgbClr val="7030A0"/>
              </a:solidFill>
              <a:ln w="9525" cap="flat">
                <a:solidFill>
                  <a:srgbClr val="000000"/>
                </a:solid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389F7105-EA88-4D98-8C59-D7E143E998BC}"/>
                  </a:ext>
                </a:extLst>
              </p:cNvPr>
              <p:cNvSpPr/>
              <p:nvPr/>
            </p:nvSpPr>
            <p:spPr>
              <a:xfrm>
                <a:off x="5332308" y="1761642"/>
                <a:ext cx="585148" cy="227951"/>
              </a:xfrm>
              <a:custGeom>
                <a:avLst/>
                <a:gdLst>
                  <a:gd name="connsiteX0" fmla="*/ 0 w 585148"/>
                  <a:gd name="connsiteY0" fmla="*/ 0 h 227951"/>
                  <a:gd name="connsiteX1" fmla="*/ 585149 w 585148"/>
                  <a:gd name="connsiteY1" fmla="*/ 0 h 227951"/>
                  <a:gd name="connsiteX2" fmla="*/ 585149 w 585148"/>
                  <a:gd name="connsiteY2" fmla="*/ 227952 h 227951"/>
                  <a:gd name="connsiteX3" fmla="*/ 0 w 585148"/>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585148" h="227951">
                    <a:moveTo>
                      <a:pt x="0" y="0"/>
                    </a:moveTo>
                    <a:lnTo>
                      <a:pt x="585149" y="0"/>
                    </a:lnTo>
                    <a:lnTo>
                      <a:pt x="585149" y="227952"/>
                    </a:lnTo>
                    <a:lnTo>
                      <a:pt x="0" y="227952"/>
                    </a:lnTo>
                    <a:close/>
                  </a:path>
                </a:pathLst>
              </a:custGeom>
              <a:solidFill>
                <a:srgbClr val="00B050"/>
              </a:solidFill>
              <a:ln w="9525" cap="flat">
                <a:solidFill>
                  <a:srgbClr val="000000"/>
                </a:solidFill>
                <a:prstDash val="solid"/>
                <a:miter/>
              </a:ln>
            </p:spPr>
            <p:txBody>
              <a:bodyPr rtlCol="0" anchor="ctr"/>
              <a:lstStyle/>
              <a:p>
                <a:endParaRPr lang="en-US" dirty="0"/>
              </a:p>
            </p:txBody>
          </p:sp>
        </p:grpSp>
        <p:sp>
          <p:nvSpPr>
            <p:cNvPr id="1051" name="Freeform: Shape 1050">
              <a:extLst>
                <a:ext uri="{FF2B5EF4-FFF2-40B4-BE49-F238E27FC236}">
                  <a16:creationId xmlns:a16="http://schemas.microsoft.com/office/drawing/2014/main" id="{C3F828E2-833A-459D-BCB2-6956ABF0784E}"/>
                </a:ext>
              </a:extLst>
            </p:cNvPr>
            <p:cNvSpPr/>
            <p:nvPr/>
          </p:nvSpPr>
          <p:spPr>
            <a:xfrm>
              <a:off x="4735965" y="1286478"/>
              <a:ext cx="539091" cy="227951"/>
            </a:xfrm>
            <a:custGeom>
              <a:avLst/>
              <a:gdLst>
                <a:gd name="connsiteX0" fmla="*/ 0 w 539091"/>
                <a:gd name="connsiteY0" fmla="*/ 0 h 227951"/>
                <a:gd name="connsiteX1" fmla="*/ 539092 w 539091"/>
                <a:gd name="connsiteY1" fmla="*/ 0 h 227951"/>
                <a:gd name="connsiteX2" fmla="*/ 539092 w 539091"/>
                <a:gd name="connsiteY2" fmla="*/ 227952 h 227951"/>
                <a:gd name="connsiteX3" fmla="*/ 0 w 539091"/>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539091" h="227951">
                  <a:moveTo>
                    <a:pt x="0" y="0"/>
                  </a:moveTo>
                  <a:lnTo>
                    <a:pt x="539092" y="0"/>
                  </a:lnTo>
                  <a:lnTo>
                    <a:pt x="539092" y="227952"/>
                  </a:lnTo>
                  <a:lnTo>
                    <a:pt x="0" y="227952"/>
                  </a:lnTo>
                  <a:close/>
                </a:path>
              </a:pathLst>
            </a:custGeom>
            <a:solidFill>
              <a:srgbClr val="7030A0"/>
            </a:solidFill>
            <a:ln w="9525" cap="flat">
              <a:solidFill>
                <a:srgbClr val="000000"/>
              </a:solidFill>
              <a:prstDash val="solid"/>
              <a:miter/>
            </a:ln>
          </p:spPr>
          <p:txBody>
            <a:bodyPr rtlCol="0" anchor="ctr"/>
            <a:lstStyle/>
            <a:p>
              <a:endParaRPr lang="en-US" dirty="0"/>
            </a:p>
          </p:txBody>
        </p:sp>
        <p:sp>
          <p:nvSpPr>
            <p:cNvPr id="1052" name="Freeform: Shape 1051">
              <a:extLst>
                <a:ext uri="{FF2B5EF4-FFF2-40B4-BE49-F238E27FC236}">
                  <a16:creationId xmlns:a16="http://schemas.microsoft.com/office/drawing/2014/main" id="{5FB5FBCE-833A-44B4-BF06-AB4C485EF078}"/>
                </a:ext>
              </a:extLst>
            </p:cNvPr>
            <p:cNvSpPr/>
            <p:nvPr/>
          </p:nvSpPr>
          <p:spPr>
            <a:xfrm>
              <a:off x="5683281" y="1286478"/>
              <a:ext cx="183822" cy="227951"/>
            </a:xfrm>
            <a:custGeom>
              <a:avLst/>
              <a:gdLst>
                <a:gd name="connsiteX0" fmla="*/ 0 w 183822"/>
                <a:gd name="connsiteY0" fmla="*/ 0 h 227951"/>
                <a:gd name="connsiteX1" fmla="*/ 183822 w 183822"/>
                <a:gd name="connsiteY1" fmla="*/ 0 h 227951"/>
                <a:gd name="connsiteX2" fmla="*/ 183822 w 183822"/>
                <a:gd name="connsiteY2" fmla="*/ 227952 h 227951"/>
                <a:gd name="connsiteX3" fmla="*/ 0 w 183822"/>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183822" h="227951">
                  <a:moveTo>
                    <a:pt x="0" y="0"/>
                  </a:moveTo>
                  <a:lnTo>
                    <a:pt x="183822" y="0"/>
                  </a:lnTo>
                  <a:lnTo>
                    <a:pt x="183822" y="227952"/>
                  </a:lnTo>
                  <a:lnTo>
                    <a:pt x="0" y="227952"/>
                  </a:lnTo>
                  <a:close/>
                </a:path>
              </a:pathLst>
            </a:custGeom>
            <a:solidFill>
              <a:srgbClr val="00ADA1"/>
            </a:solidFill>
            <a:ln w="9525" cap="flat">
              <a:solidFill>
                <a:srgbClr val="000000"/>
              </a:solidFill>
              <a:prstDash val="solid"/>
              <a:miter/>
            </a:ln>
          </p:spPr>
          <p:txBody>
            <a:bodyPr rtlCol="0" anchor="ctr"/>
            <a:lstStyle/>
            <a:p>
              <a:endParaRPr lang="en-US" dirty="0"/>
            </a:p>
          </p:txBody>
        </p:sp>
        <p:sp>
          <p:nvSpPr>
            <p:cNvPr id="1053" name="Freeform: Shape 1052">
              <a:extLst>
                <a:ext uri="{FF2B5EF4-FFF2-40B4-BE49-F238E27FC236}">
                  <a16:creationId xmlns:a16="http://schemas.microsoft.com/office/drawing/2014/main" id="{9BED0F98-C069-4E66-8C78-878CA7BD2325}"/>
                </a:ext>
              </a:extLst>
            </p:cNvPr>
            <p:cNvSpPr/>
            <p:nvPr/>
          </p:nvSpPr>
          <p:spPr>
            <a:xfrm>
              <a:off x="5275057" y="1286478"/>
              <a:ext cx="408224" cy="227951"/>
            </a:xfrm>
            <a:custGeom>
              <a:avLst/>
              <a:gdLst>
                <a:gd name="connsiteX0" fmla="*/ 0 w 408224"/>
                <a:gd name="connsiteY0" fmla="*/ 0 h 227951"/>
                <a:gd name="connsiteX1" fmla="*/ 408225 w 408224"/>
                <a:gd name="connsiteY1" fmla="*/ 0 h 227951"/>
                <a:gd name="connsiteX2" fmla="*/ 408225 w 408224"/>
                <a:gd name="connsiteY2" fmla="*/ 227952 h 227951"/>
                <a:gd name="connsiteX3" fmla="*/ 0 w 408224"/>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408224" h="227951">
                  <a:moveTo>
                    <a:pt x="0" y="0"/>
                  </a:moveTo>
                  <a:lnTo>
                    <a:pt x="408225" y="0"/>
                  </a:lnTo>
                  <a:lnTo>
                    <a:pt x="408225" y="227952"/>
                  </a:lnTo>
                  <a:lnTo>
                    <a:pt x="0" y="227952"/>
                  </a:lnTo>
                  <a:close/>
                </a:path>
              </a:pathLst>
            </a:custGeom>
            <a:solidFill>
              <a:srgbClr val="FF0000"/>
            </a:solidFill>
            <a:ln w="9525" cap="flat">
              <a:solidFill>
                <a:srgbClr val="000000"/>
              </a:solidFill>
              <a:prstDash val="solid"/>
              <a:miter/>
            </a:ln>
          </p:spPr>
          <p:txBody>
            <a:bodyPr rtlCol="0" anchor="ctr"/>
            <a:lstStyle/>
            <a:p>
              <a:endParaRPr lang="en-US" dirty="0"/>
            </a:p>
          </p:txBody>
        </p:sp>
        <p:grpSp>
          <p:nvGrpSpPr>
            <p:cNvPr id="1054" name="Graphic 76">
              <a:extLst>
                <a:ext uri="{FF2B5EF4-FFF2-40B4-BE49-F238E27FC236}">
                  <a16:creationId xmlns:a16="http://schemas.microsoft.com/office/drawing/2014/main" id="{A2463292-9E20-4BE0-8636-AB7FB536CC66}"/>
                </a:ext>
              </a:extLst>
            </p:cNvPr>
            <p:cNvGrpSpPr/>
            <p:nvPr/>
          </p:nvGrpSpPr>
          <p:grpSpPr>
            <a:xfrm>
              <a:off x="4735965" y="2636616"/>
              <a:ext cx="1516030" cy="227951"/>
              <a:chOff x="4738840" y="2660946"/>
              <a:chExt cx="1516030" cy="227951"/>
            </a:xfrm>
            <a:solidFill>
              <a:schemeClr val="tx1"/>
            </a:solidFill>
            <a:effectLst>
              <a:outerShdw blurRad="50800" dist="38100" dir="2700000" algn="tl" rotWithShape="0">
                <a:prstClr val="black">
                  <a:alpha val="40000"/>
                </a:prstClr>
              </a:outerShdw>
            </a:effectLst>
          </p:grpSpPr>
          <p:sp>
            <p:nvSpPr>
              <p:cNvPr id="1055" name="Freeform: Shape 1054">
                <a:extLst>
                  <a:ext uri="{FF2B5EF4-FFF2-40B4-BE49-F238E27FC236}">
                    <a16:creationId xmlns:a16="http://schemas.microsoft.com/office/drawing/2014/main" id="{4B5A8927-233F-4EA6-BD4E-15537F32E980}"/>
                  </a:ext>
                </a:extLst>
              </p:cNvPr>
              <p:cNvSpPr/>
              <p:nvPr/>
            </p:nvSpPr>
            <p:spPr>
              <a:xfrm>
                <a:off x="4738840" y="2660946"/>
                <a:ext cx="930881" cy="227951"/>
              </a:xfrm>
              <a:custGeom>
                <a:avLst/>
                <a:gdLst>
                  <a:gd name="connsiteX0" fmla="*/ 0 w 930881"/>
                  <a:gd name="connsiteY0" fmla="*/ 0 h 227951"/>
                  <a:gd name="connsiteX1" fmla="*/ 930882 w 930881"/>
                  <a:gd name="connsiteY1" fmla="*/ 0 h 227951"/>
                  <a:gd name="connsiteX2" fmla="*/ 930882 w 930881"/>
                  <a:gd name="connsiteY2" fmla="*/ 227952 h 227951"/>
                  <a:gd name="connsiteX3" fmla="*/ 0 w 930881"/>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930881" h="227951">
                    <a:moveTo>
                      <a:pt x="0" y="0"/>
                    </a:moveTo>
                    <a:lnTo>
                      <a:pt x="930882" y="0"/>
                    </a:lnTo>
                    <a:lnTo>
                      <a:pt x="930882" y="227952"/>
                    </a:lnTo>
                    <a:lnTo>
                      <a:pt x="0" y="227952"/>
                    </a:lnTo>
                    <a:close/>
                  </a:path>
                </a:pathLst>
              </a:custGeom>
              <a:solidFill>
                <a:srgbClr val="FF0000"/>
              </a:solidFill>
              <a:ln w="9525" cap="flat">
                <a:solidFill>
                  <a:srgbClr val="000000"/>
                </a:solidFill>
                <a:prstDash val="solid"/>
                <a:miter/>
              </a:ln>
            </p:spPr>
            <p:txBody>
              <a:bodyPr rtlCol="0" anchor="ctr"/>
              <a:lstStyle/>
              <a:p>
                <a:endParaRPr lang="en-US" dirty="0"/>
              </a:p>
            </p:txBody>
          </p:sp>
          <p:sp>
            <p:nvSpPr>
              <p:cNvPr id="1056" name="Freeform: Shape 1055">
                <a:extLst>
                  <a:ext uri="{FF2B5EF4-FFF2-40B4-BE49-F238E27FC236}">
                    <a16:creationId xmlns:a16="http://schemas.microsoft.com/office/drawing/2014/main" id="{57BB96F2-A590-442D-98AB-BF0D30732513}"/>
                  </a:ext>
                </a:extLst>
              </p:cNvPr>
              <p:cNvSpPr/>
              <p:nvPr/>
            </p:nvSpPr>
            <p:spPr>
              <a:xfrm>
                <a:off x="5669519" y="2660946"/>
                <a:ext cx="382659" cy="227951"/>
              </a:xfrm>
              <a:custGeom>
                <a:avLst/>
                <a:gdLst>
                  <a:gd name="connsiteX0" fmla="*/ 0 w 382659"/>
                  <a:gd name="connsiteY0" fmla="*/ 0 h 227951"/>
                  <a:gd name="connsiteX1" fmla="*/ 382660 w 382659"/>
                  <a:gd name="connsiteY1" fmla="*/ 0 h 227951"/>
                  <a:gd name="connsiteX2" fmla="*/ 382660 w 382659"/>
                  <a:gd name="connsiteY2" fmla="*/ 227952 h 227951"/>
                  <a:gd name="connsiteX3" fmla="*/ 0 w 382659"/>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382659" h="227951">
                    <a:moveTo>
                      <a:pt x="0" y="0"/>
                    </a:moveTo>
                    <a:lnTo>
                      <a:pt x="382660" y="0"/>
                    </a:lnTo>
                    <a:lnTo>
                      <a:pt x="382660" y="227952"/>
                    </a:lnTo>
                    <a:lnTo>
                      <a:pt x="0" y="227952"/>
                    </a:lnTo>
                    <a:close/>
                  </a:path>
                </a:pathLst>
              </a:custGeom>
              <a:solidFill>
                <a:srgbClr val="CC0099"/>
              </a:solidFill>
              <a:ln w="9525" cap="flat">
                <a:solidFill>
                  <a:srgbClr val="000000"/>
                </a:solidFill>
                <a:prstDash val="solid"/>
                <a:miter/>
              </a:ln>
            </p:spPr>
            <p:txBody>
              <a:bodyPr rtlCol="0" anchor="ctr"/>
              <a:lstStyle/>
              <a:p>
                <a:endParaRPr lang="en-US" dirty="0"/>
              </a:p>
            </p:txBody>
          </p:sp>
          <p:sp>
            <p:nvSpPr>
              <p:cNvPr id="1057" name="Freeform: Shape 1056">
                <a:extLst>
                  <a:ext uri="{FF2B5EF4-FFF2-40B4-BE49-F238E27FC236}">
                    <a16:creationId xmlns:a16="http://schemas.microsoft.com/office/drawing/2014/main" id="{4C896D3E-35F1-453F-8DBC-F69889FD071B}"/>
                  </a:ext>
                </a:extLst>
              </p:cNvPr>
              <p:cNvSpPr/>
              <p:nvPr/>
            </p:nvSpPr>
            <p:spPr>
              <a:xfrm>
                <a:off x="6052179" y="2660946"/>
                <a:ext cx="202692" cy="227951"/>
              </a:xfrm>
              <a:custGeom>
                <a:avLst/>
                <a:gdLst>
                  <a:gd name="connsiteX0" fmla="*/ 0 w 202692"/>
                  <a:gd name="connsiteY0" fmla="*/ 0 h 227951"/>
                  <a:gd name="connsiteX1" fmla="*/ 202692 w 202692"/>
                  <a:gd name="connsiteY1" fmla="*/ 0 h 227951"/>
                  <a:gd name="connsiteX2" fmla="*/ 202692 w 202692"/>
                  <a:gd name="connsiteY2" fmla="*/ 227952 h 227951"/>
                  <a:gd name="connsiteX3" fmla="*/ 0 w 202692"/>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202692" h="227951">
                    <a:moveTo>
                      <a:pt x="0" y="0"/>
                    </a:moveTo>
                    <a:lnTo>
                      <a:pt x="202692" y="0"/>
                    </a:lnTo>
                    <a:lnTo>
                      <a:pt x="202692" y="227952"/>
                    </a:lnTo>
                    <a:lnTo>
                      <a:pt x="0" y="227952"/>
                    </a:lnTo>
                    <a:close/>
                  </a:path>
                </a:pathLst>
              </a:custGeom>
              <a:solidFill>
                <a:srgbClr val="FFFF00"/>
              </a:solidFill>
              <a:ln w="9525" cap="flat">
                <a:solidFill>
                  <a:srgbClr val="000000"/>
                </a:solidFill>
                <a:prstDash val="solid"/>
                <a:miter/>
              </a:ln>
            </p:spPr>
            <p:txBody>
              <a:bodyPr rtlCol="0" anchor="ctr"/>
              <a:lstStyle/>
              <a:p>
                <a:endParaRPr lang="en-US" dirty="0"/>
              </a:p>
            </p:txBody>
          </p:sp>
        </p:grpSp>
        <p:grpSp>
          <p:nvGrpSpPr>
            <p:cNvPr id="1058" name="Graphic 76">
              <a:extLst>
                <a:ext uri="{FF2B5EF4-FFF2-40B4-BE49-F238E27FC236}">
                  <a16:creationId xmlns:a16="http://schemas.microsoft.com/office/drawing/2014/main" id="{EB66AA6C-BB3D-4531-B741-6897B6FEE6B1}"/>
                </a:ext>
              </a:extLst>
            </p:cNvPr>
            <p:cNvGrpSpPr/>
            <p:nvPr/>
          </p:nvGrpSpPr>
          <p:grpSpPr>
            <a:xfrm>
              <a:off x="4735965" y="2185781"/>
              <a:ext cx="1469162" cy="227951"/>
              <a:chOff x="4738840" y="2210111"/>
              <a:chExt cx="1469162" cy="227951"/>
            </a:xfrm>
            <a:solidFill>
              <a:schemeClr val="tx1"/>
            </a:solidFill>
            <a:effectLst>
              <a:outerShdw blurRad="50800" dist="38100" dir="2700000" algn="tl" rotWithShape="0">
                <a:prstClr val="black">
                  <a:alpha val="40000"/>
                </a:prstClr>
              </a:outerShdw>
            </a:effectLst>
          </p:grpSpPr>
          <p:sp>
            <p:nvSpPr>
              <p:cNvPr id="1059" name="Freeform: Shape 1058">
                <a:extLst>
                  <a:ext uri="{FF2B5EF4-FFF2-40B4-BE49-F238E27FC236}">
                    <a16:creationId xmlns:a16="http://schemas.microsoft.com/office/drawing/2014/main" id="{5F493945-1B57-4FB3-B17F-B20071CF04F9}"/>
                  </a:ext>
                </a:extLst>
              </p:cNvPr>
              <p:cNvSpPr/>
              <p:nvPr/>
            </p:nvSpPr>
            <p:spPr>
              <a:xfrm>
                <a:off x="4738840" y="2210111"/>
                <a:ext cx="1050184" cy="227951"/>
              </a:xfrm>
              <a:custGeom>
                <a:avLst/>
                <a:gdLst>
                  <a:gd name="connsiteX0" fmla="*/ 0 w 1050184"/>
                  <a:gd name="connsiteY0" fmla="*/ 0 h 227951"/>
                  <a:gd name="connsiteX1" fmla="*/ 1050184 w 1050184"/>
                  <a:gd name="connsiteY1" fmla="*/ 0 h 227951"/>
                  <a:gd name="connsiteX2" fmla="*/ 1050184 w 1050184"/>
                  <a:gd name="connsiteY2" fmla="*/ 227952 h 227951"/>
                  <a:gd name="connsiteX3" fmla="*/ 0 w 1050184"/>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1050184" h="227951">
                    <a:moveTo>
                      <a:pt x="0" y="0"/>
                    </a:moveTo>
                    <a:lnTo>
                      <a:pt x="1050184" y="0"/>
                    </a:lnTo>
                    <a:lnTo>
                      <a:pt x="1050184" y="227952"/>
                    </a:lnTo>
                    <a:lnTo>
                      <a:pt x="0" y="227952"/>
                    </a:lnTo>
                    <a:close/>
                  </a:path>
                </a:pathLst>
              </a:custGeom>
              <a:solidFill>
                <a:srgbClr val="FF0000"/>
              </a:solidFill>
              <a:ln w="9525" cap="flat">
                <a:solidFill>
                  <a:srgbClr val="000000"/>
                </a:solid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9C16490A-2B3B-450D-8CD8-DB8FD258213E}"/>
                  </a:ext>
                </a:extLst>
              </p:cNvPr>
              <p:cNvSpPr/>
              <p:nvPr/>
            </p:nvSpPr>
            <p:spPr>
              <a:xfrm>
                <a:off x="6038585" y="2210111"/>
                <a:ext cx="169417" cy="227951"/>
              </a:xfrm>
              <a:custGeom>
                <a:avLst/>
                <a:gdLst>
                  <a:gd name="connsiteX0" fmla="*/ 0 w 169417"/>
                  <a:gd name="connsiteY0" fmla="*/ 0 h 227951"/>
                  <a:gd name="connsiteX1" fmla="*/ 169418 w 169417"/>
                  <a:gd name="connsiteY1" fmla="*/ 0 h 227951"/>
                  <a:gd name="connsiteX2" fmla="*/ 169418 w 169417"/>
                  <a:gd name="connsiteY2" fmla="*/ 227952 h 227951"/>
                  <a:gd name="connsiteX3" fmla="*/ 0 w 169417"/>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169417" h="227951">
                    <a:moveTo>
                      <a:pt x="0" y="0"/>
                    </a:moveTo>
                    <a:lnTo>
                      <a:pt x="169418" y="0"/>
                    </a:lnTo>
                    <a:lnTo>
                      <a:pt x="169418" y="227952"/>
                    </a:lnTo>
                    <a:lnTo>
                      <a:pt x="0" y="227952"/>
                    </a:lnTo>
                    <a:close/>
                  </a:path>
                </a:pathLst>
              </a:custGeom>
              <a:solidFill>
                <a:srgbClr val="FFFF00"/>
              </a:solidFill>
              <a:ln w="9525" cap="flat">
                <a:solidFill>
                  <a:srgbClr val="000000"/>
                </a:solidFill>
                <a:prstDash val="solid"/>
                <a:miter/>
              </a:ln>
            </p:spPr>
            <p:txBody>
              <a:bodyPr rtlCol="0" anchor="ctr"/>
              <a:lstStyle/>
              <a:p>
                <a:endParaRPr lang="en-US" dirty="0"/>
              </a:p>
            </p:txBody>
          </p:sp>
          <p:sp>
            <p:nvSpPr>
              <p:cNvPr id="1061" name="Freeform: Shape 1060">
                <a:extLst>
                  <a:ext uri="{FF2B5EF4-FFF2-40B4-BE49-F238E27FC236}">
                    <a16:creationId xmlns:a16="http://schemas.microsoft.com/office/drawing/2014/main" id="{BDEFD6FD-2A13-4D72-9D4F-44EED0EE1D11}"/>
                  </a:ext>
                </a:extLst>
              </p:cNvPr>
              <p:cNvSpPr/>
              <p:nvPr/>
            </p:nvSpPr>
            <p:spPr>
              <a:xfrm>
                <a:off x="5789024" y="2210111"/>
                <a:ext cx="249560" cy="227951"/>
              </a:xfrm>
              <a:custGeom>
                <a:avLst/>
                <a:gdLst>
                  <a:gd name="connsiteX0" fmla="*/ 0 w 249560"/>
                  <a:gd name="connsiteY0" fmla="*/ 0 h 227951"/>
                  <a:gd name="connsiteX1" fmla="*/ 249560 w 249560"/>
                  <a:gd name="connsiteY1" fmla="*/ 0 h 227951"/>
                  <a:gd name="connsiteX2" fmla="*/ 249560 w 249560"/>
                  <a:gd name="connsiteY2" fmla="*/ 227952 h 227951"/>
                  <a:gd name="connsiteX3" fmla="*/ 0 w 249560"/>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249560" h="227951">
                    <a:moveTo>
                      <a:pt x="0" y="0"/>
                    </a:moveTo>
                    <a:lnTo>
                      <a:pt x="249560" y="0"/>
                    </a:lnTo>
                    <a:lnTo>
                      <a:pt x="249560" y="227952"/>
                    </a:lnTo>
                    <a:lnTo>
                      <a:pt x="0" y="227952"/>
                    </a:lnTo>
                    <a:close/>
                  </a:path>
                </a:pathLst>
              </a:custGeom>
              <a:solidFill>
                <a:srgbClr val="00B0F0"/>
              </a:solidFill>
              <a:ln w="9525" cap="flat">
                <a:solidFill>
                  <a:srgbClr val="000000"/>
                </a:solidFill>
                <a:prstDash val="solid"/>
                <a:miter/>
              </a:ln>
            </p:spPr>
            <p:txBody>
              <a:bodyPr rtlCol="0" anchor="ctr"/>
              <a:lstStyle/>
              <a:p>
                <a:endParaRPr lang="en-US" dirty="0"/>
              </a:p>
            </p:txBody>
          </p:sp>
        </p:grpSp>
        <p:grpSp>
          <p:nvGrpSpPr>
            <p:cNvPr id="1062" name="Graphic 76">
              <a:extLst>
                <a:ext uri="{FF2B5EF4-FFF2-40B4-BE49-F238E27FC236}">
                  <a16:creationId xmlns:a16="http://schemas.microsoft.com/office/drawing/2014/main" id="{0DF7D9EC-22B8-4D71-B0AF-F554BDF909FF}"/>
                </a:ext>
              </a:extLst>
            </p:cNvPr>
            <p:cNvGrpSpPr/>
            <p:nvPr/>
          </p:nvGrpSpPr>
          <p:grpSpPr>
            <a:xfrm>
              <a:off x="4735965" y="3086267"/>
              <a:ext cx="2073991" cy="227951"/>
              <a:chOff x="4738840" y="3110597"/>
              <a:chExt cx="2073991" cy="227951"/>
            </a:xfrm>
            <a:solidFill>
              <a:schemeClr val="tx1"/>
            </a:solidFill>
            <a:effectLst>
              <a:outerShdw blurRad="50800" dist="38100" dir="2700000" algn="tl" rotWithShape="0">
                <a:prstClr val="black">
                  <a:alpha val="40000"/>
                </a:prstClr>
              </a:outerShdw>
            </a:effectLst>
          </p:grpSpPr>
          <p:sp>
            <p:nvSpPr>
              <p:cNvPr id="1063" name="Freeform: Shape 1062">
                <a:extLst>
                  <a:ext uri="{FF2B5EF4-FFF2-40B4-BE49-F238E27FC236}">
                    <a16:creationId xmlns:a16="http://schemas.microsoft.com/office/drawing/2014/main" id="{25CAFEBB-F97D-4563-8A96-E8A0B3BC83B2}"/>
                  </a:ext>
                </a:extLst>
              </p:cNvPr>
              <p:cNvSpPr/>
              <p:nvPr/>
            </p:nvSpPr>
            <p:spPr>
              <a:xfrm>
                <a:off x="6431795" y="3110597"/>
                <a:ext cx="254024" cy="227951"/>
              </a:xfrm>
              <a:custGeom>
                <a:avLst/>
                <a:gdLst>
                  <a:gd name="connsiteX0" fmla="*/ 0 w 254024"/>
                  <a:gd name="connsiteY0" fmla="*/ 0 h 227951"/>
                  <a:gd name="connsiteX1" fmla="*/ 254024 w 254024"/>
                  <a:gd name="connsiteY1" fmla="*/ 0 h 227951"/>
                  <a:gd name="connsiteX2" fmla="*/ 254024 w 254024"/>
                  <a:gd name="connsiteY2" fmla="*/ 227952 h 227951"/>
                  <a:gd name="connsiteX3" fmla="*/ 0 w 254024"/>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254024" h="227951">
                    <a:moveTo>
                      <a:pt x="0" y="0"/>
                    </a:moveTo>
                    <a:lnTo>
                      <a:pt x="254024" y="0"/>
                    </a:lnTo>
                    <a:lnTo>
                      <a:pt x="254024" y="227952"/>
                    </a:lnTo>
                    <a:lnTo>
                      <a:pt x="0" y="227952"/>
                    </a:lnTo>
                    <a:close/>
                  </a:path>
                </a:pathLst>
              </a:custGeom>
              <a:solidFill>
                <a:srgbClr val="7F7F7F"/>
              </a:solidFill>
              <a:ln w="9525" cap="flat">
                <a:solidFill>
                  <a:srgbClr val="000000"/>
                </a:solidFill>
                <a:prstDash val="solid"/>
                <a:miter/>
              </a:ln>
            </p:spPr>
            <p:txBody>
              <a:bodyPr rtlCol="0" anchor="ctr"/>
              <a:lstStyle/>
              <a:p>
                <a:endParaRPr lang="en-US" dirty="0"/>
              </a:p>
            </p:txBody>
          </p:sp>
          <p:sp>
            <p:nvSpPr>
              <p:cNvPr id="1064" name="Freeform: Shape 1063">
                <a:extLst>
                  <a:ext uri="{FF2B5EF4-FFF2-40B4-BE49-F238E27FC236}">
                    <a16:creationId xmlns:a16="http://schemas.microsoft.com/office/drawing/2014/main" id="{92323EB6-B88C-4F61-8D96-D431EA4C107C}"/>
                  </a:ext>
                </a:extLst>
              </p:cNvPr>
              <p:cNvSpPr/>
              <p:nvPr/>
            </p:nvSpPr>
            <p:spPr>
              <a:xfrm>
                <a:off x="4738840" y="3110597"/>
                <a:ext cx="1692955" cy="227951"/>
              </a:xfrm>
              <a:custGeom>
                <a:avLst/>
                <a:gdLst>
                  <a:gd name="connsiteX0" fmla="*/ 0 w 1692955"/>
                  <a:gd name="connsiteY0" fmla="*/ 0 h 227951"/>
                  <a:gd name="connsiteX1" fmla="*/ 1692955 w 1692955"/>
                  <a:gd name="connsiteY1" fmla="*/ 0 h 227951"/>
                  <a:gd name="connsiteX2" fmla="*/ 1692955 w 1692955"/>
                  <a:gd name="connsiteY2" fmla="*/ 227952 h 227951"/>
                  <a:gd name="connsiteX3" fmla="*/ 0 w 1692955"/>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1692955" h="227951">
                    <a:moveTo>
                      <a:pt x="0" y="0"/>
                    </a:moveTo>
                    <a:lnTo>
                      <a:pt x="1692955" y="0"/>
                    </a:lnTo>
                    <a:lnTo>
                      <a:pt x="1692955" y="227952"/>
                    </a:lnTo>
                    <a:lnTo>
                      <a:pt x="0" y="227952"/>
                    </a:lnTo>
                    <a:close/>
                  </a:path>
                </a:pathLst>
              </a:custGeom>
              <a:solidFill>
                <a:srgbClr val="FF0000"/>
              </a:solidFill>
              <a:ln w="9525" cap="flat">
                <a:solidFill>
                  <a:srgbClr val="000000"/>
                </a:solidFill>
                <a:prstDash val="solid"/>
                <a:miter/>
              </a:ln>
            </p:spPr>
            <p:txBody>
              <a:bodyPr rtlCol="0" anchor="ctr"/>
              <a:lstStyle/>
              <a:p>
                <a:endParaRPr lang="en-US" dirty="0"/>
              </a:p>
            </p:txBody>
          </p:sp>
          <p:sp>
            <p:nvSpPr>
              <p:cNvPr id="1065" name="Freeform: Shape 1064">
                <a:extLst>
                  <a:ext uri="{FF2B5EF4-FFF2-40B4-BE49-F238E27FC236}">
                    <a16:creationId xmlns:a16="http://schemas.microsoft.com/office/drawing/2014/main" id="{70F91150-6271-45AC-ABC5-C6D5E4C4401B}"/>
                  </a:ext>
                </a:extLst>
              </p:cNvPr>
              <p:cNvSpPr/>
              <p:nvPr/>
            </p:nvSpPr>
            <p:spPr>
              <a:xfrm>
                <a:off x="6685819" y="3110597"/>
                <a:ext cx="127012" cy="227951"/>
              </a:xfrm>
              <a:custGeom>
                <a:avLst/>
                <a:gdLst>
                  <a:gd name="connsiteX0" fmla="*/ 0 w 127012"/>
                  <a:gd name="connsiteY0" fmla="*/ 0 h 227951"/>
                  <a:gd name="connsiteX1" fmla="*/ 127013 w 127012"/>
                  <a:gd name="connsiteY1" fmla="*/ 0 h 227951"/>
                  <a:gd name="connsiteX2" fmla="*/ 127013 w 127012"/>
                  <a:gd name="connsiteY2" fmla="*/ 227952 h 227951"/>
                  <a:gd name="connsiteX3" fmla="*/ 0 w 127012"/>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127012" h="227951">
                    <a:moveTo>
                      <a:pt x="0" y="0"/>
                    </a:moveTo>
                    <a:lnTo>
                      <a:pt x="127013" y="0"/>
                    </a:lnTo>
                    <a:lnTo>
                      <a:pt x="127013" y="227952"/>
                    </a:lnTo>
                    <a:lnTo>
                      <a:pt x="0" y="227952"/>
                    </a:lnTo>
                    <a:close/>
                  </a:path>
                </a:pathLst>
              </a:custGeom>
              <a:solidFill>
                <a:srgbClr val="FF7C80"/>
              </a:solidFill>
              <a:ln w="9525" cap="flat">
                <a:solidFill>
                  <a:srgbClr val="000000"/>
                </a:solidFill>
                <a:prstDash val="solid"/>
                <a:miter/>
              </a:ln>
            </p:spPr>
            <p:txBody>
              <a:bodyPr rtlCol="0" anchor="ctr"/>
              <a:lstStyle/>
              <a:p>
                <a:endParaRPr lang="en-US" dirty="0"/>
              </a:p>
            </p:txBody>
          </p:sp>
        </p:grpSp>
        <p:grpSp>
          <p:nvGrpSpPr>
            <p:cNvPr id="1066" name="Graphic 76">
              <a:extLst>
                <a:ext uri="{FF2B5EF4-FFF2-40B4-BE49-F238E27FC236}">
                  <a16:creationId xmlns:a16="http://schemas.microsoft.com/office/drawing/2014/main" id="{F640590E-E77B-4A70-BC0B-C489A1724C19}"/>
                </a:ext>
              </a:extLst>
            </p:cNvPr>
            <p:cNvGrpSpPr/>
            <p:nvPr/>
          </p:nvGrpSpPr>
          <p:grpSpPr>
            <a:xfrm>
              <a:off x="4735965" y="3537102"/>
              <a:ext cx="2524621" cy="227951"/>
              <a:chOff x="4738840" y="3561432"/>
              <a:chExt cx="2524621" cy="227951"/>
            </a:xfrm>
            <a:solidFill>
              <a:schemeClr val="tx1"/>
            </a:solidFill>
            <a:effectLst>
              <a:outerShdw blurRad="50800" dist="38100" dir="2700000" algn="tl" rotWithShape="0">
                <a:prstClr val="black">
                  <a:alpha val="40000"/>
                </a:prstClr>
              </a:outerShdw>
            </a:effectLst>
          </p:grpSpPr>
          <p:sp>
            <p:nvSpPr>
              <p:cNvPr id="1067" name="Freeform: Shape 1066">
                <a:extLst>
                  <a:ext uri="{FF2B5EF4-FFF2-40B4-BE49-F238E27FC236}">
                    <a16:creationId xmlns:a16="http://schemas.microsoft.com/office/drawing/2014/main" id="{0F3DC7F8-F74A-4B93-9C56-4169A1BBC4B1}"/>
                  </a:ext>
                </a:extLst>
              </p:cNvPr>
              <p:cNvSpPr/>
              <p:nvPr/>
            </p:nvSpPr>
            <p:spPr>
              <a:xfrm>
                <a:off x="4738840" y="3561432"/>
                <a:ext cx="1512987" cy="227951"/>
              </a:xfrm>
              <a:custGeom>
                <a:avLst/>
                <a:gdLst>
                  <a:gd name="connsiteX0" fmla="*/ 0 w 1512987"/>
                  <a:gd name="connsiteY0" fmla="*/ 0 h 227951"/>
                  <a:gd name="connsiteX1" fmla="*/ 1512987 w 1512987"/>
                  <a:gd name="connsiteY1" fmla="*/ 0 h 227951"/>
                  <a:gd name="connsiteX2" fmla="*/ 1512987 w 1512987"/>
                  <a:gd name="connsiteY2" fmla="*/ 227952 h 227951"/>
                  <a:gd name="connsiteX3" fmla="*/ 0 w 1512987"/>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1512987" h="227951">
                    <a:moveTo>
                      <a:pt x="0" y="0"/>
                    </a:moveTo>
                    <a:lnTo>
                      <a:pt x="1512987" y="0"/>
                    </a:lnTo>
                    <a:lnTo>
                      <a:pt x="1512987" y="227952"/>
                    </a:lnTo>
                    <a:lnTo>
                      <a:pt x="0" y="227952"/>
                    </a:lnTo>
                    <a:close/>
                  </a:path>
                </a:pathLst>
              </a:custGeom>
              <a:solidFill>
                <a:srgbClr val="FF0000"/>
              </a:solidFill>
              <a:ln w="9525" cap="flat">
                <a:solidFill>
                  <a:srgbClr val="000000"/>
                </a:solidFill>
                <a:prstDash val="solid"/>
                <a:miter/>
              </a:ln>
            </p:spPr>
            <p:txBody>
              <a:bodyPr rtlCol="0" anchor="ctr"/>
              <a:lstStyle/>
              <a:p>
                <a:endParaRPr lang="en-US" dirty="0"/>
              </a:p>
            </p:txBody>
          </p:sp>
          <p:sp>
            <p:nvSpPr>
              <p:cNvPr id="1068" name="Freeform: Shape 1067">
                <a:extLst>
                  <a:ext uri="{FF2B5EF4-FFF2-40B4-BE49-F238E27FC236}">
                    <a16:creationId xmlns:a16="http://schemas.microsoft.com/office/drawing/2014/main" id="{7150805E-58F6-4356-BF62-E613BA3162BB}"/>
                  </a:ext>
                </a:extLst>
              </p:cNvPr>
              <p:cNvSpPr/>
              <p:nvPr/>
            </p:nvSpPr>
            <p:spPr>
              <a:xfrm>
                <a:off x="7012480" y="3561432"/>
                <a:ext cx="250981" cy="227951"/>
              </a:xfrm>
              <a:custGeom>
                <a:avLst/>
                <a:gdLst>
                  <a:gd name="connsiteX0" fmla="*/ 0 w 250981"/>
                  <a:gd name="connsiteY0" fmla="*/ 0 h 227951"/>
                  <a:gd name="connsiteX1" fmla="*/ 250981 w 250981"/>
                  <a:gd name="connsiteY1" fmla="*/ 0 h 227951"/>
                  <a:gd name="connsiteX2" fmla="*/ 250981 w 250981"/>
                  <a:gd name="connsiteY2" fmla="*/ 227952 h 227951"/>
                  <a:gd name="connsiteX3" fmla="*/ 0 w 250981"/>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250981" h="227951">
                    <a:moveTo>
                      <a:pt x="0" y="0"/>
                    </a:moveTo>
                    <a:lnTo>
                      <a:pt x="250981" y="0"/>
                    </a:lnTo>
                    <a:lnTo>
                      <a:pt x="250981" y="227952"/>
                    </a:lnTo>
                    <a:lnTo>
                      <a:pt x="0" y="227952"/>
                    </a:lnTo>
                    <a:close/>
                  </a:path>
                </a:pathLst>
              </a:custGeom>
              <a:solidFill>
                <a:srgbClr val="FFFFB3"/>
              </a:solidFill>
              <a:ln w="9525" cap="flat">
                <a:solidFill>
                  <a:srgbClr val="000000"/>
                </a:solidFill>
                <a:prstDash val="solid"/>
                <a:miter/>
              </a:ln>
            </p:spPr>
            <p:txBody>
              <a:bodyPr rtlCol="0" anchor="ctr"/>
              <a:lstStyle/>
              <a:p>
                <a:endParaRPr lang="en-US" dirty="0"/>
              </a:p>
            </p:txBody>
          </p:sp>
          <p:sp>
            <p:nvSpPr>
              <p:cNvPr id="1069" name="Freeform: Shape 1068">
                <a:extLst>
                  <a:ext uri="{FF2B5EF4-FFF2-40B4-BE49-F238E27FC236}">
                    <a16:creationId xmlns:a16="http://schemas.microsoft.com/office/drawing/2014/main" id="{CE68F826-D8DD-4558-9878-23EAAF7DA1CA}"/>
                  </a:ext>
                </a:extLst>
              </p:cNvPr>
              <p:cNvSpPr/>
              <p:nvPr/>
            </p:nvSpPr>
            <p:spPr>
              <a:xfrm>
                <a:off x="6251827" y="3561432"/>
                <a:ext cx="760653" cy="227951"/>
              </a:xfrm>
              <a:custGeom>
                <a:avLst/>
                <a:gdLst>
                  <a:gd name="connsiteX0" fmla="*/ 0 w 760653"/>
                  <a:gd name="connsiteY0" fmla="*/ 0 h 227951"/>
                  <a:gd name="connsiteX1" fmla="*/ 760653 w 760653"/>
                  <a:gd name="connsiteY1" fmla="*/ 0 h 227951"/>
                  <a:gd name="connsiteX2" fmla="*/ 760653 w 760653"/>
                  <a:gd name="connsiteY2" fmla="*/ 227952 h 227951"/>
                  <a:gd name="connsiteX3" fmla="*/ 0 w 760653"/>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760653" h="227951">
                    <a:moveTo>
                      <a:pt x="0" y="0"/>
                    </a:moveTo>
                    <a:lnTo>
                      <a:pt x="760653" y="0"/>
                    </a:lnTo>
                    <a:lnTo>
                      <a:pt x="760653" y="227952"/>
                    </a:lnTo>
                    <a:lnTo>
                      <a:pt x="0" y="227952"/>
                    </a:lnTo>
                    <a:close/>
                  </a:path>
                </a:pathLst>
              </a:custGeom>
              <a:solidFill>
                <a:srgbClr val="00B0F0"/>
              </a:solidFill>
              <a:ln w="9525" cap="flat">
                <a:solidFill>
                  <a:srgbClr val="000000"/>
                </a:solidFill>
                <a:prstDash val="solid"/>
                <a:miter/>
              </a:ln>
            </p:spPr>
            <p:txBody>
              <a:bodyPr rtlCol="0" anchor="ctr"/>
              <a:lstStyle/>
              <a:p>
                <a:endParaRPr lang="en-US" dirty="0"/>
              </a:p>
            </p:txBody>
          </p:sp>
        </p:grpSp>
        <p:grpSp>
          <p:nvGrpSpPr>
            <p:cNvPr id="1070" name="Graphic 76">
              <a:extLst>
                <a:ext uri="{FF2B5EF4-FFF2-40B4-BE49-F238E27FC236}">
                  <a16:creationId xmlns:a16="http://schemas.microsoft.com/office/drawing/2014/main" id="{94A40A85-2CC3-4F29-BECC-A253AB979639}"/>
                </a:ext>
              </a:extLst>
            </p:cNvPr>
            <p:cNvGrpSpPr/>
            <p:nvPr/>
          </p:nvGrpSpPr>
          <p:grpSpPr>
            <a:xfrm>
              <a:off x="4735965" y="3990471"/>
              <a:ext cx="2627489" cy="227951"/>
              <a:chOff x="4738840" y="4014801"/>
              <a:chExt cx="2627489" cy="227951"/>
            </a:xfrm>
            <a:solidFill>
              <a:schemeClr val="tx1"/>
            </a:solidFill>
            <a:effectLst>
              <a:outerShdw blurRad="50800" dist="38100" dir="2700000" algn="tl" rotWithShape="0">
                <a:prstClr val="black">
                  <a:alpha val="40000"/>
                </a:prstClr>
              </a:outerShdw>
            </a:effectLst>
          </p:grpSpPr>
          <p:sp>
            <p:nvSpPr>
              <p:cNvPr id="1071" name="Freeform: Shape 1070">
                <a:extLst>
                  <a:ext uri="{FF2B5EF4-FFF2-40B4-BE49-F238E27FC236}">
                    <a16:creationId xmlns:a16="http://schemas.microsoft.com/office/drawing/2014/main" id="{D17A2CB5-92D3-465B-BA7F-6E79DCC93A0B}"/>
                  </a:ext>
                </a:extLst>
              </p:cNvPr>
              <p:cNvSpPr/>
              <p:nvPr/>
            </p:nvSpPr>
            <p:spPr>
              <a:xfrm>
                <a:off x="4738840" y="4014801"/>
                <a:ext cx="2284190" cy="227951"/>
              </a:xfrm>
              <a:custGeom>
                <a:avLst/>
                <a:gdLst>
                  <a:gd name="connsiteX0" fmla="*/ 0 w 2284190"/>
                  <a:gd name="connsiteY0" fmla="*/ 0 h 227951"/>
                  <a:gd name="connsiteX1" fmla="*/ 2284191 w 2284190"/>
                  <a:gd name="connsiteY1" fmla="*/ 0 h 227951"/>
                  <a:gd name="connsiteX2" fmla="*/ 2284191 w 2284190"/>
                  <a:gd name="connsiteY2" fmla="*/ 227952 h 227951"/>
                  <a:gd name="connsiteX3" fmla="*/ 0 w 2284190"/>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2284190" h="227951">
                    <a:moveTo>
                      <a:pt x="0" y="0"/>
                    </a:moveTo>
                    <a:lnTo>
                      <a:pt x="2284191" y="0"/>
                    </a:lnTo>
                    <a:lnTo>
                      <a:pt x="2284191" y="227952"/>
                    </a:lnTo>
                    <a:lnTo>
                      <a:pt x="0" y="227952"/>
                    </a:lnTo>
                    <a:close/>
                  </a:path>
                </a:pathLst>
              </a:custGeom>
              <a:solidFill>
                <a:srgbClr val="FF0000"/>
              </a:solidFill>
              <a:ln w="9525" cap="flat">
                <a:solidFill>
                  <a:srgbClr val="000000"/>
                </a:solidFill>
                <a:prstDash val="solid"/>
                <a:miter/>
              </a:ln>
            </p:spPr>
            <p:txBody>
              <a:bodyPr rtlCol="0" anchor="ctr"/>
              <a:lstStyle/>
              <a:p>
                <a:endParaRPr lang="en-US" dirty="0"/>
              </a:p>
            </p:txBody>
          </p:sp>
          <p:sp>
            <p:nvSpPr>
              <p:cNvPr id="1072" name="Freeform: Shape 1071">
                <a:extLst>
                  <a:ext uri="{FF2B5EF4-FFF2-40B4-BE49-F238E27FC236}">
                    <a16:creationId xmlns:a16="http://schemas.microsoft.com/office/drawing/2014/main" id="{00E762EE-FF17-4E10-A52C-A4CD47C5DAE6}"/>
                  </a:ext>
                </a:extLst>
              </p:cNvPr>
              <p:cNvSpPr/>
              <p:nvPr/>
            </p:nvSpPr>
            <p:spPr>
              <a:xfrm>
                <a:off x="7330011" y="4014801"/>
                <a:ext cx="36318" cy="227951"/>
              </a:xfrm>
              <a:custGeom>
                <a:avLst/>
                <a:gdLst>
                  <a:gd name="connsiteX0" fmla="*/ 0 w 36318"/>
                  <a:gd name="connsiteY0" fmla="*/ 0 h 227951"/>
                  <a:gd name="connsiteX1" fmla="*/ 36318 w 36318"/>
                  <a:gd name="connsiteY1" fmla="*/ 0 h 227951"/>
                  <a:gd name="connsiteX2" fmla="*/ 36318 w 36318"/>
                  <a:gd name="connsiteY2" fmla="*/ 227952 h 227951"/>
                  <a:gd name="connsiteX3" fmla="*/ 0 w 36318"/>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36318" h="227951">
                    <a:moveTo>
                      <a:pt x="0" y="0"/>
                    </a:moveTo>
                    <a:lnTo>
                      <a:pt x="36318" y="0"/>
                    </a:lnTo>
                    <a:lnTo>
                      <a:pt x="36318" y="227952"/>
                    </a:lnTo>
                    <a:lnTo>
                      <a:pt x="0" y="227952"/>
                    </a:lnTo>
                    <a:close/>
                  </a:path>
                </a:pathLst>
              </a:custGeom>
              <a:solidFill>
                <a:srgbClr val="008080"/>
              </a:solidFill>
              <a:ln w="9525" cap="flat">
                <a:solidFill>
                  <a:srgbClr val="000000"/>
                </a:solidFill>
                <a:prstDash val="solid"/>
                <a:miter/>
              </a:ln>
            </p:spPr>
            <p:txBody>
              <a:bodyPr rtlCol="0" anchor="ctr"/>
              <a:lstStyle/>
              <a:p>
                <a:endParaRPr lang="en-US" dirty="0"/>
              </a:p>
            </p:txBody>
          </p:sp>
          <p:sp>
            <p:nvSpPr>
              <p:cNvPr id="1073" name="Freeform: Shape 1072">
                <a:extLst>
                  <a:ext uri="{FF2B5EF4-FFF2-40B4-BE49-F238E27FC236}">
                    <a16:creationId xmlns:a16="http://schemas.microsoft.com/office/drawing/2014/main" id="{C8DC5B51-C60F-4CD7-BA1F-618CB87D68E1}"/>
                  </a:ext>
                </a:extLst>
              </p:cNvPr>
              <p:cNvSpPr/>
              <p:nvPr/>
            </p:nvSpPr>
            <p:spPr>
              <a:xfrm>
                <a:off x="7023031" y="4014801"/>
                <a:ext cx="306980" cy="227951"/>
              </a:xfrm>
              <a:custGeom>
                <a:avLst/>
                <a:gdLst>
                  <a:gd name="connsiteX0" fmla="*/ 0 w 306980"/>
                  <a:gd name="connsiteY0" fmla="*/ 0 h 227951"/>
                  <a:gd name="connsiteX1" fmla="*/ 306980 w 306980"/>
                  <a:gd name="connsiteY1" fmla="*/ 0 h 227951"/>
                  <a:gd name="connsiteX2" fmla="*/ 306980 w 306980"/>
                  <a:gd name="connsiteY2" fmla="*/ 227952 h 227951"/>
                  <a:gd name="connsiteX3" fmla="*/ 0 w 306980"/>
                  <a:gd name="connsiteY3" fmla="*/ 227952 h 227951"/>
                </a:gdLst>
                <a:ahLst/>
                <a:cxnLst>
                  <a:cxn ang="0">
                    <a:pos x="connsiteX0" y="connsiteY0"/>
                  </a:cxn>
                  <a:cxn ang="0">
                    <a:pos x="connsiteX1" y="connsiteY1"/>
                  </a:cxn>
                  <a:cxn ang="0">
                    <a:pos x="connsiteX2" y="connsiteY2"/>
                  </a:cxn>
                  <a:cxn ang="0">
                    <a:pos x="connsiteX3" y="connsiteY3"/>
                  </a:cxn>
                </a:cxnLst>
                <a:rect l="l" t="t" r="r" b="b"/>
                <a:pathLst>
                  <a:path w="306980" h="227951">
                    <a:moveTo>
                      <a:pt x="0" y="0"/>
                    </a:moveTo>
                    <a:lnTo>
                      <a:pt x="306980" y="0"/>
                    </a:lnTo>
                    <a:lnTo>
                      <a:pt x="306980" y="227952"/>
                    </a:lnTo>
                    <a:lnTo>
                      <a:pt x="0" y="227952"/>
                    </a:lnTo>
                    <a:close/>
                  </a:path>
                </a:pathLst>
              </a:custGeom>
              <a:solidFill>
                <a:srgbClr val="9999FF"/>
              </a:solidFill>
              <a:ln w="9525" cap="flat">
                <a:solidFill>
                  <a:srgbClr val="000000"/>
                </a:solidFill>
                <a:prstDash val="solid"/>
                <a:miter/>
              </a:ln>
            </p:spPr>
            <p:txBody>
              <a:bodyPr rtlCol="0" anchor="ctr"/>
              <a:lstStyle/>
              <a:p>
                <a:endParaRPr lang="en-US" dirty="0"/>
              </a:p>
            </p:txBody>
          </p:sp>
        </p:grpSp>
        <p:sp>
          <p:nvSpPr>
            <p:cNvPr id="364" name="TextBox 136">
              <a:extLst>
                <a:ext uri="{FF2B5EF4-FFF2-40B4-BE49-F238E27FC236}">
                  <a16:creationId xmlns:a16="http://schemas.microsoft.com/office/drawing/2014/main" id="{43CA77D2-F694-4AC5-8C50-C4D64DEDABE3}"/>
                </a:ext>
              </a:extLst>
            </p:cNvPr>
            <p:cNvSpPr txBox="1">
              <a:spLocks noChangeArrowheads="1"/>
            </p:cNvSpPr>
            <p:nvPr/>
          </p:nvSpPr>
          <p:spPr bwMode="auto">
            <a:xfrm>
              <a:off x="4755832" y="1265411"/>
              <a:ext cx="500530" cy="27186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365" name="TextBox 136">
              <a:extLst>
                <a:ext uri="{FF2B5EF4-FFF2-40B4-BE49-F238E27FC236}">
                  <a16:creationId xmlns:a16="http://schemas.microsoft.com/office/drawing/2014/main" id="{F6EE0C44-0E49-44A5-AC5A-787EC5F5F0FF}"/>
                </a:ext>
              </a:extLst>
            </p:cNvPr>
            <p:cNvSpPr txBox="1">
              <a:spLocks noChangeArrowheads="1"/>
            </p:cNvSpPr>
            <p:nvPr/>
          </p:nvSpPr>
          <p:spPr bwMode="auto">
            <a:xfrm>
              <a:off x="4735902" y="1708232"/>
              <a:ext cx="586396" cy="27186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Qatar</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366" name="TextBox 136">
              <a:extLst>
                <a:ext uri="{FF2B5EF4-FFF2-40B4-BE49-F238E27FC236}">
                  <a16:creationId xmlns:a16="http://schemas.microsoft.com/office/drawing/2014/main" id="{AC732DD7-B9EF-4B26-818F-38CA512EF0D8}"/>
                </a:ext>
              </a:extLst>
            </p:cNvPr>
            <p:cNvSpPr txBox="1">
              <a:spLocks noChangeArrowheads="1"/>
            </p:cNvSpPr>
            <p:nvPr/>
          </p:nvSpPr>
          <p:spPr bwMode="auto">
            <a:xfrm>
              <a:off x="4747402" y="2162783"/>
              <a:ext cx="1067263" cy="27186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dirty="0">
                  <a:solidFill>
                    <a:srgbClr val="000000"/>
                  </a:solidFill>
                  <a:latin typeface="Arial" panose="020B0604020202020204" pitchFamily="34" charset="0"/>
                  <a:cs typeface="Arial" panose="020B0604020202020204" pitchFamily="34" charset="0"/>
                </a:rPr>
                <a:t>China</a:t>
              </a:r>
              <a:endParaRPr kumimoji="0" lang="en-US" sz="1200" b="1" i="1" u="none" strike="noStrike" kern="1200" cap="none" spc="0" normalizeH="0" baseline="0" noProof="0" dirty="0">
                <a:ln>
                  <a:noFill/>
                </a:ln>
                <a:solidFill>
                  <a:srgbClr val="000000"/>
                </a:solidFill>
                <a:uLnTx/>
                <a:uFillTx/>
                <a:latin typeface="Arial" panose="020B0604020202020204" pitchFamily="34" charset="0"/>
                <a:cs typeface="Arial" panose="020B0604020202020204" pitchFamily="34" charset="0"/>
              </a:endParaRPr>
            </a:p>
          </p:txBody>
        </p:sp>
        <p:sp>
          <p:nvSpPr>
            <p:cNvPr id="367" name="TextBox 136">
              <a:extLst>
                <a:ext uri="{FF2B5EF4-FFF2-40B4-BE49-F238E27FC236}">
                  <a16:creationId xmlns:a16="http://schemas.microsoft.com/office/drawing/2014/main" id="{271FB11B-96AA-4577-81EB-060ED9ED973B}"/>
                </a:ext>
              </a:extLst>
            </p:cNvPr>
            <p:cNvSpPr txBox="1">
              <a:spLocks noChangeArrowheads="1"/>
            </p:cNvSpPr>
            <p:nvPr/>
          </p:nvSpPr>
          <p:spPr bwMode="auto">
            <a:xfrm>
              <a:off x="4733027" y="2617108"/>
              <a:ext cx="968069" cy="27186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dirty="0">
                  <a:solidFill>
                    <a:srgbClr val="000000"/>
                  </a:solidFill>
                  <a:latin typeface="Arial" panose="020B0604020202020204" pitchFamily="34" charset="0"/>
                  <a:cs typeface="Arial" panose="020B0604020202020204" pitchFamily="34" charset="0"/>
                </a:rPr>
                <a:t>China</a:t>
              </a:r>
              <a:endParaRPr kumimoji="0" lang="en-US" sz="1200" b="1" i="1" u="none" strike="noStrike" kern="1200" cap="none" spc="0" normalizeH="0" baseline="0" noProof="0" dirty="0">
                <a:ln>
                  <a:noFill/>
                </a:ln>
                <a:solidFill>
                  <a:srgbClr val="000000"/>
                </a:solidFill>
                <a:uLnTx/>
                <a:uFillTx/>
                <a:latin typeface="Arial" panose="020B0604020202020204" pitchFamily="34" charset="0"/>
                <a:cs typeface="Arial" panose="020B0604020202020204" pitchFamily="34" charset="0"/>
              </a:endParaRPr>
            </a:p>
          </p:txBody>
        </p:sp>
        <p:sp>
          <p:nvSpPr>
            <p:cNvPr id="368" name="TextBox 136">
              <a:extLst>
                <a:ext uri="{FF2B5EF4-FFF2-40B4-BE49-F238E27FC236}">
                  <a16:creationId xmlns:a16="http://schemas.microsoft.com/office/drawing/2014/main" id="{49BCE1F0-C460-48B0-ACE6-69FF8F9B1B21}"/>
                </a:ext>
              </a:extLst>
            </p:cNvPr>
            <p:cNvSpPr txBox="1">
              <a:spLocks noChangeArrowheads="1"/>
            </p:cNvSpPr>
            <p:nvPr/>
          </p:nvSpPr>
          <p:spPr bwMode="auto">
            <a:xfrm>
              <a:off x="4733027" y="3068557"/>
              <a:ext cx="1728904" cy="27186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dirty="0">
                  <a:solidFill>
                    <a:srgbClr val="000000"/>
                  </a:solidFill>
                  <a:latin typeface="Arial" panose="020B0604020202020204" pitchFamily="34" charset="0"/>
                  <a:cs typeface="Arial" panose="020B0604020202020204" pitchFamily="34" charset="0"/>
                </a:rPr>
                <a:t>China</a:t>
              </a:r>
              <a:endParaRPr kumimoji="0" lang="en-US" sz="1200" b="1" i="1" u="none" strike="noStrike" kern="1200" cap="none" spc="0" normalizeH="0" baseline="0" noProof="0" dirty="0">
                <a:ln>
                  <a:noFill/>
                </a:ln>
                <a:solidFill>
                  <a:srgbClr val="000000"/>
                </a:solidFill>
                <a:uLnTx/>
                <a:uFillTx/>
                <a:latin typeface="Arial" panose="020B0604020202020204" pitchFamily="34" charset="0"/>
                <a:cs typeface="Arial" panose="020B0604020202020204" pitchFamily="34" charset="0"/>
              </a:endParaRPr>
            </a:p>
          </p:txBody>
        </p:sp>
        <p:sp>
          <p:nvSpPr>
            <p:cNvPr id="369" name="TextBox 136">
              <a:extLst>
                <a:ext uri="{FF2B5EF4-FFF2-40B4-BE49-F238E27FC236}">
                  <a16:creationId xmlns:a16="http://schemas.microsoft.com/office/drawing/2014/main" id="{6B8A2C5A-A87A-4944-B88E-AC705EFBD809}"/>
                </a:ext>
              </a:extLst>
            </p:cNvPr>
            <p:cNvSpPr txBox="1">
              <a:spLocks noChangeArrowheads="1"/>
            </p:cNvSpPr>
            <p:nvPr/>
          </p:nvSpPr>
          <p:spPr bwMode="auto">
            <a:xfrm>
              <a:off x="4733027" y="3514255"/>
              <a:ext cx="1536478" cy="27186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dirty="0">
                  <a:solidFill>
                    <a:srgbClr val="000000"/>
                  </a:solidFill>
                  <a:latin typeface="Arial" panose="020B0604020202020204" pitchFamily="34" charset="0"/>
                  <a:cs typeface="Arial" panose="020B0604020202020204" pitchFamily="34" charset="0"/>
                </a:rPr>
                <a:t>China</a:t>
              </a:r>
              <a:endParaRPr kumimoji="0" lang="en-US" sz="1200" b="1" i="1" u="none" strike="noStrike" kern="1200" cap="none" spc="0" normalizeH="0" baseline="0" noProof="0" dirty="0">
                <a:ln>
                  <a:noFill/>
                </a:ln>
                <a:solidFill>
                  <a:srgbClr val="000000"/>
                </a:solidFill>
                <a:uLnTx/>
                <a:uFillTx/>
                <a:latin typeface="Arial" panose="020B0604020202020204" pitchFamily="34" charset="0"/>
                <a:cs typeface="Arial" panose="020B0604020202020204" pitchFamily="34" charset="0"/>
              </a:endParaRPr>
            </a:p>
          </p:txBody>
        </p:sp>
        <p:sp>
          <p:nvSpPr>
            <p:cNvPr id="370" name="TextBox 136">
              <a:extLst>
                <a:ext uri="{FF2B5EF4-FFF2-40B4-BE49-F238E27FC236}">
                  <a16:creationId xmlns:a16="http://schemas.microsoft.com/office/drawing/2014/main" id="{BD28DD16-2BD9-46D1-8C08-9B9554611511}"/>
                </a:ext>
              </a:extLst>
            </p:cNvPr>
            <p:cNvSpPr txBox="1">
              <a:spLocks noChangeArrowheads="1"/>
            </p:cNvSpPr>
            <p:nvPr/>
          </p:nvSpPr>
          <p:spPr bwMode="auto">
            <a:xfrm>
              <a:off x="4741651" y="3968870"/>
              <a:ext cx="2305652" cy="27186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dirty="0">
                  <a:solidFill>
                    <a:srgbClr val="000000"/>
                  </a:solidFill>
                  <a:latin typeface="Arial" panose="020B0604020202020204" pitchFamily="34" charset="0"/>
                  <a:cs typeface="Arial" panose="020B0604020202020204" pitchFamily="34" charset="0"/>
                </a:rPr>
                <a:t>China</a:t>
              </a:r>
              <a:endParaRPr kumimoji="0" lang="en-US" sz="1200" b="1" i="1" u="none" strike="noStrike" kern="1200" cap="none" spc="0" normalizeH="0" baseline="0" noProof="0" dirty="0">
                <a:ln>
                  <a:noFill/>
                </a:ln>
                <a:solidFill>
                  <a:srgbClr val="000000"/>
                </a:solidFill>
                <a:uLnTx/>
                <a:uFillTx/>
                <a:latin typeface="Arial" panose="020B0604020202020204" pitchFamily="34" charset="0"/>
                <a:cs typeface="Arial" panose="020B0604020202020204" pitchFamily="34" charset="0"/>
              </a:endParaRPr>
            </a:p>
          </p:txBody>
        </p:sp>
      </p:grpSp>
      <p:sp>
        <p:nvSpPr>
          <p:cNvPr id="198" name="Rectangle 197">
            <a:extLst>
              <a:ext uri="{FF2B5EF4-FFF2-40B4-BE49-F238E27FC236}">
                <a16:creationId xmlns:a16="http://schemas.microsoft.com/office/drawing/2014/main" id="{FC9F0A9B-F9F2-481E-B580-9987545913CB}"/>
              </a:ext>
            </a:extLst>
          </p:cNvPr>
          <p:cNvSpPr/>
          <p:nvPr/>
        </p:nvSpPr>
        <p:spPr>
          <a:xfrm>
            <a:off x="899696" y="1878798"/>
            <a:ext cx="7344608" cy="2123658"/>
          </a:xfrm>
          <a:prstGeom prst="rect">
            <a:avLst/>
          </a:prstGeom>
          <a:solidFill>
            <a:srgbClr val="0070C0">
              <a:alpha val="80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China controls the global supply chains for solar, wind and batteries</a:t>
            </a:r>
          </a:p>
        </p:txBody>
      </p:sp>
      <p:pic>
        <p:nvPicPr>
          <p:cNvPr id="4" name="Audio 3">
            <a:hlinkClick r:id="" action="ppaction://media"/>
            <a:extLst>
              <a:ext uri="{FF2B5EF4-FFF2-40B4-BE49-F238E27FC236}">
                <a16:creationId xmlns:a16="http://schemas.microsoft.com/office/drawing/2014/main" id="{C7C4AC65-51C6-4F17-A127-82FE013EB99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1337051746"/>
      </p:ext>
    </p:extLst>
  </p:cSld>
  <p:clrMapOvr>
    <a:masterClrMapping/>
  </p:clrMapOvr>
  <mc:AlternateContent xmlns:mc="http://schemas.openxmlformats.org/markup-compatibility/2006" xmlns:p14="http://schemas.microsoft.com/office/powerpoint/2010/main">
    <mc:Choice Requires="p14">
      <p:transition spd="med" p14:dur="700" advTm="73833">
        <p:fade/>
      </p:transition>
    </mc:Choice>
    <mc:Fallback xmlns="">
      <p:transition spd="med" advTm="738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left)">
                                      <p:cBhvr>
                                        <p:cTn id="11" dur="15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wipe(left)">
                                      <p:cBhvr>
                                        <p:cTn id="16" dur="15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xit" presetSubtype="0" fill="hold" grpId="0" nodeType="clickEffect">
                                  <p:stCondLst>
                                    <p:cond delay="0"/>
                                  </p:stCondLst>
                                  <p:childTnLst>
                                    <p:animEffect transition="out" filter="fade">
                                      <p:cBhvr>
                                        <p:cTn id="20" dur="1000"/>
                                        <p:tgtEl>
                                          <p:spTgt spid="265"/>
                                        </p:tgtEl>
                                      </p:cBhvr>
                                    </p:animEffect>
                                    <p:set>
                                      <p:cBhvr>
                                        <p:cTn id="21" dur="1" fill="hold">
                                          <p:stCondLst>
                                            <p:cond delay="999"/>
                                          </p:stCondLst>
                                        </p:cTn>
                                        <p:tgtEl>
                                          <p:spTgt spid="265"/>
                                        </p:tgtEl>
                                        <p:attrNameLst>
                                          <p:attrName>style.visibility</p:attrName>
                                        </p:attrNameLst>
                                      </p:cBhvr>
                                      <p:to>
                                        <p:strVal val="hidden"/>
                                      </p:to>
                                    </p:set>
                                  </p:childTnLst>
                                </p:cTn>
                              </p:par>
                              <p:par>
                                <p:cTn id="22" presetID="10" presetClass="exit" presetSubtype="0" fill="hold" nodeType="withEffect">
                                  <p:stCondLst>
                                    <p:cond delay="0"/>
                                  </p:stCondLst>
                                  <p:childTnLst>
                                    <p:animEffect transition="out" filter="fade">
                                      <p:cBhvr>
                                        <p:cTn id="23" dur="1000"/>
                                        <p:tgtEl>
                                          <p:spTgt spid="13"/>
                                        </p:tgtEl>
                                      </p:cBhvr>
                                    </p:animEffect>
                                    <p:set>
                                      <p:cBhvr>
                                        <p:cTn id="24" dur="1" fill="hold">
                                          <p:stCondLst>
                                            <p:cond delay="999"/>
                                          </p:stCondLst>
                                        </p:cTn>
                                        <p:tgtEl>
                                          <p:spTgt spid="13"/>
                                        </p:tgtEl>
                                        <p:attrNameLst>
                                          <p:attrName>style.visibility</p:attrName>
                                        </p:attrNameLst>
                                      </p:cBhvr>
                                      <p:to>
                                        <p:strVal val="hidden"/>
                                      </p:to>
                                    </p:set>
                                  </p:childTnLst>
                                </p:cTn>
                              </p:par>
                              <p:par>
                                <p:cTn id="25" presetID="10" presetClass="entr" presetSubtype="0" fill="hold" grpId="0" nodeType="withEffect">
                                  <p:stCondLst>
                                    <p:cond delay="0"/>
                                  </p:stCondLst>
                                  <p:childTnLst>
                                    <p:set>
                                      <p:cBhvr>
                                        <p:cTn id="26" dur="1" fill="hold">
                                          <p:stCondLst>
                                            <p:cond delay="0"/>
                                          </p:stCondLst>
                                        </p:cTn>
                                        <p:tgtEl>
                                          <p:spTgt spid="295"/>
                                        </p:tgtEl>
                                        <p:attrNameLst>
                                          <p:attrName>style.visibility</p:attrName>
                                        </p:attrNameLst>
                                      </p:cBhvr>
                                      <p:to>
                                        <p:strVal val="visible"/>
                                      </p:to>
                                    </p:set>
                                    <p:animEffect transition="in" filter="fade">
                                      <p:cBhvr>
                                        <p:cTn id="27" dur="2000"/>
                                        <p:tgtEl>
                                          <p:spTgt spid="295"/>
                                        </p:tgtEl>
                                      </p:cBhvr>
                                    </p:animEffect>
                                  </p:childTnLst>
                                </p:cTn>
                              </p:par>
                              <p:par>
                                <p:cTn id="28" presetID="22" presetClass="entr" presetSubtype="8" fill="hold" nodeType="with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wipe(left)">
                                      <p:cBhvr>
                                        <p:cTn id="30" dur="2000"/>
                                        <p:tgtEl>
                                          <p:spTgt spid="6"/>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198"/>
                                        </p:tgtEl>
                                        <p:attrNameLst>
                                          <p:attrName>style.visibility</p:attrName>
                                        </p:attrNameLst>
                                      </p:cBhvr>
                                      <p:to>
                                        <p:strVal val="visible"/>
                                      </p:to>
                                    </p:set>
                                    <p:anim calcmode="lin" valueType="num">
                                      <p:cBhvr>
                                        <p:cTn id="35" dur="1000" fill="hold"/>
                                        <p:tgtEl>
                                          <p:spTgt spid="198"/>
                                        </p:tgtEl>
                                        <p:attrNameLst>
                                          <p:attrName>ppt_w</p:attrName>
                                        </p:attrNameLst>
                                      </p:cBhvr>
                                      <p:tavLst>
                                        <p:tav tm="0">
                                          <p:val>
                                            <p:fltVal val="0"/>
                                          </p:val>
                                        </p:tav>
                                        <p:tav tm="100000">
                                          <p:val>
                                            <p:strVal val="#ppt_w"/>
                                          </p:val>
                                        </p:tav>
                                      </p:tavLst>
                                    </p:anim>
                                    <p:anim calcmode="lin" valueType="num">
                                      <p:cBhvr>
                                        <p:cTn id="36" dur="1000" fill="hold"/>
                                        <p:tgtEl>
                                          <p:spTgt spid="198"/>
                                        </p:tgtEl>
                                        <p:attrNameLst>
                                          <p:attrName>ppt_h</p:attrName>
                                        </p:attrNameLst>
                                      </p:cBhvr>
                                      <p:tavLst>
                                        <p:tav tm="0">
                                          <p:val>
                                            <p:fltVal val="0"/>
                                          </p:val>
                                        </p:tav>
                                        <p:tav tm="100000">
                                          <p:val>
                                            <p:strVal val="#ppt_h"/>
                                          </p:val>
                                        </p:tav>
                                      </p:tavLst>
                                    </p:anim>
                                    <p:animEffect transition="in" filter="fade">
                                      <p:cBhvr>
                                        <p:cTn id="37" dur="1000"/>
                                        <p:tgtEl>
                                          <p:spTgt spid="19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8" fill="hold" display="0">
                  <p:stCondLst>
                    <p:cond delay="indefinite"/>
                  </p:stCondLst>
                  <p:endCondLst>
                    <p:cond evt="onStopAudio" delay="0">
                      <p:tgtEl>
                        <p:sldTgt/>
                      </p:tgtEl>
                    </p:cond>
                  </p:endCondLst>
                </p:cTn>
                <p:tgtEl>
                  <p:spTgt spid="4"/>
                </p:tgtEl>
              </p:cMediaNode>
            </p:audio>
          </p:childTnLst>
        </p:cTn>
      </p:par>
    </p:tnLst>
    <p:bldLst>
      <p:bldP spid="265" grpId="0"/>
      <p:bldP spid="295" grpId="0"/>
      <p:bldP spid="198"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6"/>
          <p:cNvSpPr txBox="1">
            <a:spLocks noChangeArrowheads="1"/>
          </p:cNvSpPr>
          <p:nvPr/>
        </p:nvSpPr>
        <p:spPr bwMode="auto">
          <a:xfrm>
            <a:off x="8458200" y="4930016"/>
            <a:ext cx="685800"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altLang="en-US" sz="6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QAe9152</a:t>
            </a:r>
          </a:p>
        </p:txBody>
      </p:sp>
      <p:sp>
        <p:nvSpPr>
          <p:cNvPr id="5" name="TextBox 66"/>
          <p:cNvSpPr txBox="1">
            <a:spLocks noChangeArrowheads="1"/>
          </p:cNvSpPr>
          <p:nvPr/>
        </p:nvSpPr>
        <p:spPr bwMode="auto">
          <a:xfrm>
            <a:off x="0" y="4914627"/>
            <a:ext cx="2133599"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 Benchmark Mineral Intelligence</a:t>
            </a:r>
            <a:endParaRPr kumimoji="0" lang="en-US" sz="10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
        <p:nvSpPr>
          <p:cNvPr id="173" name="Rectangle 111"/>
          <p:cNvSpPr>
            <a:spLocks noChangeArrowheads="1"/>
          </p:cNvSpPr>
          <p:nvPr/>
        </p:nvSpPr>
        <p:spPr bwMode="auto">
          <a:xfrm>
            <a:off x="56550" y="133350"/>
            <a:ext cx="9030901" cy="484867"/>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2800" b="1" i="0" u="none" strike="noStrike" kern="1200" cap="small" spc="0" normalizeH="0" noProof="0" dirty="0">
                <a:ln>
                  <a:noFill/>
                </a:ln>
                <a:solidFill>
                  <a:srgbClr val="737300">
                    <a:lumMod val="20000"/>
                    <a:lumOff val="80000"/>
                  </a:srgbClr>
                </a:solidFill>
                <a:effectLst>
                  <a:outerShdw blurRad="38100" dist="38100" dir="2700000" algn="tl">
                    <a:srgbClr val="000000"/>
                  </a:outerShdw>
                </a:effectLst>
                <a:uLnTx/>
                <a:uFillTx/>
                <a:latin typeface="Arial" pitchFamily="34" charset="0"/>
                <a:ea typeface="+mn-ea"/>
                <a:cs typeface="+mn-cs"/>
              </a:rPr>
              <a:t>Worldwide Lithium Demand and Supply</a:t>
            </a:r>
            <a:endParaRPr kumimoji="0" lang="en-US" sz="2800" b="1" i="1" u="none" strike="noStrike" kern="1200" cap="small" spc="0" normalizeH="0" noProof="0" dirty="0">
              <a:ln>
                <a:noFill/>
              </a:ln>
              <a:solidFill>
                <a:srgbClr val="7373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sp>
        <p:nvSpPr>
          <p:cNvPr id="315" name="TextBox 136"/>
          <p:cNvSpPr txBox="1">
            <a:spLocks noChangeArrowheads="1"/>
          </p:cNvSpPr>
          <p:nvPr/>
        </p:nvSpPr>
        <p:spPr bwMode="auto">
          <a:xfrm>
            <a:off x="870269" y="538022"/>
            <a:ext cx="7403502" cy="39119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2000" b="1" i="0" u="none" strike="noStrike" kern="1200" cap="small" spc="0" normalizeH="0" noProof="0" dirty="0">
                <a:ln>
                  <a:noFill/>
                </a:ln>
                <a:solidFill>
                  <a:srgbClr val="CCFFCC"/>
                </a:solidFill>
                <a:effectLst>
                  <a:outerShdw blurRad="38100" dist="38100" dir="2700000" algn="tl">
                    <a:srgbClr val="000000"/>
                  </a:outerShdw>
                </a:effectLst>
                <a:uLnTx/>
                <a:uFillTx/>
                <a:latin typeface="Arial" pitchFamily="34" charset="0"/>
                <a:ea typeface="+mn-ea"/>
                <a:cs typeface="+mn-cs"/>
              </a:rPr>
              <a:t>Annual millions of tonnes of lithium carbonate equivalent</a:t>
            </a:r>
          </a:p>
        </p:txBody>
      </p:sp>
      <p:sp>
        <p:nvSpPr>
          <p:cNvPr id="87" name="Rectangle 86"/>
          <p:cNvSpPr/>
          <p:nvPr/>
        </p:nvSpPr>
        <p:spPr bwMode="auto">
          <a:xfrm>
            <a:off x="554790" y="1335171"/>
            <a:ext cx="5791590" cy="3017520"/>
          </a:xfrm>
          <a:prstGeom prst="rect">
            <a:avLst/>
          </a:prstGeom>
          <a:solidFill>
            <a:schemeClr val="tx1">
              <a:lumMod val="75000"/>
              <a:alpha val="69804"/>
            </a:schemeClr>
          </a:solidFill>
          <a:ln w="127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nvGrpSpPr>
          <p:cNvPr id="2" name="Group 1">
            <a:extLst>
              <a:ext uri="{FF2B5EF4-FFF2-40B4-BE49-F238E27FC236}">
                <a16:creationId xmlns:a16="http://schemas.microsoft.com/office/drawing/2014/main" id="{2C7B9833-E12A-429A-A213-41471AAD1CDC}"/>
              </a:ext>
            </a:extLst>
          </p:cNvPr>
          <p:cNvGrpSpPr/>
          <p:nvPr/>
        </p:nvGrpSpPr>
        <p:grpSpPr>
          <a:xfrm>
            <a:off x="6349575" y="1159440"/>
            <a:ext cx="341155" cy="3352954"/>
            <a:chOff x="6349575" y="1159440"/>
            <a:chExt cx="341155" cy="3352954"/>
          </a:xfrm>
        </p:grpSpPr>
        <p:sp>
          <p:nvSpPr>
            <p:cNvPr id="88" name="TextBox 136"/>
            <p:cNvSpPr txBox="1">
              <a:spLocks noChangeArrowheads="1"/>
            </p:cNvSpPr>
            <p:nvPr/>
          </p:nvSpPr>
          <p:spPr bwMode="auto">
            <a:xfrm>
              <a:off x="6392250" y="1159440"/>
              <a:ext cx="298480" cy="338554"/>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9" name="TextBox 136"/>
            <p:cNvSpPr txBox="1">
              <a:spLocks noChangeArrowheads="1"/>
            </p:cNvSpPr>
            <p:nvPr/>
          </p:nvSpPr>
          <p:spPr bwMode="auto">
            <a:xfrm>
              <a:off x="6392250" y="2968080"/>
              <a:ext cx="298480" cy="338554"/>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0" name="TextBox 136"/>
            <p:cNvSpPr txBox="1">
              <a:spLocks noChangeArrowheads="1"/>
            </p:cNvSpPr>
            <p:nvPr/>
          </p:nvSpPr>
          <p:spPr bwMode="auto">
            <a:xfrm>
              <a:off x="6392250" y="3570960"/>
              <a:ext cx="298480" cy="338554"/>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2" name="TextBox 136"/>
            <p:cNvSpPr txBox="1">
              <a:spLocks noChangeArrowheads="1"/>
            </p:cNvSpPr>
            <p:nvPr/>
          </p:nvSpPr>
          <p:spPr bwMode="auto">
            <a:xfrm>
              <a:off x="6392250" y="4173840"/>
              <a:ext cx="298480" cy="338554"/>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93" name="Straight Connector 92"/>
            <p:cNvCxnSpPr/>
            <p:nvPr/>
          </p:nvCxnSpPr>
          <p:spPr bwMode="auto">
            <a:xfrm>
              <a:off x="6349575" y="1335943"/>
              <a:ext cx="91440" cy="0"/>
            </a:xfrm>
            <a:prstGeom prst="line">
              <a:avLst/>
            </a:prstGeom>
            <a:noFill/>
            <a:ln w="12700" cap="flat" cmpd="sng" algn="ctr">
              <a:solidFill>
                <a:srgbClr val="000000"/>
              </a:solidFill>
              <a:prstDash val="solid"/>
              <a:round/>
              <a:headEnd type="none" w="med" len="med"/>
              <a:tailEnd type="none" w="med" len="med"/>
            </a:ln>
            <a:effectLst/>
          </p:spPr>
        </p:cxnSp>
        <p:cxnSp>
          <p:nvCxnSpPr>
            <p:cNvPr id="95" name="Straight Connector 94"/>
            <p:cNvCxnSpPr/>
            <p:nvPr/>
          </p:nvCxnSpPr>
          <p:spPr bwMode="auto">
            <a:xfrm>
              <a:off x="6349575" y="3145573"/>
              <a:ext cx="91440" cy="0"/>
            </a:xfrm>
            <a:prstGeom prst="line">
              <a:avLst/>
            </a:prstGeom>
            <a:noFill/>
            <a:ln w="12700" cap="flat" cmpd="sng" algn="ctr">
              <a:solidFill>
                <a:srgbClr val="000000"/>
              </a:solidFill>
              <a:prstDash val="solid"/>
              <a:round/>
              <a:headEnd type="none" w="med" len="med"/>
              <a:tailEnd type="none" w="med" len="med"/>
            </a:ln>
            <a:effectLst/>
          </p:spPr>
        </p:cxnSp>
        <p:cxnSp>
          <p:nvCxnSpPr>
            <p:cNvPr id="97" name="Straight Connector 96"/>
            <p:cNvCxnSpPr/>
            <p:nvPr/>
          </p:nvCxnSpPr>
          <p:spPr bwMode="auto">
            <a:xfrm>
              <a:off x="6349575" y="3748783"/>
              <a:ext cx="91440" cy="0"/>
            </a:xfrm>
            <a:prstGeom prst="line">
              <a:avLst/>
            </a:prstGeom>
            <a:noFill/>
            <a:ln w="12700" cap="flat" cmpd="sng" algn="ctr">
              <a:solidFill>
                <a:srgbClr val="000000"/>
              </a:solidFill>
              <a:prstDash val="solid"/>
              <a:round/>
              <a:headEnd type="none" w="med" len="med"/>
              <a:tailEnd type="none" w="med" len="med"/>
            </a:ln>
            <a:effectLst/>
          </p:spPr>
        </p:cxnSp>
        <p:cxnSp>
          <p:nvCxnSpPr>
            <p:cNvPr id="98" name="Straight Connector 97"/>
            <p:cNvCxnSpPr/>
            <p:nvPr/>
          </p:nvCxnSpPr>
          <p:spPr bwMode="auto">
            <a:xfrm>
              <a:off x="6349575" y="4351994"/>
              <a:ext cx="91440" cy="0"/>
            </a:xfrm>
            <a:prstGeom prst="line">
              <a:avLst/>
            </a:prstGeom>
            <a:noFill/>
            <a:ln w="12700" cap="flat" cmpd="sng" algn="ctr">
              <a:solidFill>
                <a:srgbClr val="000000"/>
              </a:solidFill>
              <a:prstDash val="solid"/>
              <a:round/>
              <a:headEnd type="none" w="med" len="med"/>
              <a:tailEnd type="none" w="med" len="med"/>
            </a:ln>
            <a:effectLst/>
          </p:spPr>
        </p:cxnSp>
        <p:sp>
          <p:nvSpPr>
            <p:cNvPr id="99" name="TextBox 136"/>
            <p:cNvSpPr txBox="1">
              <a:spLocks noChangeArrowheads="1"/>
            </p:cNvSpPr>
            <p:nvPr/>
          </p:nvSpPr>
          <p:spPr bwMode="auto">
            <a:xfrm>
              <a:off x="6392250" y="2365200"/>
              <a:ext cx="298480" cy="338554"/>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00" name="Straight Connector 99"/>
            <p:cNvCxnSpPr/>
            <p:nvPr/>
          </p:nvCxnSpPr>
          <p:spPr bwMode="auto">
            <a:xfrm>
              <a:off x="6349575" y="2542363"/>
              <a:ext cx="91440" cy="0"/>
            </a:xfrm>
            <a:prstGeom prst="line">
              <a:avLst/>
            </a:prstGeom>
            <a:noFill/>
            <a:ln w="12700" cap="flat" cmpd="sng" algn="ctr">
              <a:solidFill>
                <a:srgbClr val="000000"/>
              </a:solidFill>
              <a:prstDash val="solid"/>
              <a:round/>
              <a:headEnd type="none" w="med" len="med"/>
              <a:tailEnd type="none" w="med" len="med"/>
            </a:ln>
            <a:effectLst/>
          </p:spPr>
        </p:cxnSp>
        <p:sp>
          <p:nvSpPr>
            <p:cNvPr id="113" name="TextBox 136"/>
            <p:cNvSpPr txBox="1">
              <a:spLocks noChangeArrowheads="1"/>
            </p:cNvSpPr>
            <p:nvPr/>
          </p:nvSpPr>
          <p:spPr bwMode="auto">
            <a:xfrm>
              <a:off x="6392250" y="1762320"/>
              <a:ext cx="298480" cy="338554"/>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4</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14" name="Straight Connector 113"/>
            <p:cNvCxnSpPr/>
            <p:nvPr/>
          </p:nvCxnSpPr>
          <p:spPr bwMode="auto">
            <a:xfrm>
              <a:off x="6349575" y="1939153"/>
              <a:ext cx="91440" cy="0"/>
            </a:xfrm>
            <a:prstGeom prst="line">
              <a:avLst/>
            </a:prstGeom>
            <a:noFill/>
            <a:ln w="12700" cap="flat" cmpd="sng" algn="ctr">
              <a:solidFill>
                <a:srgbClr val="000000"/>
              </a:solidFill>
              <a:prstDash val="solid"/>
              <a:round/>
              <a:headEnd type="none" w="med" len="med"/>
              <a:tailEnd type="none" w="med" len="med"/>
            </a:ln>
            <a:effectLst/>
          </p:spPr>
        </p:cxnSp>
      </p:grpSp>
      <p:grpSp>
        <p:nvGrpSpPr>
          <p:cNvPr id="121" name="Group 120"/>
          <p:cNvGrpSpPr/>
          <p:nvPr/>
        </p:nvGrpSpPr>
        <p:grpSpPr>
          <a:xfrm>
            <a:off x="561768" y="1939153"/>
            <a:ext cx="5784612" cy="1809630"/>
            <a:chOff x="927296" y="1747079"/>
            <a:chExt cx="5373111" cy="1809630"/>
          </a:xfrm>
        </p:grpSpPr>
        <p:cxnSp>
          <p:nvCxnSpPr>
            <p:cNvPr id="122" name="Straight Connector 121"/>
            <p:cNvCxnSpPr/>
            <p:nvPr/>
          </p:nvCxnSpPr>
          <p:spPr bwMode="auto">
            <a:xfrm>
              <a:off x="927296" y="2953499"/>
              <a:ext cx="5373111" cy="0"/>
            </a:xfrm>
            <a:prstGeom prst="line">
              <a:avLst/>
            </a:prstGeom>
            <a:noFill/>
            <a:ln w="19050" cap="flat" cmpd="sng" algn="ctr">
              <a:solidFill>
                <a:srgbClr val="6D6D6D">
                  <a:alpha val="40000"/>
                </a:srgbClr>
              </a:solidFill>
              <a:prstDash val="solid"/>
              <a:round/>
              <a:headEnd type="none" w="med" len="med"/>
              <a:tailEnd type="none" w="med" len="med"/>
            </a:ln>
            <a:effectLst/>
          </p:spPr>
        </p:cxnSp>
        <p:cxnSp>
          <p:nvCxnSpPr>
            <p:cNvPr id="123" name="Straight Connector 122"/>
            <p:cNvCxnSpPr/>
            <p:nvPr/>
          </p:nvCxnSpPr>
          <p:spPr bwMode="auto">
            <a:xfrm>
              <a:off x="927296" y="3556709"/>
              <a:ext cx="5373111" cy="0"/>
            </a:xfrm>
            <a:prstGeom prst="line">
              <a:avLst/>
            </a:prstGeom>
            <a:noFill/>
            <a:ln w="19050" cap="flat" cmpd="sng" algn="ctr">
              <a:solidFill>
                <a:srgbClr val="6D6D6D">
                  <a:alpha val="40000"/>
                </a:srgbClr>
              </a:solidFill>
              <a:prstDash val="solid"/>
              <a:round/>
              <a:headEnd type="none" w="med" len="med"/>
              <a:tailEnd type="none" w="med" len="med"/>
            </a:ln>
            <a:effectLst/>
          </p:spPr>
        </p:cxnSp>
        <p:cxnSp>
          <p:nvCxnSpPr>
            <p:cNvPr id="124" name="Straight Connector 123"/>
            <p:cNvCxnSpPr/>
            <p:nvPr/>
          </p:nvCxnSpPr>
          <p:spPr bwMode="auto">
            <a:xfrm>
              <a:off x="927296" y="1747079"/>
              <a:ext cx="5373111" cy="0"/>
            </a:xfrm>
            <a:prstGeom prst="line">
              <a:avLst/>
            </a:prstGeom>
            <a:noFill/>
            <a:ln w="19050" cap="flat" cmpd="sng" algn="ctr">
              <a:solidFill>
                <a:srgbClr val="6D6D6D">
                  <a:alpha val="40000"/>
                </a:srgbClr>
              </a:solidFill>
              <a:prstDash val="solid"/>
              <a:round/>
              <a:headEnd type="none" w="med" len="med"/>
              <a:tailEnd type="none" w="med" len="med"/>
            </a:ln>
            <a:effectLst/>
          </p:spPr>
        </p:cxnSp>
        <p:cxnSp>
          <p:nvCxnSpPr>
            <p:cNvPr id="125" name="Straight Connector 124"/>
            <p:cNvCxnSpPr/>
            <p:nvPr/>
          </p:nvCxnSpPr>
          <p:spPr bwMode="auto">
            <a:xfrm>
              <a:off x="927296" y="2350289"/>
              <a:ext cx="5373111" cy="0"/>
            </a:xfrm>
            <a:prstGeom prst="line">
              <a:avLst/>
            </a:prstGeom>
            <a:noFill/>
            <a:ln w="19050" cap="flat" cmpd="sng" algn="ctr">
              <a:solidFill>
                <a:srgbClr val="6D6D6D">
                  <a:alpha val="40000"/>
                </a:srgbClr>
              </a:solidFill>
              <a:prstDash val="solid"/>
              <a:round/>
              <a:headEnd type="none" w="med" len="med"/>
              <a:tailEnd type="none" w="med" len="med"/>
            </a:ln>
            <a:effectLst/>
          </p:spPr>
        </p:cxnSp>
      </p:grpSp>
      <p:sp>
        <p:nvSpPr>
          <p:cNvPr id="130" name="Rectangle 129"/>
          <p:cNvSpPr/>
          <p:nvPr/>
        </p:nvSpPr>
        <p:spPr bwMode="auto">
          <a:xfrm>
            <a:off x="2303156" y="1355627"/>
            <a:ext cx="4032747" cy="3013720"/>
          </a:xfrm>
          <a:prstGeom prst="rect">
            <a:avLst/>
          </a:prstGeom>
          <a:solidFill>
            <a:srgbClr val="000000">
              <a:alpha val="20000"/>
            </a:srgbClr>
          </a:solidFill>
          <a:ln w="12700" cap="flat" cmpd="sng" algn="ctr">
            <a:noFill/>
            <a:prstDash val="dash"/>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32" name="TextBox 136"/>
          <p:cNvSpPr txBox="1">
            <a:spLocks noChangeArrowheads="1"/>
          </p:cNvSpPr>
          <p:nvPr/>
        </p:nvSpPr>
        <p:spPr bwMode="auto">
          <a:xfrm>
            <a:off x="3599085" y="1432578"/>
            <a:ext cx="1039067"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Forecast</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pic>
        <p:nvPicPr>
          <p:cNvPr id="6" name="Picture 5"/>
          <p:cNvPicPr>
            <a:picLocks noChangeAspect="1"/>
          </p:cNvPicPr>
          <p:nvPr/>
        </p:nvPicPr>
        <p:blipFill>
          <a:blip r:embed="rId6"/>
          <a:stretch>
            <a:fillRect/>
          </a:stretch>
        </p:blipFill>
        <p:spPr>
          <a:xfrm>
            <a:off x="0" y="5285997"/>
            <a:ext cx="2414700" cy="1957254"/>
          </a:xfrm>
          <a:prstGeom prst="rect">
            <a:avLst/>
          </a:prstGeom>
        </p:spPr>
      </p:pic>
      <p:grpSp>
        <p:nvGrpSpPr>
          <p:cNvPr id="4" name="Group 3">
            <a:extLst>
              <a:ext uri="{FF2B5EF4-FFF2-40B4-BE49-F238E27FC236}">
                <a16:creationId xmlns:a16="http://schemas.microsoft.com/office/drawing/2014/main" id="{0DA6DAD7-C938-4DB0-965A-0B794B55E213}"/>
              </a:ext>
            </a:extLst>
          </p:cNvPr>
          <p:cNvGrpSpPr/>
          <p:nvPr/>
        </p:nvGrpSpPr>
        <p:grpSpPr>
          <a:xfrm>
            <a:off x="545472" y="4348530"/>
            <a:ext cx="5803906" cy="445092"/>
            <a:chOff x="545472" y="4348530"/>
            <a:chExt cx="5803906" cy="445092"/>
          </a:xfrm>
        </p:grpSpPr>
        <p:sp>
          <p:nvSpPr>
            <p:cNvPr id="103" name="TextBox 136"/>
            <p:cNvSpPr txBox="1">
              <a:spLocks noChangeArrowheads="1"/>
            </p:cNvSpPr>
            <p:nvPr/>
          </p:nvSpPr>
          <p:spPr bwMode="auto">
            <a:xfrm>
              <a:off x="545472" y="4455068"/>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2015</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9" name="TextBox 136"/>
            <p:cNvSpPr txBox="1">
              <a:spLocks noChangeArrowheads="1"/>
            </p:cNvSpPr>
            <p:nvPr/>
          </p:nvSpPr>
          <p:spPr bwMode="auto">
            <a:xfrm>
              <a:off x="1836469" y="4455068"/>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0" name="TextBox 136"/>
            <p:cNvSpPr txBox="1">
              <a:spLocks noChangeArrowheads="1"/>
            </p:cNvSpPr>
            <p:nvPr/>
          </p:nvSpPr>
          <p:spPr bwMode="auto">
            <a:xfrm>
              <a:off x="3127466" y="4455068"/>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2025</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1" name="TextBox 136"/>
            <p:cNvSpPr txBox="1">
              <a:spLocks noChangeArrowheads="1"/>
            </p:cNvSpPr>
            <p:nvPr/>
          </p:nvSpPr>
          <p:spPr bwMode="auto">
            <a:xfrm>
              <a:off x="4418463" y="4455068"/>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2030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2" name="TextBox 136"/>
            <p:cNvSpPr txBox="1">
              <a:spLocks noChangeArrowheads="1"/>
            </p:cNvSpPr>
            <p:nvPr/>
          </p:nvSpPr>
          <p:spPr bwMode="auto">
            <a:xfrm>
              <a:off x="5709459" y="4455068"/>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2035</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15" name="Straight Connector 114"/>
            <p:cNvCxnSpPr/>
            <p:nvPr/>
          </p:nvCxnSpPr>
          <p:spPr bwMode="auto">
            <a:xfrm rot="16200000">
              <a:off x="800349" y="4417110"/>
              <a:ext cx="137160" cy="0"/>
            </a:xfrm>
            <a:prstGeom prst="line">
              <a:avLst/>
            </a:prstGeom>
            <a:noFill/>
            <a:ln w="19050" cap="flat" cmpd="sng" algn="ctr">
              <a:solidFill>
                <a:srgbClr val="000000"/>
              </a:solidFill>
              <a:prstDash val="solid"/>
              <a:round/>
              <a:headEnd type="none" w="med" len="med"/>
              <a:tailEnd type="none" w="med" len="med"/>
            </a:ln>
            <a:effectLst/>
          </p:spPr>
        </p:cxnSp>
        <p:cxnSp>
          <p:nvCxnSpPr>
            <p:cNvPr id="116" name="Straight Connector 115"/>
            <p:cNvCxnSpPr/>
            <p:nvPr/>
          </p:nvCxnSpPr>
          <p:spPr bwMode="auto">
            <a:xfrm rot="16200000">
              <a:off x="2091179" y="4417110"/>
              <a:ext cx="137160" cy="0"/>
            </a:xfrm>
            <a:prstGeom prst="line">
              <a:avLst/>
            </a:prstGeom>
            <a:noFill/>
            <a:ln w="19050" cap="flat" cmpd="sng" algn="ctr">
              <a:solidFill>
                <a:srgbClr val="000000"/>
              </a:solidFill>
              <a:prstDash val="solid"/>
              <a:round/>
              <a:headEnd type="none" w="med" len="med"/>
              <a:tailEnd type="none" w="med" len="med"/>
            </a:ln>
            <a:effectLst/>
          </p:spPr>
        </p:cxnSp>
        <p:cxnSp>
          <p:nvCxnSpPr>
            <p:cNvPr id="117" name="Straight Connector 116"/>
            <p:cNvCxnSpPr/>
            <p:nvPr/>
          </p:nvCxnSpPr>
          <p:spPr bwMode="auto">
            <a:xfrm rot="16200000">
              <a:off x="3382009" y="4417110"/>
              <a:ext cx="137160" cy="0"/>
            </a:xfrm>
            <a:prstGeom prst="line">
              <a:avLst/>
            </a:prstGeom>
            <a:noFill/>
            <a:ln w="19050" cap="flat" cmpd="sng" algn="ctr">
              <a:solidFill>
                <a:srgbClr val="000000"/>
              </a:solidFill>
              <a:prstDash val="solid"/>
              <a:round/>
              <a:headEnd type="none" w="med" len="med"/>
              <a:tailEnd type="none" w="med" len="med"/>
            </a:ln>
            <a:effectLst/>
          </p:spPr>
        </p:cxnSp>
        <p:cxnSp>
          <p:nvCxnSpPr>
            <p:cNvPr id="118" name="Straight Connector 117"/>
            <p:cNvCxnSpPr/>
            <p:nvPr/>
          </p:nvCxnSpPr>
          <p:spPr bwMode="auto">
            <a:xfrm rot="16200000">
              <a:off x="4672839" y="4417110"/>
              <a:ext cx="137160" cy="0"/>
            </a:xfrm>
            <a:prstGeom prst="line">
              <a:avLst/>
            </a:prstGeom>
            <a:noFill/>
            <a:ln w="19050" cap="flat" cmpd="sng" algn="ctr">
              <a:solidFill>
                <a:srgbClr val="000000"/>
              </a:solidFill>
              <a:prstDash val="solid"/>
              <a:round/>
              <a:headEnd type="none" w="med" len="med"/>
              <a:tailEnd type="none" w="med" len="med"/>
            </a:ln>
            <a:effectLst/>
          </p:spPr>
        </p:cxnSp>
        <p:cxnSp>
          <p:nvCxnSpPr>
            <p:cNvPr id="119" name="Straight Connector 118"/>
            <p:cNvCxnSpPr/>
            <p:nvPr/>
          </p:nvCxnSpPr>
          <p:spPr bwMode="auto">
            <a:xfrm rot="16200000">
              <a:off x="5963662" y="4417110"/>
              <a:ext cx="137160" cy="0"/>
            </a:xfrm>
            <a:prstGeom prst="line">
              <a:avLst/>
            </a:prstGeom>
            <a:noFill/>
            <a:ln w="19050" cap="flat" cmpd="sng" algn="ctr">
              <a:solidFill>
                <a:srgbClr val="000000"/>
              </a:solidFill>
              <a:prstDash val="solid"/>
              <a:round/>
              <a:headEnd type="none" w="med" len="med"/>
              <a:tailEnd type="none" w="med" len="med"/>
            </a:ln>
            <a:effectLst/>
          </p:spPr>
        </p:cxnSp>
        <p:cxnSp>
          <p:nvCxnSpPr>
            <p:cNvPr id="137" name="Straight Connector 136"/>
            <p:cNvCxnSpPr/>
            <p:nvPr/>
          </p:nvCxnSpPr>
          <p:spPr bwMode="auto">
            <a:xfrm rot="16200000">
              <a:off x="1867243" y="4388260"/>
              <a:ext cx="68700" cy="0"/>
            </a:xfrm>
            <a:prstGeom prst="line">
              <a:avLst/>
            </a:prstGeom>
            <a:noFill/>
            <a:ln w="12700" cap="flat" cmpd="sng" algn="ctr">
              <a:solidFill>
                <a:srgbClr val="000000"/>
              </a:solidFill>
              <a:prstDash val="solid"/>
              <a:round/>
              <a:headEnd type="none" w="med" len="med"/>
              <a:tailEnd type="none" w="med" len="med"/>
            </a:ln>
            <a:effectLst/>
          </p:spPr>
        </p:cxnSp>
        <p:cxnSp>
          <p:nvCxnSpPr>
            <p:cNvPr id="138" name="Straight Connector 137"/>
            <p:cNvCxnSpPr/>
            <p:nvPr/>
          </p:nvCxnSpPr>
          <p:spPr bwMode="auto">
            <a:xfrm rot="16200000">
              <a:off x="1609077" y="4388260"/>
              <a:ext cx="68700" cy="0"/>
            </a:xfrm>
            <a:prstGeom prst="line">
              <a:avLst/>
            </a:prstGeom>
            <a:noFill/>
            <a:ln w="12700" cap="flat" cmpd="sng" algn="ctr">
              <a:solidFill>
                <a:srgbClr val="000000"/>
              </a:solidFill>
              <a:prstDash val="solid"/>
              <a:round/>
              <a:headEnd type="none" w="med" len="med"/>
              <a:tailEnd type="none" w="med" len="med"/>
            </a:ln>
            <a:effectLst/>
          </p:spPr>
        </p:cxnSp>
        <p:cxnSp>
          <p:nvCxnSpPr>
            <p:cNvPr id="139" name="Straight Connector 138"/>
            <p:cNvCxnSpPr/>
            <p:nvPr/>
          </p:nvCxnSpPr>
          <p:spPr bwMode="auto">
            <a:xfrm rot="16200000">
              <a:off x="1350911" y="4388260"/>
              <a:ext cx="68700" cy="0"/>
            </a:xfrm>
            <a:prstGeom prst="line">
              <a:avLst/>
            </a:prstGeom>
            <a:noFill/>
            <a:ln w="12700" cap="flat" cmpd="sng" algn="ctr">
              <a:solidFill>
                <a:srgbClr val="000000"/>
              </a:solidFill>
              <a:prstDash val="solid"/>
              <a:round/>
              <a:headEnd type="none" w="med" len="med"/>
              <a:tailEnd type="none" w="med" len="med"/>
            </a:ln>
            <a:effectLst/>
          </p:spPr>
        </p:cxnSp>
        <p:cxnSp>
          <p:nvCxnSpPr>
            <p:cNvPr id="140" name="Straight Connector 139"/>
            <p:cNvCxnSpPr/>
            <p:nvPr/>
          </p:nvCxnSpPr>
          <p:spPr bwMode="auto">
            <a:xfrm rot="16200000">
              <a:off x="1092745" y="4388260"/>
              <a:ext cx="68700" cy="0"/>
            </a:xfrm>
            <a:prstGeom prst="line">
              <a:avLst/>
            </a:prstGeom>
            <a:noFill/>
            <a:ln w="12700" cap="flat" cmpd="sng" algn="ctr">
              <a:solidFill>
                <a:srgbClr val="000000"/>
              </a:solidFill>
              <a:prstDash val="solid"/>
              <a:round/>
              <a:headEnd type="none" w="med" len="med"/>
              <a:tailEnd type="none" w="med" len="med"/>
            </a:ln>
            <a:effectLst/>
          </p:spPr>
        </p:cxnSp>
        <p:cxnSp>
          <p:nvCxnSpPr>
            <p:cNvPr id="142" name="Straight Connector 141"/>
            <p:cNvCxnSpPr/>
            <p:nvPr/>
          </p:nvCxnSpPr>
          <p:spPr bwMode="auto">
            <a:xfrm rot="16200000">
              <a:off x="3158073" y="4388260"/>
              <a:ext cx="68700" cy="0"/>
            </a:xfrm>
            <a:prstGeom prst="line">
              <a:avLst/>
            </a:prstGeom>
            <a:noFill/>
            <a:ln w="12700" cap="flat" cmpd="sng" algn="ctr">
              <a:solidFill>
                <a:srgbClr val="000000"/>
              </a:solidFill>
              <a:prstDash val="solid"/>
              <a:round/>
              <a:headEnd type="none" w="med" len="med"/>
              <a:tailEnd type="none" w="med" len="med"/>
            </a:ln>
            <a:effectLst/>
          </p:spPr>
        </p:cxnSp>
        <p:cxnSp>
          <p:nvCxnSpPr>
            <p:cNvPr id="143" name="Straight Connector 142"/>
            <p:cNvCxnSpPr/>
            <p:nvPr/>
          </p:nvCxnSpPr>
          <p:spPr bwMode="auto">
            <a:xfrm rot="16200000">
              <a:off x="2899907" y="4388260"/>
              <a:ext cx="68700" cy="0"/>
            </a:xfrm>
            <a:prstGeom prst="line">
              <a:avLst/>
            </a:prstGeom>
            <a:noFill/>
            <a:ln w="12700" cap="flat" cmpd="sng" algn="ctr">
              <a:solidFill>
                <a:srgbClr val="000000"/>
              </a:solidFill>
              <a:prstDash val="solid"/>
              <a:round/>
              <a:headEnd type="none" w="med" len="med"/>
              <a:tailEnd type="none" w="med" len="med"/>
            </a:ln>
            <a:effectLst/>
          </p:spPr>
        </p:cxnSp>
        <p:cxnSp>
          <p:nvCxnSpPr>
            <p:cNvPr id="144" name="Straight Connector 143"/>
            <p:cNvCxnSpPr/>
            <p:nvPr/>
          </p:nvCxnSpPr>
          <p:spPr bwMode="auto">
            <a:xfrm rot="16200000">
              <a:off x="2641741" y="4388260"/>
              <a:ext cx="68700" cy="0"/>
            </a:xfrm>
            <a:prstGeom prst="line">
              <a:avLst/>
            </a:prstGeom>
            <a:noFill/>
            <a:ln w="12700" cap="flat" cmpd="sng" algn="ctr">
              <a:solidFill>
                <a:srgbClr val="000000"/>
              </a:solidFill>
              <a:prstDash val="solid"/>
              <a:round/>
              <a:headEnd type="none" w="med" len="med"/>
              <a:tailEnd type="none" w="med" len="med"/>
            </a:ln>
            <a:effectLst/>
          </p:spPr>
        </p:cxnSp>
        <p:cxnSp>
          <p:nvCxnSpPr>
            <p:cNvPr id="145" name="Straight Connector 144"/>
            <p:cNvCxnSpPr/>
            <p:nvPr/>
          </p:nvCxnSpPr>
          <p:spPr bwMode="auto">
            <a:xfrm rot="16200000">
              <a:off x="2383575" y="4388260"/>
              <a:ext cx="68700" cy="0"/>
            </a:xfrm>
            <a:prstGeom prst="line">
              <a:avLst/>
            </a:prstGeom>
            <a:noFill/>
            <a:ln w="12700" cap="flat" cmpd="sng" algn="ctr">
              <a:solidFill>
                <a:srgbClr val="000000"/>
              </a:solidFill>
              <a:prstDash val="solid"/>
              <a:round/>
              <a:headEnd type="none" w="med" len="med"/>
              <a:tailEnd type="none" w="med" len="med"/>
            </a:ln>
            <a:effectLst/>
          </p:spPr>
        </p:cxnSp>
        <p:cxnSp>
          <p:nvCxnSpPr>
            <p:cNvPr id="148" name="Straight Connector 147"/>
            <p:cNvCxnSpPr/>
            <p:nvPr/>
          </p:nvCxnSpPr>
          <p:spPr bwMode="auto">
            <a:xfrm rot="16200000">
              <a:off x="4448903" y="4388261"/>
              <a:ext cx="68700" cy="0"/>
            </a:xfrm>
            <a:prstGeom prst="line">
              <a:avLst/>
            </a:prstGeom>
            <a:noFill/>
            <a:ln w="12700" cap="flat" cmpd="sng" algn="ctr">
              <a:solidFill>
                <a:srgbClr val="000000"/>
              </a:solidFill>
              <a:prstDash val="solid"/>
              <a:round/>
              <a:headEnd type="none" w="med" len="med"/>
              <a:tailEnd type="none" w="med" len="med"/>
            </a:ln>
            <a:effectLst/>
          </p:spPr>
        </p:cxnSp>
        <p:cxnSp>
          <p:nvCxnSpPr>
            <p:cNvPr id="149" name="Straight Connector 148"/>
            <p:cNvCxnSpPr/>
            <p:nvPr/>
          </p:nvCxnSpPr>
          <p:spPr bwMode="auto">
            <a:xfrm rot="16200000">
              <a:off x="4190737" y="4388261"/>
              <a:ext cx="68700" cy="0"/>
            </a:xfrm>
            <a:prstGeom prst="line">
              <a:avLst/>
            </a:prstGeom>
            <a:noFill/>
            <a:ln w="12700" cap="flat" cmpd="sng" algn="ctr">
              <a:solidFill>
                <a:srgbClr val="000000"/>
              </a:solidFill>
              <a:prstDash val="solid"/>
              <a:round/>
              <a:headEnd type="none" w="med" len="med"/>
              <a:tailEnd type="none" w="med" len="med"/>
            </a:ln>
            <a:effectLst/>
          </p:spPr>
        </p:cxnSp>
        <p:cxnSp>
          <p:nvCxnSpPr>
            <p:cNvPr id="150" name="Straight Connector 149"/>
            <p:cNvCxnSpPr/>
            <p:nvPr/>
          </p:nvCxnSpPr>
          <p:spPr bwMode="auto">
            <a:xfrm rot="16200000">
              <a:off x="3932571" y="4388261"/>
              <a:ext cx="68700" cy="0"/>
            </a:xfrm>
            <a:prstGeom prst="line">
              <a:avLst/>
            </a:prstGeom>
            <a:noFill/>
            <a:ln w="12700" cap="flat" cmpd="sng" algn="ctr">
              <a:solidFill>
                <a:srgbClr val="000000"/>
              </a:solidFill>
              <a:prstDash val="solid"/>
              <a:round/>
              <a:headEnd type="none" w="med" len="med"/>
              <a:tailEnd type="none" w="med" len="med"/>
            </a:ln>
            <a:effectLst/>
          </p:spPr>
        </p:cxnSp>
        <p:cxnSp>
          <p:nvCxnSpPr>
            <p:cNvPr id="151" name="Straight Connector 150"/>
            <p:cNvCxnSpPr/>
            <p:nvPr/>
          </p:nvCxnSpPr>
          <p:spPr bwMode="auto">
            <a:xfrm rot="16200000">
              <a:off x="3674405" y="4388260"/>
              <a:ext cx="68700" cy="0"/>
            </a:xfrm>
            <a:prstGeom prst="line">
              <a:avLst/>
            </a:prstGeom>
            <a:noFill/>
            <a:ln w="12700" cap="flat" cmpd="sng" algn="ctr">
              <a:solidFill>
                <a:srgbClr val="000000"/>
              </a:solidFill>
              <a:prstDash val="solid"/>
              <a:round/>
              <a:headEnd type="none" w="med" len="med"/>
              <a:tailEnd type="none" w="med" len="med"/>
            </a:ln>
            <a:effectLst/>
          </p:spPr>
        </p:cxnSp>
        <p:cxnSp>
          <p:nvCxnSpPr>
            <p:cNvPr id="153" name="Straight Connector 152"/>
            <p:cNvCxnSpPr/>
            <p:nvPr/>
          </p:nvCxnSpPr>
          <p:spPr bwMode="auto">
            <a:xfrm rot="16200000">
              <a:off x="5739733" y="4388261"/>
              <a:ext cx="68700" cy="0"/>
            </a:xfrm>
            <a:prstGeom prst="line">
              <a:avLst/>
            </a:prstGeom>
            <a:noFill/>
            <a:ln w="12700" cap="flat" cmpd="sng" algn="ctr">
              <a:solidFill>
                <a:srgbClr val="000000"/>
              </a:solidFill>
              <a:prstDash val="solid"/>
              <a:round/>
              <a:headEnd type="none" w="med" len="med"/>
              <a:tailEnd type="none" w="med" len="med"/>
            </a:ln>
            <a:effectLst/>
          </p:spPr>
        </p:cxnSp>
        <p:cxnSp>
          <p:nvCxnSpPr>
            <p:cNvPr id="154" name="Straight Connector 153"/>
            <p:cNvCxnSpPr/>
            <p:nvPr/>
          </p:nvCxnSpPr>
          <p:spPr bwMode="auto">
            <a:xfrm rot="16200000">
              <a:off x="5481567" y="4388261"/>
              <a:ext cx="68700" cy="0"/>
            </a:xfrm>
            <a:prstGeom prst="line">
              <a:avLst/>
            </a:prstGeom>
            <a:noFill/>
            <a:ln w="12700" cap="flat" cmpd="sng" algn="ctr">
              <a:solidFill>
                <a:srgbClr val="000000"/>
              </a:solidFill>
              <a:prstDash val="solid"/>
              <a:round/>
              <a:headEnd type="none" w="med" len="med"/>
              <a:tailEnd type="none" w="med" len="med"/>
            </a:ln>
            <a:effectLst/>
          </p:spPr>
        </p:cxnSp>
        <p:cxnSp>
          <p:nvCxnSpPr>
            <p:cNvPr id="155" name="Straight Connector 154"/>
            <p:cNvCxnSpPr/>
            <p:nvPr/>
          </p:nvCxnSpPr>
          <p:spPr bwMode="auto">
            <a:xfrm rot="16200000">
              <a:off x="5223401" y="4388261"/>
              <a:ext cx="68700" cy="0"/>
            </a:xfrm>
            <a:prstGeom prst="line">
              <a:avLst/>
            </a:prstGeom>
            <a:noFill/>
            <a:ln w="12700" cap="flat" cmpd="sng" algn="ctr">
              <a:solidFill>
                <a:srgbClr val="000000"/>
              </a:solidFill>
              <a:prstDash val="solid"/>
              <a:round/>
              <a:headEnd type="none" w="med" len="med"/>
              <a:tailEnd type="none" w="med" len="med"/>
            </a:ln>
            <a:effectLst/>
          </p:spPr>
        </p:cxnSp>
        <p:cxnSp>
          <p:nvCxnSpPr>
            <p:cNvPr id="156" name="Straight Connector 155"/>
            <p:cNvCxnSpPr/>
            <p:nvPr/>
          </p:nvCxnSpPr>
          <p:spPr bwMode="auto">
            <a:xfrm rot="16200000">
              <a:off x="4965235" y="4388261"/>
              <a:ext cx="68700" cy="0"/>
            </a:xfrm>
            <a:prstGeom prst="line">
              <a:avLst/>
            </a:prstGeom>
            <a:noFill/>
            <a:ln w="12700" cap="flat" cmpd="sng" algn="ctr">
              <a:solidFill>
                <a:srgbClr val="000000"/>
              </a:solidFill>
              <a:prstDash val="solid"/>
              <a:round/>
              <a:headEnd type="none" w="med" len="med"/>
              <a:tailEnd type="none" w="med" len="med"/>
            </a:ln>
            <a:effectLst/>
          </p:spPr>
        </p:cxnSp>
      </p:grpSp>
      <p:grpSp>
        <p:nvGrpSpPr>
          <p:cNvPr id="283" name="Group 282"/>
          <p:cNvGrpSpPr/>
          <p:nvPr/>
        </p:nvGrpSpPr>
        <p:grpSpPr>
          <a:xfrm>
            <a:off x="6830657" y="2438837"/>
            <a:ext cx="2133018" cy="1524000"/>
            <a:chOff x="6879126" y="1504950"/>
            <a:chExt cx="2133018" cy="1524000"/>
          </a:xfrm>
        </p:grpSpPr>
        <p:grpSp>
          <p:nvGrpSpPr>
            <p:cNvPr id="200" name="Group 199"/>
            <p:cNvGrpSpPr/>
            <p:nvPr/>
          </p:nvGrpSpPr>
          <p:grpSpPr>
            <a:xfrm>
              <a:off x="6982440" y="2130705"/>
              <a:ext cx="1936730" cy="292388"/>
              <a:chOff x="6525127" y="1419356"/>
              <a:chExt cx="1936730" cy="292388"/>
            </a:xfrm>
          </p:grpSpPr>
          <p:sp>
            <p:nvSpPr>
              <p:cNvPr id="251" name="TextBox 136"/>
              <p:cNvSpPr txBox="1">
                <a:spLocks noChangeArrowheads="1"/>
              </p:cNvSpPr>
              <p:nvPr/>
            </p:nvSpPr>
            <p:spPr bwMode="auto">
              <a:xfrm>
                <a:off x="6760750" y="1419356"/>
                <a:ext cx="1701107"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Operational supply</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52" name="Rectangle 78"/>
              <p:cNvSpPr>
                <a:spLocks noChangeArrowheads="1"/>
              </p:cNvSpPr>
              <p:nvPr/>
            </p:nvSpPr>
            <p:spPr bwMode="auto">
              <a:xfrm>
                <a:off x="6525127" y="1494346"/>
                <a:ext cx="228600" cy="137160"/>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201" name="Group 200"/>
            <p:cNvGrpSpPr/>
            <p:nvPr/>
          </p:nvGrpSpPr>
          <p:grpSpPr>
            <a:xfrm>
              <a:off x="6982440" y="1827776"/>
              <a:ext cx="1630557" cy="292388"/>
              <a:chOff x="6525127" y="1155893"/>
              <a:chExt cx="1630557" cy="292388"/>
            </a:xfrm>
          </p:grpSpPr>
          <p:sp>
            <p:nvSpPr>
              <p:cNvPr id="249" name="TextBox 136"/>
              <p:cNvSpPr txBox="1">
                <a:spLocks noChangeArrowheads="1"/>
              </p:cNvSpPr>
              <p:nvPr/>
            </p:nvSpPr>
            <p:spPr bwMode="auto">
              <a:xfrm>
                <a:off x="6760750" y="1155893"/>
                <a:ext cx="1394934"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In construction</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50" name="Rectangle 78"/>
              <p:cNvSpPr>
                <a:spLocks noChangeArrowheads="1"/>
              </p:cNvSpPr>
              <p:nvPr/>
            </p:nvSpPr>
            <p:spPr bwMode="auto">
              <a:xfrm>
                <a:off x="6525127" y="1230883"/>
                <a:ext cx="228600" cy="137160"/>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206" name="Group 205"/>
            <p:cNvGrpSpPr/>
            <p:nvPr/>
          </p:nvGrpSpPr>
          <p:grpSpPr>
            <a:xfrm>
              <a:off x="6982440" y="2433634"/>
              <a:ext cx="1741163" cy="292388"/>
              <a:chOff x="6525127" y="2209745"/>
              <a:chExt cx="1741163" cy="292388"/>
            </a:xfrm>
          </p:grpSpPr>
          <p:sp>
            <p:nvSpPr>
              <p:cNvPr id="247" name="TextBox 136"/>
              <p:cNvSpPr txBox="1">
                <a:spLocks noChangeArrowheads="1"/>
              </p:cNvSpPr>
              <p:nvPr/>
            </p:nvSpPr>
            <p:spPr bwMode="auto">
              <a:xfrm>
                <a:off x="6760750" y="2209745"/>
                <a:ext cx="1505540"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Recycled supply</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48" name="Rectangle 78"/>
              <p:cNvSpPr>
                <a:spLocks noChangeArrowheads="1"/>
              </p:cNvSpPr>
              <p:nvPr/>
            </p:nvSpPr>
            <p:spPr bwMode="auto">
              <a:xfrm>
                <a:off x="6525127" y="2284735"/>
                <a:ext cx="228600" cy="137160"/>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212" name="Group 211"/>
            <p:cNvGrpSpPr/>
            <p:nvPr/>
          </p:nvGrpSpPr>
          <p:grpSpPr>
            <a:xfrm>
              <a:off x="6982440" y="2736562"/>
              <a:ext cx="2029704" cy="292388"/>
              <a:chOff x="6525127" y="2473208"/>
              <a:chExt cx="2029704" cy="292388"/>
            </a:xfrm>
          </p:grpSpPr>
          <p:sp>
            <p:nvSpPr>
              <p:cNvPr id="232" name="TextBox 136"/>
              <p:cNvSpPr txBox="1">
                <a:spLocks noChangeArrowheads="1"/>
              </p:cNvSpPr>
              <p:nvPr/>
            </p:nvSpPr>
            <p:spPr bwMode="auto">
              <a:xfrm>
                <a:off x="6760750" y="2473208"/>
                <a:ext cx="1794081"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Unfinanced projects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36" name="Rectangle 78"/>
              <p:cNvSpPr>
                <a:spLocks noChangeArrowheads="1"/>
              </p:cNvSpPr>
              <p:nvPr/>
            </p:nvSpPr>
            <p:spPr bwMode="auto">
              <a:xfrm>
                <a:off x="6525127" y="2548198"/>
                <a:ext cx="228600" cy="137160"/>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sp>
          <p:nvSpPr>
            <p:cNvPr id="255" name="TextBox 136"/>
            <p:cNvSpPr txBox="1">
              <a:spLocks noChangeArrowheads="1"/>
            </p:cNvSpPr>
            <p:nvPr/>
          </p:nvSpPr>
          <p:spPr bwMode="auto">
            <a:xfrm>
              <a:off x="6879126" y="1504950"/>
              <a:ext cx="1406026" cy="323165"/>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5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Supply</a:t>
              </a:r>
              <a:endParaRPr kumimoji="0" lang="en-US" sz="15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sp>
        <p:nvSpPr>
          <p:cNvPr id="16" name="Rectangle 5"/>
          <p:cNvSpPr>
            <a:spLocks noChangeArrowheads="1"/>
          </p:cNvSpPr>
          <p:nvPr/>
        </p:nvSpPr>
        <p:spPr bwMode="auto">
          <a:xfrm>
            <a:off x="764583" y="4249228"/>
            <a:ext cx="219115" cy="100905"/>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7" name="Rectangle 6"/>
          <p:cNvSpPr>
            <a:spLocks noChangeArrowheads="1"/>
          </p:cNvSpPr>
          <p:nvPr/>
        </p:nvSpPr>
        <p:spPr bwMode="auto">
          <a:xfrm>
            <a:off x="1022547" y="4249228"/>
            <a:ext cx="219115" cy="100905"/>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8" name="Rectangle 7"/>
          <p:cNvSpPr>
            <a:spLocks noChangeArrowheads="1"/>
          </p:cNvSpPr>
          <p:nvPr/>
        </p:nvSpPr>
        <p:spPr bwMode="auto">
          <a:xfrm>
            <a:off x="1282066" y="4237357"/>
            <a:ext cx="214452" cy="112776"/>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9" name="Rectangle 8"/>
          <p:cNvSpPr>
            <a:spLocks noChangeArrowheads="1"/>
          </p:cNvSpPr>
          <p:nvPr/>
        </p:nvSpPr>
        <p:spPr bwMode="auto">
          <a:xfrm>
            <a:off x="1536923" y="4228454"/>
            <a:ext cx="219115" cy="121679"/>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3" name="Rectangle 9"/>
          <p:cNvSpPr>
            <a:spLocks noChangeArrowheads="1"/>
          </p:cNvSpPr>
          <p:nvPr/>
        </p:nvSpPr>
        <p:spPr bwMode="auto">
          <a:xfrm>
            <a:off x="1796441" y="4207679"/>
            <a:ext cx="217561" cy="142454"/>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 name="Rectangle 10"/>
          <p:cNvSpPr>
            <a:spLocks noChangeArrowheads="1"/>
          </p:cNvSpPr>
          <p:nvPr/>
        </p:nvSpPr>
        <p:spPr bwMode="auto">
          <a:xfrm>
            <a:off x="2054406" y="4180969"/>
            <a:ext cx="216007" cy="169164"/>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nvGrpSpPr>
          <p:cNvPr id="7" name="Group 6">
            <a:extLst>
              <a:ext uri="{FF2B5EF4-FFF2-40B4-BE49-F238E27FC236}">
                <a16:creationId xmlns:a16="http://schemas.microsoft.com/office/drawing/2014/main" id="{911BC90C-0D3F-4945-9B84-55166CEE43CB}"/>
              </a:ext>
            </a:extLst>
          </p:cNvPr>
          <p:cNvGrpSpPr/>
          <p:nvPr/>
        </p:nvGrpSpPr>
        <p:grpSpPr>
          <a:xfrm>
            <a:off x="2309262" y="2996822"/>
            <a:ext cx="3822849" cy="1353312"/>
            <a:chOff x="2309262" y="2996822"/>
            <a:chExt cx="3822849" cy="1353312"/>
          </a:xfrm>
        </p:grpSpPr>
        <p:sp>
          <p:nvSpPr>
            <p:cNvPr id="25" name="Rectangle 11"/>
            <p:cNvSpPr>
              <a:spLocks noChangeArrowheads="1"/>
            </p:cNvSpPr>
            <p:nvPr/>
          </p:nvSpPr>
          <p:spPr bwMode="auto">
            <a:xfrm>
              <a:off x="2309262" y="4130517"/>
              <a:ext cx="219115" cy="201810"/>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 name="Rectangle 12"/>
            <p:cNvSpPr>
              <a:spLocks noChangeArrowheads="1"/>
            </p:cNvSpPr>
            <p:nvPr/>
          </p:nvSpPr>
          <p:spPr bwMode="auto">
            <a:xfrm>
              <a:off x="2309262" y="4332326"/>
              <a:ext cx="219115" cy="17807"/>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 name="Rectangle 13"/>
            <p:cNvSpPr>
              <a:spLocks noChangeArrowheads="1"/>
            </p:cNvSpPr>
            <p:nvPr/>
          </p:nvSpPr>
          <p:spPr bwMode="auto">
            <a:xfrm>
              <a:off x="2568781" y="4044451"/>
              <a:ext cx="217561" cy="29678"/>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8" name="Rectangle 14"/>
            <p:cNvSpPr>
              <a:spLocks noChangeArrowheads="1"/>
            </p:cNvSpPr>
            <p:nvPr/>
          </p:nvSpPr>
          <p:spPr bwMode="auto">
            <a:xfrm>
              <a:off x="2568781" y="4317487"/>
              <a:ext cx="217561" cy="32646"/>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9" name="Rectangle 15"/>
            <p:cNvSpPr>
              <a:spLocks noChangeArrowheads="1"/>
            </p:cNvSpPr>
            <p:nvPr/>
          </p:nvSpPr>
          <p:spPr bwMode="auto">
            <a:xfrm>
              <a:off x="2568781" y="4074129"/>
              <a:ext cx="217561" cy="243359"/>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9" name="Rectangle 16"/>
            <p:cNvSpPr>
              <a:spLocks noChangeArrowheads="1"/>
            </p:cNvSpPr>
            <p:nvPr/>
          </p:nvSpPr>
          <p:spPr bwMode="auto">
            <a:xfrm>
              <a:off x="2826746" y="4317487"/>
              <a:ext cx="216007" cy="32646"/>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40" name="Rectangle 17"/>
            <p:cNvSpPr>
              <a:spLocks noChangeArrowheads="1"/>
            </p:cNvSpPr>
            <p:nvPr/>
          </p:nvSpPr>
          <p:spPr bwMode="auto">
            <a:xfrm>
              <a:off x="2826746" y="3950966"/>
              <a:ext cx="216007" cy="68259"/>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41" name="Rectangle 18"/>
            <p:cNvSpPr>
              <a:spLocks noChangeArrowheads="1"/>
            </p:cNvSpPr>
            <p:nvPr/>
          </p:nvSpPr>
          <p:spPr bwMode="auto">
            <a:xfrm>
              <a:off x="2826746" y="4293745"/>
              <a:ext cx="216007" cy="23742"/>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42" name="Rectangle 19"/>
            <p:cNvSpPr>
              <a:spLocks noChangeArrowheads="1"/>
            </p:cNvSpPr>
            <p:nvPr/>
          </p:nvSpPr>
          <p:spPr bwMode="auto">
            <a:xfrm>
              <a:off x="2826746" y="4019225"/>
              <a:ext cx="216007" cy="274521"/>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43" name="Rectangle 20"/>
            <p:cNvSpPr>
              <a:spLocks noChangeArrowheads="1"/>
            </p:cNvSpPr>
            <p:nvPr/>
          </p:nvSpPr>
          <p:spPr bwMode="auto">
            <a:xfrm>
              <a:off x="3081602" y="4281874"/>
              <a:ext cx="219115" cy="68259"/>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44" name="Rectangle 21"/>
            <p:cNvSpPr>
              <a:spLocks noChangeArrowheads="1"/>
            </p:cNvSpPr>
            <p:nvPr/>
          </p:nvSpPr>
          <p:spPr bwMode="auto">
            <a:xfrm>
              <a:off x="3081602" y="3858965"/>
              <a:ext cx="219115" cy="71227"/>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45" name="Rectangle 22"/>
            <p:cNvSpPr>
              <a:spLocks noChangeArrowheads="1"/>
            </p:cNvSpPr>
            <p:nvPr/>
          </p:nvSpPr>
          <p:spPr bwMode="auto">
            <a:xfrm>
              <a:off x="3081602" y="3930192"/>
              <a:ext cx="219115" cy="319038"/>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3" name="Rectangle 23"/>
            <p:cNvSpPr>
              <a:spLocks noChangeArrowheads="1"/>
            </p:cNvSpPr>
            <p:nvPr/>
          </p:nvSpPr>
          <p:spPr bwMode="auto">
            <a:xfrm>
              <a:off x="3081602" y="4249228"/>
              <a:ext cx="219115" cy="32646"/>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4" name="Rectangle 24"/>
            <p:cNvSpPr>
              <a:spLocks noChangeArrowheads="1"/>
            </p:cNvSpPr>
            <p:nvPr/>
          </p:nvSpPr>
          <p:spPr bwMode="auto">
            <a:xfrm>
              <a:off x="3341121" y="3763996"/>
              <a:ext cx="217561" cy="59356"/>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5" name="Rectangle 25"/>
            <p:cNvSpPr>
              <a:spLocks noChangeArrowheads="1"/>
            </p:cNvSpPr>
            <p:nvPr/>
          </p:nvSpPr>
          <p:spPr bwMode="auto">
            <a:xfrm>
              <a:off x="3341121" y="4216583"/>
              <a:ext cx="217561" cy="133550"/>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6" name="Rectangle 26"/>
            <p:cNvSpPr>
              <a:spLocks noChangeArrowheads="1"/>
            </p:cNvSpPr>
            <p:nvPr/>
          </p:nvSpPr>
          <p:spPr bwMode="auto">
            <a:xfrm>
              <a:off x="3341121" y="4172066"/>
              <a:ext cx="217561" cy="44517"/>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7" name="Rectangle 27"/>
            <p:cNvSpPr>
              <a:spLocks noChangeArrowheads="1"/>
            </p:cNvSpPr>
            <p:nvPr/>
          </p:nvSpPr>
          <p:spPr bwMode="auto">
            <a:xfrm>
              <a:off x="3341121" y="3823351"/>
              <a:ext cx="217561" cy="348715"/>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8" name="Rectangle 28"/>
            <p:cNvSpPr>
              <a:spLocks noChangeArrowheads="1"/>
            </p:cNvSpPr>
            <p:nvPr/>
          </p:nvSpPr>
          <p:spPr bwMode="auto">
            <a:xfrm>
              <a:off x="3599085" y="4121613"/>
              <a:ext cx="216007" cy="228520"/>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9" name="Rectangle 29"/>
            <p:cNvSpPr>
              <a:spLocks noChangeArrowheads="1"/>
            </p:cNvSpPr>
            <p:nvPr/>
          </p:nvSpPr>
          <p:spPr bwMode="auto">
            <a:xfrm>
              <a:off x="3599085" y="3645284"/>
              <a:ext cx="216007" cy="65291"/>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65" name="Rectangle 30"/>
            <p:cNvSpPr>
              <a:spLocks noChangeArrowheads="1"/>
            </p:cNvSpPr>
            <p:nvPr/>
          </p:nvSpPr>
          <p:spPr bwMode="auto">
            <a:xfrm>
              <a:off x="3599085" y="4071161"/>
              <a:ext cx="216007" cy="50452"/>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66" name="Rectangle 31"/>
            <p:cNvSpPr>
              <a:spLocks noChangeArrowheads="1"/>
            </p:cNvSpPr>
            <p:nvPr/>
          </p:nvSpPr>
          <p:spPr bwMode="auto">
            <a:xfrm>
              <a:off x="3599085" y="3710575"/>
              <a:ext cx="216007" cy="360587"/>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67" name="Rectangle 32"/>
            <p:cNvSpPr>
              <a:spLocks noChangeArrowheads="1"/>
            </p:cNvSpPr>
            <p:nvPr/>
          </p:nvSpPr>
          <p:spPr bwMode="auto">
            <a:xfrm>
              <a:off x="3853942" y="3547347"/>
              <a:ext cx="219115" cy="65291"/>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69" name="Rectangle 33"/>
            <p:cNvSpPr>
              <a:spLocks noChangeArrowheads="1"/>
            </p:cNvSpPr>
            <p:nvPr/>
          </p:nvSpPr>
          <p:spPr bwMode="auto">
            <a:xfrm>
              <a:off x="3853942" y="4047419"/>
              <a:ext cx="219115" cy="302714"/>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0" name="Rectangle 34"/>
            <p:cNvSpPr>
              <a:spLocks noChangeArrowheads="1"/>
            </p:cNvSpPr>
            <p:nvPr/>
          </p:nvSpPr>
          <p:spPr bwMode="auto">
            <a:xfrm>
              <a:off x="3853942" y="3989547"/>
              <a:ext cx="219115" cy="57872"/>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1" name="Rectangle 35"/>
            <p:cNvSpPr>
              <a:spLocks noChangeArrowheads="1"/>
            </p:cNvSpPr>
            <p:nvPr/>
          </p:nvSpPr>
          <p:spPr bwMode="auto">
            <a:xfrm>
              <a:off x="3853942" y="3612638"/>
              <a:ext cx="219115" cy="376909"/>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2" name="Rectangle 36"/>
            <p:cNvSpPr>
              <a:spLocks noChangeArrowheads="1"/>
            </p:cNvSpPr>
            <p:nvPr/>
          </p:nvSpPr>
          <p:spPr bwMode="auto">
            <a:xfrm>
              <a:off x="4113461" y="3496895"/>
              <a:ext cx="217561" cy="59356"/>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3" name="Rectangle 37"/>
            <p:cNvSpPr>
              <a:spLocks noChangeArrowheads="1"/>
            </p:cNvSpPr>
            <p:nvPr/>
          </p:nvSpPr>
          <p:spPr bwMode="auto">
            <a:xfrm>
              <a:off x="4113461" y="4004386"/>
              <a:ext cx="217561" cy="345748"/>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4" name="Rectangle 38"/>
            <p:cNvSpPr>
              <a:spLocks noChangeArrowheads="1"/>
            </p:cNvSpPr>
            <p:nvPr/>
          </p:nvSpPr>
          <p:spPr bwMode="auto">
            <a:xfrm>
              <a:off x="4113461" y="3936127"/>
              <a:ext cx="217561" cy="68259"/>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5" name="Rectangle 39"/>
            <p:cNvSpPr>
              <a:spLocks noChangeArrowheads="1"/>
            </p:cNvSpPr>
            <p:nvPr/>
          </p:nvSpPr>
          <p:spPr bwMode="auto">
            <a:xfrm>
              <a:off x="4113461" y="3556250"/>
              <a:ext cx="217561" cy="379877"/>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6" name="Rectangle 40"/>
            <p:cNvSpPr>
              <a:spLocks noChangeArrowheads="1"/>
            </p:cNvSpPr>
            <p:nvPr/>
          </p:nvSpPr>
          <p:spPr bwMode="auto">
            <a:xfrm>
              <a:off x="4371425" y="3449410"/>
              <a:ext cx="216007" cy="62324"/>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7" name="Rectangle 41"/>
            <p:cNvSpPr>
              <a:spLocks noChangeArrowheads="1"/>
            </p:cNvSpPr>
            <p:nvPr/>
          </p:nvSpPr>
          <p:spPr bwMode="auto">
            <a:xfrm>
              <a:off x="4371425" y="3995483"/>
              <a:ext cx="216007" cy="354651"/>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8" name="Rectangle 42"/>
            <p:cNvSpPr>
              <a:spLocks noChangeArrowheads="1"/>
            </p:cNvSpPr>
            <p:nvPr/>
          </p:nvSpPr>
          <p:spPr bwMode="auto">
            <a:xfrm>
              <a:off x="4371425" y="3511734"/>
              <a:ext cx="216007" cy="397684"/>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1" name="Rectangle 43"/>
            <p:cNvSpPr>
              <a:spLocks noChangeArrowheads="1"/>
            </p:cNvSpPr>
            <p:nvPr/>
          </p:nvSpPr>
          <p:spPr bwMode="auto">
            <a:xfrm>
              <a:off x="4371425" y="3909417"/>
              <a:ext cx="216007" cy="86066"/>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2" name="Rectangle 44"/>
            <p:cNvSpPr>
              <a:spLocks noChangeArrowheads="1"/>
            </p:cNvSpPr>
            <p:nvPr/>
          </p:nvSpPr>
          <p:spPr bwMode="auto">
            <a:xfrm>
              <a:off x="4629390" y="3390054"/>
              <a:ext cx="216007" cy="56388"/>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3" name="Rectangle 45"/>
            <p:cNvSpPr>
              <a:spLocks noChangeArrowheads="1"/>
            </p:cNvSpPr>
            <p:nvPr/>
          </p:nvSpPr>
          <p:spPr bwMode="auto">
            <a:xfrm>
              <a:off x="4629390" y="3962837"/>
              <a:ext cx="216007" cy="387297"/>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4" name="Rectangle 46"/>
            <p:cNvSpPr>
              <a:spLocks noChangeArrowheads="1"/>
            </p:cNvSpPr>
            <p:nvPr/>
          </p:nvSpPr>
          <p:spPr bwMode="auto">
            <a:xfrm>
              <a:off x="4629390" y="3844126"/>
              <a:ext cx="216007" cy="118711"/>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5" name="Rectangle 47"/>
            <p:cNvSpPr>
              <a:spLocks noChangeArrowheads="1"/>
            </p:cNvSpPr>
            <p:nvPr/>
          </p:nvSpPr>
          <p:spPr bwMode="auto">
            <a:xfrm>
              <a:off x="4629390" y="3446442"/>
              <a:ext cx="216007" cy="397684"/>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6" name="Rectangle 48"/>
            <p:cNvSpPr>
              <a:spLocks noChangeArrowheads="1"/>
            </p:cNvSpPr>
            <p:nvPr/>
          </p:nvSpPr>
          <p:spPr bwMode="auto">
            <a:xfrm>
              <a:off x="4885800" y="3942063"/>
              <a:ext cx="217561" cy="408071"/>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57" name="Rectangle 49"/>
            <p:cNvSpPr>
              <a:spLocks noChangeArrowheads="1"/>
            </p:cNvSpPr>
            <p:nvPr/>
          </p:nvSpPr>
          <p:spPr bwMode="auto">
            <a:xfrm>
              <a:off x="4885800" y="3305472"/>
              <a:ext cx="217561" cy="63808"/>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58" name="Rectangle 50"/>
            <p:cNvSpPr>
              <a:spLocks noChangeArrowheads="1"/>
            </p:cNvSpPr>
            <p:nvPr/>
          </p:nvSpPr>
          <p:spPr bwMode="auto">
            <a:xfrm>
              <a:off x="4885800" y="3369280"/>
              <a:ext cx="217561" cy="412522"/>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59" name="Rectangle 51"/>
            <p:cNvSpPr>
              <a:spLocks noChangeArrowheads="1"/>
            </p:cNvSpPr>
            <p:nvPr/>
          </p:nvSpPr>
          <p:spPr bwMode="auto">
            <a:xfrm>
              <a:off x="4885800" y="3781802"/>
              <a:ext cx="217561" cy="160261"/>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1" name="Rectangle 52"/>
            <p:cNvSpPr>
              <a:spLocks noChangeArrowheads="1"/>
            </p:cNvSpPr>
            <p:nvPr/>
          </p:nvSpPr>
          <p:spPr bwMode="auto">
            <a:xfrm>
              <a:off x="5143764" y="3927224"/>
              <a:ext cx="216007" cy="422910"/>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2" name="Rectangle 53"/>
            <p:cNvSpPr>
              <a:spLocks noChangeArrowheads="1"/>
            </p:cNvSpPr>
            <p:nvPr/>
          </p:nvSpPr>
          <p:spPr bwMode="auto">
            <a:xfrm>
              <a:off x="5143764" y="3234245"/>
              <a:ext cx="216007" cy="62324"/>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3" name="Rectangle 54"/>
            <p:cNvSpPr>
              <a:spLocks noChangeArrowheads="1"/>
            </p:cNvSpPr>
            <p:nvPr/>
          </p:nvSpPr>
          <p:spPr bwMode="auto">
            <a:xfrm>
              <a:off x="5143764" y="3296569"/>
              <a:ext cx="216007" cy="416975"/>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4" name="Rectangle 55"/>
            <p:cNvSpPr>
              <a:spLocks noChangeArrowheads="1"/>
            </p:cNvSpPr>
            <p:nvPr/>
          </p:nvSpPr>
          <p:spPr bwMode="auto">
            <a:xfrm>
              <a:off x="5143764" y="3713543"/>
              <a:ext cx="216007" cy="213681"/>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5" name="Rectangle 56"/>
            <p:cNvSpPr>
              <a:spLocks noChangeArrowheads="1"/>
            </p:cNvSpPr>
            <p:nvPr/>
          </p:nvSpPr>
          <p:spPr bwMode="auto">
            <a:xfrm>
              <a:off x="5403284" y="3915353"/>
              <a:ext cx="214452" cy="434781"/>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6" name="Rectangle 57"/>
            <p:cNvSpPr>
              <a:spLocks noChangeArrowheads="1"/>
            </p:cNvSpPr>
            <p:nvPr/>
          </p:nvSpPr>
          <p:spPr bwMode="auto">
            <a:xfrm>
              <a:off x="5403284" y="3160050"/>
              <a:ext cx="214452" cy="65291"/>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7" name="Rectangle 58"/>
            <p:cNvSpPr>
              <a:spLocks noChangeArrowheads="1"/>
            </p:cNvSpPr>
            <p:nvPr/>
          </p:nvSpPr>
          <p:spPr bwMode="auto">
            <a:xfrm>
              <a:off x="5403284" y="3639348"/>
              <a:ext cx="214452" cy="276004"/>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8" name="Rectangle 59"/>
            <p:cNvSpPr>
              <a:spLocks noChangeArrowheads="1"/>
            </p:cNvSpPr>
            <p:nvPr/>
          </p:nvSpPr>
          <p:spPr bwMode="auto">
            <a:xfrm>
              <a:off x="5403284" y="3225342"/>
              <a:ext cx="214452" cy="414007"/>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9" name="Rectangle 60"/>
            <p:cNvSpPr>
              <a:spLocks noChangeArrowheads="1"/>
            </p:cNvSpPr>
            <p:nvPr/>
          </p:nvSpPr>
          <p:spPr bwMode="auto">
            <a:xfrm>
              <a:off x="5658140" y="3088823"/>
              <a:ext cx="219115" cy="65291"/>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1" name="Rectangle 61"/>
            <p:cNvSpPr>
              <a:spLocks noChangeArrowheads="1"/>
            </p:cNvSpPr>
            <p:nvPr/>
          </p:nvSpPr>
          <p:spPr bwMode="auto">
            <a:xfrm>
              <a:off x="5658140" y="3912385"/>
              <a:ext cx="219115" cy="437749"/>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2" name="Rectangle 62"/>
            <p:cNvSpPr>
              <a:spLocks noChangeArrowheads="1"/>
            </p:cNvSpPr>
            <p:nvPr/>
          </p:nvSpPr>
          <p:spPr bwMode="auto">
            <a:xfrm>
              <a:off x="5658140" y="3565154"/>
              <a:ext cx="219115" cy="347231"/>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3" name="Rectangle 63"/>
            <p:cNvSpPr>
              <a:spLocks noChangeArrowheads="1"/>
            </p:cNvSpPr>
            <p:nvPr/>
          </p:nvSpPr>
          <p:spPr bwMode="auto">
            <a:xfrm>
              <a:off x="5658140" y="3154115"/>
              <a:ext cx="219115" cy="411039"/>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4" name="Rectangle 64"/>
            <p:cNvSpPr>
              <a:spLocks noChangeArrowheads="1"/>
            </p:cNvSpPr>
            <p:nvPr/>
          </p:nvSpPr>
          <p:spPr bwMode="auto">
            <a:xfrm>
              <a:off x="5916104" y="3912385"/>
              <a:ext cx="216007" cy="437749"/>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5" name="Rectangle 65"/>
            <p:cNvSpPr>
              <a:spLocks noChangeArrowheads="1"/>
            </p:cNvSpPr>
            <p:nvPr/>
          </p:nvSpPr>
          <p:spPr bwMode="auto">
            <a:xfrm>
              <a:off x="5916104" y="2996822"/>
              <a:ext cx="216007" cy="65291"/>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6" name="Rectangle 66"/>
            <p:cNvSpPr>
              <a:spLocks noChangeArrowheads="1"/>
            </p:cNvSpPr>
            <p:nvPr/>
          </p:nvSpPr>
          <p:spPr bwMode="auto">
            <a:xfrm>
              <a:off x="5916104" y="3470185"/>
              <a:ext cx="216007" cy="442200"/>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7" name="Rectangle 67"/>
            <p:cNvSpPr>
              <a:spLocks noChangeArrowheads="1"/>
            </p:cNvSpPr>
            <p:nvPr/>
          </p:nvSpPr>
          <p:spPr bwMode="auto">
            <a:xfrm>
              <a:off x="5916104" y="3062113"/>
              <a:ext cx="216007" cy="408071"/>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8" name="Group 7">
            <a:extLst>
              <a:ext uri="{FF2B5EF4-FFF2-40B4-BE49-F238E27FC236}">
                <a16:creationId xmlns:a16="http://schemas.microsoft.com/office/drawing/2014/main" id="{6456BA26-6A0B-46F7-BE32-00BC291CD727}"/>
              </a:ext>
            </a:extLst>
          </p:cNvPr>
          <p:cNvGrpSpPr/>
          <p:nvPr/>
        </p:nvGrpSpPr>
        <p:grpSpPr>
          <a:xfrm>
            <a:off x="865430" y="1759302"/>
            <a:ext cx="5166811" cy="2478358"/>
            <a:chOff x="865430" y="1759302"/>
            <a:chExt cx="5166811" cy="2478358"/>
          </a:xfrm>
        </p:grpSpPr>
        <p:sp>
          <p:nvSpPr>
            <p:cNvPr id="282" name="Freeform 71"/>
            <p:cNvSpPr>
              <a:spLocks/>
            </p:cNvSpPr>
            <p:nvPr/>
          </p:nvSpPr>
          <p:spPr bwMode="auto">
            <a:xfrm>
              <a:off x="865430" y="1759302"/>
              <a:ext cx="5166811" cy="2478358"/>
            </a:xfrm>
            <a:custGeom>
              <a:avLst/>
              <a:gdLst>
                <a:gd name="T0" fmla="*/ 0 w 1670"/>
                <a:gd name="T1" fmla="*/ 831 h 831"/>
                <a:gd name="T2" fmla="*/ 155 w 1670"/>
                <a:gd name="T3" fmla="*/ 823 h 831"/>
                <a:gd name="T4" fmla="*/ 395 w 1670"/>
                <a:gd name="T5" fmla="*/ 806 h 831"/>
                <a:gd name="T6" fmla="*/ 649 w 1670"/>
                <a:gd name="T7" fmla="*/ 736 h 831"/>
                <a:gd name="T8" fmla="*/ 930 w 1670"/>
                <a:gd name="T9" fmla="*/ 616 h 831"/>
                <a:gd name="T10" fmla="*/ 1207 w 1670"/>
                <a:gd name="T11" fmla="*/ 434 h 831"/>
                <a:gd name="T12" fmla="*/ 1441 w 1670"/>
                <a:gd name="T13" fmla="*/ 247 h 831"/>
                <a:gd name="T14" fmla="*/ 1670 w 1670"/>
                <a:gd name="T15" fmla="*/ 0 h 83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70" h="831">
                  <a:moveTo>
                    <a:pt x="0" y="831"/>
                  </a:moveTo>
                  <a:cubicBezTo>
                    <a:pt x="0" y="831"/>
                    <a:pt x="78" y="828"/>
                    <a:pt x="155" y="823"/>
                  </a:cubicBezTo>
                  <a:cubicBezTo>
                    <a:pt x="232" y="818"/>
                    <a:pt x="271" y="817"/>
                    <a:pt x="395" y="806"/>
                  </a:cubicBezTo>
                  <a:cubicBezTo>
                    <a:pt x="490" y="798"/>
                    <a:pt x="573" y="763"/>
                    <a:pt x="649" y="736"/>
                  </a:cubicBezTo>
                  <a:cubicBezTo>
                    <a:pt x="732" y="706"/>
                    <a:pt x="833" y="670"/>
                    <a:pt x="930" y="616"/>
                  </a:cubicBezTo>
                  <a:cubicBezTo>
                    <a:pt x="1027" y="563"/>
                    <a:pt x="1148" y="480"/>
                    <a:pt x="1207" y="434"/>
                  </a:cubicBezTo>
                  <a:cubicBezTo>
                    <a:pt x="1265" y="387"/>
                    <a:pt x="1379" y="300"/>
                    <a:pt x="1441" y="247"/>
                  </a:cubicBezTo>
                  <a:cubicBezTo>
                    <a:pt x="1513" y="184"/>
                    <a:pt x="1670" y="0"/>
                    <a:pt x="1670" y="0"/>
                  </a:cubicBezTo>
                </a:path>
              </a:pathLst>
            </a:custGeom>
            <a:noFill/>
            <a:ln w="50800" cap="flat">
              <a:solidFill>
                <a:srgbClr val="FFFF00"/>
              </a:solidFill>
              <a:prstDash val="solid"/>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90" name="TextBox 136"/>
            <p:cNvSpPr txBox="1">
              <a:spLocks noChangeArrowheads="1"/>
            </p:cNvSpPr>
            <p:nvPr/>
          </p:nvSpPr>
          <p:spPr bwMode="auto">
            <a:xfrm>
              <a:off x="3558682" y="2368344"/>
              <a:ext cx="1194809" cy="64633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Total Demand</a:t>
              </a:r>
              <a:endParaRPr kumimoji="0" lang="en-US" sz="18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sp>
        <p:nvSpPr>
          <p:cNvPr id="136" name="TextBox 136">
            <a:extLst>
              <a:ext uri="{FF2B5EF4-FFF2-40B4-BE49-F238E27FC236}">
                <a16:creationId xmlns:a16="http://schemas.microsoft.com/office/drawing/2014/main" id="{56AA60F4-0A9B-45F6-B5AC-A4AD8EF2BF92}"/>
              </a:ext>
            </a:extLst>
          </p:cNvPr>
          <p:cNvSpPr txBox="1">
            <a:spLocks noChangeArrowheads="1"/>
          </p:cNvSpPr>
          <p:nvPr/>
        </p:nvSpPr>
        <p:spPr bwMode="auto">
          <a:xfrm>
            <a:off x="5151571" y="2413854"/>
            <a:ext cx="1194809" cy="461665"/>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t>
            </a:r>
            <a:endParaRPr kumimoji="0" lang="en-US" sz="24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58FA58A3-4665-4EFF-B532-CB9BD3A8D242}"/>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1569979599"/>
      </p:ext>
    </p:extLst>
  </p:cSld>
  <p:clrMapOvr>
    <a:masterClrMapping/>
  </p:clrMapOvr>
  <mc:AlternateContent xmlns:mc="http://schemas.openxmlformats.org/markup-compatibility/2006" xmlns:p14="http://schemas.microsoft.com/office/powerpoint/2010/main">
    <mc:Choice Requires="p14">
      <p:transition spd="med" p14:dur="700" advTm="26196">
        <p:fade/>
      </p:transition>
    </mc:Choice>
    <mc:Fallback xmlns="">
      <p:transition spd="med" advTm="261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1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left)">
                                      <p:cBhvr>
                                        <p:cTn id="16" dur="1500"/>
                                        <p:tgtEl>
                                          <p:spTgt spid="8"/>
                                        </p:tgtEl>
                                      </p:cBhvr>
                                    </p:animEffect>
                                  </p:childTnLst>
                                </p:cTn>
                              </p:par>
                            </p:childTnLst>
                          </p:cTn>
                        </p:par>
                        <p:par>
                          <p:cTn id="17" fill="hold">
                            <p:stCondLst>
                              <p:cond delay="1500"/>
                            </p:stCondLst>
                            <p:childTnLst>
                              <p:par>
                                <p:cTn id="18" presetID="10" presetClass="entr" presetSubtype="0" fill="hold" grpId="0" nodeType="afterEffect">
                                  <p:stCondLst>
                                    <p:cond delay="0"/>
                                  </p:stCondLst>
                                  <p:childTnLst>
                                    <p:set>
                                      <p:cBhvr>
                                        <p:cTn id="19" dur="1" fill="hold">
                                          <p:stCondLst>
                                            <p:cond delay="0"/>
                                          </p:stCondLst>
                                        </p:cTn>
                                        <p:tgtEl>
                                          <p:spTgt spid="136"/>
                                        </p:tgtEl>
                                        <p:attrNameLst>
                                          <p:attrName>style.visibility</p:attrName>
                                        </p:attrNameLst>
                                      </p:cBhvr>
                                      <p:to>
                                        <p:strVal val="visible"/>
                                      </p:to>
                                    </p:set>
                                    <p:animEffect transition="in" filter="fade">
                                      <p:cBhvr>
                                        <p:cTn id="20" dur="1000"/>
                                        <p:tgtEl>
                                          <p:spTgt spid="13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9"/>
                </p:tgtEl>
              </p:cMediaNode>
            </p:audio>
          </p:childTnLst>
        </p:cTn>
      </p:par>
    </p:tnLst>
    <p:bldLst>
      <p:bldP spid="13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B569413D-AE86-4E93-9C9A-ECA2FCD2AF59}"/>
              </a:ext>
            </a:extLst>
          </p:cNvPr>
          <p:cNvGrpSpPr/>
          <p:nvPr/>
        </p:nvGrpSpPr>
        <p:grpSpPr>
          <a:xfrm>
            <a:off x="676884" y="955942"/>
            <a:ext cx="7050511" cy="3578936"/>
            <a:chOff x="676884" y="955942"/>
            <a:chExt cx="7050511" cy="3578936"/>
          </a:xfrm>
        </p:grpSpPr>
        <p:sp>
          <p:nvSpPr>
            <p:cNvPr id="4" name="Rectangle 3">
              <a:extLst>
                <a:ext uri="{FF2B5EF4-FFF2-40B4-BE49-F238E27FC236}">
                  <a16:creationId xmlns:a16="http://schemas.microsoft.com/office/drawing/2014/main" id="{C5D0B541-919A-4129-9B55-3C650430CEFE}"/>
                </a:ext>
              </a:extLst>
            </p:cNvPr>
            <p:cNvSpPr/>
            <p:nvPr/>
          </p:nvSpPr>
          <p:spPr bwMode="auto">
            <a:xfrm rot="10800000" flipV="1">
              <a:off x="1509475" y="1090844"/>
              <a:ext cx="6217920" cy="3291840"/>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7" name="TextBox 136">
              <a:extLst>
                <a:ext uri="{FF2B5EF4-FFF2-40B4-BE49-F238E27FC236}">
                  <a16:creationId xmlns:a16="http://schemas.microsoft.com/office/drawing/2014/main" id="{1DA689B3-CE11-4C7F-97AF-C335CF7545BC}"/>
                </a:ext>
              </a:extLst>
            </p:cNvPr>
            <p:cNvSpPr txBox="1">
              <a:spLocks noChangeArrowheads="1"/>
            </p:cNvSpPr>
            <p:nvPr/>
          </p:nvSpPr>
          <p:spPr bwMode="auto">
            <a:xfrm>
              <a:off x="676884" y="1613252"/>
              <a:ext cx="750888"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800%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8" name="Straight Connector 7">
              <a:extLst>
                <a:ext uri="{FF2B5EF4-FFF2-40B4-BE49-F238E27FC236}">
                  <a16:creationId xmlns:a16="http://schemas.microsoft.com/office/drawing/2014/main" id="{DAFAC7AE-0AB0-4624-8962-E333EFF322AC}"/>
                </a:ext>
              </a:extLst>
            </p:cNvPr>
            <p:cNvCxnSpPr>
              <a:cxnSpLocks/>
            </p:cNvCxnSpPr>
            <p:nvPr/>
          </p:nvCxnSpPr>
          <p:spPr bwMode="auto">
            <a:xfrm>
              <a:off x="1416774" y="1749212"/>
              <a:ext cx="91440" cy="0"/>
            </a:xfrm>
            <a:prstGeom prst="line">
              <a:avLst/>
            </a:prstGeom>
            <a:noFill/>
            <a:ln w="12700" cap="flat" cmpd="sng" algn="ctr">
              <a:solidFill>
                <a:schemeClr val="tx1"/>
              </a:solidFill>
              <a:prstDash val="solid"/>
              <a:round/>
              <a:headEnd type="none" w="med" len="med"/>
              <a:tailEnd type="none" w="med" len="med"/>
            </a:ln>
            <a:effectLst/>
          </p:spPr>
        </p:cxnSp>
        <p:sp>
          <p:nvSpPr>
            <p:cNvPr id="12" name="TextBox 136">
              <a:extLst>
                <a:ext uri="{FF2B5EF4-FFF2-40B4-BE49-F238E27FC236}">
                  <a16:creationId xmlns:a16="http://schemas.microsoft.com/office/drawing/2014/main" id="{D47FCFF4-43C9-4F49-B008-958CB02E3390}"/>
                </a:ext>
              </a:extLst>
            </p:cNvPr>
            <p:cNvSpPr txBox="1">
              <a:spLocks noChangeArrowheads="1"/>
            </p:cNvSpPr>
            <p:nvPr/>
          </p:nvSpPr>
          <p:spPr bwMode="auto">
            <a:xfrm>
              <a:off x="676884" y="955942"/>
              <a:ext cx="750888"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3" name="Straight Connector 12">
              <a:extLst>
                <a:ext uri="{FF2B5EF4-FFF2-40B4-BE49-F238E27FC236}">
                  <a16:creationId xmlns:a16="http://schemas.microsoft.com/office/drawing/2014/main" id="{510B3BF5-C8CE-440A-859B-A71F0DB2108A}"/>
                </a:ext>
              </a:extLst>
            </p:cNvPr>
            <p:cNvCxnSpPr>
              <a:cxnSpLocks/>
            </p:cNvCxnSpPr>
            <p:nvPr/>
          </p:nvCxnSpPr>
          <p:spPr bwMode="auto">
            <a:xfrm>
              <a:off x="1416774" y="1090844"/>
              <a:ext cx="91440" cy="0"/>
            </a:xfrm>
            <a:prstGeom prst="line">
              <a:avLst/>
            </a:prstGeom>
            <a:noFill/>
            <a:ln w="12700" cap="flat" cmpd="sng" algn="ctr">
              <a:solidFill>
                <a:schemeClr val="tx1"/>
              </a:solidFill>
              <a:prstDash val="solid"/>
              <a:round/>
              <a:headEnd type="none" w="med" len="med"/>
              <a:tailEnd type="none" w="med" len="med"/>
            </a:ln>
            <a:effectLst/>
          </p:spPr>
        </p:cxnSp>
        <p:sp>
          <p:nvSpPr>
            <p:cNvPr id="14" name="TextBox 136">
              <a:extLst>
                <a:ext uri="{FF2B5EF4-FFF2-40B4-BE49-F238E27FC236}">
                  <a16:creationId xmlns:a16="http://schemas.microsoft.com/office/drawing/2014/main" id="{7E98E9B7-BF7A-4867-A1B0-FB5E415F0072}"/>
                </a:ext>
              </a:extLst>
            </p:cNvPr>
            <p:cNvSpPr txBox="1">
              <a:spLocks noChangeArrowheads="1"/>
            </p:cNvSpPr>
            <p:nvPr/>
          </p:nvSpPr>
          <p:spPr bwMode="auto">
            <a:xfrm>
              <a:off x="676884" y="4242490"/>
              <a:ext cx="750888"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5" name="Straight Connector 14">
              <a:extLst>
                <a:ext uri="{FF2B5EF4-FFF2-40B4-BE49-F238E27FC236}">
                  <a16:creationId xmlns:a16="http://schemas.microsoft.com/office/drawing/2014/main" id="{7A646B9E-E6BA-464B-B7D6-EE6C63BA58EB}"/>
                </a:ext>
              </a:extLst>
            </p:cNvPr>
            <p:cNvCxnSpPr>
              <a:cxnSpLocks/>
            </p:cNvCxnSpPr>
            <p:nvPr/>
          </p:nvCxnSpPr>
          <p:spPr bwMode="auto">
            <a:xfrm>
              <a:off x="1416774" y="4382685"/>
              <a:ext cx="91440" cy="0"/>
            </a:xfrm>
            <a:prstGeom prst="line">
              <a:avLst/>
            </a:prstGeom>
            <a:noFill/>
            <a:ln w="12700" cap="flat" cmpd="sng" algn="ctr">
              <a:solidFill>
                <a:schemeClr val="tx1"/>
              </a:solidFill>
              <a:prstDash val="solid"/>
              <a:round/>
              <a:headEnd type="none" w="med" len="med"/>
              <a:tailEnd type="none" w="med" len="med"/>
            </a:ln>
            <a:effectLst/>
          </p:spPr>
        </p:cxnSp>
        <p:sp>
          <p:nvSpPr>
            <p:cNvPr id="17" name="TextBox 136">
              <a:extLst>
                <a:ext uri="{FF2B5EF4-FFF2-40B4-BE49-F238E27FC236}">
                  <a16:creationId xmlns:a16="http://schemas.microsoft.com/office/drawing/2014/main" id="{42E2F534-09FD-4A1B-9F99-6D7AD671AB81}"/>
                </a:ext>
              </a:extLst>
            </p:cNvPr>
            <p:cNvSpPr txBox="1">
              <a:spLocks noChangeArrowheads="1"/>
            </p:cNvSpPr>
            <p:nvPr/>
          </p:nvSpPr>
          <p:spPr bwMode="auto">
            <a:xfrm>
              <a:off x="676884" y="2270562"/>
              <a:ext cx="750888"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600%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8" name="Straight Connector 17">
              <a:extLst>
                <a:ext uri="{FF2B5EF4-FFF2-40B4-BE49-F238E27FC236}">
                  <a16:creationId xmlns:a16="http://schemas.microsoft.com/office/drawing/2014/main" id="{8B4A3662-0658-4061-B15E-BADA19FBE594}"/>
                </a:ext>
              </a:extLst>
            </p:cNvPr>
            <p:cNvCxnSpPr>
              <a:cxnSpLocks/>
            </p:cNvCxnSpPr>
            <p:nvPr/>
          </p:nvCxnSpPr>
          <p:spPr bwMode="auto">
            <a:xfrm>
              <a:off x="1416774" y="2407580"/>
              <a:ext cx="91440" cy="0"/>
            </a:xfrm>
            <a:prstGeom prst="line">
              <a:avLst/>
            </a:prstGeom>
            <a:noFill/>
            <a:ln w="12700" cap="flat" cmpd="sng" algn="ctr">
              <a:solidFill>
                <a:schemeClr val="tx1"/>
              </a:solidFill>
              <a:prstDash val="solid"/>
              <a:round/>
              <a:headEnd type="none" w="med" len="med"/>
              <a:tailEnd type="none" w="med" len="med"/>
            </a:ln>
            <a:effectLst/>
          </p:spPr>
        </p:cxnSp>
        <p:sp>
          <p:nvSpPr>
            <p:cNvPr id="20" name="TextBox 136">
              <a:extLst>
                <a:ext uri="{FF2B5EF4-FFF2-40B4-BE49-F238E27FC236}">
                  <a16:creationId xmlns:a16="http://schemas.microsoft.com/office/drawing/2014/main" id="{336C962C-E1B2-4584-98FE-E9629350164C}"/>
                </a:ext>
              </a:extLst>
            </p:cNvPr>
            <p:cNvSpPr txBox="1">
              <a:spLocks noChangeArrowheads="1"/>
            </p:cNvSpPr>
            <p:nvPr/>
          </p:nvSpPr>
          <p:spPr bwMode="auto">
            <a:xfrm>
              <a:off x="676884" y="2927872"/>
              <a:ext cx="750888"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400%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21" name="Straight Connector 20">
              <a:extLst>
                <a:ext uri="{FF2B5EF4-FFF2-40B4-BE49-F238E27FC236}">
                  <a16:creationId xmlns:a16="http://schemas.microsoft.com/office/drawing/2014/main" id="{C6411A27-7234-46DA-9935-C2383A39E105}"/>
                </a:ext>
              </a:extLst>
            </p:cNvPr>
            <p:cNvCxnSpPr>
              <a:cxnSpLocks/>
            </p:cNvCxnSpPr>
            <p:nvPr/>
          </p:nvCxnSpPr>
          <p:spPr bwMode="auto">
            <a:xfrm>
              <a:off x="1416774" y="3065948"/>
              <a:ext cx="91440" cy="0"/>
            </a:xfrm>
            <a:prstGeom prst="line">
              <a:avLst/>
            </a:prstGeom>
            <a:noFill/>
            <a:ln w="12700" cap="flat" cmpd="sng" algn="ctr">
              <a:solidFill>
                <a:schemeClr val="tx1"/>
              </a:solidFill>
              <a:prstDash val="solid"/>
              <a:round/>
              <a:headEnd type="none" w="med" len="med"/>
              <a:tailEnd type="none" w="med" len="med"/>
            </a:ln>
            <a:effectLst/>
          </p:spPr>
        </p:cxnSp>
        <p:sp>
          <p:nvSpPr>
            <p:cNvPr id="23" name="TextBox 136">
              <a:extLst>
                <a:ext uri="{FF2B5EF4-FFF2-40B4-BE49-F238E27FC236}">
                  <a16:creationId xmlns:a16="http://schemas.microsoft.com/office/drawing/2014/main" id="{63010C66-8C50-4BBE-8968-7AFCA76448A1}"/>
                </a:ext>
              </a:extLst>
            </p:cNvPr>
            <p:cNvSpPr txBox="1">
              <a:spLocks noChangeArrowheads="1"/>
            </p:cNvSpPr>
            <p:nvPr/>
          </p:nvSpPr>
          <p:spPr bwMode="auto">
            <a:xfrm>
              <a:off x="676884" y="3585182"/>
              <a:ext cx="750888"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24" name="Straight Connector 23">
              <a:extLst>
                <a:ext uri="{FF2B5EF4-FFF2-40B4-BE49-F238E27FC236}">
                  <a16:creationId xmlns:a16="http://schemas.microsoft.com/office/drawing/2014/main" id="{C896CC78-C4DE-4362-BFA7-D4A542B2082B}"/>
                </a:ext>
              </a:extLst>
            </p:cNvPr>
            <p:cNvCxnSpPr>
              <a:cxnSpLocks/>
            </p:cNvCxnSpPr>
            <p:nvPr/>
          </p:nvCxnSpPr>
          <p:spPr bwMode="auto">
            <a:xfrm>
              <a:off x="1416774" y="3724316"/>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91" name="Straight Connector 90">
              <a:extLst>
                <a:ext uri="{FF2B5EF4-FFF2-40B4-BE49-F238E27FC236}">
                  <a16:creationId xmlns:a16="http://schemas.microsoft.com/office/drawing/2014/main" id="{DAFAC7AE-0AB0-4624-8962-E333EFF322AC}"/>
                </a:ext>
              </a:extLst>
            </p:cNvPr>
            <p:cNvCxnSpPr>
              <a:cxnSpLocks/>
            </p:cNvCxnSpPr>
            <p:nvPr/>
          </p:nvCxnSpPr>
          <p:spPr bwMode="auto">
            <a:xfrm>
              <a:off x="1419052" y="2078396"/>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92" name="Straight Connector 91">
              <a:extLst>
                <a:ext uri="{FF2B5EF4-FFF2-40B4-BE49-F238E27FC236}">
                  <a16:creationId xmlns:a16="http://schemas.microsoft.com/office/drawing/2014/main" id="{510B3BF5-C8CE-440A-859B-A71F0DB2108A}"/>
                </a:ext>
              </a:extLst>
            </p:cNvPr>
            <p:cNvCxnSpPr>
              <a:cxnSpLocks/>
            </p:cNvCxnSpPr>
            <p:nvPr/>
          </p:nvCxnSpPr>
          <p:spPr bwMode="auto">
            <a:xfrm>
              <a:off x="1419052" y="1420028"/>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93" name="Straight Connector 92">
              <a:extLst>
                <a:ext uri="{FF2B5EF4-FFF2-40B4-BE49-F238E27FC236}">
                  <a16:creationId xmlns:a16="http://schemas.microsoft.com/office/drawing/2014/main" id="{8B4A3662-0658-4061-B15E-BADA19FBE594}"/>
                </a:ext>
              </a:extLst>
            </p:cNvPr>
            <p:cNvCxnSpPr>
              <a:cxnSpLocks/>
            </p:cNvCxnSpPr>
            <p:nvPr/>
          </p:nvCxnSpPr>
          <p:spPr bwMode="auto">
            <a:xfrm>
              <a:off x="1419052" y="2736764"/>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94" name="Straight Connector 93">
              <a:extLst>
                <a:ext uri="{FF2B5EF4-FFF2-40B4-BE49-F238E27FC236}">
                  <a16:creationId xmlns:a16="http://schemas.microsoft.com/office/drawing/2014/main" id="{C6411A27-7234-46DA-9935-C2383A39E105}"/>
                </a:ext>
              </a:extLst>
            </p:cNvPr>
            <p:cNvCxnSpPr>
              <a:cxnSpLocks/>
            </p:cNvCxnSpPr>
            <p:nvPr/>
          </p:nvCxnSpPr>
          <p:spPr bwMode="auto">
            <a:xfrm>
              <a:off x="1419052" y="3395132"/>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95" name="Straight Connector 94">
              <a:extLst>
                <a:ext uri="{FF2B5EF4-FFF2-40B4-BE49-F238E27FC236}">
                  <a16:creationId xmlns:a16="http://schemas.microsoft.com/office/drawing/2014/main" id="{C896CC78-C4DE-4362-BFA7-D4A542B2082B}"/>
                </a:ext>
              </a:extLst>
            </p:cNvPr>
            <p:cNvCxnSpPr>
              <a:cxnSpLocks/>
            </p:cNvCxnSpPr>
            <p:nvPr/>
          </p:nvCxnSpPr>
          <p:spPr bwMode="auto">
            <a:xfrm>
              <a:off x="1419052" y="4053500"/>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6" name="Straight Connector 5">
              <a:extLst>
                <a:ext uri="{FF2B5EF4-FFF2-40B4-BE49-F238E27FC236}">
                  <a16:creationId xmlns:a16="http://schemas.microsoft.com/office/drawing/2014/main" id="{934E0051-887E-4605-BA76-4A8D3C63F8C1}"/>
                </a:ext>
              </a:extLst>
            </p:cNvPr>
            <p:cNvCxnSpPr>
              <a:cxnSpLocks/>
            </p:cNvCxnSpPr>
            <p:nvPr/>
          </p:nvCxnSpPr>
          <p:spPr bwMode="auto">
            <a:xfrm>
              <a:off x="1509474" y="1749212"/>
              <a:ext cx="6207601"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6" name="Straight Connector 15">
              <a:extLst>
                <a:ext uri="{FF2B5EF4-FFF2-40B4-BE49-F238E27FC236}">
                  <a16:creationId xmlns:a16="http://schemas.microsoft.com/office/drawing/2014/main" id="{263FC24C-880E-48B9-B902-5E646A9CAF1E}"/>
                </a:ext>
              </a:extLst>
            </p:cNvPr>
            <p:cNvCxnSpPr>
              <a:cxnSpLocks/>
            </p:cNvCxnSpPr>
            <p:nvPr/>
          </p:nvCxnSpPr>
          <p:spPr bwMode="auto">
            <a:xfrm>
              <a:off x="1509474" y="2407580"/>
              <a:ext cx="6207601"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9" name="Straight Connector 18">
              <a:extLst>
                <a:ext uri="{FF2B5EF4-FFF2-40B4-BE49-F238E27FC236}">
                  <a16:creationId xmlns:a16="http://schemas.microsoft.com/office/drawing/2014/main" id="{62C633B3-C4AE-4AEB-A7F4-FA86604D75D6}"/>
                </a:ext>
              </a:extLst>
            </p:cNvPr>
            <p:cNvCxnSpPr>
              <a:cxnSpLocks/>
            </p:cNvCxnSpPr>
            <p:nvPr/>
          </p:nvCxnSpPr>
          <p:spPr bwMode="auto">
            <a:xfrm>
              <a:off x="1509474" y="3065948"/>
              <a:ext cx="6207601"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22" name="Straight Connector 21">
              <a:extLst>
                <a:ext uri="{FF2B5EF4-FFF2-40B4-BE49-F238E27FC236}">
                  <a16:creationId xmlns:a16="http://schemas.microsoft.com/office/drawing/2014/main" id="{824346F6-12C3-4FEC-B075-46F06D8AEA2F}"/>
                </a:ext>
              </a:extLst>
            </p:cNvPr>
            <p:cNvCxnSpPr>
              <a:cxnSpLocks/>
            </p:cNvCxnSpPr>
            <p:nvPr/>
          </p:nvCxnSpPr>
          <p:spPr bwMode="auto">
            <a:xfrm>
              <a:off x="1509474" y="3724316"/>
              <a:ext cx="6207601"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96" name="Straight Connector 95">
              <a:extLst>
                <a:ext uri="{FF2B5EF4-FFF2-40B4-BE49-F238E27FC236}">
                  <a16:creationId xmlns:a16="http://schemas.microsoft.com/office/drawing/2014/main" id="{934E0051-887E-4605-BA76-4A8D3C63F8C1}"/>
                </a:ext>
              </a:extLst>
            </p:cNvPr>
            <p:cNvCxnSpPr>
              <a:cxnSpLocks/>
            </p:cNvCxnSpPr>
            <p:nvPr/>
          </p:nvCxnSpPr>
          <p:spPr bwMode="auto">
            <a:xfrm>
              <a:off x="1509474" y="1420028"/>
              <a:ext cx="6207601"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97" name="Straight Connector 96">
              <a:extLst>
                <a:ext uri="{FF2B5EF4-FFF2-40B4-BE49-F238E27FC236}">
                  <a16:creationId xmlns:a16="http://schemas.microsoft.com/office/drawing/2014/main" id="{263FC24C-880E-48B9-B902-5E646A9CAF1E}"/>
                </a:ext>
              </a:extLst>
            </p:cNvPr>
            <p:cNvCxnSpPr>
              <a:cxnSpLocks/>
            </p:cNvCxnSpPr>
            <p:nvPr/>
          </p:nvCxnSpPr>
          <p:spPr bwMode="auto">
            <a:xfrm>
              <a:off x="1509474" y="2078396"/>
              <a:ext cx="6207601"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98" name="Straight Connector 97">
              <a:extLst>
                <a:ext uri="{FF2B5EF4-FFF2-40B4-BE49-F238E27FC236}">
                  <a16:creationId xmlns:a16="http://schemas.microsoft.com/office/drawing/2014/main" id="{62C633B3-C4AE-4AEB-A7F4-FA86604D75D6}"/>
                </a:ext>
              </a:extLst>
            </p:cNvPr>
            <p:cNvCxnSpPr>
              <a:cxnSpLocks/>
            </p:cNvCxnSpPr>
            <p:nvPr/>
          </p:nvCxnSpPr>
          <p:spPr bwMode="auto">
            <a:xfrm>
              <a:off x="1509474" y="2736764"/>
              <a:ext cx="6207601"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99" name="Straight Connector 98">
              <a:extLst>
                <a:ext uri="{FF2B5EF4-FFF2-40B4-BE49-F238E27FC236}">
                  <a16:creationId xmlns:a16="http://schemas.microsoft.com/office/drawing/2014/main" id="{824346F6-12C3-4FEC-B075-46F06D8AEA2F}"/>
                </a:ext>
              </a:extLst>
            </p:cNvPr>
            <p:cNvCxnSpPr>
              <a:cxnSpLocks/>
            </p:cNvCxnSpPr>
            <p:nvPr/>
          </p:nvCxnSpPr>
          <p:spPr bwMode="auto">
            <a:xfrm>
              <a:off x="1509474" y="3395132"/>
              <a:ext cx="6207601"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00" name="Straight Connector 99">
              <a:extLst>
                <a:ext uri="{FF2B5EF4-FFF2-40B4-BE49-F238E27FC236}">
                  <a16:creationId xmlns:a16="http://schemas.microsoft.com/office/drawing/2014/main" id="{824346F6-12C3-4FEC-B075-46F06D8AEA2F}"/>
                </a:ext>
              </a:extLst>
            </p:cNvPr>
            <p:cNvCxnSpPr>
              <a:cxnSpLocks/>
            </p:cNvCxnSpPr>
            <p:nvPr/>
          </p:nvCxnSpPr>
          <p:spPr bwMode="auto">
            <a:xfrm>
              <a:off x="1509474" y="4053500"/>
              <a:ext cx="6207601" cy="0"/>
            </a:xfrm>
            <a:prstGeom prst="line">
              <a:avLst/>
            </a:prstGeom>
            <a:noFill/>
            <a:ln w="19050" cap="flat" cmpd="sng" algn="ctr">
              <a:solidFill>
                <a:schemeClr val="tx1">
                  <a:alpha val="40000"/>
                </a:schemeClr>
              </a:solidFill>
              <a:prstDash val="solid"/>
              <a:round/>
              <a:headEnd type="none" w="med" len="med"/>
              <a:tailEnd type="none" w="med" len="med"/>
            </a:ln>
            <a:effectLst/>
          </p:spPr>
        </p:cxnSp>
        <p:sp>
          <p:nvSpPr>
            <p:cNvPr id="102" name="TextBox 136">
              <a:extLst>
                <a:ext uri="{FF2B5EF4-FFF2-40B4-BE49-F238E27FC236}">
                  <a16:creationId xmlns:a16="http://schemas.microsoft.com/office/drawing/2014/main" id="{1DA689B3-CE11-4C7F-97AF-C335CF7545BC}"/>
                </a:ext>
              </a:extLst>
            </p:cNvPr>
            <p:cNvSpPr txBox="1">
              <a:spLocks noChangeArrowheads="1"/>
            </p:cNvSpPr>
            <p:nvPr/>
          </p:nvSpPr>
          <p:spPr bwMode="auto">
            <a:xfrm>
              <a:off x="676884" y="1941907"/>
              <a:ext cx="750888"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700%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3" name="TextBox 136">
              <a:extLst>
                <a:ext uri="{FF2B5EF4-FFF2-40B4-BE49-F238E27FC236}">
                  <a16:creationId xmlns:a16="http://schemas.microsoft.com/office/drawing/2014/main" id="{D47FCFF4-43C9-4F49-B008-958CB02E3390}"/>
                </a:ext>
              </a:extLst>
            </p:cNvPr>
            <p:cNvSpPr txBox="1">
              <a:spLocks noChangeArrowheads="1"/>
            </p:cNvSpPr>
            <p:nvPr/>
          </p:nvSpPr>
          <p:spPr bwMode="auto">
            <a:xfrm>
              <a:off x="676884" y="1284597"/>
              <a:ext cx="750888"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900%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4" name="TextBox 136">
              <a:extLst>
                <a:ext uri="{FF2B5EF4-FFF2-40B4-BE49-F238E27FC236}">
                  <a16:creationId xmlns:a16="http://schemas.microsoft.com/office/drawing/2014/main" id="{42E2F534-09FD-4A1B-9F99-6D7AD671AB81}"/>
                </a:ext>
              </a:extLst>
            </p:cNvPr>
            <p:cNvSpPr txBox="1">
              <a:spLocks noChangeArrowheads="1"/>
            </p:cNvSpPr>
            <p:nvPr/>
          </p:nvSpPr>
          <p:spPr bwMode="auto">
            <a:xfrm>
              <a:off x="676884" y="2599217"/>
              <a:ext cx="750888"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5" name="TextBox 136">
              <a:extLst>
                <a:ext uri="{FF2B5EF4-FFF2-40B4-BE49-F238E27FC236}">
                  <a16:creationId xmlns:a16="http://schemas.microsoft.com/office/drawing/2014/main" id="{336C962C-E1B2-4584-98FE-E9629350164C}"/>
                </a:ext>
              </a:extLst>
            </p:cNvPr>
            <p:cNvSpPr txBox="1">
              <a:spLocks noChangeArrowheads="1"/>
            </p:cNvSpPr>
            <p:nvPr/>
          </p:nvSpPr>
          <p:spPr bwMode="auto">
            <a:xfrm>
              <a:off x="676884" y="3256527"/>
              <a:ext cx="750888"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6" name="TextBox 136">
              <a:extLst>
                <a:ext uri="{FF2B5EF4-FFF2-40B4-BE49-F238E27FC236}">
                  <a16:creationId xmlns:a16="http://schemas.microsoft.com/office/drawing/2014/main" id="{63010C66-8C50-4BBE-8968-7AFCA76448A1}"/>
                </a:ext>
              </a:extLst>
            </p:cNvPr>
            <p:cNvSpPr txBox="1">
              <a:spLocks noChangeArrowheads="1"/>
            </p:cNvSpPr>
            <p:nvPr/>
          </p:nvSpPr>
          <p:spPr bwMode="auto">
            <a:xfrm>
              <a:off x="676884" y="3913837"/>
              <a:ext cx="750888"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45" name="Group 44">
              <a:extLst>
                <a:ext uri="{FF2B5EF4-FFF2-40B4-BE49-F238E27FC236}">
                  <a16:creationId xmlns:a16="http://schemas.microsoft.com/office/drawing/2014/main" id="{1C7812CF-7B2E-42D6-B6C8-7484D154FE05}"/>
                </a:ext>
              </a:extLst>
            </p:cNvPr>
            <p:cNvGrpSpPr/>
            <p:nvPr/>
          </p:nvGrpSpPr>
          <p:grpSpPr>
            <a:xfrm>
              <a:off x="1955125" y="4386760"/>
              <a:ext cx="5326618" cy="114119"/>
              <a:chOff x="1911310" y="4386760"/>
              <a:chExt cx="5326618" cy="114119"/>
            </a:xfrm>
          </p:grpSpPr>
          <p:cxnSp>
            <p:nvCxnSpPr>
              <p:cNvPr id="31" name="Straight Connector 30">
                <a:extLst>
                  <a:ext uri="{FF2B5EF4-FFF2-40B4-BE49-F238E27FC236}">
                    <a16:creationId xmlns:a16="http://schemas.microsoft.com/office/drawing/2014/main" id="{E19500DD-2B9B-4D1B-A7D4-63D4A7F044FC}"/>
                  </a:ext>
                </a:extLst>
              </p:cNvPr>
              <p:cNvCxnSpPr/>
              <p:nvPr/>
            </p:nvCxnSpPr>
            <p:spPr bwMode="auto">
              <a:xfrm rot="5400000">
                <a:off x="3629790" y="4443820"/>
                <a:ext cx="114119" cy="0"/>
              </a:xfrm>
              <a:prstGeom prst="line">
                <a:avLst/>
              </a:prstGeom>
              <a:noFill/>
              <a:ln w="12700" cap="flat" cmpd="sng" algn="ctr">
                <a:solidFill>
                  <a:schemeClr val="tx1"/>
                </a:solidFill>
                <a:prstDash val="solid"/>
                <a:round/>
                <a:headEnd type="none" w="med" len="med"/>
                <a:tailEnd type="none" w="med" len="med"/>
              </a:ln>
              <a:effectLst/>
            </p:spPr>
          </p:cxnSp>
          <p:cxnSp>
            <p:nvCxnSpPr>
              <p:cNvPr id="33" name="Straight Connector 32">
                <a:extLst>
                  <a:ext uri="{FF2B5EF4-FFF2-40B4-BE49-F238E27FC236}">
                    <a16:creationId xmlns:a16="http://schemas.microsoft.com/office/drawing/2014/main" id="{73D93DA6-458C-42CA-A486-2A0EEDBA5E00}"/>
                  </a:ext>
                </a:extLst>
              </p:cNvPr>
              <p:cNvCxnSpPr/>
              <p:nvPr/>
            </p:nvCxnSpPr>
            <p:spPr bwMode="auto">
              <a:xfrm rot="5400000">
                <a:off x="4517560" y="4443820"/>
                <a:ext cx="114119" cy="0"/>
              </a:xfrm>
              <a:prstGeom prst="line">
                <a:avLst/>
              </a:prstGeom>
              <a:noFill/>
              <a:ln w="12700" cap="flat" cmpd="sng" algn="ctr">
                <a:solidFill>
                  <a:schemeClr val="tx1"/>
                </a:solidFill>
                <a:prstDash val="solid"/>
                <a:round/>
                <a:headEnd type="none" w="med" len="med"/>
                <a:tailEnd type="none" w="med" len="med"/>
              </a:ln>
              <a:effectLst/>
            </p:spPr>
          </p:cxnSp>
          <p:cxnSp>
            <p:nvCxnSpPr>
              <p:cNvPr id="35" name="Straight Connector 34">
                <a:extLst>
                  <a:ext uri="{FF2B5EF4-FFF2-40B4-BE49-F238E27FC236}">
                    <a16:creationId xmlns:a16="http://schemas.microsoft.com/office/drawing/2014/main" id="{F2C96104-4B6B-4AB4-B472-5B46B70310DA}"/>
                  </a:ext>
                </a:extLst>
              </p:cNvPr>
              <p:cNvCxnSpPr/>
              <p:nvPr/>
            </p:nvCxnSpPr>
            <p:spPr bwMode="auto">
              <a:xfrm rot="5400000">
                <a:off x="5405330" y="4443820"/>
                <a:ext cx="114119" cy="0"/>
              </a:xfrm>
              <a:prstGeom prst="line">
                <a:avLst/>
              </a:prstGeom>
              <a:noFill/>
              <a:ln w="12700" cap="flat" cmpd="sng" algn="ctr">
                <a:solidFill>
                  <a:schemeClr val="tx1"/>
                </a:solidFill>
                <a:prstDash val="solid"/>
                <a:round/>
                <a:headEnd type="none" w="med" len="med"/>
                <a:tailEnd type="none" w="med" len="med"/>
              </a:ln>
              <a:effectLst/>
            </p:spPr>
          </p:cxnSp>
          <p:cxnSp>
            <p:nvCxnSpPr>
              <p:cNvPr id="37" name="Straight Connector 36">
                <a:extLst>
                  <a:ext uri="{FF2B5EF4-FFF2-40B4-BE49-F238E27FC236}">
                    <a16:creationId xmlns:a16="http://schemas.microsoft.com/office/drawing/2014/main" id="{813BDB5C-5398-49C2-893B-02435EB0632E}"/>
                  </a:ext>
                </a:extLst>
              </p:cNvPr>
              <p:cNvCxnSpPr/>
              <p:nvPr/>
            </p:nvCxnSpPr>
            <p:spPr bwMode="auto">
              <a:xfrm rot="5400000">
                <a:off x="6293100" y="4443820"/>
                <a:ext cx="114119" cy="0"/>
              </a:xfrm>
              <a:prstGeom prst="line">
                <a:avLst/>
              </a:prstGeom>
              <a:noFill/>
              <a:ln w="12700" cap="flat" cmpd="sng" algn="ctr">
                <a:solidFill>
                  <a:schemeClr val="tx1"/>
                </a:solidFill>
                <a:prstDash val="solid"/>
                <a:round/>
                <a:headEnd type="none" w="med" len="med"/>
                <a:tailEnd type="none" w="med" len="med"/>
              </a:ln>
              <a:effectLst/>
            </p:spPr>
          </p:cxnSp>
          <p:cxnSp>
            <p:nvCxnSpPr>
              <p:cNvPr id="39" name="Straight Connector 38">
                <a:extLst>
                  <a:ext uri="{FF2B5EF4-FFF2-40B4-BE49-F238E27FC236}">
                    <a16:creationId xmlns:a16="http://schemas.microsoft.com/office/drawing/2014/main" id="{82076898-4F3A-4DD7-9110-FFFF51095D29}"/>
                  </a:ext>
                </a:extLst>
              </p:cNvPr>
              <p:cNvCxnSpPr>
                <a:cxnSpLocks/>
              </p:cNvCxnSpPr>
              <p:nvPr/>
            </p:nvCxnSpPr>
            <p:spPr bwMode="auto">
              <a:xfrm rot="5400000">
                <a:off x="7180868" y="4443820"/>
                <a:ext cx="114119" cy="0"/>
              </a:xfrm>
              <a:prstGeom prst="line">
                <a:avLst/>
              </a:prstGeom>
              <a:noFill/>
              <a:ln w="12700" cap="flat" cmpd="sng" algn="ctr">
                <a:solidFill>
                  <a:schemeClr val="tx1"/>
                </a:solidFill>
                <a:prstDash val="solid"/>
                <a:round/>
                <a:headEnd type="none" w="med" len="med"/>
                <a:tailEnd type="none" w="med" len="med"/>
              </a:ln>
              <a:effectLst/>
            </p:spPr>
          </p:cxnSp>
          <p:cxnSp>
            <p:nvCxnSpPr>
              <p:cNvPr id="109" name="Straight Connector 108">
                <a:extLst>
                  <a:ext uri="{FF2B5EF4-FFF2-40B4-BE49-F238E27FC236}">
                    <a16:creationId xmlns:a16="http://schemas.microsoft.com/office/drawing/2014/main" id="{589B9B53-2E3A-469E-9D12-BC9349B95605}"/>
                  </a:ext>
                </a:extLst>
              </p:cNvPr>
              <p:cNvCxnSpPr>
                <a:cxnSpLocks/>
              </p:cNvCxnSpPr>
              <p:nvPr/>
            </p:nvCxnSpPr>
            <p:spPr bwMode="auto">
              <a:xfrm rot="5400000">
                <a:off x="1854250" y="4443820"/>
                <a:ext cx="114119" cy="0"/>
              </a:xfrm>
              <a:prstGeom prst="line">
                <a:avLst/>
              </a:prstGeom>
              <a:noFill/>
              <a:ln w="12700" cap="flat" cmpd="sng" algn="ctr">
                <a:solidFill>
                  <a:schemeClr val="tx1"/>
                </a:solidFill>
                <a:prstDash val="solid"/>
                <a:round/>
                <a:headEnd type="none" w="med" len="med"/>
                <a:tailEnd type="none" w="med" len="med"/>
              </a:ln>
              <a:effectLst/>
            </p:spPr>
          </p:cxnSp>
          <p:cxnSp>
            <p:nvCxnSpPr>
              <p:cNvPr id="110" name="Straight Connector 109">
                <a:extLst>
                  <a:ext uri="{FF2B5EF4-FFF2-40B4-BE49-F238E27FC236}">
                    <a16:creationId xmlns:a16="http://schemas.microsoft.com/office/drawing/2014/main" id="{E19500DD-2B9B-4D1B-A7D4-63D4A7F044FC}"/>
                  </a:ext>
                </a:extLst>
              </p:cNvPr>
              <p:cNvCxnSpPr/>
              <p:nvPr/>
            </p:nvCxnSpPr>
            <p:spPr bwMode="auto">
              <a:xfrm rot="5400000">
                <a:off x="2742020" y="4443820"/>
                <a:ext cx="114119" cy="0"/>
              </a:xfrm>
              <a:prstGeom prst="line">
                <a:avLst/>
              </a:prstGeom>
              <a:noFill/>
              <a:ln w="12700" cap="flat" cmpd="sng" algn="ctr">
                <a:solidFill>
                  <a:schemeClr val="tx1"/>
                </a:solidFill>
                <a:prstDash val="solid"/>
                <a:round/>
                <a:headEnd type="none" w="med" len="med"/>
                <a:tailEnd type="none" w="med" len="med"/>
              </a:ln>
              <a:effectLst/>
            </p:spPr>
          </p:cxnSp>
        </p:grpSp>
        <p:sp>
          <p:nvSpPr>
            <p:cNvPr id="28" name="Graphic 25">
              <a:extLst>
                <a:ext uri="{FF2B5EF4-FFF2-40B4-BE49-F238E27FC236}">
                  <a16:creationId xmlns:a16="http://schemas.microsoft.com/office/drawing/2014/main" id="{86BAC23C-93B4-4653-9BF2-5DEB0638D2F8}"/>
                </a:ext>
              </a:extLst>
            </p:cNvPr>
            <p:cNvSpPr/>
            <p:nvPr/>
          </p:nvSpPr>
          <p:spPr>
            <a:xfrm>
              <a:off x="1729385" y="4099950"/>
              <a:ext cx="457200" cy="268358"/>
            </a:xfrm>
            <a:custGeom>
              <a:avLst/>
              <a:gdLst>
                <a:gd name="connsiteX0" fmla="*/ 0 w 398139"/>
                <a:gd name="connsiteY0" fmla="*/ 0 h 268358"/>
                <a:gd name="connsiteX1" fmla="*/ 398139 w 398139"/>
                <a:gd name="connsiteY1" fmla="*/ 0 h 268358"/>
                <a:gd name="connsiteX2" fmla="*/ 398139 w 398139"/>
                <a:gd name="connsiteY2" fmla="*/ 268358 h 268358"/>
                <a:gd name="connsiteX3" fmla="*/ 0 w 398139"/>
                <a:gd name="connsiteY3" fmla="*/ 268358 h 268358"/>
              </a:gdLst>
              <a:ahLst/>
              <a:cxnLst>
                <a:cxn ang="0">
                  <a:pos x="connsiteX0" y="connsiteY0"/>
                </a:cxn>
                <a:cxn ang="0">
                  <a:pos x="connsiteX1" y="connsiteY1"/>
                </a:cxn>
                <a:cxn ang="0">
                  <a:pos x="connsiteX2" y="connsiteY2"/>
                </a:cxn>
                <a:cxn ang="0">
                  <a:pos x="connsiteX3" y="connsiteY3"/>
                </a:cxn>
              </a:cxnLst>
              <a:rect l="l" t="t" r="r" b="b"/>
              <a:pathLst>
                <a:path w="398139" h="268358">
                  <a:moveTo>
                    <a:pt x="0" y="0"/>
                  </a:moveTo>
                  <a:lnTo>
                    <a:pt x="398139" y="0"/>
                  </a:lnTo>
                  <a:lnTo>
                    <a:pt x="398139" y="268358"/>
                  </a:lnTo>
                  <a:lnTo>
                    <a:pt x="0" y="268358"/>
                  </a:lnTo>
                  <a:close/>
                </a:path>
              </a:pathLst>
            </a:custGeom>
            <a:solidFill>
              <a:srgbClr val="0066FF"/>
            </a:solidFill>
            <a:ln w="9525"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dirty="0"/>
            </a:p>
          </p:txBody>
        </p:sp>
        <p:sp>
          <p:nvSpPr>
            <p:cNvPr id="67" name="Graphic 25">
              <a:extLst>
                <a:ext uri="{FF2B5EF4-FFF2-40B4-BE49-F238E27FC236}">
                  <a16:creationId xmlns:a16="http://schemas.microsoft.com/office/drawing/2014/main" id="{2A716ADF-E92E-4B48-806C-D4A00A2BE8EB}"/>
                </a:ext>
              </a:extLst>
            </p:cNvPr>
            <p:cNvSpPr/>
            <p:nvPr/>
          </p:nvSpPr>
          <p:spPr>
            <a:xfrm>
              <a:off x="3504925" y="4179976"/>
              <a:ext cx="457200" cy="188332"/>
            </a:xfrm>
            <a:custGeom>
              <a:avLst/>
              <a:gdLst>
                <a:gd name="connsiteX0" fmla="*/ 0 w 398139"/>
                <a:gd name="connsiteY0" fmla="*/ 0 h 268358"/>
                <a:gd name="connsiteX1" fmla="*/ 398139 w 398139"/>
                <a:gd name="connsiteY1" fmla="*/ 0 h 268358"/>
                <a:gd name="connsiteX2" fmla="*/ 398139 w 398139"/>
                <a:gd name="connsiteY2" fmla="*/ 268358 h 268358"/>
                <a:gd name="connsiteX3" fmla="*/ 0 w 398139"/>
                <a:gd name="connsiteY3" fmla="*/ 268358 h 268358"/>
              </a:gdLst>
              <a:ahLst/>
              <a:cxnLst>
                <a:cxn ang="0">
                  <a:pos x="connsiteX0" y="connsiteY0"/>
                </a:cxn>
                <a:cxn ang="0">
                  <a:pos x="connsiteX1" y="connsiteY1"/>
                </a:cxn>
                <a:cxn ang="0">
                  <a:pos x="connsiteX2" y="connsiteY2"/>
                </a:cxn>
                <a:cxn ang="0">
                  <a:pos x="connsiteX3" y="connsiteY3"/>
                </a:cxn>
              </a:cxnLst>
              <a:rect l="l" t="t" r="r" b="b"/>
              <a:pathLst>
                <a:path w="398139" h="268358">
                  <a:moveTo>
                    <a:pt x="0" y="0"/>
                  </a:moveTo>
                  <a:lnTo>
                    <a:pt x="398139" y="0"/>
                  </a:lnTo>
                  <a:lnTo>
                    <a:pt x="398139" y="268358"/>
                  </a:lnTo>
                  <a:lnTo>
                    <a:pt x="0" y="268358"/>
                  </a:lnTo>
                  <a:close/>
                </a:path>
              </a:pathLst>
            </a:custGeom>
            <a:solidFill>
              <a:srgbClr val="0066FF"/>
            </a:solidFill>
            <a:ln w="9525"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dirty="0"/>
            </a:p>
          </p:txBody>
        </p:sp>
        <p:sp>
          <p:nvSpPr>
            <p:cNvPr id="68" name="Graphic 25">
              <a:extLst>
                <a:ext uri="{FF2B5EF4-FFF2-40B4-BE49-F238E27FC236}">
                  <a16:creationId xmlns:a16="http://schemas.microsoft.com/office/drawing/2014/main" id="{EDFA8346-B996-488B-98E0-F4CBEA6F9E3D}"/>
                </a:ext>
              </a:extLst>
            </p:cNvPr>
            <p:cNvSpPr/>
            <p:nvPr/>
          </p:nvSpPr>
          <p:spPr>
            <a:xfrm>
              <a:off x="4392695" y="4226242"/>
              <a:ext cx="457200" cy="142065"/>
            </a:xfrm>
            <a:custGeom>
              <a:avLst/>
              <a:gdLst>
                <a:gd name="connsiteX0" fmla="*/ 0 w 398139"/>
                <a:gd name="connsiteY0" fmla="*/ 0 h 268358"/>
                <a:gd name="connsiteX1" fmla="*/ 398139 w 398139"/>
                <a:gd name="connsiteY1" fmla="*/ 0 h 268358"/>
                <a:gd name="connsiteX2" fmla="*/ 398139 w 398139"/>
                <a:gd name="connsiteY2" fmla="*/ 268358 h 268358"/>
                <a:gd name="connsiteX3" fmla="*/ 0 w 398139"/>
                <a:gd name="connsiteY3" fmla="*/ 268358 h 268358"/>
              </a:gdLst>
              <a:ahLst/>
              <a:cxnLst>
                <a:cxn ang="0">
                  <a:pos x="connsiteX0" y="connsiteY0"/>
                </a:cxn>
                <a:cxn ang="0">
                  <a:pos x="connsiteX1" y="connsiteY1"/>
                </a:cxn>
                <a:cxn ang="0">
                  <a:pos x="connsiteX2" y="connsiteY2"/>
                </a:cxn>
                <a:cxn ang="0">
                  <a:pos x="connsiteX3" y="connsiteY3"/>
                </a:cxn>
              </a:cxnLst>
              <a:rect l="l" t="t" r="r" b="b"/>
              <a:pathLst>
                <a:path w="398139" h="268358">
                  <a:moveTo>
                    <a:pt x="0" y="0"/>
                  </a:moveTo>
                  <a:lnTo>
                    <a:pt x="398139" y="0"/>
                  </a:lnTo>
                  <a:lnTo>
                    <a:pt x="398139" y="268358"/>
                  </a:lnTo>
                  <a:lnTo>
                    <a:pt x="0" y="268358"/>
                  </a:lnTo>
                  <a:close/>
                </a:path>
              </a:pathLst>
            </a:custGeom>
            <a:solidFill>
              <a:srgbClr val="0066FF"/>
            </a:solidFill>
            <a:ln w="9525"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dirty="0"/>
            </a:p>
          </p:txBody>
        </p:sp>
        <p:sp>
          <p:nvSpPr>
            <p:cNvPr id="69" name="Graphic 25">
              <a:extLst>
                <a:ext uri="{FF2B5EF4-FFF2-40B4-BE49-F238E27FC236}">
                  <a16:creationId xmlns:a16="http://schemas.microsoft.com/office/drawing/2014/main" id="{8704AD6E-0185-4AF7-A766-935FD26B14EC}"/>
                </a:ext>
              </a:extLst>
            </p:cNvPr>
            <p:cNvSpPr/>
            <p:nvPr/>
          </p:nvSpPr>
          <p:spPr>
            <a:xfrm>
              <a:off x="5280465" y="4052910"/>
              <a:ext cx="457200" cy="315398"/>
            </a:xfrm>
            <a:custGeom>
              <a:avLst/>
              <a:gdLst>
                <a:gd name="connsiteX0" fmla="*/ 0 w 398139"/>
                <a:gd name="connsiteY0" fmla="*/ 0 h 268358"/>
                <a:gd name="connsiteX1" fmla="*/ 398139 w 398139"/>
                <a:gd name="connsiteY1" fmla="*/ 0 h 268358"/>
                <a:gd name="connsiteX2" fmla="*/ 398139 w 398139"/>
                <a:gd name="connsiteY2" fmla="*/ 268358 h 268358"/>
                <a:gd name="connsiteX3" fmla="*/ 0 w 398139"/>
                <a:gd name="connsiteY3" fmla="*/ 268358 h 268358"/>
              </a:gdLst>
              <a:ahLst/>
              <a:cxnLst>
                <a:cxn ang="0">
                  <a:pos x="connsiteX0" y="connsiteY0"/>
                </a:cxn>
                <a:cxn ang="0">
                  <a:pos x="connsiteX1" y="connsiteY1"/>
                </a:cxn>
                <a:cxn ang="0">
                  <a:pos x="connsiteX2" y="connsiteY2"/>
                </a:cxn>
                <a:cxn ang="0">
                  <a:pos x="connsiteX3" y="connsiteY3"/>
                </a:cxn>
              </a:cxnLst>
              <a:rect l="l" t="t" r="r" b="b"/>
              <a:pathLst>
                <a:path w="398139" h="268358">
                  <a:moveTo>
                    <a:pt x="0" y="0"/>
                  </a:moveTo>
                  <a:lnTo>
                    <a:pt x="398139" y="0"/>
                  </a:lnTo>
                  <a:lnTo>
                    <a:pt x="398139" y="268358"/>
                  </a:lnTo>
                  <a:lnTo>
                    <a:pt x="0" y="268358"/>
                  </a:lnTo>
                  <a:close/>
                </a:path>
              </a:pathLst>
            </a:custGeom>
            <a:solidFill>
              <a:srgbClr val="0066FF"/>
            </a:solidFill>
            <a:ln w="9525"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dirty="0"/>
            </a:p>
          </p:txBody>
        </p:sp>
        <p:sp>
          <p:nvSpPr>
            <p:cNvPr id="70" name="Graphic 25">
              <a:extLst>
                <a:ext uri="{FF2B5EF4-FFF2-40B4-BE49-F238E27FC236}">
                  <a16:creationId xmlns:a16="http://schemas.microsoft.com/office/drawing/2014/main" id="{097E07DC-9F42-4116-83FC-0DFC19BE7469}"/>
                </a:ext>
              </a:extLst>
            </p:cNvPr>
            <p:cNvSpPr/>
            <p:nvPr/>
          </p:nvSpPr>
          <p:spPr>
            <a:xfrm>
              <a:off x="6168235" y="4204810"/>
              <a:ext cx="457200" cy="163497"/>
            </a:xfrm>
            <a:custGeom>
              <a:avLst/>
              <a:gdLst>
                <a:gd name="connsiteX0" fmla="*/ 0 w 398139"/>
                <a:gd name="connsiteY0" fmla="*/ 0 h 268358"/>
                <a:gd name="connsiteX1" fmla="*/ 398139 w 398139"/>
                <a:gd name="connsiteY1" fmla="*/ 0 h 268358"/>
                <a:gd name="connsiteX2" fmla="*/ 398139 w 398139"/>
                <a:gd name="connsiteY2" fmla="*/ 268358 h 268358"/>
                <a:gd name="connsiteX3" fmla="*/ 0 w 398139"/>
                <a:gd name="connsiteY3" fmla="*/ 268358 h 268358"/>
              </a:gdLst>
              <a:ahLst/>
              <a:cxnLst>
                <a:cxn ang="0">
                  <a:pos x="connsiteX0" y="connsiteY0"/>
                </a:cxn>
                <a:cxn ang="0">
                  <a:pos x="connsiteX1" y="connsiteY1"/>
                </a:cxn>
                <a:cxn ang="0">
                  <a:pos x="connsiteX2" y="connsiteY2"/>
                </a:cxn>
                <a:cxn ang="0">
                  <a:pos x="connsiteX3" y="connsiteY3"/>
                </a:cxn>
              </a:cxnLst>
              <a:rect l="l" t="t" r="r" b="b"/>
              <a:pathLst>
                <a:path w="398139" h="268358">
                  <a:moveTo>
                    <a:pt x="0" y="0"/>
                  </a:moveTo>
                  <a:lnTo>
                    <a:pt x="398139" y="0"/>
                  </a:lnTo>
                  <a:lnTo>
                    <a:pt x="398139" y="268358"/>
                  </a:lnTo>
                  <a:lnTo>
                    <a:pt x="0" y="268358"/>
                  </a:lnTo>
                  <a:close/>
                </a:path>
              </a:pathLst>
            </a:custGeom>
            <a:solidFill>
              <a:srgbClr val="0066FF"/>
            </a:solidFill>
            <a:ln w="9525"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dirty="0"/>
            </a:p>
          </p:txBody>
        </p:sp>
        <p:sp>
          <p:nvSpPr>
            <p:cNvPr id="71" name="Graphic 25">
              <a:extLst>
                <a:ext uri="{FF2B5EF4-FFF2-40B4-BE49-F238E27FC236}">
                  <a16:creationId xmlns:a16="http://schemas.microsoft.com/office/drawing/2014/main" id="{1858321E-9692-41B2-BD1E-DDF10FB4D747}"/>
                </a:ext>
              </a:extLst>
            </p:cNvPr>
            <p:cNvSpPr/>
            <p:nvPr/>
          </p:nvSpPr>
          <p:spPr>
            <a:xfrm>
              <a:off x="7056003" y="3658314"/>
              <a:ext cx="457200" cy="709993"/>
            </a:xfrm>
            <a:custGeom>
              <a:avLst/>
              <a:gdLst>
                <a:gd name="connsiteX0" fmla="*/ 0 w 398139"/>
                <a:gd name="connsiteY0" fmla="*/ 0 h 268358"/>
                <a:gd name="connsiteX1" fmla="*/ 398139 w 398139"/>
                <a:gd name="connsiteY1" fmla="*/ 0 h 268358"/>
                <a:gd name="connsiteX2" fmla="*/ 398139 w 398139"/>
                <a:gd name="connsiteY2" fmla="*/ 268358 h 268358"/>
                <a:gd name="connsiteX3" fmla="*/ 0 w 398139"/>
                <a:gd name="connsiteY3" fmla="*/ 268358 h 268358"/>
              </a:gdLst>
              <a:ahLst/>
              <a:cxnLst>
                <a:cxn ang="0">
                  <a:pos x="connsiteX0" y="connsiteY0"/>
                </a:cxn>
                <a:cxn ang="0">
                  <a:pos x="connsiteX1" y="connsiteY1"/>
                </a:cxn>
                <a:cxn ang="0">
                  <a:pos x="connsiteX2" y="connsiteY2"/>
                </a:cxn>
                <a:cxn ang="0">
                  <a:pos x="connsiteX3" y="connsiteY3"/>
                </a:cxn>
              </a:cxnLst>
              <a:rect l="l" t="t" r="r" b="b"/>
              <a:pathLst>
                <a:path w="398139" h="268358">
                  <a:moveTo>
                    <a:pt x="0" y="0"/>
                  </a:moveTo>
                  <a:lnTo>
                    <a:pt x="398139" y="0"/>
                  </a:lnTo>
                  <a:lnTo>
                    <a:pt x="398139" y="268358"/>
                  </a:lnTo>
                  <a:lnTo>
                    <a:pt x="0" y="268358"/>
                  </a:lnTo>
                  <a:close/>
                </a:path>
              </a:pathLst>
            </a:custGeom>
            <a:solidFill>
              <a:srgbClr val="0066FF"/>
            </a:solidFill>
            <a:ln w="9525"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dirty="0"/>
            </a:p>
          </p:txBody>
        </p:sp>
      </p:grpSp>
      <p:pic>
        <p:nvPicPr>
          <p:cNvPr id="1026" name="A5EA5BC3-820E-40B2-81A6-8526873493B6" descr="IMG_1938.jpg">
            <a:extLst>
              <a:ext uri="{FF2B5EF4-FFF2-40B4-BE49-F238E27FC236}">
                <a16:creationId xmlns:a16="http://schemas.microsoft.com/office/drawing/2014/main" id="{585C5224-4040-4FC1-8A08-AB37229DF0F9}"/>
              </a:ext>
            </a:extLst>
          </p:cNvPr>
          <p:cNvPicPr preferRelativeResize="0">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0064" y="5553798"/>
            <a:ext cx="6592795" cy="6217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66">
            <a:extLst>
              <a:ext uri="{FF2B5EF4-FFF2-40B4-BE49-F238E27FC236}">
                <a16:creationId xmlns:a16="http://schemas.microsoft.com/office/drawing/2014/main" id="{54EB12FF-468D-4FB7-9951-3C30C075C407}"/>
              </a:ext>
            </a:extLst>
          </p:cNvPr>
          <p:cNvSpPr txBox="1">
            <a:spLocks noChangeArrowheads="1"/>
          </p:cNvSpPr>
          <p:nvPr/>
        </p:nvSpPr>
        <p:spPr bwMode="auto">
          <a:xfrm>
            <a:off x="-1" y="5220282"/>
            <a:ext cx="2133601"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lvl="0">
              <a:buClr>
                <a:srgbClr val="FFCC66"/>
              </a:buClr>
              <a:buNone/>
              <a:defRPr/>
            </a:pPr>
            <a:r>
              <a:rPr lang="en-US" altLang="en-US" sz="700" dirty="0">
                <a:solidFill>
                  <a:schemeClr val="tx1">
                    <a:lumMod val="75000"/>
                  </a:schemeClr>
                </a:solidFill>
                <a:effectLst>
                  <a:outerShdw blurRad="38100" dist="38100" dir="2700000" algn="tl">
                    <a:srgbClr val="000000">
                      <a:alpha val="43137"/>
                    </a:srgbClr>
                  </a:outerShdw>
                </a:effectLst>
                <a:latin typeface="Arial"/>
              </a:rPr>
              <a:t>Source: Benchmark Mineral Intelligence</a:t>
            </a:r>
            <a:endParaRPr lang="en-US" sz="1000" dirty="0">
              <a:solidFill>
                <a:schemeClr val="tx1">
                  <a:lumMod val="75000"/>
                </a:schemeClr>
              </a:solidFill>
              <a:effectLst>
                <a:outerShdw blurRad="38100" dist="38100" dir="2700000" algn="tl">
                  <a:srgbClr val="000000">
                    <a:alpha val="43137"/>
                  </a:srgbClr>
                </a:outerShdw>
              </a:effectLst>
              <a:latin typeface="Arial"/>
            </a:endParaRPr>
          </a:p>
        </p:txBody>
      </p:sp>
      <p:sp>
        <p:nvSpPr>
          <p:cNvPr id="3" name="Rectangle 111">
            <a:extLst>
              <a:ext uri="{FF2B5EF4-FFF2-40B4-BE49-F238E27FC236}">
                <a16:creationId xmlns:a16="http://schemas.microsoft.com/office/drawing/2014/main" id="{A4001CCA-78E2-4CB8-B542-B932F9F9CFD8}"/>
              </a:ext>
            </a:extLst>
          </p:cNvPr>
          <p:cNvSpPr>
            <a:spLocks noChangeArrowheads="1"/>
          </p:cNvSpPr>
          <p:nvPr/>
        </p:nvSpPr>
        <p:spPr bwMode="auto">
          <a:xfrm>
            <a:off x="152400" y="80388"/>
            <a:ext cx="8839200" cy="891162"/>
          </a:xfrm>
          <a:prstGeom prst="rect">
            <a:avLst/>
          </a:prstGeom>
          <a:noFill/>
          <a:ln w="9525">
            <a:noFill/>
            <a:miter lim="800000"/>
            <a:headEnd/>
            <a:tailEnd/>
          </a:ln>
          <a:effectLst/>
        </p:spPr>
        <p:txBody>
          <a:bodyPr anchor="b" anchorCtr="1"/>
          <a:lstStyle/>
          <a:p>
            <a:pPr lvl="0" algn="ctr">
              <a:lnSpc>
                <a:spcPts val="3200"/>
              </a:lnSpc>
              <a:defRPr/>
            </a:pPr>
            <a:r>
              <a:rPr lang="en-US" sz="2800" b="1" cap="small" dirty="0">
                <a:solidFill>
                  <a:schemeClr val="accent2">
                    <a:lumMod val="20000"/>
                    <a:lumOff val="80000"/>
                  </a:schemeClr>
                </a:solidFill>
                <a:effectLst>
                  <a:outerShdw blurRad="38100" dist="38100" dir="2700000" algn="tl">
                    <a:srgbClr val="000000"/>
                  </a:outerShdw>
                </a:effectLst>
                <a:latin typeface="Arial" pitchFamily="34" charset="0"/>
              </a:rPr>
              <a:t>Increase in Critical Battery</a:t>
            </a:r>
            <a:br>
              <a:rPr lang="en-US" sz="2800" b="1" cap="small" dirty="0">
                <a:solidFill>
                  <a:schemeClr val="accent2">
                    <a:lumMod val="20000"/>
                    <a:lumOff val="80000"/>
                  </a:schemeClr>
                </a:solidFill>
                <a:effectLst>
                  <a:outerShdw blurRad="38100" dist="38100" dir="2700000" algn="tl">
                    <a:srgbClr val="000000"/>
                  </a:outerShdw>
                </a:effectLst>
                <a:latin typeface="Arial" pitchFamily="34" charset="0"/>
              </a:rPr>
            </a:br>
            <a:r>
              <a:rPr lang="en-US" sz="2800" b="1" cap="small" dirty="0">
                <a:solidFill>
                  <a:schemeClr val="accent2">
                    <a:lumMod val="20000"/>
                    <a:lumOff val="80000"/>
                  </a:schemeClr>
                </a:solidFill>
                <a:effectLst>
                  <a:outerShdw blurRad="38100" dist="38100" dir="2700000" algn="tl">
                    <a:srgbClr val="000000"/>
                  </a:outerShdw>
                </a:effectLst>
                <a:latin typeface="Arial" pitchFamily="34" charset="0"/>
              </a:rPr>
              <a:t>Raw Materials Costs Since January 2020</a:t>
            </a:r>
            <a:endParaRPr kumimoji="0" lang="en-US" sz="2800" b="1" i="1" u="none" strike="noStrike" kern="1200" cap="small" spc="0" normalizeH="0" noProof="0" dirty="0">
              <a:ln>
                <a:noFill/>
              </a:ln>
              <a:solidFill>
                <a:schemeClr val="accent2">
                  <a:lumMod val="20000"/>
                  <a:lumOff val="80000"/>
                </a:schemeClr>
              </a:solidFill>
              <a:effectLst>
                <a:outerShdw blurRad="38100" dist="38100" dir="2700000" algn="tl">
                  <a:srgbClr val="000000"/>
                </a:outerShdw>
              </a:effectLst>
              <a:uLnTx/>
              <a:uFillTx/>
              <a:latin typeface="Arial" pitchFamily="34" charset="0"/>
            </a:endParaRPr>
          </a:p>
        </p:txBody>
      </p:sp>
      <p:sp>
        <p:nvSpPr>
          <p:cNvPr id="61" name="TextBox 66">
            <a:extLst>
              <a:ext uri="{FF2B5EF4-FFF2-40B4-BE49-F238E27FC236}">
                <a16:creationId xmlns:a16="http://schemas.microsoft.com/office/drawing/2014/main" id="{AC564802-5BE6-4A05-B865-765300E04936}"/>
              </a:ext>
            </a:extLst>
          </p:cNvPr>
          <p:cNvSpPr txBox="1">
            <a:spLocks noChangeArrowheads="1"/>
          </p:cNvSpPr>
          <p:nvPr/>
        </p:nvSpPr>
        <p:spPr bwMode="auto">
          <a:xfrm>
            <a:off x="-1" y="4939667"/>
            <a:ext cx="1796141"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lvl="0">
              <a:buClr>
                <a:srgbClr val="FFCC66"/>
              </a:buClr>
              <a:buNone/>
              <a:defRPr/>
            </a:pPr>
            <a:r>
              <a:rPr lang="en-US" altLang="en-US" sz="700" dirty="0">
                <a:solidFill>
                  <a:schemeClr val="tx1">
                    <a:lumMod val="75000"/>
                  </a:schemeClr>
                </a:solidFill>
                <a:effectLst>
                  <a:outerShdw blurRad="38100" dist="38100" dir="2700000" algn="tl">
                    <a:srgbClr val="000000">
                      <a:alpha val="43137"/>
                    </a:srgbClr>
                  </a:outerShdw>
                </a:effectLst>
                <a:latin typeface="Arial"/>
              </a:rPr>
              <a:t>Source: Benchmark Mineral Intelligence</a:t>
            </a:r>
            <a:endParaRPr lang="en-US" sz="1000" dirty="0">
              <a:solidFill>
                <a:schemeClr val="tx1">
                  <a:lumMod val="75000"/>
                </a:schemeClr>
              </a:solidFill>
              <a:effectLst>
                <a:outerShdw blurRad="38100" dist="38100" dir="2700000" algn="tl">
                  <a:srgbClr val="000000">
                    <a:alpha val="43137"/>
                  </a:srgbClr>
                </a:outerShdw>
              </a:effectLst>
              <a:latin typeface="Arial"/>
            </a:endParaRPr>
          </a:p>
        </p:txBody>
      </p:sp>
      <p:sp>
        <p:nvSpPr>
          <p:cNvPr id="11" name="TextBox 136">
            <a:extLst>
              <a:ext uri="{FF2B5EF4-FFF2-40B4-BE49-F238E27FC236}">
                <a16:creationId xmlns:a16="http://schemas.microsoft.com/office/drawing/2014/main" id="{1412B5E7-0275-497B-B094-0BFDA3FC250A}"/>
              </a:ext>
            </a:extLst>
          </p:cNvPr>
          <p:cNvSpPr txBox="1">
            <a:spLocks noChangeArrowheads="1"/>
          </p:cNvSpPr>
          <p:nvPr/>
        </p:nvSpPr>
        <p:spPr bwMode="auto">
          <a:xfrm>
            <a:off x="1596522" y="4544596"/>
            <a:ext cx="705642" cy="25904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ts val="13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Cobalt</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30" name="TextBox 136">
            <a:extLst>
              <a:ext uri="{FF2B5EF4-FFF2-40B4-BE49-F238E27FC236}">
                <a16:creationId xmlns:a16="http://schemas.microsoft.com/office/drawing/2014/main" id="{C162B515-01B2-49F2-A1C3-16FE655BD329}"/>
              </a:ext>
            </a:extLst>
          </p:cNvPr>
          <p:cNvSpPr txBox="1">
            <a:spLocks noChangeArrowheads="1"/>
          </p:cNvSpPr>
          <p:nvPr/>
        </p:nvSpPr>
        <p:spPr bwMode="auto">
          <a:xfrm>
            <a:off x="2446807" y="4544596"/>
            <a:ext cx="788999" cy="25904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ts val="13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Lithium</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32" name="TextBox 136">
            <a:extLst>
              <a:ext uri="{FF2B5EF4-FFF2-40B4-BE49-F238E27FC236}">
                <a16:creationId xmlns:a16="http://schemas.microsoft.com/office/drawing/2014/main" id="{FEC908E1-6449-4AF5-9D62-0316372EF500}"/>
              </a:ext>
            </a:extLst>
          </p:cNvPr>
          <p:cNvSpPr txBox="1">
            <a:spLocks noChangeArrowheads="1"/>
          </p:cNvSpPr>
          <p:nvPr/>
        </p:nvSpPr>
        <p:spPr bwMode="auto">
          <a:xfrm>
            <a:off x="3397311" y="4544596"/>
            <a:ext cx="676788" cy="25904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ts val="13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Nickel</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34" name="TextBox 136">
            <a:extLst>
              <a:ext uri="{FF2B5EF4-FFF2-40B4-BE49-F238E27FC236}">
                <a16:creationId xmlns:a16="http://schemas.microsoft.com/office/drawing/2014/main" id="{7B294A5D-65E2-4FAA-B851-3F34447DFB54}"/>
              </a:ext>
            </a:extLst>
          </p:cNvPr>
          <p:cNvSpPr txBox="1">
            <a:spLocks noChangeArrowheads="1"/>
          </p:cNvSpPr>
          <p:nvPr/>
        </p:nvSpPr>
        <p:spPr bwMode="auto">
          <a:xfrm>
            <a:off x="4071239" y="4544596"/>
            <a:ext cx="1096774" cy="25904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ts val="13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Manganese</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36" name="TextBox 136">
            <a:extLst>
              <a:ext uri="{FF2B5EF4-FFF2-40B4-BE49-F238E27FC236}">
                <a16:creationId xmlns:a16="http://schemas.microsoft.com/office/drawing/2014/main" id="{8F8AAE02-69B4-435E-8719-9C079ACB9884}"/>
              </a:ext>
            </a:extLst>
          </p:cNvPr>
          <p:cNvSpPr txBox="1">
            <a:spLocks noChangeArrowheads="1"/>
          </p:cNvSpPr>
          <p:nvPr/>
        </p:nvSpPr>
        <p:spPr bwMode="auto">
          <a:xfrm>
            <a:off x="4992738" y="4544596"/>
            <a:ext cx="1032654" cy="42575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ts val="13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Iron</a:t>
            </a:r>
          </a:p>
          <a:p>
            <a:pPr marL="0" marR="0" lvl="0" indent="0" algn="ctr" defTabSz="914400" rtl="0" eaLnBrk="1" fontAlgn="base" latinLnBrk="0" hangingPunct="1">
              <a:lnSpc>
                <a:spcPts val="13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phosphate</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38" name="TextBox 136">
            <a:extLst>
              <a:ext uri="{FF2B5EF4-FFF2-40B4-BE49-F238E27FC236}">
                <a16:creationId xmlns:a16="http://schemas.microsoft.com/office/drawing/2014/main" id="{108472AF-40D4-4EFB-9F24-B047460AF411}"/>
              </a:ext>
            </a:extLst>
          </p:cNvPr>
          <p:cNvSpPr txBox="1">
            <a:spLocks noChangeArrowheads="1"/>
          </p:cNvSpPr>
          <p:nvPr/>
        </p:nvSpPr>
        <p:spPr bwMode="auto">
          <a:xfrm>
            <a:off x="5977897" y="4544596"/>
            <a:ext cx="845103" cy="42575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ts val="13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Natural</a:t>
            </a:r>
          </a:p>
          <a:p>
            <a:pPr marL="0" marR="0" lvl="0" indent="0" algn="ctr" defTabSz="914400" rtl="0" eaLnBrk="1" fontAlgn="base" latinLnBrk="0" hangingPunct="1">
              <a:lnSpc>
                <a:spcPts val="13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graphite</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0" name="TextBox 136">
            <a:extLst>
              <a:ext uri="{FF2B5EF4-FFF2-40B4-BE49-F238E27FC236}">
                <a16:creationId xmlns:a16="http://schemas.microsoft.com/office/drawing/2014/main" id="{672DC62F-EE92-4E8A-9C0B-BBA144295D86}"/>
              </a:ext>
            </a:extLst>
          </p:cNvPr>
          <p:cNvSpPr txBox="1">
            <a:spLocks noChangeArrowheads="1"/>
          </p:cNvSpPr>
          <p:nvPr/>
        </p:nvSpPr>
        <p:spPr bwMode="auto">
          <a:xfrm>
            <a:off x="6873720" y="4544596"/>
            <a:ext cx="845103" cy="42575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ts val="13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Syn.</a:t>
            </a:r>
            <a:endPar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marR="0" lvl="0" indent="0" algn="ctr" defTabSz="914400" rtl="0" eaLnBrk="1" fontAlgn="base" latinLnBrk="0" hangingPunct="1">
              <a:lnSpc>
                <a:spcPts val="13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graphite</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7" name="Graphic 63">
            <a:extLst>
              <a:ext uri="{FF2B5EF4-FFF2-40B4-BE49-F238E27FC236}">
                <a16:creationId xmlns:a16="http://schemas.microsoft.com/office/drawing/2014/main" id="{CF7E0040-18E9-4E2E-B10C-254ED6931960}"/>
              </a:ext>
            </a:extLst>
          </p:cNvPr>
          <p:cNvSpPr/>
          <p:nvPr/>
        </p:nvSpPr>
        <p:spPr>
          <a:xfrm>
            <a:off x="2617155" y="1475903"/>
            <a:ext cx="457200" cy="2892406"/>
          </a:xfrm>
          <a:custGeom>
            <a:avLst/>
            <a:gdLst>
              <a:gd name="connsiteX0" fmla="*/ 0 w 398139"/>
              <a:gd name="connsiteY0" fmla="*/ 0 h 2857423"/>
              <a:gd name="connsiteX1" fmla="*/ 398139 w 398139"/>
              <a:gd name="connsiteY1" fmla="*/ 0 h 2857423"/>
              <a:gd name="connsiteX2" fmla="*/ 398139 w 398139"/>
              <a:gd name="connsiteY2" fmla="*/ 2857423 h 2857423"/>
              <a:gd name="connsiteX3" fmla="*/ 0 w 398139"/>
              <a:gd name="connsiteY3" fmla="*/ 2857423 h 2857423"/>
            </a:gdLst>
            <a:ahLst/>
            <a:cxnLst>
              <a:cxn ang="0">
                <a:pos x="connsiteX0" y="connsiteY0"/>
              </a:cxn>
              <a:cxn ang="0">
                <a:pos x="connsiteX1" y="connsiteY1"/>
              </a:cxn>
              <a:cxn ang="0">
                <a:pos x="connsiteX2" y="connsiteY2"/>
              </a:cxn>
              <a:cxn ang="0">
                <a:pos x="connsiteX3" y="connsiteY3"/>
              </a:cxn>
            </a:cxnLst>
            <a:rect l="l" t="t" r="r" b="b"/>
            <a:pathLst>
              <a:path w="398139" h="2857423">
                <a:moveTo>
                  <a:pt x="0" y="0"/>
                </a:moveTo>
                <a:lnTo>
                  <a:pt x="398139" y="0"/>
                </a:lnTo>
                <a:lnTo>
                  <a:pt x="398139" y="2857423"/>
                </a:lnTo>
                <a:lnTo>
                  <a:pt x="0" y="2857423"/>
                </a:lnTo>
                <a:close/>
              </a:path>
            </a:pathLst>
          </a:custGeom>
          <a:solidFill>
            <a:srgbClr val="FF0000"/>
          </a:solidFill>
          <a:ln w="9525" cap="flat">
            <a:solidFill>
              <a:srgbClr val="000000"/>
            </a:solidFill>
            <a:prstDash val="solid"/>
            <a:miter/>
          </a:ln>
          <a:effectLst>
            <a:outerShdw blurRad="50800" dist="38100" dir="2700000" algn="tl" rotWithShape="0">
              <a:prstClr val="black">
                <a:alpha val="40000"/>
              </a:prstClr>
            </a:outerShdw>
          </a:effectLst>
        </p:spPr>
        <p:txBody>
          <a:bodyPr rtlCol="0" anchor="ctr"/>
          <a:lstStyle/>
          <a:p>
            <a:endParaRPr lang="en-US" dirty="0"/>
          </a:p>
        </p:txBody>
      </p:sp>
      <p:sp>
        <p:nvSpPr>
          <p:cNvPr id="77" name="Rectangle 76">
            <a:extLst>
              <a:ext uri="{FF2B5EF4-FFF2-40B4-BE49-F238E27FC236}">
                <a16:creationId xmlns:a16="http://schemas.microsoft.com/office/drawing/2014/main" id="{DC8ACEA8-E651-4A64-A6FB-78082DF13F13}"/>
              </a:ext>
            </a:extLst>
          </p:cNvPr>
          <p:cNvSpPr/>
          <p:nvPr/>
        </p:nvSpPr>
        <p:spPr>
          <a:xfrm>
            <a:off x="1508215" y="1509921"/>
            <a:ext cx="6216734" cy="2123658"/>
          </a:xfrm>
          <a:prstGeom prst="rect">
            <a:avLst/>
          </a:prstGeom>
          <a:solidFill>
            <a:srgbClr val="0070C0">
              <a:alpha val="85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Critical resource commodities can be volatile and expensive</a:t>
            </a:r>
          </a:p>
        </p:txBody>
      </p:sp>
      <p:pic>
        <p:nvPicPr>
          <p:cNvPr id="9" name="Audio 8">
            <a:hlinkClick r:id="" action="ppaction://media"/>
            <a:extLst>
              <a:ext uri="{FF2B5EF4-FFF2-40B4-BE49-F238E27FC236}">
                <a16:creationId xmlns:a16="http://schemas.microsoft.com/office/drawing/2014/main" id="{A2C7FBD3-0118-4903-BCD1-1A04B75E243E}"/>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119946978"/>
      </p:ext>
    </p:extLst>
  </p:cSld>
  <p:clrMapOvr>
    <a:masterClrMapping/>
  </p:clrMapOvr>
  <mc:AlternateContent xmlns:mc="http://schemas.openxmlformats.org/markup-compatibility/2006" xmlns:p14="http://schemas.microsoft.com/office/powerpoint/2010/main">
    <mc:Choice Requires="p14">
      <p:transition spd="med" p14:dur="700" advTm="22981">
        <p:fade/>
      </p:transition>
    </mc:Choice>
    <mc:Fallback xmlns="">
      <p:transition spd="med" advTm="2298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27"/>
                                        </p:tgtEl>
                                        <p:attrNameLst>
                                          <p:attrName>style.visibility</p:attrName>
                                        </p:attrNameLst>
                                      </p:cBhvr>
                                      <p:to>
                                        <p:strVal val="visible"/>
                                      </p:to>
                                    </p:set>
                                    <p:animEffect transition="in" filter="wipe(down)">
                                      <p:cBhvr>
                                        <p:cTn id="11" dur="1500"/>
                                        <p:tgtEl>
                                          <p:spTgt spid="27"/>
                                        </p:tgtEl>
                                      </p:cBhvr>
                                    </p:animEffect>
                                  </p:childTnLst>
                                </p:cTn>
                              </p:par>
                            </p:childTnLst>
                          </p:cTn>
                        </p:par>
                      </p:childTnLst>
                    </p:cTn>
                  </p:par>
                  <p:par>
                    <p:cTn id="12" fill="hold">
                      <p:stCondLst>
                        <p:cond delay="indefinite"/>
                      </p:stCondLst>
                      <p:childTnLst>
                        <p:par>
                          <p:cTn id="13" fill="hold">
                            <p:stCondLst>
                              <p:cond delay="0"/>
                            </p:stCondLst>
                            <p:childTnLst>
                              <p:par>
                                <p:cTn id="14" presetID="53" presetClass="entr" presetSubtype="16" fill="hold" grpId="0" nodeType="clickEffect">
                                  <p:stCondLst>
                                    <p:cond delay="0"/>
                                  </p:stCondLst>
                                  <p:childTnLst>
                                    <p:set>
                                      <p:cBhvr>
                                        <p:cTn id="15" dur="1" fill="hold">
                                          <p:stCondLst>
                                            <p:cond delay="0"/>
                                          </p:stCondLst>
                                        </p:cTn>
                                        <p:tgtEl>
                                          <p:spTgt spid="77"/>
                                        </p:tgtEl>
                                        <p:attrNameLst>
                                          <p:attrName>style.visibility</p:attrName>
                                        </p:attrNameLst>
                                      </p:cBhvr>
                                      <p:to>
                                        <p:strVal val="visible"/>
                                      </p:to>
                                    </p:set>
                                    <p:anim calcmode="lin" valueType="num">
                                      <p:cBhvr>
                                        <p:cTn id="16" dur="1000" fill="hold"/>
                                        <p:tgtEl>
                                          <p:spTgt spid="77"/>
                                        </p:tgtEl>
                                        <p:attrNameLst>
                                          <p:attrName>ppt_w</p:attrName>
                                        </p:attrNameLst>
                                      </p:cBhvr>
                                      <p:tavLst>
                                        <p:tav tm="0">
                                          <p:val>
                                            <p:fltVal val="0"/>
                                          </p:val>
                                        </p:tav>
                                        <p:tav tm="100000">
                                          <p:val>
                                            <p:strVal val="#ppt_w"/>
                                          </p:val>
                                        </p:tav>
                                      </p:tavLst>
                                    </p:anim>
                                    <p:anim calcmode="lin" valueType="num">
                                      <p:cBhvr>
                                        <p:cTn id="17" dur="1000" fill="hold"/>
                                        <p:tgtEl>
                                          <p:spTgt spid="77"/>
                                        </p:tgtEl>
                                        <p:attrNameLst>
                                          <p:attrName>ppt_h</p:attrName>
                                        </p:attrNameLst>
                                      </p:cBhvr>
                                      <p:tavLst>
                                        <p:tav tm="0">
                                          <p:val>
                                            <p:fltVal val="0"/>
                                          </p:val>
                                        </p:tav>
                                        <p:tav tm="100000">
                                          <p:val>
                                            <p:strVal val="#ppt_h"/>
                                          </p:val>
                                        </p:tav>
                                      </p:tavLst>
                                    </p:anim>
                                    <p:animEffect transition="in" filter="fade">
                                      <p:cBhvr>
                                        <p:cTn id="18" dur="1000"/>
                                        <p:tgtEl>
                                          <p:spTgt spid="7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9"/>
                </p:tgtEl>
              </p:cMediaNode>
            </p:audio>
          </p:childTnLst>
        </p:cTn>
      </p:par>
    </p:tnLst>
    <p:bldLst>
      <p:bldP spid="27" grpId="0" animBg="1"/>
      <p:bldP spid="7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7DE86928-64F1-4BE5-90A9-7F47860FA0FD}"/>
              </a:ext>
            </a:extLst>
          </p:cNvPr>
          <p:cNvGrpSpPr/>
          <p:nvPr/>
        </p:nvGrpSpPr>
        <p:grpSpPr>
          <a:xfrm>
            <a:off x="-680286" y="-47625"/>
            <a:ext cx="10504572" cy="5238750"/>
            <a:chOff x="-680286" y="-47625"/>
            <a:chExt cx="10504572" cy="5238750"/>
          </a:xfrm>
        </p:grpSpPr>
        <p:grpSp>
          <p:nvGrpSpPr>
            <p:cNvPr id="4" name="No Lines">
              <a:extLst>
                <a:ext uri="{FF2B5EF4-FFF2-40B4-BE49-F238E27FC236}">
                  <a16:creationId xmlns:a16="http://schemas.microsoft.com/office/drawing/2014/main" id="{44E1D093-2562-491F-8470-295E43AAB4D3}"/>
                </a:ext>
              </a:extLst>
            </p:cNvPr>
            <p:cNvGrpSpPr/>
            <p:nvPr/>
          </p:nvGrpSpPr>
          <p:grpSpPr>
            <a:xfrm>
              <a:off x="-680286" y="-47625"/>
              <a:ext cx="10504572" cy="5238750"/>
              <a:chOff x="1247400" y="714142"/>
              <a:chExt cx="11852686" cy="5911069"/>
            </a:xfrm>
          </p:grpSpPr>
          <p:pic>
            <p:nvPicPr>
              <p:cNvPr id="9" name="No Lines">
                <a:extLst>
                  <a:ext uri="{FF2B5EF4-FFF2-40B4-BE49-F238E27FC236}">
                    <a16:creationId xmlns:a16="http://schemas.microsoft.com/office/drawing/2014/main" id="{086FAA84-D722-4335-8E89-E4D5516C1A6B}"/>
                  </a:ext>
                </a:extLst>
              </p:cNvPr>
              <p:cNvPicPr>
                <a:picLocks noChangeAspect="1"/>
              </p:cNvPicPr>
              <p:nvPr/>
            </p:nvPicPr>
            <p:blipFill>
              <a:blip r:embed="rId5"/>
              <a:stretch>
                <a:fillRect/>
              </a:stretch>
            </p:blipFill>
            <p:spPr>
              <a:xfrm>
                <a:off x="1247400" y="714142"/>
                <a:ext cx="11852686" cy="5911069"/>
              </a:xfrm>
              <a:prstGeom prst="rect">
                <a:avLst/>
              </a:prstGeom>
            </p:spPr>
          </p:pic>
          <p:sp>
            <p:nvSpPr>
              <p:cNvPr id="10" name="Oval 9">
                <a:extLst>
                  <a:ext uri="{FF2B5EF4-FFF2-40B4-BE49-F238E27FC236}">
                    <a16:creationId xmlns:a16="http://schemas.microsoft.com/office/drawing/2014/main" id="{252AFAB3-616F-47F1-B630-EEB6542D8885}"/>
                  </a:ext>
                </a:extLst>
              </p:cNvPr>
              <p:cNvSpPr/>
              <p:nvPr/>
            </p:nvSpPr>
            <p:spPr>
              <a:xfrm>
                <a:off x="3672205" y="338010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11" name="Oval 10">
                <a:extLst>
                  <a:ext uri="{FF2B5EF4-FFF2-40B4-BE49-F238E27FC236}">
                    <a16:creationId xmlns:a16="http://schemas.microsoft.com/office/drawing/2014/main" id="{3979914F-507D-4145-B139-B5680F6EAA33}"/>
                  </a:ext>
                </a:extLst>
              </p:cNvPr>
              <p:cNvSpPr/>
              <p:nvPr/>
            </p:nvSpPr>
            <p:spPr>
              <a:xfrm>
                <a:off x="3724519" y="3389249"/>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12" name="Oval 11">
                <a:extLst>
                  <a:ext uri="{FF2B5EF4-FFF2-40B4-BE49-F238E27FC236}">
                    <a16:creationId xmlns:a16="http://schemas.microsoft.com/office/drawing/2014/main" id="{6971CA5B-0598-46BE-A791-C660E2BE355E}"/>
                  </a:ext>
                </a:extLst>
              </p:cNvPr>
              <p:cNvSpPr/>
              <p:nvPr/>
            </p:nvSpPr>
            <p:spPr>
              <a:xfrm>
                <a:off x="3697930" y="333055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13" name="Oval 12">
                <a:extLst>
                  <a:ext uri="{FF2B5EF4-FFF2-40B4-BE49-F238E27FC236}">
                    <a16:creationId xmlns:a16="http://schemas.microsoft.com/office/drawing/2014/main" id="{78699D89-527A-4F51-9A48-D51661621555}"/>
                  </a:ext>
                </a:extLst>
              </p:cNvPr>
              <p:cNvSpPr/>
              <p:nvPr/>
            </p:nvSpPr>
            <p:spPr>
              <a:xfrm>
                <a:off x="3709338" y="3362002"/>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grpSp>
        <p:grpSp>
          <p:nvGrpSpPr>
            <p:cNvPr id="5" name="Group 4">
              <a:extLst>
                <a:ext uri="{FF2B5EF4-FFF2-40B4-BE49-F238E27FC236}">
                  <a16:creationId xmlns:a16="http://schemas.microsoft.com/office/drawing/2014/main" id="{4A1D8E86-5711-476D-973B-3ECD972AF3B2}"/>
                </a:ext>
              </a:extLst>
            </p:cNvPr>
            <p:cNvGrpSpPr/>
            <p:nvPr/>
          </p:nvGrpSpPr>
          <p:grpSpPr>
            <a:xfrm>
              <a:off x="540537" y="4095750"/>
              <a:ext cx="8062927" cy="628431"/>
              <a:chOff x="1143000" y="4181687"/>
              <a:chExt cx="8062927" cy="628431"/>
            </a:xfrm>
          </p:grpSpPr>
          <p:pic>
            <p:nvPicPr>
              <p:cNvPr id="6" name="Picture 5">
                <a:extLst>
                  <a:ext uri="{FF2B5EF4-FFF2-40B4-BE49-F238E27FC236}">
                    <a16:creationId xmlns:a16="http://schemas.microsoft.com/office/drawing/2014/main" id="{AAD244EB-0E6C-41D2-A725-20592EDF1C5F}"/>
                  </a:ext>
                </a:extLst>
              </p:cNvPr>
              <p:cNvPicPr>
                <a:picLocks noChangeAspect="1"/>
              </p:cNvPicPr>
              <p:nvPr/>
            </p:nvPicPr>
            <p:blipFill>
              <a:blip r:embed="rId6"/>
              <a:stretch>
                <a:fillRect/>
              </a:stretch>
            </p:blipFill>
            <p:spPr>
              <a:xfrm>
                <a:off x="7910137" y="4222620"/>
                <a:ext cx="1295790" cy="546565"/>
              </a:xfrm>
              <a:prstGeom prst="rect">
                <a:avLst/>
              </a:prstGeom>
            </p:spPr>
          </p:pic>
          <p:pic>
            <p:nvPicPr>
              <p:cNvPr id="8" name="Picture 7">
                <a:extLst>
                  <a:ext uri="{FF2B5EF4-FFF2-40B4-BE49-F238E27FC236}">
                    <a16:creationId xmlns:a16="http://schemas.microsoft.com/office/drawing/2014/main" id="{E2CE65AC-81C3-4D7F-AA70-19F69885884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43000" y="4181687"/>
                <a:ext cx="1371123" cy="628431"/>
              </a:xfrm>
              <a:prstGeom prst="rect">
                <a:avLst/>
              </a:prstGeom>
            </p:spPr>
          </p:pic>
        </p:grpSp>
      </p:grpSp>
      <p:sp>
        <p:nvSpPr>
          <p:cNvPr id="7" name="Rectangle 6"/>
          <p:cNvSpPr/>
          <p:nvPr/>
        </p:nvSpPr>
        <p:spPr>
          <a:xfrm>
            <a:off x="1295400" y="1504950"/>
            <a:ext cx="6553200" cy="1754326"/>
          </a:xfrm>
          <a:prstGeom prst="rect">
            <a:avLst/>
          </a:prstGeom>
          <a:noFill/>
          <a:ln w="9525" cap="flat" cmpd="sng" algn="ctr">
            <a:noFill/>
            <a:prstDash val="solid"/>
            <a:miter lim="800000"/>
            <a:headEnd/>
            <a:tailEnd/>
          </a:ln>
          <a:effectLst/>
        </p:spPr>
        <p:txBody>
          <a:bodyPr wrap="square">
            <a:spAutoFit/>
          </a:bodyPr>
          <a:lstStyle/>
          <a:p>
            <a:pPr lvl="0" algn="ctr">
              <a:spcBef>
                <a:spcPts val="0"/>
              </a:spcBef>
              <a:spcAft>
                <a:spcPts val="0"/>
              </a:spcAft>
              <a:buClr>
                <a:srgbClr val="FFCC66"/>
              </a:buClr>
              <a:buSzPct val="65000"/>
              <a:defRPr/>
            </a:pPr>
            <a:r>
              <a:rPr lang="en-US" sz="5400" b="1" cap="small" dirty="0">
                <a:solidFill>
                  <a:schemeClr val="accent6">
                    <a:lumMod val="20000"/>
                    <a:lumOff val="80000"/>
                  </a:schemeClr>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Global</a:t>
            </a:r>
          </a:p>
          <a:p>
            <a:pPr lvl="0" algn="ctr">
              <a:spcBef>
                <a:spcPts val="0"/>
              </a:spcBef>
              <a:spcAft>
                <a:spcPts val="0"/>
              </a:spcAft>
              <a:buClr>
                <a:srgbClr val="FFCC66"/>
              </a:buClr>
              <a:buSzPct val="65000"/>
              <a:defRPr/>
            </a:pPr>
            <a:r>
              <a:rPr lang="en-US" sz="5400" b="1" cap="small" dirty="0">
                <a:solidFill>
                  <a:schemeClr val="accent6">
                    <a:lumMod val="20000"/>
                    <a:lumOff val="80000"/>
                  </a:schemeClr>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Emissions Trends</a:t>
            </a:r>
            <a:endParaRPr kumimoji="0" lang="en-US" sz="3600" b="1" i="1" u="none" strike="noStrike" kern="1200" cap="small" spc="0" normalizeH="0" baseline="0" noProof="0" dirty="0">
              <a:ln>
                <a:noFill/>
              </a:ln>
              <a:solidFill>
                <a:schemeClr val="accent6">
                  <a:lumMod val="20000"/>
                  <a:lumOff val="80000"/>
                </a:scheme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sp>
        <p:nvSpPr>
          <p:cNvPr id="14" name="Text Box 28">
            <a:extLst>
              <a:ext uri="{FF2B5EF4-FFF2-40B4-BE49-F238E27FC236}">
                <a16:creationId xmlns:a16="http://schemas.microsoft.com/office/drawing/2014/main" id="{1E784492-11B5-47B9-9E7C-C6AF051C1AC6}"/>
              </a:ext>
            </a:extLst>
          </p:cNvPr>
          <p:cNvSpPr txBox="1">
            <a:spLocks noChangeArrowheads="1"/>
          </p:cNvSpPr>
          <p:nvPr/>
        </p:nvSpPr>
        <p:spPr bwMode="auto">
          <a:xfrm>
            <a:off x="3657600" y="4843555"/>
            <a:ext cx="537871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50000"/>
              </a:spcBef>
              <a:spcAft>
                <a:spcPct val="0"/>
              </a:spcAft>
              <a:buClrTx/>
              <a:buSzTx/>
              <a:buFontTx/>
              <a:buNone/>
              <a:tabLst/>
              <a:defRPr/>
            </a:pPr>
            <a:r>
              <a:rPr kumimoji="0" lang="en-US" alt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rPr>
              <a:t>Tinker 2022</a:t>
            </a:r>
            <a:endParaRPr kumimoji="0" lang="en-US" altLang="en-US" sz="1000" b="1" i="0" u="none" strike="noStrike" kern="1200" cap="none" spc="0" normalizeH="0" baseline="3000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endParaRPr>
          </a:p>
        </p:txBody>
      </p:sp>
      <p:pic>
        <p:nvPicPr>
          <p:cNvPr id="2" name="Audio 1">
            <a:hlinkClick r:id="" action="ppaction://media"/>
            <a:extLst>
              <a:ext uri="{FF2B5EF4-FFF2-40B4-BE49-F238E27FC236}">
                <a16:creationId xmlns:a16="http://schemas.microsoft.com/office/drawing/2014/main" id="{355A349C-A39B-414C-B683-CEEF4D05BFF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82000" y="4381500"/>
            <a:ext cx="609600" cy="609600"/>
          </a:xfrm>
          <a:prstGeom prst="rect">
            <a:avLst/>
          </a:prstGeom>
        </p:spPr>
      </p:pic>
    </p:spTree>
    <p:extLst>
      <p:ext uri="{BB962C8B-B14F-4D97-AF65-F5344CB8AC3E}">
        <p14:creationId xmlns:p14="http://schemas.microsoft.com/office/powerpoint/2010/main" val="3102180682"/>
      </p:ext>
    </p:extLst>
  </p:cSld>
  <p:clrMapOvr>
    <a:masterClrMapping/>
  </p:clrMapOvr>
  <mc:AlternateContent xmlns:mc="http://schemas.openxmlformats.org/markup-compatibility/2006" xmlns:p14="http://schemas.microsoft.com/office/powerpoint/2010/main">
    <mc:Choice Requires="p14">
      <p:transition spd="med" p14:dur="700" advTm="1968">
        <p:fade/>
      </p:transition>
    </mc:Choice>
    <mc:Fallback xmlns="">
      <p:transition spd="med" advTm="19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429000" y="742950"/>
            <a:ext cx="4610100" cy="3908762"/>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chemeClr val="accent6">
                    <a:lumMod val="20000"/>
                    <a:lumOff val="80000"/>
                  </a:scheme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“Data must be used to tell the truth, not to call to action, no matter how noble the intentions.”</a:t>
            </a:r>
          </a:p>
          <a:p>
            <a:pPr marL="0" marR="0" lvl="0" indent="0" defTabSz="914400" rtl="0" eaLnBrk="1" fontAlgn="base"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chemeClr val="accent6">
                  <a:lumMod val="20000"/>
                  <a:lumOff val="80000"/>
                </a:scheme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a:p>
            <a:pPr marL="0" marR="0" lvl="0" indent="0" algn="r" defTabSz="914400" rtl="0" eaLnBrk="1" fontAlgn="base" latinLnBrk="0" hangingPunct="1">
              <a:lnSpc>
                <a:spcPct val="100000"/>
              </a:lnSpc>
              <a:spcBef>
                <a:spcPts val="0"/>
              </a:spcBef>
              <a:spcAft>
                <a:spcPts val="0"/>
              </a:spcAft>
              <a:buClrTx/>
              <a:buSzTx/>
              <a:buFontTx/>
              <a:buNone/>
              <a:tabLst/>
              <a:defRPr/>
            </a:pPr>
            <a:r>
              <a:rPr lang="en-US" sz="2800" b="1" dirty="0">
                <a:solidFill>
                  <a:srgbClr val="CCFFCC"/>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…Hans Rosling</a:t>
            </a:r>
          </a:p>
          <a:p>
            <a:pPr marL="0" marR="0" lvl="0" indent="0" algn="r" defTabSz="914400" rtl="0" eaLnBrk="1" fontAlgn="base" latinLnBrk="0" hangingPunct="1">
              <a:lnSpc>
                <a:spcPct val="100000"/>
              </a:lnSpc>
              <a:spcBef>
                <a:spcPts val="0"/>
              </a:spcBef>
              <a:spcAft>
                <a:spcPts val="0"/>
              </a:spcAft>
              <a:buClrTx/>
              <a:buSzTx/>
              <a:buFontTx/>
              <a:buNone/>
              <a:tabLst/>
              <a:defRPr/>
            </a:pPr>
            <a:r>
              <a:rPr lang="en-US" sz="2800" b="1" i="1" dirty="0">
                <a:solidFill>
                  <a:srgbClr val="CCFFCC"/>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Factfulness</a:t>
            </a:r>
            <a:endParaRPr kumimoji="0" lang="en-US" sz="2800" b="1" i="1"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04D7E037-F830-4934-AB9F-727F51021B9B}"/>
              </a:ext>
            </a:extLst>
          </p:cNvPr>
          <p:cNvPicPr>
            <a:picLocks noChangeAspect="1"/>
          </p:cNvPicPr>
          <p:nvPr/>
        </p:nvPicPr>
        <p:blipFill>
          <a:blip r:embed="rId6"/>
          <a:stretch>
            <a:fillRect/>
          </a:stretch>
        </p:blipFill>
        <p:spPr>
          <a:xfrm>
            <a:off x="609600" y="887421"/>
            <a:ext cx="2489910" cy="3619820"/>
          </a:xfrm>
          <a:prstGeom prst="rect">
            <a:avLst/>
          </a:prstGeom>
          <a:scene3d>
            <a:camera prst="orthographicFront"/>
            <a:lightRig rig="threePt" dir="t"/>
          </a:scene3d>
          <a:sp3d>
            <a:bevelT/>
          </a:sp3d>
        </p:spPr>
      </p:pic>
      <p:sp>
        <p:nvSpPr>
          <p:cNvPr id="2" name="Oval 1">
            <a:extLst>
              <a:ext uri="{FF2B5EF4-FFF2-40B4-BE49-F238E27FC236}">
                <a16:creationId xmlns:a16="http://schemas.microsoft.com/office/drawing/2014/main" id="{744B9369-9100-4E81-834A-7027C2DE216E}"/>
              </a:ext>
            </a:extLst>
          </p:cNvPr>
          <p:cNvSpPr/>
          <p:nvPr/>
        </p:nvSpPr>
        <p:spPr bwMode="auto">
          <a:xfrm>
            <a:off x="4191000" y="1504950"/>
            <a:ext cx="2057400" cy="2057400"/>
          </a:xfrm>
          <a:prstGeom prst="ellipse">
            <a:avLst/>
          </a:prstGeom>
          <a:noFill/>
          <a:ln w="5715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pic>
        <p:nvPicPr>
          <p:cNvPr id="5" name="Audio 4">
            <a:hlinkClick r:id="" action="ppaction://media"/>
            <a:extLst>
              <a:ext uri="{FF2B5EF4-FFF2-40B4-BE49-F238E27FC236}">
                <a16:creationId xmlns:a16="http://schemas.microsoft.com/office/drawing/2014/main" id="{C1BD9CB3-6659-477A-B619-FAA355DF6BFD}"/>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568628117"/>
      </p:ext>
    </p:extLst>
  </p:cSld>
  <p:clrMapOvr>
    <a:masterClrMapping/>
  </p:clrMapOvr>
  <mc:AlternateContent xmlns:mc="http://schemas.openxmlformats.org/markup-compatibility/2006" xmlns:p14="http://schemas.microsoft.com/office/powerpoint/2010/main">
    <mc:Choice Requires="p14">
      <p:transition spd="med" p14:dur="700" advTm="24031">
        <p:fade/>
      </p:transition>
    </mc:Choice>
    <mc:Fallback xmlns="">
      <p:transition spd="med" advTm="2403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nodeType="clickEffect">
                                  <p:stCondLst>
                                    <p:cond delay="0"/>
                                  </p:stCondLst>
                                  <p:childTnLst>
                                    <p:animScale>
                                      <p:cBhvr>
                                        <p:cTn id="10" dur="2000" fill="hold"/>
                                        <p:tgtEl>
                                          <p:spTgt spid="4"/>
                                        </p:tgtEl>
                                      </p:cBhvr>
                                      <p:by x="200000" y="200000"/>
                                    </p:animScale>
                                  </p:childTnLst>
                                </p:cTn>
                              </p:par>
                              <p:par>
                                <p:cTn id="11" presetID="42" presetClass="path" presetSubtype="0" accel="50000" decel="50000" fill="hold" nodeType="withEffect">
                                  <p:stCondLst>
                                    <p:cond delay="0"/>
                                  </p:stCondLst>
                                  <p:childTnLst>
                                    <p:animMotion origin="layout" path="M 2.22222E-6 -2.71605E-6 L 0.28055 0.00525 " pathEditMode="relative" rAng="0" ptsTypes="AA">
                                      <p:cBhvr>
                                        <p:cTn id="12" dur="2000" fill="hold"/>
                                        <p:tgtEl>
                                          <p:spTgt spid="4"/>
                                        </p:tgtEl>
                                        <p:attrNameLst>
                                          <p:attrName>ppt_x</p:attrName>
                                          <p:attrName>ppt_y</p:attrName>
                                        </p:attrNameLst>
                                      </p:cBhvr>
                                      <p:rCtr x="14028" y="247"/>
                                    </p:animMotion>
                                  </p:childTnLst>
                                </p:cTn>
                              </p:par>
                              <p:par>
                                <p:cTn id="13" presetID="10" presetClass="exit" presetSubtype="0" fill="hold" grpId="0" nodeType="withEffect">
                                  <p:stCondLst>
                                    <p:cond delay="0"/>
                                  </p:stCondLst>
                                  <p:childTnLst>
                                    <p:animEffect transition="out" filter="fade">
                                      <p:cBhvr>
                                        <p:cTn id="14" dur="500"/>
                                        <p:tgtEl>
                                          <p:spTgt spid="3"/>
                                        </p:tgtEl>
                                      </p:cBhvr>
                                    </p:animEffect>
                                    <p:set>
                                      <p:cBhvr>
                                        <p:cTn id="15" dur="1" fill="hold">
                                          <p:stCondLst>
                                            <p:cond delay="499"/>
                                          </p:stCondLst>
                                        </p:cTn>
                                        <p:tgtEl>
                                          <p:spTgt spid="3"/>
                                        </p:tgtEl>
                                        <p:attrNameLst>
                                          <p:attrName>style.visibility</p:attrName>
                                        </p:attrNameLst>
                                      </p:cBhvr>
                                      <p:to>
                                        <p:strVal val="hidden"/>
                                      </p:to>
                                    </p:se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0" fill="hold" display="0">
                  <p:stCondLst>
                    <p:cond delay="indefinite"/>
                  </p:stCondLst>
                  <p:endCondLst>
                    <p:cond evt="onStopAudio" delay="0">
                      <p:tgtEl>
                        <p:sldTgt/>
                      </p:tgtEl>
                    </p:cond>
                  </p:endCondLst>
                </p:cTn>
                <p:tgtEl>
                  <p:spTgt spid="5"/>
                </p:tgtEl>
              </p:cMediaNode>
            </p:audio>
          </p:childTnLst>
        </p:cTn>
      </p:par>
    </p:tnLst>
    <p:bldLst>
      <p:bldP spid="3" grpId="0"/>
      <p:bldP spid="2"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11">
            <a:extLst>
              <a:ext uri="{FF2B5EF4-FFF2-40B4-BE49-F238E27FC236}">
                <a16:creationId xmlns:a16="http://schemas.microsoft.com/office/drawing/2014/main" id="{B79C0A49-B4D2-42D5-A0B2-6A341D048DD1}"/>
              </a:ext>
            </a:extLst>
          </p:cNvPr>
          <p:cNvSpPr>
            <a:spLocks noChangeArrowheads="1"/>
          </p:cNvSpPr>
          <p:nvPr/>
        </p:nvSpPr>
        <p:spPr bwMode="auto">
          <a:xfrm>
            <a:off x="381000" y="285750"/>
            <a:ext cx="8458200" cy="437877"/>
          </a:xfrm>
          <a:prstGeom prst="rect">
            <a:avLst/>
          </a:prstGeom>
          <a:noFill/>
          <a:ln w="9525">
            <a:noFill/>
            <a:miter lim="800000"/>
            <a:headEnd/>
            <a:tailEnd/>
          </a:ln>
          <a:effectLst/>
        </p:spPr>
        <p:txBody>
          <a:bodyPr anchor="b" anchorCtr="1"/>
          <a:lstStyle/>
          <a:p>
            <a:pPr algn="ctr">
              <a:lnSpc>
                <a:spcPts val="2500"/>
              </a:lnSpc>
            </a:pPr>
            <a:r>
              <a:rPr lang="en-US" sz="3200" b="1" cap="small" dirty="0">
                <a:solidFill>
                  <a:srgbClr val="737300">
                    <a:lumMod val="20000"/>
                    <a:lumOff val="80000"/>
                  </a:srgbClr>
                </a:solidFill>
                <a:effectLst>
                  <a:outerShdw blurRad="38100" dist="38100" dir="2700000" algn="tl">
                    <a:srgbClr val="000000"/>
                  </a:outerShdw>
                </a:effectLst>
                <a:latin typeface="Arial"/>
                <a:ea typeface="+mj-ea"/>
                <a:cs typeface="+mj-cs"/>
              </a:rPr>
              <a:t>Annual CO</a:t>
            </a:r>
            <a:r>
              <a:rPr lang="en-US" sz="3200" b="1" cap="small" baseline="-25000" dirty="0">
                <a:solidFill>
                  <a:srgbClr val="737300">
                    <a:lumMod val="20000"/>
                    <a:lumOff val="80000"/>
                  </a:srgbClr>
                </a:solidFill>
                <a:effectLst>
                  <a:outerShdw blurRad="38100" dist="38100" dir="2700000" algn="tl">
                    <a:srgbClr val="000000"/>
                  </a:outerShdw>
                </a:effectLst>
                <a:latin typeface="Arial"/>
                <a:ea typeface="+mj-ea"/>
                <a:cs typeface="+mj-cs"/>
              </a:rPr>
              <a:t>2</a:t>
            </a:r>
            <a:r>
              <a:rPr lang="en-US" sz="3200" b="1" cap="small" dirty="0">
                <a:solidFill>
                  <a:srgbClr val="737300">
                    <a:lumMod val="20000"/>
                    <a:lumOff val="80000"/>
                  </a:srgbClr>
                </a:solidFill>
                <a:effectLst>
                  <a:outerShdw blurRad="38100" dist="38100" dir="2700000" algn="tl">
                    <a:srgbClr val="000000"/>
                  </a:outerShdw>
                </a:effectLst>
                <a:latin typeface="Arial"/>
                <a:ea typeface="+mj-ea"/>
                <a:cs typeface="+mj-cs"/>
              </a:rPr>
              <a:t> Equivalent Emissions</a:t>
            </a:r>
          </a:p>
        </p:txBody>
      </p:sp>
      <p:sp>
        <p:nvSpPr>
          <p:cNvPr id="5" name="TextBox 66">
            <a:extLst>
              <a:ext uri="{FF2B5EF4-FFF2-40B4-BE49-F238E27FC236}">
                <a16:creationId xmlns:a16="http://schemas.microsoft.com/office/drawing/2014/main" id="{7BB0EA00-048E-423E-BD3B-A0237A15EF2F}"/>
              </a:ext>
            </a:extLst>
          </p:cNvPr>
          <p:cNvSpPr txBox="1">
            <a:spLocks noChangeArrowheads="1"/>
          </p:cNvSpPr>
          <p:nvPr/>
        </p:nvSpPr>
        <p:spPr bwMode="auto">
          <a:xfrm>
            <a:off x="228600" y="4933950"/>
            <a:ext cx="47914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itchFamily="2" charset="2"/>
              <a:buChar char="n"/>
              <a:defRPr sz="3200">
                <a:solidFill>
                  <a:schemeClr val="tx1"/>
                </a:solidFill>
                <a:latin typeface="Tahoma" pitchFamily="34" charset="0"/>
              </a:defRPr>
            </a:lvl1pPr>
            <a:lvl2pPr marL="742950" indent="-285750">
              <a:spcBef>
                <a:spcPct val="20000"/>
              </a:spcBef>
              <a:buClr>
                <a:schemeClr val="tx1"/>
              </a:buClr>
              <a:buSzPct val="65000"/>
              <a:buFont typeface="Wingdings" pitchFamily="2" charset="2"/>
              <a:buChar char="n"/>
              <a:defRPr sz="2800">
                <a:solidFill>
                  <a:schemeClr val="tx1"/>
                </a:solidFill>
                <a:latin typeface="Tahoma" pitchFamily="34" charset="0"/>
              </a:defRPr>
            </a:lvl2pPr>
            <a:lvl3pPr marL="1143000" indent="-228600">
              <a:spcBef>
                <a:spcPct val="20000"/>
              </a:spcBef>
              <a:buClr>
                <a:schemeClr val="accent2"/>
              </a:buClr>
              <a:buSzPct val="65000"/>
              <a:buFont typeface="Wingdings" pitchFamily="2" charset="2"/>
              <a:buChar char="n"/>
              <a:defRPr sz="2400">
                <a:solidFill>
                  <a:schemeClr val="tx1"/>
                </a:solidFill>
                <a:latin typeface="Tahoma" pitchFamily="34" charset="0"/>
              </a:defRPr>
            </a:lvl3pPr>
            <a:lvl4pPr marL="1600200" indent="-228600">
              <a:spcBef>
                <a:spcPct val="20000"/>
              </a:spcBef>
              <a:buClr>
                <a:schemeClr val="tx1"/>
              </a:buClr>
              <a:buSzPct val="65000"/>
              <a:buFont typeface="Wingdings" pitchFamily="2" charset="2"/>
              <a:buChar char="n"/>
              <a:defRPr sz="2000">
                <a:solidFill>
                  <a:schemeClr val="tx1"/>
                </a:solidFill>
                <a:latin typeface="Tahoma" pitchFamily="34" charset="0"/>
              </a:defRPr>
            </a:lvl4pPr>
            <a:lvl5pPr marL="2057400" indent="-228600">
              <a:spcBef>
                <a:spcPct val="20000"/>
              </a:spcBef>
              <a:buClr>
                <a:schemeClr val="folHlink"/>
              </a:buClr>
              <a:buSzPct val="65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Data: BP Statistical View of World Energy </a:t>
            </a:r>
            <a:r>
              <a:rPr kumimoji="0" 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(2020). </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Analysis Tinker 2022</a:t>
            </a:r>
          </a:p>
        </p:txBody>
      </p:sp>
      <p:graphicFrame>
        <p:nvGraphicFramePr>
          <p:cNvPr id="9" name="Chart 8">
            <a:extLst>
              <a:ext uri="{FF2B5EF4-FFF2-40B4-BE49-F238E27FC236}">
                <a16:creationId xmlns:a16="http://schemas.microsoft.com/office/drawing/2014/main" id="{6DAD5CCF-D3C1-4717-8BD9-8AE6BACA594E}"/>
              </a:ext>
            </a:extLst>
          </p:cNvPr>
          <p:cNvGraphicFramePr>
            <a:graphicFrameLocks/>
          </p:cNvGraphicFramePr>
          <p:nvPr/>
        </p:nvGraphicFramePr>
        <p:xfrm>
          <a:off x="228600" y="1047750"/>
          <a:ext cx="8686800" cy="3657600"/>
        </p:xfrm>
        <a:graphic>
          <a:graphicData uri="http://schemas.openxmlformats.org/drawingml/2006/chart">
            <c:chart xmlns:c="http://schemas.openxmlformats.org/drawingml/2006/chart" xmlns:r="http://schemas.openxmlformats.org/officeDocument/2006/relationships" r:id="rId6"/>
          </a:graphicData>
        </a:graphic>
      </p:graphicFrame>
      <p:sp>
        <p:nvSpPr>
          <p:cNvPr id="8" name="Rectangle 7">
            <a:extLst>
              <a:ext uri="{FF2B5EF4-FFF2-40B4-BE49-F238E27FC236}">
                <a16:creationId xmlns:a16="http://schemas.microsoft.com/office/drawing/2014/main" id="{91FD2946-5D80-4865-936F-C89DD85296C7}"/>
              </a:ext>
            </a:extLst>
          </p:cNvPr>
          <p:cNvSpPr/>
          <p:nvPr/>
        </p:nvSpPr>
        <p:spPr>
          <a:xfrm>
            <a:off x="990600" y="1476166"/>
            <a:ext cx="6105572" cy="2800767"/>
          </a:xfrm>
          <a:prstGeom prst="rect">
            <a:avLst/>
          </a:prstGeom>
          <a:solidFill>
            <a:srgbClr val="0070C0">
              <a:alpha val="85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Asia emits more CO</a:t>
            </a:r>
            <a:r>
              <a:rPr lang="en-US" sz="4400" b="1" baseline="-25000" dirty="0">
                <a:solidFill>
                  <a:srgbClr val="CCFFCC"/>
                </a:solidFill>
                <a:effectLst>
                  <a:outerShdw blurRad="38100" dist="38100" dir="2700000" algn="tl">
                    <a:srgbClr val="000000">
                      <a:alpha val="43137"/>
                    </a:srgbClr>
                  </a:outerShdw>
                </a:effectLst>
              </a:rPr>
              <a:t>2</a:t>
            </a:r>
            <a:r>
              <a:rPr lang="en-US" sz="4400" b="1" dirty="0">
                <a:solidFill>
                  <a:srgbClr val="CCFFCC"/>
                </a:solidFill>
                <a:effectLst>
                  <a:outerShdw blurRad="38100" dist="38100" dir="2700000" algn="tl">
                    <a:srgbClr val="000000">
                      <a:alpha val="43137"/>
                    </a:srgbClr>
                  </a:outerShdw>
                </a:effectLst>
              </a:rPr>
              <a:t> today than the rest of the world combined.</a:t>
            </a:r>
          </a:p>
          <a:p>
            <a:pPr algn="ctr"/>
            <a:r>
              <a:rPr lang="en-US" sz="4400" b="1" dirty="0">
                <a:solidFill>
                  <a:schemeClr val="accent2">
                    <a:lumMod val="20000"/>
                    <a:lumOff val="80000"/>
                  </a:schemeClr>
                </a:solidFill>
                <a:effectLst>
                  <a:outerShdw blurRad="38100" dist="38100" dir="2700000" algn="tl">
                    <a:srgbClr val="000000">
                      <a:alpha val="43137"/>
                    </a:srgbClr>
                  </a:outerShdw>
                </a:effectLst>
              </a:rPr>
              <a:t>Why?</a:t>
            </a:r>
          </a:p>
        </p:txBody>
      </p:sp>
      <p:pic>
        <p:nvPicPr>
          <p:cNvPr id="2" name="Audio 1">
            <a:hlinkClick r:id="" action="ppaction://media"/>
            <a:extLst>
              <a:ext uri="{FF2B5EF4-FFF2-40B4-BE49-F238E27FC236}">
                <a16:creationId xmlns:a16="http://schemas.microsoft.com/office/drawing/2014/main" id="{B2C61FCE-F7A7-41D3-BFF9-F8B41783ECDB}"/>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1511891251"/>
      </p:ext>
    </p:extLst>
  </p:cSld>
  <p:clrMapOvr>
    <a:masterClrMapping/>
  </p:clrMapOvr>
  <mc:AlternateContent xmlns:mc="http://schemas.openxmlformats.org/markup-compatibility/2006" xmlns:p14="http://schemas.microsoft.com/office/powerpoint/2010/main">
    <mc:Choice Requires="p14">
      <p:transition spd="med" p14:dur="700" advTm="33980">
        <p:fade/>
      </p:transition>
    </mc:Choice>
    <mc:Fallback xmlns="">
      <p:transition spd="med" advTm="3398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9">
                                            <p:graphicEl>
                                              <a:chart seriesIdx="0" categoryIdx="-4" bldStep="series"/>
                                            </p:graphicEl>
                                          </p:spTgt>
                                        </p:tgtEl>
                                        <p:attrNameLst>
                                          <p:attrName>style.visibility</p:attrName>
                                        </p:attrNameLst>
                                      </p:cBhvr>
                                      <p:to>
                                        <p:strVal val="visible"/>
                                      </p:to>
                                    </p:set>
                                    <p:animEffect transition="in" filter="wipe(left)">
                                      <p:cBhvr>
                                        <p:cTn id="11" dur="2000"/>
                                        <p:tgtEl>
                                          <p:spTgt spid="9">
                                            <p:graphicEl>
                                              <a:chart seriesIdx="0" categoryIdx="-4" bldStep="series"/>
                                            </p:graphicEl>
                                          </p:spTgt>
                                        </p:tgtEl>
                                      </p:cBhvr>
                                    </p:animEffect>
                                  </p:childTnLst>
                                </p:cTn>
                              </p:par>
                              <p:par>
                                <p:cTn id="12" presetID="22" presetClass="entr" presetSubtype="8" fill="hold" grpId="0" nodeType="withEffect">
                                  <p:stCondLst>
                                    <p:cond delay="0"/>
                                  </p:stCondLst>
                                  <p:childTnLst>
                                    <p:set>
                                      <p:cBhvr>
                                        <p:cTn id="13" dur="1" fill="hold">
                                          <p:stCondLst>
                                            <p:cond delay="0"/>
                                          </p:stCondLst>
                                        </p:cTn>
                                        <p:tgtEl>
                                          <p:spTgt spid="9">
                                            <p:graphicEl>
                                              <a:chart seriesIdx="1" categoryIdx="-4" bldStep="series"/>
                                            </p:graphicEl>
                                          </p:spTgt>
                                        </p:tgtEl>
                                        <p:attrNameLst>
                                          <p:attrName>style.visibility</p:attrName>
                                        </p:attrNameLst>
                                      </p:cBhvr>
                                      <p:to>
                                        <p:strVal val="visible"/>
                                      </p:to>
                                    </p:set>
                                    <p:animEffect transition="in" filter="wipe(left)">
                                      <p:cBhvr>
                                        <p:cTn id="14" dur="2000"/>
                                        <p:tgtEl>
                                          <p:spTgt spid="9">
                                            <p:graphicEl>
                                              <a:chart seriesIdx="1" categoryIdx="-4" bldStep="series"/>
                                            </p:graphicEl>
                                          </p:spTgt>
                                        </p:tgtEl>
                                      </p:cBhvr>
                                    </p:animEffect>
                                  </p:childTnLst>
                                </p:cTn>
                              </p:par>
                              <p:par>
                                <p:cTn id="15" presetID="22" presetClass="entr" presetSubtype="8" fill="hold" grpId="0" nodeType="withEffect">
                                  <p:stCondLst>
                                    <p:cond delay="0"/>
                                  </p:stCondLst>
                                  <p:childTnLst>
                                    <p:set>
                                      <p:cBhvr>
                                        <p:cTn id="16" dur="1" fill="hold">
                                          <p:stCondLst>
                                            <p:cond delay="0"/>
                                          </p:stCondLst>
                                        </p:cTn>
                                        <p:tgtEl>
                                          <p:spTgt spid="9">
                                            <p:graphicEl>
                                              <a:chart seriesIdx="2" categoryIdx="-4" bldStep="series"/>
                                            </p:graphicEl>
                                          </p:spTgt>
                                        </p:tgtEl>
                                        <p:attrNameLst>
                                          <p:attrName>style.visibility</p:attrName>
                                        </p:attrNameLst>
                                      </p:cBhvr>
                                      <p:to>
                                        <p:strVal val="visible"/>
                                      </p:to>
                                    </p:set>
                                    <p:animEffect transition="in" filter="wipe(left)">
                                      <p:cBhvr>
                                        <p:cTn id="17" dur="2000"/>
                                        <p:tgtEl>
                                          <p:spTgt spid="9">
                                            <p:graphicEl>
                                              <a:chart seriesIdx="2" categoryIdx="-4" bldStep="series"/>
                                            </p:graphic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9">
                                            <p:graphicEl>
                                              <a:chart seriesIdx="3" categoryIdx="-4" bldStep="series"/>
                                            </p:graphicEl>
                                          </p:spTgt>
                                        </p:tgtEl>
                                        <p:attrNameLst>
                                          <p:attrName>style.visibility</p:attrName>
                                        </p:attrNameLst>
                                      </p:cBhvr>
                                      <p:to>
                                        <p:strVal val="visible"/>
                                      </p:to>
                                    </p:set>
                                    <p:animEffect transition="in" filter="wipe(left)">
                                      <p:cBhvr>
                                        <p:cTn id="20" dur="2000"/>
                                        <p:tgtEl>
                                          <p:spTgt spid="9">
                                            <p:graphicEl>
                                              <a:chart seriesIdx="3" categoryIdx="-4" bldStep="series"/>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9">
                                            <p:graphicEl>
                                              <a:chart seriesIdx="4" categoryIdx="-4" bldStep="series"/>
                                            </p:graphicEl>
                                          </p:spTgt>
                                        </p:tgtEl>
                                        <p:attrNameLst>
                                          <p:attrName>style.visibility</p:attrName>
                                        </p:attrNameLst>
                                      </p:cBhvr>
                                      <p:to>
                                        <p:strVal val="visible"/>
                                      </p:to>
                                    </p:set>
                                    <p:animEffect transition="in" filter="wipe(left)">
                                      <p:cBhvr>
                                        <p:cTn id="25" dur="2000"/>
                                        <p:tgtEl>
                                          <p:spTgt spid="9">
                                            <p:graphicEl>
                                              <a:chart seriesIdx="4" categoryIdx="-4" bldStep="series"/>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9">
                                            <p:graphicEl>
                                              <a:chart seriesIdx="5" categoryIdx="-4" bldStep="series"/>
                                            </p:graphicEl>
                                          </p:spTgt>
                                        </p:tgtEl>
                                        <p:attrNameLst>
                                          <p:attrName>style.visibility</p:attrName>
                                        </p:attrNameLst>
                                      </p:cBhvr>
                                      <p:to>
                                        <p:strVal val="visible"/>
                                      </p:to>
                                    </p:set>
                                    <p:animEffect transition="in" filter="wipe(left)">
                                      <p:cBhvr>
                                        <p:cTn id="30" dur="2000"/>
                                        <p:tgtEl>
                                          <p:spTgt spid="9">
                                            <p:graphicEl>
                                              <a:chart seriesIdx="5" categoryIdx="-4" bldStep="series"/>
                                            </p:graphicEl>
                                          </p:spTgt>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9">
                                            <p:graphicEl>
                                              <a:chart seriesIdx="6" categoryIdx="-4" bldStep="series"/>
                                            </p:graphicEl>
                                          </p:spTgt>
                                        </p:tgtEl>
                                        <p:attrNameLst>
                                          <p:attrName>style.visibility</p:attrName>
                                        </p:attrNameLst>
                                      </p:cBhvr>
                                      <p:to>
                                        <p:strVal val="visible"/>
                                      </p:to>
                                    </p:set>
                                    <p:animEffect transition="in" filter="wipe(left)">
                                      <p:cBhvr>
                                        <p:cTn id="33" dur="2000"/>
                                        <p:tgtEl>
                                          <p:spTgt spid="9">
                                            <p:graphicEl>
                                              <a:chart seriesIdx="6" categoryIdx="-4" bldStep="series"/>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grpId="0" nodeType="clickEffect">
                                  <p:stCondLst>
                                    <p:cond delay="0"/>
                                  </p:stCondLst>
                                  <p:childTnLst>
                                    <p:set>
                                      <p:cBhvr>
                                        <p:cTn id="37" dur="1" fill="hold">
                                          <p:stCondLst>
                                            <p:cond delay="0"/>
                                          </p:stCondLst>
                                        </p:cTn>
                                        <p:tgtEl>
                                          <p:spTgt spid="8"/>
                                        </p:tgtEl>
                                        <p:attrNameLst>
                                          <p:attrName>style.visibility</p:attrName>
                                        </p:attrNameLst>
                                      </p:cBhvr>
                                      <p:to>
                                        <p:strVal val="visible"/>
                                      </p:to>
                                    </p:set>
                                    <p:anim calcmode="lin" valueType="num">
                                      <p:cBhvr>
                                        <p:cTn id="38" dur="1000" fill="hold"/>
                                        <p:tgtEl>
                                          <p:spTgt spid="8"/>
                                        </p:tgtEl>
                                        <p:attrNameLst>
                                          <p:attrName>ppt_w</p:attrName>
                                        </p:attrNameLst>
                                      </p:cBhvr>
                                      <p:tavLst>
                                        <p:tav tm="0">
                                          <p:val>
                                            <p:fltVal val="0"/>
                                          </p:val>
                                        </p:tav>
                                        <p:tav tm="100000">
                                          <p:val>
                                            <p:strVal val="#ppt_w"/>
                                          </p:val>
                                        </p:tav>
                                      </p:tavLst>
                                    </p:anim>
                                    <p:anim calcmode="lin" valueType="num">
                                      <p:cBhvr>
                                        <p:cTn id="39" dur="1000" fill="hold"/>
                                        <p:tgtEl>
                                          <p:spTgt spid="8"/>
                                        </p:tgtEl>
                                        <p:attrNameLst>
                                          <p:attrName>ppt_h</p:attrName>
                                        </p:attrNameLst>
                                      </p:cBhvr>
                                      <p:tavLst>
                                        <p:tav tm="0">
                                          <p:val>
                                            <p:fltVal val="0"/>
                                          </p:val>
                                        </p:tav>
                                        <p:tav tm="100000">
                                          <p:val>
                                            <p:strVal val="#ppt_h"/>
                                          </p:val>
                                        </p:tav>
                                      </p:tavLst>
                                    </p:anim>
                                    <p:animEffect transition="in" filter="fade">
                                      <p:cBhvr>
                                        <p:cTn id="40"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1" fill="hold" display="0">
                  <p:stCondLst>
                    <p:cond delay="indefinite"/>
                  </p:stCondLst>
                  <p:endCondLst>
                    <p:cond evt="onStopAudio" delay="0">
                      <p:tgtEl>
                        <p:sldTgt/>
                      </p:tgtEl>
                    </p:cond>
                  </p:endCondLst>
                </p:cTn>
                <p:tgtEl>
                  <p:spTgt spid="2"/>
                </p:tgtEl>
              </p:cMediaNode>
            </p:audio>
          </p:childTnLst>
        </p:cTn>
      </p:par>
    </p:tnLst>
    <p:bldLst>
      <p:bldGraphic spid="9" grpId="0" uiExpand="1">
        <p:bldSub>
          <a:bldChart bld="series" animBg="0"/>
        </p:bldSub>
      </p:bldGraphic>
      <p:bldP spid="8"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5" name="Group 44"/>
          <p:cNvGrpSpPr/>
          <p:nvPr/>
        </p:nvGrpSpPr>
        <p:grpSpPr>
          <a:xfrm>
            <a:off x="519408" y="1139096"/>
            <a:ext cx="7921182" cy="3519146"/>
            <a:chOff x="528552" y="1437961"/>
            <a:chExt cx="7921182" cy="3519146"/>
          </a:xfrm>
        </p:grpSpPr>
        <p:sp>
          <p:nvSpPr>
            <p:cNvPr id="116" name="Rectangle 115"/>
            <p:cNvSpPr/>
            <p:nvPr/>
          </p:nvSpPr>
          <p:spPr bwMode="auto">
            <a:xfrm>
              <a:off x="1380348" y="1575989"/>
              <a:ext cx="7069386" cy="2631442"/>
            </a:xfrm>
            <a:prstGeom prst="rect">
              <a:avLst/>
            </a:prstGeom>
            <a:noFill/>
            <a:ln w="12700" cap="rnd"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2" name="TextBox 21"/>
            <p:cNvSpPr txBox="1"/>
            <p:nvPr/>
          </p:nvSpPr>
          <p:spPr>
            <a:xfrm>
              <a:off x="2142744" y="4102838"/>
              <a:ext cx="298480" cy="466024"/>
            </a:xfrm>
            <a:prstGeom prst="rect">
              <a:avLst/>
            </a:prstGeom>
            <a:noFill/>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5</a:t>
              </a:r>
            </a:p>
          </p:txBody>
        </p:sp>
        <p:sp>
          <p:nvSpPr>
            <p:cNvPr id="23" name="TextBox 22"/>
            <p:cNvSpPr txBox="1"/>
            <p:nvPr/>
          </p:nvSpPr>
          <p:spPr>
            <a:xfrm>
              <a:off x="3189280" y="4102838"/>
              <a:ext cx="412293" cy="466024"/>
            </a:xfrm>
            <a:prstGeom prst="rect">
              <a:avLst/>
            </a:prstGeom>
            <a:noFill/>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10</a:t>
              </a:r>
            </a:p>
          </p:txBody>
        </p:sp>
        <p:sp>
          <p:nvSpPr>
            <p:cNvPr id="24" name="TextBox 23"/>
            <p:cNvSpPr txBox="1"/>
            <p:nvPr/>
          </p:nvSpPr>
          <p:spPr>
            <a:xfrm>
              <a:off x="4291999" y="4102838"/>
              <a:ext cx="412293" cy="466025"/>
            </a:xfrm>
            <a:prstGeom prst="rect">
              <a:avLst/>
            </a:prstGeom>
            <a:noFill/>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15</a:t>
              </a:r>
            </a:p>
          </p:txBody>
        </p:sp>
        <p:sp>
          <p:nvSpPr>
            <p:cNvPr id="25" name="TextBox 24"/>
            <p:cNvSpPr txBox="1"/>
            <p:nvPr/>
          </p:nvSpPr>
          <p:spPr>
            <a:xfrm>
              <a:off x="5398657" y="4102838"/>
              <a:ext cx="412293" cy="466025"/>
            </a:xfrm>
            <a:prstGeom prst="rect">
              <a:avLst/>
            </a:prstGeom>
            <a:noFill/>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20</a:t>
              </a:r>
              <a:endParaRPr kumimoji="0" lang="en-US" sz="1600" b="1" i="0" u="none" strike="noStrike" kern="1200" cap="none" spc="0" normalizeH="0" baseline="3000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
          <p:nvSpPr>
            <p:cNvPr id="165" name="TextBox 164"/>
            <p:cNvSpPr txBox="1"/>
            <p:nvPr/>
          </p:nvSpPr>
          <p:spPr>
            <a:xfrm>
              <a:off x="6500206" y="4102838"/>
              <a:ext cx="412293" cy="466025"/>
            </a:xfrm>
            <a:prstGeom prst="rect">
              <a:avLst/>
            </a:prstGeom>
            <a:noFill/>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25</a:t>
              </a:r>
              <a:endParaRPr kumimoji="0" lang="en-US" sz="1600" b="1" i="0" u="none" strike="noStrike" kern="1200" cap="none" spc="0" normalizeH="0" baseline="3000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
          <p:nvSpPr>
            <p:cNvPr id="166" name="TextBox 165"/>
            <p:cNvSpPr txBox="1"/>
            <p:nvPr/>
          </p:nvSpPr>
          <p:spPr>
            <a:xfrm>
              <a:off x="7593725" y="4131035"/>
              <a:ext cx="412293" cy="466025"/>
            </a:xfrm>
            <a:prstGeom prst="rect">
              <a:avLst/>
            </a:prstGeom>
            <a:noFill/>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30</a:t>
              </a:r>
              <a:endParaRPr kumimoji="0" lang="en-US" sz="1600" b="1" i="0" u="none" strike="noStrike" kern="1200" cap="none" spc="0" normalizeH="0" baseline="3000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grpSp>
          <p:nvGrpSpPr>
            <p:cNvPr id="44" name="Group 43"/>
            <p:cNvGrpSpPr/>
            <p:nvPr/>
          </p:nvGrpSpPr>
          <p:grpSpPr>
            <a:xfrm>
              <a:off x="528552" y="1437961"/>
              <a:ext cx="921826" cy="2937089"/>
              <a:chOff x="528552" y="1437961"/>
              <a:chExt cx="921826" cy="2937089"/>
            </a:xfrm>
          </p:grpSpPr>
          <p:sp>
            <p:nvSpPr>
              <p:cNvPr id="153" name="TextBox 152"/>
              <p:cNvSpPr txBox="1"/>
              <p:nvPr/>
            </p:nvSpPr>
            <p:spPr>
              <a:xfrm rot="16200000">
                <a:off x="-680454" y="2646967"/>
                <a:ext cx="2920713" cy="502702"/>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ts val="1300"/>
                  </a:lnSpc>
                  <a:spcBef>
                    <a:spcPts val="6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Arial" charset="0"/>
                    <a:ea typeface="+mn-ea"/>
                    <a:cs typeface="+mn-cs"/>
                  </a:rPr>
                  <a:t>Consumption vs. Production </a:t>
                </a:r>
              </a:p>
              <a:p>
                <a:pPr marL="0" marR="0" lvl="0" indent="0" algn="ctr" defTabSz="914400" rtl="0" eaLnBrk="1" fontAlgn="base" latinLnBrk="0" hangingPunct="1">
                  <a:lnSpc>
                    <a:spcPts val="1300"/>
                  </a:lnSpc>
                  <a:spcBef>
                    <a:spcPts val="6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Arial" charset="0"/>
                    <a:ea typeface="+mn-ea"/>
                    <a:cs typeface="+mn-cs"/>
                  </a:rPr>
                  <a:t>(emissions %)</a:t>
                </a:r>
              </a:p>
            </p:txBody>
          </p:sp>
          <p:sp>
            <p:nvSpPr>
              <p:cNvPr id="12" name="Rectangle 11"/>
              <p:cNvSpPr/>
              <p:nvPr/>
            </p:nvSpPr>
            <p:spPr>
              <a:xfrm>
                <a:off x="970759" y="1639279"/>
                <a:ext cx="441146"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40</a:t>
                </a:r>
                <a:endParaRPr kumimoji="0" lang="en-US" sz="18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
            <p:nvSpPr>
              <p:cNvPr id="132" name="Rectangle 131"/>
              <p:cNvSpPr/>
              <p:nvPr/>
            </p:nvSpPr>
            <p:spPr>
              <a:xfrm>
                <a:off x="970759" y="2230889"/>
                <a:ext cx="441146"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20</a:t>
                </a:r>
                <a:endParaRPr kumimoji="0" lang="en-US" sz="18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
            <p:nvSpPr>
              <p:cNvPr id="147" name="Rectangle 146"/>
              <p:cNvSpPr/>
              <p:nvPr/>
            </p:nvSpPr>
            <p:spPr>
              <a:xfrm>
                <a:off x="932287" y="4005718"/>
                <a:ext cx="518091"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-40</a:t>
                </a:r>
                <a:endParaRPr kumimoji="0" lang="en-US" sz="18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
            <p:nvSpPr>
              <p:cNvPr id="148" name="Rectangle 147"/>
              <p:cNvSpPr/>
              <p:nvPr/>
            </p:nvSpPr>
            <p:spPr>
              <a:xfrm>
                <a:off x="932287" y="3414109"/>
                <a:ext cx="518091"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-20</a:t>
                </a:r>
                <a:endParaRPr kumimoji="0" lang="en-US" sz="18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
            <p:nvSpPr>
              <p:cNvPr id="149" name="Rectangle 148"/>
              <p:cNvSpPr/>
              <p:nvPr/>
            </p:nvSpPr>
            <p:spPr>
              <a:xfrm>
                <a:off x="1034879" y="2822499"/>
                <a:ext cx="312906"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0</a:t>
                </a:r>
                <a:endParaRPr kumimoji="0" lang="en-US" sz="18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grpSp>
        <p:sp>
          <p:nvSpPr>
            <p:cNvPr id="95" name="TextBox 94"/>
            <p:cNvSpPr txBox="1"/>
            <p:nvPr/>
          </p:nvSpPr>
          <p:spPr>
            <a:xfrm>
              <a:off x="3544936" y="4485183"/>
              <a:ext cx="3321742" cy="471924"/>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r" defTabSz="914400" rtl="0" eaLnBrk="1" fontAlgn="base" latinLnBrk="0" hangingPunct="1">
                <a:lnSpc>
                  <a:spcPts val="34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charset="0"/>
                  <a:ea typeface="+mn-ea"/>
                  <a:cs typeface="+mn-cs"/>
                </a:rPr>
                <a:t>CO</a:t>
              </a:r>
              <a:r>
                <a:rPr kumimoji="0" lang="en-US" sz="1800" b="1" i="0" u="none" strike="noStrike" kern="1200" cap="none" spc="0" normalizeH="0" baseline="-25000" noProof="0" dirty="0">
                  <a:ln>
                    <a:noFill/>
                  </a:ln>
                  <a:solidFill>
                    <a:srgbClr val="FFFFFF"/>
                  </a:solidFill>
                  <a:effectLst/>
                  <a:uLnTx/>
                  <a:uFillTx/>
                  <a:latin typeface="Arial" charset="0"/>
                  <a:ea typeface="+mn-ea"/>
                  <a:cs typeface="+mn-cs"/>
                </a:rPr>
                <a:t>2</a:t>
              </a:r>
              <a:r>
                <a:rPr kumimoji="0" lang="en-US" sz="1800" b="1" i="0" u="none" strike="noStrike" kern="1200" cap="none" spc="0" normalizeH="0" baseline="0" noProof="0" dirty="0">
                  <a:ln>
                    <a:noFill/>
                  </a:ln>
                  <a:solidFill>
                    <a:srgbClr val="FFFFFF"/>
                  </a:solidFill>
                  <a:effectLst/>
                  <a:uLnTx/>
                  <a:uFillTx/>
                  <a:latin typeface="Arial" charset="0"/>
                  <a:ea typeface="+mn-ea"/>
                  <a:cs typeface="+mn-cs"/>
                </a:rPr>
                <a:t> Emissions (Gigatonnes)</a:t>
              </a:r>
            </a:p>
          </p:txBody>
        </p:sp>
      </p:grpSp>
      <p:sp>
        <p:nvSpPr>
          <p:cNvPr id="27" name="Rectangle 111"/>
          <p:cNvSpPr>
            <a:spLocks noChangeArrowheads="1"/>
          </p:cNvSpPr>
          <p:nvPr/>
        </p:nvSpPr>
        <p:spPr bwMode="auto">
          <a:xfrm>
            <a:off x="1513991" y="386885"/>
            <a:ext cx="6116019" cy="605124"/>
          </a:xfrm>
          <a:prstGeom prst="rect">
            <a:avLst/>
          </a:prstGeom>
          <a:noFill/>
          <a:ln w="9525">
            <a:noFill/>
            <a:miter lim="800000"/>
            <a:headEnd/>
            <a:tailEnd/>
          </a:ln>
          <a:effectLst>
            <a:outerShdw blurRad="50800" dist="38100" dir="2700000" algn="tl" rotWithShape="0">
              <a:prstClr val="black">
                <a:alpha val="40000"/>
              </a:prstClr>
            </a:outerShdw>
          </a:effectLst>
        </p:spPr>
        <p:txBody>
          <a:bodyPr anchor="b" anchorCtr="1"/>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3200" b="1" i="0" u="none" strike="noStrike" kern="1200" cap="small" spc="0" normalizeH="0" baseline="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charset="0"/>
                <a:ea typeface="+mn-ea"/>
                <a:cs typeface="+mn-cs"/>
              </a:rPr>
              <a:t>Annual CO</a:t>
            </a:r>
            <a:r>
              <a:rPr kumimoji="0" lang="en-US" sz="3200" b="1" i="0" u="none" strike="noStrike" kern="1200" cap="small" spc="0" normalizeH="0" baseline="-2500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charset="0"/>
                <a:ea typeface="+mn-ea"/>
                <a:cs typeface="+mn-cs"/>
              </a:rPr>
              <a:t>2</a:t>
            </a:r>
            <a:r>
              <a:rPr kumimoji="0" lang="en-US" sz="3200" b="1" i="0" u="none" strike="noStrike" kern="1200" cap="small" spc="0" normalizeH="0" baseline="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charset="0"/>
                <a:ea typeface="+mn-ea"/>
                <a:cs typeface="+mn-cs"/>
              </a:rPr>
              <a:t> Emissions</a:t>
            </a:r>
          </a:p>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2400" b="1" u="none" strike="noStrike" kern="1200" cap="small"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Consumption vs. Production</a:t>
            </a:r>
          </a:p>
        </p:txBody>
      </p:sp>
      <p:sp>
        <p:nvSpPr>
          <p:cNvPr id="80" name="TextBox 66"/>
          <p:cNvSpPr txBox="1">
            <a:spLocks noChangeArrowheads="1"/>
          </p:cNvSpPr>
          <p:nvPr/>
        </p:nvSpPr>
        <p:spPr bwMode="auto">
          <a:xfrm>
            <a:off x="6999" y="4857750"/>
            <a:ext cx="4039562"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rPr>
              <a:t>Source: Global Carbon Project; World Bank; The Economist</a:t>
            </a:r>
          </a:p>
        </p:txBody>
      </p:sp>
      <p:sp>
        <p:nvSpPr>
          <p:cNvPr id="172" name="Rectangle 171"/>
          <p:cNvSpPr/>
          <p:nvPr/>
        </p:nvSpPr>
        <p:spPr bwMode="auto">
          <a:xfrm>
            <a:off x="1847607" y="2731815"/>
            <a:ext cx="2158808" cy="338554"/>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mn-ea"/>
                <a:cs typeface="+mn-cs"/>
              </a:rPr>
              <a:t>China</a:t>
            </a:r>
          </a:p>
        </p:txBody>
      </p:sp>
      <p:sp>
        <p:nvSpPr>
          <p:cNvPr id="207" name="Rectangle 206"/>
          <p:cNvSpPr/>
          <p:nvPr/>
        </p:nvSpPr>
        <p:spPr bwMode="auto">
          <a:xfrm>
            <a:off x="5933667" y="2530780"/>
            <a:ext cx="1152705" cy="215444"/>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chemeClr val="accent4">
                    <a:lumMod val="10000"/>
                  </a:schemeClr>
                </a:solidFill>
                <a:effectLst>
                  <a:outerShdw blurRad="38100" dist="38100" dir="2700000" algn="tl">
                    <a:srgbClr val="000000">
                      <a:alpha val="43137"/>
                    </a:srgbClr>
                  </a:outerShdw>
                </a:effectLst>
                <a:uLnTx/>
                <a:uFillTx/>
                <a:latin typeface="Arial" pitchFamily="34" charset="0"/>
                <a:ea typeface="+mn-ea"/>
                <a:cs typeface="+mn-cs"/>
              </a:rPr>
              <a:t>United States</a:t>
            </a:r>
          </a:p>
        </p:txBody>
      </p:sp>
      <p:grpSp>
        <p:nvGrpSpPr>
          <p:cNvPr id="46" name="Group 45"/>
          <p:cNvGrpSpPr/>
          <p:nvPr/>
        </p:nvGrpSpPr>
        <p:grpSpPr>
          <a:xfrm>
            <a:off x="1275963" y="2105948"/>
            <a:ext cx="4116013" cy="1473876"/>
            <a:chOff x="1239793" y="2423108"/>
            <a:chExt cx="4116013" cy="1473876"/>
          </a:xfrm>
        </p:grpSpPr>
        <p:sp>
          <p:nvSpPr>
            <p:cNvPr id="7" name="Rectangle 6"/>
            <p:cNvSpPr/>
            <p:nvPr/>
          </p:nvSpPr>
          <p:spPr bwMode="auto">
            <a:xfrm>
              <a:off x="1394605" y="3039824"/>
              <a:ext cx="65449" cy="857160"/>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71" name="Rectangle 170"/>
            <p:cNvSpPr/>
            <p:nvPr/>
          </p:nvSpPr>
          <p:spPr bwMode="auto">
            <a:xfrm>
              <a:off x="1762439" y="3039824"/>
              <a:ext cx="93861" cy="476642"/>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70" name="Rectangle 169"/>
            <p:cNvSpPr/>
            <p:nvPr/>
          </p:nvSpPr>
          <p:spPr bwMode="auto">
            <a:xfrm>
              <a:off x="1462811" y="3039824"/>
              <a:ext cx="325284" cy="501728"/>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76" name="Rectangle 175"/>
            <p:cNvSpPr/>
            <p:nvPr/>
          </p:nvSpPr>
          <p:spPr bwMode="auto">
            <a:xfrm>
              <a:off x="3977696" y="3039824"/>
              <a:ext cx="175759" cy="326123"/>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15" name="Straight Connector 14"/>
            <p:cNvCxnSpPr/>
            <p:nvPr/>
          </p:nvCxnSpPr>
          <p:spPr bwMode="auto">
            <a:xfrm>
              <a:off x="4163310" y="3037664"/>
              <a:ext cx="0" cy="328823"/>
            </a:xfrm>
            <a:prstGeom prst="line">
              <a:avLst/>
            </a:prstGeom>
            <a:noFill/>
            <a:ln w="15875" cap="flat" cmpd="sng" algn="ctr">
              <a:solidFill>
                <a:srgbClr val="92D050"/>
              </a:solidFill>
              <a:prstDash val="solid"/>
              <a:round/>
              <a:headEnd type="none" w="med" len="med"/>
              <a:tailEnd type="none" w="med" len="med"/>
            </a:ln>
            <a:effectLst/>
          </p:spPr>
        </p:cxnSp>
        <p:cxnSp>
          <p:nvCxnSpPr>
            <p:cNvPr id="179" name="Straight Connector 178"/>
            <p:cNvCxnSpPr/>
            <p:nvPr/>
          </p:nvCxnSpPr>
          <p:spPr bwMode="auto">
            <a:xfrm>
              <a:off x="4188292" y="3038104"/>
              <a:ext cx="0" cy="328823"/>
            </a:xfrm>
            <a:prstGeom prst="line">
              <a:avLst/>
            </a:prstGeom>
            <a:noFill/>
            <a:ln w="15875" cap="flat" cmpd="sng" algn="ctr">
              <a:solidFill>
                <a:srgbClr val="002060"/>
              </a:solidFill>
              <a:prstDash val="solid"/>
              <a:round/>
              <a:headEnd type="none" w="med" len="med"/>
              <a:tailEnd type="none" w="med" len="med"/>
            </a:ln>
            <a:effectLst/>
          </p:spPr>
        </p:cxnSp>
        <p:sp>
          <p:nvSpPr>
            <p:cNvPr id="180" name="Rectangle 179"/>
            <p:cNvSpPr/>
            <p:nvPr/>
          </p:nvSpPr>
          <p:spPr bwMode="auto">
            <a:xfrm>
              <a:off x="4200882" y="3039824"/>
              <a:ext cx="89685" cy="263407"/>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81" name="Rectangle 180"/>
            <p:cNvSpPr/>
            <p:nvPr/>
          </p:nvSpPr>
          <p:spPr bwMode="auto">
            <a:xfrm>
              <a:off x="4290575" y="3041982"/>
              <a:ext cx="572489" cy="307777"/>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rial" pitchFamily="34" charset="0"/>
                  <a:ea typeface="+mn-ea"/>
                  <a:cs typeface="+mn-cs"/>
                </a:rPr>
                <a:t>India</a:t>
              </a:r>
            </a:p>
          </p:txBody>
        </p:sp>
        <p:cxnSp>
          <p:nvCxnSpPr>
            <p:cNvPr id="183" name="Straight Connector 182"/>
            <p:cNvCxnSpPr/>
            <p:nvPr/>
          </p:nvCxnSpPr>
          <p:spPr bwMode="auto">
            <a:xfrm flipH="1">
              <a:off x="4840541" y="3039818"/>
              <a:ext cx="14" cy="204721"/>
            </a:xfrm>
            <a:prstGeom prst="line">
              <a:avLst/>
            </a:prstGeom>
            <a:noFill/>
            <a:ln w="15875" cap="flat" cmpd="sng" algn="ctr">
              <a:solidFill>
                <a:srgbClr val="92D050"/>
              </a:solidFill>
              <a:prstDash val="solid"/>
              <a:round/>
              <a:headEnd type="none" w="med" len="med"/>
              <a:tailEnd type="none" w="med" len="med"/>
            </a:ln>
            <a:effectLst/>
          </p:spPr>
        </p:cxnSp>
        <p:sp>
          <p:nvSpPr>
            <p:cNvPr id="184" name="Rectangle 183"/>
            <p:cNvSpPr/>
            <p:nvPr/>
          </p:nvSpPr>
          <p:spPr bwMode="auto">
            <a:xfrm>
              <a:off x="4855392" y="3039813"/>
              <a:ext cx="89685" cy="200691"/>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86" name="Rectangle 185"/>
            <p:cNvSpPr/>
            <p:nvPr/>
          </p:nvSpPr>
          <p:spPr bwMode="auto">
            <a:xfrm>
              <a:off x="4944010" y="3039797"/>
              <a:ext cx="65449" cy="150518"/>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87" name="Rectangle 186"/>
            <p:cNvSpPr/>
            <p:nvPr/>
          </p:nvSpPr>
          <p:spPr bwMode="auto">
            <a:xfrm>
              <a:off x="5009417" y="3039786"/>
              <a:ext cx="151076" cy="37630"/>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91" name="Rectangle 190"/>
            <p:cNvSpPr/>
            <p:nvPr/>
          </p:nvSpPr>
          <p:spPr bwMode="auto">
            <a:xfrm flipV="1">
              <a:off x="5161154" y="3041599"/>
              <a:ext cx="65449" cy="25086"/>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95" name="Rectangle 194"/>
            <p:cNvSpPr/>
            <p:nvPr/>
          </p:nvSpPr>
          <p:spPr bwMode="auto">
            <a:xfrm flipH="1" flipV="1">
              <a:off x="5210624" y="2992392"/>
              <a:ext cx="65449" cy="25086"/>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83" name="TextBox 82"/>
            <p:cNvSpPr txBox="1"/>
            <p:nvPr/>
          </p:nvSpPr>
          <p:spPr>
            <a:xfrm>
              <a:off x="1239793" y="2423108"/>
              <a:ext cx="748557" cy="607249"/>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Russia</a:t>
              </a:r>
            </a:p>
          </p:txBody>
        </p:sp>
        <p:grpSp>
          <p:nvGrpSpPr>
            <p:cNvPr id="34" name="Group 33"/>
            <p:cNvGrpSpPr/>
            <p:nvPr/>
          </p:nvGrpSpPr>
          <p:grpSpPr>
            <a:xfrm>
              <a:off x="1579378" y="2870665"/>
              <a:ext cx="65449" cy="160027"/>
              <a:chOff x="2274888" y="3067546"/>
              <a:chExt cx="45719" cy="116660"/>
            </a:xfrm>
          </p:grpSpPr>
          <p:cxnSp>
            <p:nvCxnSpPr>
              <p:cNvPr id="31" name="Straight Connector 30"/>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33" name="Oval 32"/>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96" name="TextBox 95"/>
            <p:cNvSpPr txBox="1"/>
            <p:nvPr/>
          </p:nvSpPr>
          <p:spPr>
            <a:xfrm>
              <a:off x="3821233" y="2426228"/>
              <a:ext cx="535143" cy="607249"/>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Iran</a:t>
              </a:r>
            </a:p>
          </p:txBody>
        </p:sp>
        <p:grpSp>
          <p:nvGrpSpPr>
            <p:cNvPr id="97" name="Group 96"/>
            <p:cNvGrpSpPr/>
            <p:nvPr/>
          </p:nvGrpSpPr>
          <p:grpSpPr>
            <a:xfrm>
              <a:off x="4042863" y="2861955"/>
              <a:ext cx="65449" cy="160027"/>
              <a:chOff x="2274888" y="3067546"/>
              <a:chExt cx="45719" cy="116660"/>
            </a:xfrm>
          </p:grpSpPr>
          <p:cxnSp>
            <p:nvCxnSpPr>
              <p:cNvPr id="98" name="Straight Connector 97"/>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99" name="Oval 98"/>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grpSp>
          <p:nvGrpSpPr>
            <p:cNvPr id="100" name="Group 99"/>
            <p:cNvGrpSpPr/>
            <p:nvPr/>
          </p:nvGrpSpPr>
          <p:grpSpPr>
            <a:xfrm flipV="1">
              <a:off x="4213306" y="3312745"/>
              <a:ext cx="65449" cy="160027"/>
              <a:chOff x="2274888" y="3067546"/>
              <a:chExt cx="45719" cy="116660"/>
            </a:xfrm>
          </p:grpSpPr>
          <p:cxnSp>
            <p:nvCxnSpPr>
              <p:cNvPr id="101" name="Straight Connector 100"/>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102" name="Oval 101"/>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103" name="TextBox 102"/>
            <p:cNvSpPr txBox="1"/>
            <p:nvPr/>
          </p:nvSpPr>
          <p:spPr>
            <a:xfrm>
              <a:off x="3686496" y="3194405"/>
              <a:ext cx="895424" cy="607249"/>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r" defTabSz="914400" rtl="0" eaLnBrk="1" fontAlgn="base" latinLnBrk="0" hangingPunct="1">
                <a:lnSpc>
                  <a:spcPts val="34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Australia</a:t>
              </a:r>
            </a:p>
          </p:txBody>
        </p:sp>
        <p:sp>
          <p:nvSpPr>
            <p:cNvPr id="104" name="TextBox 103"/>
            <p:cNvSpPr txBox="1"/>
            <p:nvPr/>
          </p:nvSpPr>
          <p:spPr>
            <a:xfrm>
              <a:off x="4632490" y="2554101"/>
              <a:ext cx="723316" cy="408116"/>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ts val="8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Saudi</a:t>
              </a:r>
            </a:p>
            <a:p>
              <a:pPr marL="0" marR="0" lvl="0" indent="0" algn="ctr" defTabSz="914400" rtl="0" eaLnBrk="1" fontAlgn="base" latinLnBrk="0" hangingPunct="1">
                <a:lnSpc>
                  <a:spcPts val="8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Arabia</a:t>
              </a:r>
            </a:p>
          </p:txBody>
        </p:sp>
        <p:grpSp>
          <p:nvGrpSpPr>
            <p:cNvPr id="105" name="Group 104"/>
            <p:cNvGrpSpPr/>
            <p:nvPr/>
          </p:nvGrpSpPr>
          <p:grpSpPr>
            <a:xfrm>
              <a:off x="5038265" y="2861949"/>
              <a:ext cx="65449" cy="160027"/>
              <a:chOff x="2274888" y="3067546"/>
              <a:chExt cx="45719" cy="116660"/>
            </a:xfrm>
          </p:grpSpPr>
          <p:cxnSp>
            <p:nvCxnSpPr>
              <p:cNvPr id="106" name="Straight Connector 105"/>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107" name="Oval 106"/>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grpSp>
      <p:grpSp>
        <p:nvGrpSpPr>
          <p:cNvPr id="40" name="Group 39"/>
          <p:cNvGrpSpPr/>
          <p:nvPr/>
        </p:nvGrpSpPr>
        <p:grpSpPr>
          <a:xfrm>
            <a:off x="5012014" y="1363948"/>
            <a:ext cx="3593345" cy="2058048"/>
            <a:chOff x="5021158" y="1662813"/>
            <a:chExt cx="3593345" cy="2058048"/>
          </a:xfrm>
        </p:grpSpPr>
        <p:sp>
          <p:nvSpPr>
            <p:cNvPr id="192" name="Rectangle 191"/>
            <p:cNvSpPr/>
            <p:nvPr/>
          </p:nvSpPr>
          <p:spPr bwMode="auto">
            <a:xfrm flipH="1">
              <a:off x="5277214" y="2979849"/>
              <a:ext cx="108626" cy="37630"/>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99" name="Rectangle 198"/>
            <p:cNvSpPr/>
            <p:nvPr/>
          </p:nvSpPr>
          <p:spPr bwMode="auto">
            <a:xfrm flipH="1">
              <a:off x="5384061" y="2954763"/>
              <a:ext cx="108626" cy="62716"/>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200" name="Straight Connector 199"/>
            <p:cNvCxnSpPr/>
            <p:nvPr/>
          </p:nvCxnSpPr>
          <p:spPr bwMode="auto">
            <a:xfrm flipH="1">
              <a:off x="5537658" y="2932527"/>
              <a:ext cx="17" cy="84952"/>
            </a:xfrm>
            <a:prstGeom prst="line">
              <a:avLst/>
            </a:prstGeom>
            <a:noFill/>
            <a:ln w="28575" cap="flat" cmpd="sng" algn="ctr">
              <a:solidFill>
                <a:srgbClr val="002060"/>
              </a:solidFill>
              <a:prstDash val="solid"/>
              <a:round/>
              <a:headEnd type="none" w="med" len="med"/>
              <a:tailEnd type="none" w="med" len="med"/>
            </a:ln>
            <a:effectLst/>
          </p:spPr>
        </p:cxnSp>
        <p:cxnSp>
          <p:nvCxnSpPr>
            <p:cNvPr id="202" name="Straight Connector 201"/>
            <p:cNvCxnSpPr/>
            <p:nvPr/>
          </p:nvCxnSpPr>
          <p:spPr bwMode="auto">
            <a:xfrm flipH="1">
              <a:off x="5575154" y="2899885"/>
              <a:ext cx="1704" cy="117594"/>
            </a:xfrm>
            <a:prstGeom prst="line">
              <a:avLst/>
            </a:prstGeom>
            <a:noFill/>
            <a:ln w="25400" cap="flat" cmpd="sng" algn="ctr">
              <a:solidFill>
                <a:srgbClr val="002060"/>
              </a:solidFill>
              <a:prstDash val="solid"/>
              <a:round/>
              <a:headEnd type="none" w="med" len="med"/>
              <a:tailEnd type="none" w="med" len="med"/>
            </a:ln>
            <a:effectLst/>
          </p:spPr>
        </p:cxnSp>
        <p:sp>
          <p:nvSpPr>
            <p:cNvPr id="203" name="Rectangle 202"/>
            <p:cNvSpPr/>
            <p:nvPr/>
          </p:nvSpPr>
          <p:spPr bwMode="auto">
            <a:xfrm>
              <a:off x="5598523" y="2892047"/>
              <a:ext cx="106170" cy="125432"/>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04" name="Rectangle 203"/>
            <p:cNvSpPr/>
            <p:nvPr/>
          </p:nvSpPr>
          <p:spPr bwMode="auto">
            <a:xfrm>
              <a:off x="5705892" y="2841874"/>
              <a:ext cx="141973" cy="175605"/>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205" name="Straight Connector 204"/>
            <p:cNvCxnSpPr/>
            <p:nvPr/>
          </p:nvCxnSpPr>
          <p:spPr bwMode="auto">
            <a:xfrm>
              <a:off x="5873432" y="2839613"/>
              <a:ext cx="11" cy="177865"/>
            </a:xfrm>
            <a:prstGeom prst="line">
              <a:avLst/>
            </a:prstGeom>
            <a:noFill/>
            <a:ln w="28575" cap="flat" cmpd="sng" algn="ctr">
              <a:solidFill>
                <a:srgbClr val="002060"/>
              </a:solidFill>
              <a:prstDash val="solid"/>
              <a:round/>
              <a:headEnd type="none" w="med" len="med"/>
              <a:tailEnd type="none" w="med" len="med"/>
            </a:ln>
            <a:effectLst/>
          </p:spPr>
        </p:cxnSp>
        <p:cxnSp>
          <p:nvCxnSpPr>
            <p:cNvPr id="206" name="Straight Connector 205"/>
            <p:cNvCxnSpPr/>
            <p:nvPr/>
          </p:nvCxnSpPr>
          <p:spPr bwMode="auto">
            <a:xfrm>
              <a:off x="5914340" y="2818382"/>
              <a:ext cx="1715" cy="199097"/>
            </a:xfrm>
            <a:prstGeom prst="line">
              <a:avLst/>
            </a:prstGeom>
            <a:noFill/>
            <a:ln w="38100" cap="flat" cmpd="sng" algn="ctr">
              <a:solidFill>
                <a:srgbClr val="002060"/>
              </a:solidFill>
              <a:prstDash val="solid"/>
              <a:round/>
              <a:headEnd type="none" w="med" len="med"/>
              <a:tailEnd type="none" w="med" len="med"/>
            </a:ln>
            <a:effectLst/>
          </p:spPr>
        </p:cxnSp>
        <p:sp>
          <p:nvSpPr>
            <p:cNvPr id="47" name="Rectangle 46"/>
            <p:cNvSpPr/>
            <p:nvPr/>
          </p:nvSpPr>
          <p:spPr bwMode="auto">
            <a:xfrm>
              <a:off x="7094526" y="2791701"/>
              <a:ext cx="109892" cy="225778"/>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48" name="Rectangle 47"/>
            <p:cNvSpPr/>
            <p:nvPr/>
          </p:nvSpPr>
          <p:spPr bwMode="auto">
            <a:xfrm>
              <a:off x="7203965" y="2779158"/>
              <a:ext cx="109892" cy="238321"/>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49" name="Straight Connector 48"/>
            <p:cNvCxnSpPr/>
            <p:nvPr/>
          </p:nvCxnSpPr>
          <p:spPr bwMode="auto">
            <a:xfrm>
              <a:off x="7327661" y="2756162"/>
              <a:ext cx="2727" cy="261317"/>
            </a:xfrm>
            <a:prstGeom prst="line">
              <a:avLst/>
            </a:prstGeom>
            <a:noFill/>
            <a:ln w="19050" cap="flat" cmpd="sng" algn="ctr">
              <a:solidFill>
                <a:srgbClr val="002060"/>
              </a:solidFill>
              <a:prstDash val="solid"/>
              <a:round/>
              <a:headEnd type="none" w="med" len="med"/>
              <a:tailEnd type="none" w="med" len="med"/>
            </a:ln>
            <a:effectLst/>
          </p:spPr>
        </p:cxnSp>
        <p:sp>
          <p:nvSpPr>
            <p:cNvPr id="52" name="Rectangle 51"/>
            <p:cNvSpPr/>
            <p:nvPr/>
          </p:nvSpPr>
          <p:spPr bwMode="auto">
            <a:xfrm>
              <a:off x="7336701" y="2728985"/>
              <a:ext cx="65449" cy="288494"/>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53" name="Rectangle 52"/>
            <p:cNvSpPr/>
            <p:nvPr/>
          </p:nvSpPr>
          <p:spPr bwMode="auto">
            <a:xfrm>
              <a:off x="7404879" y="2716442"/>
              <a:ext cx="162767" cy="301037"/>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54" name="Rectangle 53"/>
            <p:cNvSpPr/>
            <p:nvPr/>
          </p:nvSpPr>
          <p:spPr bwMode="auto">
            <a:xfrm>
              <a:off x="7568505" y="2678812"/>
              <a:ext cx="94590" cy="338666"/>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55" name="Straight Connector 54"/>
            <p:cNvCxnSpPr/>
            <p:nvPr/>
          </p:nvCxnSpPr>
          <p:spPr bwMode="auto">
            <a:xfrm>
              <a:off x="7682185" y="2653726"/>
              <a:ext cx="2727" cy="363753"/>
            </a:xfrm>
            <a:prstGeom prst="line">
              <a:avLst/>
            </a:prstGeom>
            <a:noFill/>
            <a:ln w="19050" cap="flat" cmpd="sng" algn="ctr">
              <a:solidFill>
                <a:srgbClr val="92D050"/>
              </a:solidFill>
              <a:prstDash val="solid"/>
              <a:round/>
              <a:headEnd type="none" w="med" len="med"/>
              <a:tailEnd type="none" w="med" len="med"/>
            </a:ln>
            <a:effectLst/>
          </p:spPr>
        </p:cxnSp>
        <p:cxnSp>
          <p:nvCxnSpPr>
            <p:cNvPr id="56" name="Straight Connector 55"/>
            <p:cNvCxnSpPr/>
            <p:nvPr/>
          </p:nvCxnSpPr>
          <p:spPr bwMode="auto">
            <a:xfrm>
              <a:off x="7717637" y="2578467"/>
              <a:ext cx="2727" cy="439012"/>
            </a:xfrm>
            <a:prstGeom prst="line">
              <a:avLst/>
            </a:prstGeom>
            <a:noFill/>
            <a:ln w="25400" cap="flat" cmpd="sng" algn="ctr">
              <a:solidFill>
                <a:srgbClr val="002060"/>
              </a:solidFill>
              <a:prstDash val="solid"/>
              <a:round/>
              <a:headEnd type="none" w="med" len="med"/>
              <a:tailEnd type="none" w="med" len="med"/>
            </a:ln>
            <a:effectLst/>
          </p:spPr>
        </p:cxnSp>
        <p:sp>
          <p:nvSpPr>
            <p:cNvPr id="57" name="Rectangle 56"/>
            <p:cNvSpPr/>
            <p:nvPr/>
          </p:nvSpPr>
          <p:spPr bwMode="auto">
            <a:xfrm>
              <a:off x="7739454" y="2528294"/>
              <a:ext cx="253621" cy="489185"/>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58" name="Straight Connector 57"/>
            <p:cNvCxnSpPr/>
            <p:nvPr/>
          </p:nvCxnSpPr>
          <p:spPr bwMode="auto">
            <a:xfrm>
              <a:off x="8012164" y="2490664"/>
              <a:ext cx="2727" cy="526814"/>
            </a:xfrm>
            <a:prstGeom prst="line">
              <a:avLst/>
            </a:prstGeom>
            <a:noFill/>
            <a:ln w="25400" cap="flat" cmpd="sng" algn="ctr">
              <a:solidFill>
                <a:srgbClr val="002060"/>
              </a:solidFill>
              <a:prstDash val="solid"/>
              <a:round/>
              <a:headEnd type="none" w="med" len="med"/>
              <a:tailEnd type="none" w="med" len="med"/>
            </a:ln>
            <a:effectLst/>
          </p:spPr>
        </p:cxnSp>
        <p:cxnSp>
          <p:nvCxnSpPr>
            <p:cNvPr id="59" name="Straight Connector 58"/>
            <p:cNvCxnSpPr/>
            <p:nvPr/>
          </p:nvCxnSpPr>
          <p:spPr bwMode="auto">
            <a:xfrm>
              <a:off x="8036708" y="2239800"/>
              <a:ext cx="2727" cy="777678"/>
            </a:xfrm>
            <a:prstGeom prst="line">
              <a:avLst/>
            </a:prstGeom>
            <a:noFill/>
            <a:ln w="28575" cap="flat" cmpd="sng" algn="ctr">
              <a:solidFill>
                <a:srgbClr val="002060"/>
              </a:solidFill>
              <a:prstDash val="solid"/>
              <a:round/>
              <a:headEnd type="none" w="med" len="med"/>
              <a:tailEnd type="none" w="med" len="med"/>
            </a:ln>
            <a:effectLst/>
          </p:spPr>
        </p:cxnSp>
        <p:sp>
          <p:nvSpPr>
            <p:cNvPr id="60" name="Rectangle 59"/>
            <p:cNvSpPr/>
            <p:nvPr/>
          </p:nvSpPr>
          <p:spPr bwMode="auto">
            <a:xfrm>
              <a:off x="8059384" y="2151998"/>
              <a:ext cx="65449" cy="865481"/>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61" name="Rectangle 60"/>
            <p:cNvSpPr/>
            <p:nvPr/>
          </p:nvSpPr>
          <p:spPr bwMode="auto">
            <a:xfrm>
              <a:off x="8124835" y="2126912"/>
              <a:ext cx="65449" cy="890567"/>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62" name="Rectangle 61"/>
            <p:cNvSpPr/>
            <p:nvPr/>
          </p:nvSpPr>
          <p:spPr bwMode="auto">
            <a:xfrm>
              <a:off x="8190285" y="1963850"/>
              <a:ext cx="65449" cy="1053629"/>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63" name="Rectangle 62"/>
            <p:cNvSpPr/>
            <p:nvPr/>
          </p:nvSpPr>
          <p:spPr bwMode="auto">
            <a:xfrm>
              <a:off x="8258463" y="1838418"/>
              <a:ext cx="65449" cy="1179061"/>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64" name="Straight Connector 63"/>
            <p:cNvCxnSpPr/>
            <p:nvPr/>
          </p:nvCxnSpPr>
          <p:spPr bwMode="auto">
            <a:xfrm>
              <a:off x="8344871" y="1662813"/>
              <a:ext cx="2727" cy="1354666"/>
            </a:xfrm>
            <a:prstGeom prst="line">
              <a:avLst/>
            </a:prstGeom>
            <a:noFill/>
            <a:ln w="19050" cap="flat" cmpd="sng" algn="ctr">
              <a:solidFill>
                <a:srgbClr val="002060"/>
              </a:solidFill>
              <a:prstDash val="solid"/>
              <a:round/>
              <a:headEnd type="none" w="med" len="med"/>
              <a:tailEnd type="none" w="med" len="med"/>
            </a:ln>
            <a:effectLst/>
          </p:spPr>
        </p:cxnSp>
        <p:sp>
          <p:nvSpPr>
            <p:cNvPr id="113" name="TextBox 112"/>
            <p:cNvSpPr txBox="1"/>
            <p:nvPr/>
          </p:nvSpPr>
          <p:spPr>
            <a:xfrm>
              <a:off x="5257151" y="2505209"/>
              <a:ext cx="764622" cy="295533"/>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Mexico</a:t>
              </a:r>
            </a:p>
          </p:txBody>
        </p:sp>
        <p:grpSp>
          <p:nvGrpSpPr>
            <p:cNvPr id="114" name="Group 113"/>
            <p:cNvGrpSpPr/>
            <p:nvPr/>
          </p:nvGrpSpPr>
          <p:grpSpPr>
            <a:xfrm>
              <a:off x="5608691" y="2722559"/>
              <a:ext cx="65449" cy="160027"/>
              <a:chOff x="2274888" y="3067546"/>
              <a:chExt cx="45719" cy="116660"/>
            </a:xfrm>
          </p:grpSpPr>
          <p:cxnSp>
            <p:nvCxnSpPr>
              <p:cNvPr id="115" name="Straight Connector 114"/>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117" name="Oval 116"/>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118" name="TextBox 117"/>
            <p:cNvSpPr txBox="1"/>
            <p:nvPr/>
          </p:nvSpPr>
          <p:spPr>
            <a:xfrm>
              <a:off x="6352995" y="2409379"/>
              <a:ext cx="952795" cy="295533"/>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Indonesia</a:t>
              </a:r>
            </a:p>
          </p:txBody>
        </p:sp>
        <p:grpSp>
          <p:nvGrpSpPr>
            <p:cNvPr id="119" name="Group 118"/>
            <p:cNvGrpSpPr/>
            <p:nvPr/>
          </p:nvGrpSpPr>
          <p:grpSpPr>
            <a:xfrm>
              <a:off x="7124522" y="2626729"/>
              <a:ext cx="65449" cy="160027"/>
              <a:chOff x="2274888" y="3067546"/>
              <a:chExt cx="45719" cy="116660"/>
            </a:xfrm>
          </p:grpSpPr>
          <p:cxnSp>
            <p:nvCxnSpPr>
              <p:cNvPr id="120" name="Straight Connector 119"/>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121" name="Oval 120"/>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122" name="TextBox 121"/>
            <p:cNvSpPr txBox="1"/>
            <p:nvPr/>
          </p:nvSpPr>
          <p:spPr>
            <a:xfrm>
              <a:off x="7034800" y="2167658"/>
              <a:ext cx="904603" cy="295533"/>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Germany</a:t>
              </a:r>
            </a:p>
          </p:txBody>
        </p:sp>
        <p:grpSp>
          <p:nvGrpSpPr>
            <p:cNvPr id="35" name="Group 34"/>
            <p:cNvGrpSpPr/>
            <p:nvPr/>
          </p:nvGrpSpPr>
          <p:grpSpPr>
            <a:xfrm>
              <a:off x="7456329" y="2385006"/>
              <a:ext cx="65449" cy="325546"/>
              <a:chOff x="6380190" y="2713500"/>
              <a:chExt cx="45719" cy="237323"/>
            </a:xfrm>
          </p:grpSpPr>
          <p:cxnSp>
            <p:nvCxnSpPr>
              <p:cNvPr id="124" name="Straight Connector 123"/>
              <p:cNvCxnSpPr/>
              <p:nvPr/>
            </p:nvCxnSpPr>
            <p:spPr bwMode="auto">
              <a:xfrm>
                <a:off x="6403049" y="2713500"/>
                <a:ext cx="0" cy="228600"/>
              </a:xfrm>
              <a:prstGeom prst="line">
                <a:avLst/>
              </a:prstGeom>
              <a:noFill/>
              <a:ln w="9525" cap="flat" cmpd="sng" algn="ctr">
                <a:solidFill>
                  <a:srgbClr val="000000"/>
                </a:solidFill>
                <a:prstDash val="solid"/>
                <a:round/>
                <a:headEnd type="none" w="med" len="med"/>
                <a:tailEnd type="none" w="med" len="med"/>
              </a:ln>
              <a:effectLst/>
            </p:spPr>
          </p:cxnSp>
          <p:sp>
            <p:nvSpPr>
              <p:cNvPr id="125" name="Oval 124"/>
              <p:cNvSpPr/>
              <p:nvPr/>
            </p:nvSpPr>
            <p:spPr bwMode="auto">
              <a:xfrm flipV="1">
                <a:off x="6380190" y="2905104"/>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126" name="TextBox 125"/>
            <p:cNvSpPr txBox="1"/>
            <p:nvPr/>
          </p:nvSpPr>
          <p:spPr>
            <a:xfrm>
              <a:off x="5021158" y="2911150"/>
              <a:ext cx="796750" cy="607249"/>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r" defTabSz="914400" rtl="0" eaLnBrk="1" fontAlgn="base" latinLnBrk="0" hangingPunct="1">
                <a:lnSpc>
                  <a:spcPts val="34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Canada</a:t>
              </a:r>
            </a:p>
          </p:txBody>
        </p:sp>
        <p:grpSp>
          <p:nvGrpSpPr>
            <p:cNvPr id="127" name="Group 126"/>
            <p:cNvGrpSpPr/>
            <p:nvPr/>
          </p:nvGrpSpPr>
          <p:grpSpPr>
            <a:xfrm flipV="1">
              <a:off x="5417794" y="3036158"/>
              <a:ext cx="65449" cy="160027"/>
              <a:chOff x="2274888" y="3067546"/>
              <a:chExt cx="45719" cy="116660"/>
            </a:xfrm>
          </p:grpSpPr>
          <p:cxnSp>
            <p:nvCxnSpPr>
              <p:cNvPr id="128" name="Straight Connector 127"/>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129" name="Oval 128"/>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grpSp>
          <p:nvGrpSpPr>
            <p:cNvPr id="133" name="Group 132"/>
            <p:cNvGrpSpPr/>
            <p:nvPr/>
          </p:nvGrpSpPr>
          <p:grpSpPr>
            <a:xfrm flipV="1">
              <a:off x="5747320" y="3033953"/>
              <a:ext cx="65449" cy="325546"/>
              <a:chOff x="6380190" y="2713500"/>
              <a:chExt cx="45719" cy="237323"/>
            </a:xfrm>
          </p:grpSpPr>
          <p:cxnSp>
            <p:nvCxnSpPr>
              <p:cNvPr id="134" name="Straight Connector 133"/>
              <p:cNvCxnSpPr/>
              <p:nvPr/>
            </p:nvCxnSpPr>
            <p:spPr bwMode="auto">
              <a:xfrm>
                <a:off x="6403049" y="2713500"/>
                <a:ext cx="0" cy="228600"/>
              </a:xfrm>
              <a:prstGeom prst="line">
                <a:avLst/>
              </a:prstGeom>
              <a:noFill/>
              <a:ln w="9525" cap="flat" cmpd="sng" algn="ctr">
                <a:solidFill>
                  <a:srgbClr val="000000"/>
                </a:solidFill>
                <a:prstDash val="solid"/>
                <a:round/>
                <a:headEnd type="none" w="med" len="med"/>
                <a:tailEnd type="none" w="med" len="med"/>
              </a:ln>
              <a:effectLst/>
            </p:spPr>
          </p:cxnSp>
          <p:sp>
            <p:nvSpPr>
              <p:cNvPr id="136" name="Oval 135"/>
              <p:cNvSpPr/>
              <p:nvPr/>
            </p:nvSpPr>
            <p:spPr bwMode="auto">
              <a:xfrm flipV="1">
                <a:off x="6380190" y="2905104"/>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137" name="TextBox 136"/>
            <p:cNvSpPr txBox="1"/>
            <p:nvPr/>
          </p:nvSpPr>
          <p:spPr>
            <a:xfrm>
              <a:off x="5346311" y="3312745"/>
              <a:ext cx="682008" cy="408116"/>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r" defTabSz="914400" rtl="0" eaLnBrk="1" fontAlgn="base" latinLnBrk="0" hangingPunct="1">
                <a:lnSpc>
                  <a:spcPts val="8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South</a:t>
              </a:r>
            </a:p>
            <a:p>
              <a:pPr marL="0" marR="0" lvl="0" indent="0" algn="r" defTabSz="914400" rtl="0" eaLnBrk="1" fontAlgn="base" latinLnBrk="0" hangingPunct="1">
                <a:lnSpc>
                  <a:spcPts val="8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Korea</a:t>
              </a:r>
            </a:p>
          </p:txBody>
        </p:sp>
        <p:sp>
          <p:nvSpPr>
            <p:cNvPr id="138" name="TextBox 137"/>
            <p:cNvSpPr txBox="1"/>
            <p:nvPr/>
          </p:nvSpPr>
          <p:spPr>
            <a:xfrm>
              <a:off x="6922460" y="2892560"/>
              <a:ext cx="665946" cy="607249"/>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Brazil</a:t>
              </a:r>
            </a:p>
          </p:txBody>
        </p:sp>
        <p:grpSp>
          <p:nvGrpSpPr>
            <p:cNvPr id="139" name="Group 138"/>
            <p:cNvGrpSpPr/>
            <p:nvPr/>
          </p:nvGrpSpPr>
          <p:grpSpPr>
            <a:xfrm flipV="1">
              <a:off x="7229067" y="3029586"/>
              <a:ext cx="65449" cy="160027"/>
              <a:chOff x="2274888" y="3067546"/>
              <a:chExt cx="45719" cy="116660"/>
            </a:xfrm>
          </p:grpSpPr>
          <p:cxnSp>
            <p:nvCxnSpPr>
              <p:cNvPr id="140" name="Straight Connector 139"/>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141" name="Oval 140"/>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142" name="TextBox 141"/>
            <p:cNvSpPr txBox="1"/>
            <p:nvPr/>
          </p:nvSpPr>
          <p:spPr>
            <a:xfrm>
              <a:off x="7505829" y="2905476"/>
              <a:ext cx="691187" cy="607249"/>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Japan</a:t>
              </a:r>
            </a:p>
          </p:txBody>
        </p:sp>
        <p:grpSp>
          <p:nvGrpSpPr>
            <p:cNvPr id="143" name="Group 142"/>
            <p:cNvGrpSpPr/>
            <p:nvPr/>
          </p:nvGrpSpPr>
          <p:grpSpPr>
            <a:xfrm flipV="1">
              <a:off x="7824504" y="3029586"/>
              <a:ext cx="65449" cy="160027"/>
              <a:chOff x="2274888" y="3067546"/>
              <a:chExt cx="45719" cy="116660"/>
            </a:xfrm>
          </p:grpSpPr>
          <p:cxnSp>
            <p:nvCxnSpPr>
              <p:cNvPr id="144" name="Straight Connector 143"/>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145" name="Oval 144"/>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146" name="TextBox 145"/>
            <p:cNvSpPr txBox="1"/>
            <p:nvPr/>
          </p:nvSpPr>
          <p:spPr>
            <a:xfrm>
              <a:off x="7884303" y="3110818"/>
              <a:ext cx="730200" cy="607249"/>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Britain</a:t>
              </a:r>
            </a:p>
          </p:txBody>
        </p:sp>
        <p:grpSp>
          <p:nvGrpSpPr>
            <p:cNvPr id="150" name="Group 149"/>
            <p:cNvGrpSpPr/>
            <p:nvPr/>
          </p:nvGrpSpPr>
          <p:grpSpPr>
            <a:xfrm flipV="1">
              <a:off x="8256263" y="3029586"/>
              <a:ext cx="65449" cy="325546"/>
              <a:chOff x="6380190" y="2713500"/>
              <a:chExt cx="45719" cy="237323"/>
            </a:xfrm>
          </p:grpSpPr>
          <p:cxnSp>
            <p:nvCxnSpPr>
              <p:cNvPr id="151" name="Straight Connector 150"/>
              <p:cNvCxnSpPr/>
              <p:nvPr/>
            </p:nvCxnSpPr>
            <p:spPr bwMode="auto">
              <a:xfrm>
                <a:off x="6403049" y="2713500"/>
                <a:ext cx="0" cy="228600"/>
              </a:xfrm>
              <a:prstGeom prst="line">
                <a:avLst/>
              </a:prstGeom>
              <a:noFill/>
              <a:ln w="9525" cap="flat" cmpd="sng" algn="ctr">
                <a:solidFill>
                  <a:srgbClr val="000000"/>
                </a:solidFill>
                <a:prstDash val="solid"/>
                <a:round/>
                <a:headEnd type="none" w="med" len="med"/>
                <a:tailEnd type="none" w="med" len="med"/>
              </a:ln>
              <a:effectLst/>
            </p:spPr>
          </p:cxnSp>
          <p:sp>
            <p:nvSpPr>
              <p:cNvPr id="152" name="Oval 151"/>
              <p:cNvSpPr/>
              <p:nvPr/>
            </p:nvSpPr>
            <p:spPr bwMode="auto">
              <a:xfrm flipV="1">
                <a:off x="6380190" y="2905104"/>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grpSp>
      <p:grpSp>
        <p:nvGrpSpPr>
          <p:cNvPr id="3" name="Group 2"/>
          <p:cNvGrpSpPr/>
          <p:nvPr/>
        </p:nvGrpSpPr>
        <p:grpSpPr>
          <a:xfrm>
            <a:off x="1403884" y="1529271"/>
            <a:ext cx="7065040" cy="1816137"/>
            <a:chOff x="2144389" y="2311339"/>
            <a:chExt cx="5077753" cy="1323965"/>
          </a:xfrm>
        </p:grpSpPr>
        <p:cxnSp>
          <p:nvCxnSpPr>
            <p:cNvPr id="9" name="Straight Connector 8"/>
            <p:cNvCxnSpPr/>
            <p:nvPr/>
          </p:nvCxnSpPr>
          <p:spPr bwMode="auto">
            <a:xfrm flipH="1" flipV="1">
              <a:off x="2144389" y="2311339"/>
              <a:ext cx="5077753" cy="5485"/>
            </a:xfrm>
            <a:prstGeom prst="line">
              <a:avLst/>
            </a:prstGeom>
            <a:noFill/>
            <a:ln w="19050" cap="flat" cmpd="sng" algn="ctr">
              <a:solidFill>
                <a:srgbClr val="929292"/>
              </a:solidFill>
              <a:prstDash val="sysDash"/>
              <a:round/>
              <a:headEnd type="none" w="med" len="med"/>
              <a:tailEnd type="none" w="med" len="med"/>
            </a:ln>
            <a:effectLst/>
          </p:spPr>
        </p:cxnSp>
        <p:cxnSp>
          <p:nvCxnSpPr>
            <p:cNvPr id="10" name="Straight Connector 9"/>
            <p:cNvCxnSpPr/>
            <p:nvPr/>
          </p:nvCxnSpPr>
          <p:spPr bwMode="auto">
            <a:xfrm flipH="1">
              <a:off x="2144390" y="2759494"/>
              <a:ext cx="5077752" cy="5074"/>
            </a:xfrm>
            <a:prstGeom prst="line">
              <a:avLst/>
            </a:prstGeom>
            <a:noFill/>
            <a:ln w="19050" cap="flat" cmpd="sng" algn="ctr">
              <a:solidFill>
                <a:srgbClr val="929292"/>
              </a:solidFill>
              <a:prstDash val="sysDash"/>
              <a:round/>
              <a:headEnd type="none" w="med" len="med"/>
              <a:tailEnd type="none" w="med" len="med"/>
            </a:ln>
            <a:effectLst/>
          </p:spPr>
        </p:cxnSp>
        <p:cxnSp>
          <p:nvCxnSpPr>
            <p:cNvPr id="14" name="Straight Connector 13"/>
            <p:cNvCxnSpPr/>
            <p:nvPr/>
          </p:nvCxnSpPr>
          <p:spPr bwMode="auto">
            <a:xfrm flipH="1">
              <a:off x="2144389" y="3192095"/>
              <a:ext cx="5077753" cy="8528"/>
            </a:xfrm>
            <a:prstGeom prst="line">
              <a:avLst/>
            </a:prstGeom>
            <a:noFill/>
            <a:ln w="19050" cap="flat" cmpd="sng" algn="ctr">
              <a:solidFill>
                <a:srgbClr val="FF4747"/>
              </a:solidFill>
              <a:prstDash val="sysDash"/>
              <a:round/>
              <a:headEnd type="none" w="med" len="med"/>
              <a:tailEnd type="none" w="med" len="med"/>
            </a:ln>
            <a:effectLst/>
          </p:spPr>
        </p:cxnSp>
        <p:cxnSp>
          <p:nvCxnSpPr>
            <p:cNvPr id="71" name="Straight Connector 70"/>
            <p:cNvCxnSpPr/>
            <p:nvPr/>
          </p:nvCxnSpPr>
          <p:spPr bwMode="auto">
            <a:xfrm flipH="1">
              <a:off x="2144389" y="3626776"/>
              <a:ext cx="5077753" cy="8528"/>
            </a:xfrm>
            <a:prstGeom prst="line">
              <a:avLst/>
            </a:prstGeom>
            <a:noFill/>
            <a:ln w="19050" cap="flat" cmpd="sng" algn="ctr">
              <a:solidFill>
                <a:srgbClr val="929292"/>
              </a:solidFill>
              <a:prstDash val="sysDash"/>
              <a:round/>
              <a:headEnd type="none" w="med" len="med"/>
              <a:tailEnd type="none" w="med" len="med"/>
            </a:ln>
            <a:effectLst/>
          </p:spPr>
        </p:cxnSp>
      </p:grpSp>
      <p:grpSp>
        <p:nvGrpSpPr>
          <p:cNvPr id="18" name="Group 17"/>
          <p:cNvGrpSpPr/>
          <p:nvPr/>
        </p:nvGrpSpPr>
        <p:grpSpPr>
          <a:xfrm>
            <a:off x="1885179" y="2291896"/>
            <a:ext cx="2129544" cy="369332"/>
            <a:chOff x="1884322" y="2317211"/>
            <a:chExt cx="2129544" cy="369332"/>
          </a:xfrm>
        </p:grpSpPr>
        <p:sp>
          <p:nvSpPr>
            <p:cNvPr id="4" name="TextBox 3"/>
            <p:cNvSpPr txBox="1"/>
            <p:nvPr/>
          </p:nvSpPr>
          <p:spPr>
            <a:xfrm>
              <a:off x="2472902" y="2317211"/>
              <a:ext cx="896399"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~10 Gt</a:t>
              </a:r>
            </a:p>
          </p:txBody>
        </p:sp>
        <p:cxnSp>
          <p:nvCxnSpPr>
            <p:cNvPr id="6" name="Straight Arrow Connector 5"/>
            <p:cNvCxnSpPr/>
            <p:nvPr/>
          </p:nvCxnSpPr>
          <p:spPr bwMode="auto">
            <a:xfrm>
              <a:off x="1884322" y="2659817"/>
              <a:ext cx="2129544" cy="0"/>
            </a:xfrm>
            <a:prstGeom prst="straightConnector1">
              <a:avLst/>
            </a:prstGeom>
            <a:noFill/>
            <a:ln w="28575" cap="flat" cmpd="sng" algn="ctr">
              <a:solidFill>
                <a:schemeClr val="tx1"/>
              </a:solidFill>
              <a:prstDash val="solid"/>
              <a:round/>
              <a:headEnd type="arrow" w="med" len="med"/>
              <a:tailEnd type="arrow" w="med" len="med"/>
            </a:ln>
            <a:effectLst>
              <a:outerShdw blurRad="50800" dist="38100" dir="2700000" algn="tl" rotWithShape="0">
                <a:prstClr val="black">
                  <a:alpha val="40000"/>
                </a:prstClr>
              </a:outerShdw>
            </a:effectLst>
          </p:spPr>
        </p:cxnSp>
      </p:grpSp>
      <p:grpSp>
        <p:nvGrpSpPr>
          <p:cNvPr id="16" name="Group 15"/>
          <p:cNvGrpSpPr/>
          <p:nvPr/>
        </p:nvGrpSpPr>
        <p:grpSpPr>
          <a:xfrm>
            <a:off x="5933667" y="2077520"/>
            <a:ext cx="1168380" cy="369332"/>
            <a:chOff x="5933667" y="2077520"/>
            <a:chExt cx="1168380" cy="369332"/>
          </a:xfrm>
        </p:grpSpPr>
        <p:sp>
          <p:nvSpPr>
            <p:cNvPr id="155" name="TextBox 154"/>
            <p:cNvSpPr txBox="1"/>
            <p:nvPr/>
          </p:nvSpPr>
          <p:spPr>
            <a:xfrm>
              <a:off x="6072490" y="2077520"/>
              <a:ext cx="768159"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~5 Gt</a:t>
              </a:r>
            </a:p>
          </p:txBody>
        </p:sp>
        <p:cxnSp>
          <p:nvCxnSpPr>
            <p:cNvPr id="156" name="Straight Arrow Connector 155"/>
            <p:cNvCxnSpPr/>
            <p:nvPr/>
          </p:nvCxnSpPr>
          <p:spPr bwMode="auto">
            <a:xfrm>
              <a:off x="5933667" y="2437784"/>
              <a:ext cx="1168380" cy="0"/>
            </a:xfrm>
            <a:prstGeom prst="straightConnector1">
              <a:avLst/>
            </a:prstGeom>
            <a:noFill/>
            <a:ln w="28575" cap="flat" cmpd="sng" algn="ctr">
              <a:solidFill>
                <a:schemeClr val="tx1"/>
              </a:solidFill>
              <a:prstDash val="solid"/>
              <a:round/>
              <a:headEnd type="arrow" w="med" len="med"/>
              <a:tailEnd type="arrow" w="med" len="med"/>
            </a:ln>
            <a:effectLst>
              <a:outerShdw blurRad="50800" dist="38100" dir="2700000" algn="tl" rotWithShape="0">
                <a:prstClr val="black">
                  <a:alpha val="40000"/>
                </a:prstClr>
              </a:outerShdw>
            </a:effectLst>
          </p:spPr>
        </p:cxnSp>
      </p:grpSp>
      <p:cxnSp>
        <p:nvCxnSpPr>
          <p:cNvPr id="32" name="Straight Connector 31"/>
          <p:cNvCxnSpPr/>
          <p:nvPr/>
        </p:nvCxnSpPr>
        <p:spPr bwMode="auto">
          <a:xfrm flipH="1">
            <a:off x="5234204" y="1529902"/>
            <a:ext cx="7490" cy="2361617"/>
          </a:xfrm>
          <a:prstGeom prst="line">
            <a:avLst/>
          </a:prstGeom>
          <a:noFill/>
          <a:ln w="28575" cap="flat" cmpd="sng" algn="ctr">
            <a:solidFill>
              <a:srgbClr val="FFFF00"/>
            </a:solidFill>
            <a:prstDash val="solid"/>
            <a:round/>
            <a:headEnd type="none" w="med" len="med"/>
            <a:tailEnd type="none" w="med" len="med"/>
          </a:ln>
          <a:effectLst>
            <a:outerShdw blurRad="50800" dist="38100" dir="2700000" algn="tl" rotWithShape="0">
              <a:prstClr val="black">
                <a:alpha val="40000"/>
              </a:prstClr>
            </a:outerShdw>
          </a:effectLst>
        </p:spPr>
      </p:cxnSp>
      <p:grpSp>
        <p:nvGrpSpPr>
          <p:cNvPr id="30" name="Group 29"/>
          <p:cNvGrpSpPr/>
          <p:nvPr/>
        </p:nvGrpSpPr>
        <p:grpSpPr>
          <a:xfrm>
            <a:off x="2850929" y="2951497"/>
            <a:ext cx="4655475" cy="1047590"/>
            <a:chOff x="2850930" y="2951497"/>
            <a:chExt cx="4585922" cy="1047590"/>
          </a:xfrm>
          <a:gradFill>
            <a:gsLst>
              <a:gs pos="17000">
                <a:srgbClr val="002060"/>
              </a:gs>
              <a:gs pos="100000">
                <a:srgbClr val="99FF33">
                  <a:alpha val="35686"/>
                </a:srgbClr>
              </a:gs>
            </a:gsLst>
            <a:lin ang="0" scaled="1"/>
          </a:gradFill>
        </p:grpSpPr>
        <p:sp>
          <p:nvSpPr>
            <p:cNvPr id="157" name="Curved Down Arrow 156"/>
            <p:cNvSpPr/>
            <p:nvPr/>
          </p:nvSpPr>
          <p:spPr bwMode="auto">
            <a:xfrm rot="21438310" flipV="1">
              <a:off x="2850930" y="2951497"/>
              <a:ext cx="4585922" cy="821394"/>
            </a:xfrm>
            <a:prstGeom prst="curvedDownArrow">
              <a:avLst/>
            </a:prstGeom>
            <a:grpFill/>
            <a:ln w="5715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0" name="TextBox 19"/>
            <p:cNvSpPr txBox="1"/>
            <p:nvPr/>
          </p:nvSpPr>
          <p:spPr>
            <a:xfrm>
              <a:off x="4653528" y="3414312"/>
              <a:ext cx="1100917" cy="584775"/>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rPr>
                <a:t>Stuff</a:t>
              </a:r>
            </a:p>
          </p:txBody>
        </p:sp>
      </p:grpSp>
      <p:grpSp>
        <p:nvGrpSpPr>
          <p:cNvPr id="158" name="Group 157">
            <a:extLst>
              <a:ext uri="{FF2B5EF4-FFF2-40B4-BE49-F238E27FC236}">
                <a16:creationId xmlns:a16="http://schemas.microsoft.com/office/drawing/2014/main" id="{FAF84E78-D793-41ED-8E40-7A2505CEEA5C}"/>
              </a:ext>
            </a:extLst>
          </p:cNvPr>
          <p:cNvGrpSpPr/>
          <p:nvPr/>
        </p:nvGrpSpPr>
        <p:grpSpPr>
          <a:xfrm>
            <a:off x="2676448" y="1164529"/>
            <a:ext cx="4681440" cy="1271246"/>
            <a:chOff x="2676448" y="1159503"/>
            <a:chExt cx="4681440" cy="1103531"/>
          </a:xfrm>
          <a:gradFill>
            <a:gsLst>
              <a:gs pos="20000">
                <a:srgbClr val="002060"/>
              </a:gs>
              <a:gs pos="100000">
                <a:srgbClr val="99FF33">
                  <a:alpha val="35686"/>
                </a:srgbClr>
              </a:gs>
            </a:gsLst>
            <a:lin ang="0" scaled="1"/>
          </a:gradFill>
        </p:grpSpPr>
        <p:sp>
          <p:nvSpPr>
            <p:cNvPr id="159" name="Curved Down Arrow 18">
              <a:extLst>
                <a:ext uri="{FF2B5EF4-FFF2-40B4-BE49-F238E27FC236}">
                  <a16:creationId xmlns:a16="http://schemas.microsoft.com/office/drawing/2014/main" id="{71BA5917-A2B5-4A48-8132-2DA23A3CA9D3}"/>
                </a:ext>
              </a:extLst>
            </p:cNvPr>
            <p:cNvSpPr/>
            <p:nvPr/>
          </p:nvSpPr>
          <p:spPr bwMode="auto">
            <a:xfrm rot="21438310" flipH="1">
              <a:off x="2676448" y="1332215"/>
              <a:ext cx="4681440" cy="930819"/>
            </a:xfrm>
            <a:prstGeom prst="curvedDownArrow">
              <a:avLst/>
            </a:prstGeom>
            <a:grpFill/>
            <a:ln w="5715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60" name="TextBox 159">
              <a:extLst>
                <a:ext uri="{FF2B5EF4-FFF2-40B4-BE49-F238E27FC236}">
                  <a16:creationId xmlns:a16="http://schemas.microsoft.com/office/drawing/2014/main" id="{E182FAA0-5B60-4137-908B-34B1354D961F}"/>
                </a:ext>
              </a:extLst>
            </p:cNvPr>
            <p:cNvSpPr txBox="1"/>
            <p:nvPr/>
          </p:nvSpPr>
          <p:spPr>
            <a:xfrm>
              <a:off x="4553637" y="1159503"/>
              <a:ext cx="1386314" cy="50762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66FF66"/>
                  </a:solidFill>
                  <a:effectLst>
                    <a:outerShdw blurRad="38100" dist="38100" dir="2700000" algn="tl">
                      <a:srgbClr val="000000">
                        <a:alpha val="43137"/>
                      </a:srgbClr>
                    </a:outerShdw>
                  </a:effectLst>
                  <a:uLnTx/>
                  <a:uFillTx/>
                  <a:latin typeface="Arial" charset="0"/>
                  <a:ea typeface="+mn-ea"/>
                  <a:cs typeface="+mn-cs"/>
                </a:rPr>
                <a:t>“CO</a:t>
              </a:r>
              <a:r>
                <a:rPr kumimoji="0" lang="en-US" sz="3200" b="1" i="0" u="none" strike="noStrike" kern="1200" cap="none" spc="0" normalizeH="0" baseline="-25000" noProof="0" dirty="0">
                  <a:ln>
                    <a:noFill/>
                  </a:ln>
                  <a:solidFill>
                    <a:srgbClr val="66FF66"/>
                  </a:solidFill>
                  <a:effectLst>
                    <a:outerShdw blurRad="38100" dist="38100" dir="2700000" algn="tl">
                      <a:srgbClr val="000000">
                        <a:alpha val="43137"/>
                      </a:srgbClr>
                    </a:outerShdw>
                  </a:effectLst>
                  <a:uLnTx/>
                  <a:uFillTx/>
                  <a:latin typeface="Arial" charset="0"/>
                  <a:ea typeface="+mn-ea"/>
                  <a:cs typeface="+mn-cs"/>
                </a:rPr>
                <a:t>2</a:t>
              </a:r>
              <a:r>
                <a:rPr kumimoji="0" lang="en-US" sz="3200" b="1" i="0" u="none" strike="noStrike" kern="1200" cap="none" spc="0" normalizeH="0" baseline="0" noProof="0" dirty="0">
                  <a:ln>
                    <a:noFill/>
                  </a:ln>
                  <a:solidFill>
                    <a:srgbClr val="66FF66"/>
                  </a:solidFill>
                  <a:effectLst>
                    <a:outerShdw blurRad="38100" dist="38100" dir="2700000" algn="tl">
                      <a:srgbClr val="000000">
                        <a:alpha val="43137"/>
                      </a:srgbClr>
                    </a:outerShdw>
                  </a:effectLst>
                  <a:uLnTx/>
                  <a:uFillTx/>
                  <a:latin typeface="Arial" charset="0"/>
                  <a:ea typeface="+mn-ea"/>
                  <a:cs typeface="+mn-cs"/>
                </a:rPr>
                <a:t>”</a:t>
              </a:r>
              <a:endParaRPr kumimoji="0" lang="en-US" sz="3200" b="1" i="0" u="none" strike="noStrike" kern="1200" cap="none" spc="0" normalizeH="0" baseline="-25000" noProof="0" dirty="0">
                <a:ln>
                  <a:noFill/>
                </a:ln>
                <a:solidFill>
                  <a:srgbClr val="66FF66"/>
                </a:solidFill>
                <a:effectLst>
                  <a:outerShdw blurRad="38100" dist="38100" dir="2700000" algn="tl">
                    <a:srgbClr val="000000">
                      <a:alpha val="43137"/>
                    </a:srgbClr>
                  </a:outerShdw>
                </a:effectLst>
                <a:uLnTx/>
                <a:uFillTx/>
                <a:latin typeface="Arial" charset="0"/>
                <a:ea typeface="+mn-ea"/>
                <a:cs typeface="+mn-cs"/>
              </a:endParaRPr>
            </a:p>
          </p:txBody>
        </p:sp>
      </p:grpSp>
      <p:sp>
        <p:nvSpPr>
          <p:cNvPr id="164" name="Rectangle 163">
            <a:extLst>
              <a:ext uri="{FF2B5EF4-FFF2-40B4-BE49-F238E27FC236}">
                <a16:creationId xmlns:a16="http://schemas.microsoft.com/office/drawing/2014/main" id="{023E0F7B-E6ED-47F1-B75E-1E09AB121879}"/>
              </a:ext>
            </a:extLst>
          </p:cNvPr>
          <p:cNvSpPr/>
          <p:nvPr/>
        </p:nvSpPr>
        <p:spPr>
          <a:xfrm>
            <a:off x="3566143" y="1973928"/>
            <a:ext cx="3198885" cy="1323439"/>
          </a:xfrm>
          <a:prstGeom prst="rect">
            <a:avLst/>
          </a:prstGeom>
          <a:gradFill flip="none" rotWithShape="1">
            <a:gsLst>
              <a:gs pos="0">
                <a:srgbClr val="002060"/>
              </a:gs>
              <a:gs pos="100000">
                <a:srgbClr val="92D050"/>
              </a:gs>
              <a:gs pos="100000">
                <a:srgbClr val="FF0000"/>
              </a:gs>
            </a:gsLst>
            <a:lin ang="0" scaled="1"/>
            <a:tileRect/>
          </a:gradFill>
          <a:ln w="9525" cap="flat" cmpd="sng" algn="ctr">
            <a:noFill/>
            <a:prstDash val="solid"/>
            <a:miter lim="800000"/>
            <a:headEnd/>
            <a:tailEnd/>
          </a:ln>
          <a:effectLst>
            <a:outerShdw blurRad="50800" dist="38100" dir="2700000" algn="tl" rotWithShape="0">
              <a:prstClr val="black">
                <a:alpha val="40000"/>
              </a:prstClr>
            </a:outerShdw>
          </a:effectLst>
        </p:spPr>
        <p:txBody>
          <a:bodyPr wrap="square">
            <a:spAutoFit/>
          </a:bodyPr>
          <a:lstStyle/>
          <a:p>
            <a:pPr marL="0" marR="0" lvl="0" indent="0" algn="ctr" defTabSz="914400" rtl="0" eaLnBrk="1" fontAlgn="base" latinLnBrk="0" hangingPunct="1">
              <a:lnSpc>
                <a:spcPct val="100000"/>
              </a:lnSpc>
              <a:spcBef>
                <a:spcPts val="0"/>
              </a:spcBef>
              <a:spcAft>
                <a:spcPts val="0"/>
              </a:spcAft>
              <a:buClr>
                <a:srgbClr val="FFCC66"/>
              </a:buClr>
              <a:buSzPct val="65000"/>
              <a:buFontTx/>
              <a:buNone/>
              <a:tabLst/>
              <a:defRPr/>
            </a:pPr>
            <a:r>
              <a:rPr kumimoji="0" lang="en-US" sz="4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One Atmosphere</a:t>
            </a:r>
            <a:endParaRPr kumimoji="0" lang="en-US" sz="3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sp>
        <p:nvSpPr>
          <p:cNvPr id="168" name="Rectangle 167">
            <a:extLst>
              <a:ext uri="{FF2B5EF4-FFF2-40B4-BE49-F238E27FC236}">
                <a16:creationId xmlns:a16="http://schemas.microsoft.com/office/drawing/2014/main" id="{011320E9-A813-4258-8F08-3F78D186B57E}"/>
              </a:ext>
            </a:extLst>
          </p:cNvPr>
          <p:cNvSpPr/>
          <p:nvPr/>
        </p:nvSpPr>
        <p:spPr>
          <a:xfrm>
            <a:off x="3810000" y="2087558"/>
            <a:ext cx="2668680" cy="1077218"/>
          </a:xfrm>
          <a:prstGeom prst="rect">
            <a:avLst/>
          </a:prstGeom>
          <a:solidFill>
            <a:srgbClr val="00B050"/>
          </a:solidFill>
          <a:ln w="9525" cap="flat" cmpd="sng" algn="ctr">
            <a:noFill/>
            <a:prstDash val="solid"/>
            <a:miter lim="800000"/>
            <a:headEnd/>
            <a:tailEnd/>
          </a:ln>
          <a:effectLst>
            <a:outerShdw blurRad="50800" dist="38100" dir="2700000" algn="tl" rotWithShape="0">
              <a:prstClr val="black">
                <a:alpha val="40000"/>
              </a:prstClr>
            </a:outerShdw>
          </a:effectLst>
        </p:spPr>
        <p:txBody>
          <a:bodyPr wrap="square">
            <a:spAutoFit/>
          </a:bodyPr>
          <a:lstStyle/>
          <a:p>
            <a:pPr marL="0" marR="0" lvl="0" indent="0" algn="ctr" defTabSz="914400" rtl="0" eaLnBrk="1" fontAlgn="base" latinLnBrk="0" hangingPunct="1">
              <a:lnSpc>
                <a:spcPct val="100000"/>
              </a:lnSpc>
              <a:spcBef>
                <a:spcPts val="0"/>
              </a:spcBef>
              <a:spcAft>
                <a:spcPts val="0"/>
              </a:spcAft>
              <a:buClr>
                <a:srgbClr val="FFCC66"/>
              </a:buClr>
              <a:buSzPct val="65000"/>
              <a:buFontTx/>
              <a:buNone/>
              <a:tabLst/>
              <a:defRPr/>
            </a:pPr>
            <a:r>
              <a:rPr kumimoji="0" lang="en-US" sz="3200" b="1" i="0" u="none" strike="noStrike" kern="1200" cap="none" spc="0" normalizeH="0" baseline="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Zero Emissions?</a:t>
            </a:r>
            <a:endParaRPr kumimoji="0" lang="en-US" sz="2800" b="1" i="0" u="none" strike="noStrike" kern="1200" cap="none" spc="0" normalizeH="0" baseline="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grpSp>
        <p:nvGrpSpPr>
          <p:cNvPr id="17" name="Group 16"/>
          <p:cNvGrpSpPr/>
          <p:nvPr/>
        </p:nvGrpSpPr>
        <p:grpSpPr>
          <a:xfrm>
            <a:off x="2648476" y="2582055"/>
            <a:ext cx="1390124" cy="650979"/>
            <a:chOff x="1801446" y="3352345"/>
            <a:chExt cx="1390124" cy="650979"/>
          </a:xfrm>
        </p:grpSpPr>
        <p:cxnSp>
          <p:nvCxnSpPr>
            <p:cNvPr id="92" name="Straight Connector 91"/>
            <p:cNvCxnSpPr/>
            <p:nvPr/>
          </p:nvCxnSpPr>
          <p:spPr bwMode="auto">
            <a:xfrm flipV="1">
              <a:off x="2492731" y="3860044"/>
              <a:ext cx="0" cy="143280"/>
            </a:xfrm>
            <a:prstGeom prst="line">
              <a:avLst/>
            </a:prstGeom>
            <a:noFill/>
            <a:ln w="28575" cap="flat" cmpd="sng" algn="ctr">
              <a:noFill/>
              <a:prstDash val="solid"/>
              <a:round/>
              <a:headEnd type="arrow" w="sm" len="sm"/>
              <a:tailEnd type="none" w="med" len="med"/>
            </a:ln>
            <a:effectLst/>
          </p:spPr>
        </p:cxnSp>
        <p:sp>
          <p:nvSpPr>
            <p:cNvPr id="94" name="TextBox 93"/>
            <p:cNvSpPr txBox="1"/>
            <p:nvPr/>
          </p:nvSpPr>
          <p:spPr>
            <a:xfrm>
              <a:off x="1801446" y="3352345"/>
              <a:ext cx="1390124" cy="460191"/>
            </a:xfrm>
            <a:prstGeom prst="rect">
              <a:avLst/>
            </a:prstGeom>
            <a:noFill/>
            <a:ln>
              <a:noFill/>
            </a:ln>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1400" b="1" i="0" u="none"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rPr>
                <a:t>Produce more</a:t>
              </a:r>
            </a:p>
          </p:txBody>
        </p:sp>
      </p:grpSp>
      <p:grpSp>
        <p:nvGrpSpPr>
          <p:cNvPr id="13" name="Group 12"/>
          <p:cNvGrpSpPr/>
          <p:nvPr/>
        </p:nvGrpSpPr>
        <p:grpSpPr>
          <a:xfrm>
            <a:off x="6137142" y="2276791"/>
            <a:ext cx="1489510" cy="460191"/>
            <a:chOff x="1738373" y="1947045"/>
            <a:chExt cx="1489510" cy="460191"/>
          </a:xfrm>
        </p:grpSpPr>
        <p:cxnSp>
          <p:nvCxnSpPr>
            <p:cNvPr id="90" name="Straight Connector 89"/>
            <p:cNvCxnSpPr/>
            <p:nvPr/>
          </p:nvCxnSpPr>
          <p:spPr bwMode="auto">
            <a:xfrm>
              <a:off x="2492731" y="1977833"/>
              <a:ext cx="0" cy="143280"/>
            </a:xfrm>
            <a:prstGeom prst="line">
              <a:avLst/>
            </a:prstGeom>
            <a:noFill/>
            <a:ln w="28575" cap="flat" cmpd="sng" algn="ctr">
              <a:solidFill>
                <a:schemeClr val="tx1"/>
              </a:solidFill>
              <a:prstDash val="solid"/>
              <a:round/>
              <a:headEnd type="arrow" w="sm" len="sm"/>
              <a:tailEnd type="none" w="med" len="med"/>
            </a:ln>
            <a:effectLst/>
          </p:spPr>
        </p:cxnSp>
        <p:sp>
          <p:nvSpPr>
            <p:cNvPr id="93" name="TextBox 92"/>
            <p:cNvSpPr txBox="1"/>
            <p:nvPr/>
          </p:nvSpPr>
          <p:spPr>
            <a:xfrm>
              <a:off x="1738373" y="1947045"/>
              <a:ext cx="1489510" cy="460191"/>
            </a:xfrm>
            <a:prstGeom prst="rect">
              <a:avLst/>
            </a:prstGeom>
            <a:noFill/>
            <a:ln>
              <a:noFill/>
            </a:ln>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1400" b="1" i="0" u="none"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rPr>
                <a:t>Consume more</a:t>
              </a:r>
            </a:p>
          </p:txBody>
        </p:sp>
      </p:grpSp>
      <p:grpSp>
        <p:nvGrpSpPr>
          <p:cNvPr id="39" name="Group 38"/>
          <p:cNvGrpSpPr/>
          <p:nvPr/>
        </p:nvGrpSpPr>
        <p:grpSpPr>
          <a:xfrm>
            <a:off x="1461916" y="1536795"/>
            <a:ext cx="2714860" cy="605023"/>
            <a:chOff x="2237943" y="1277003"/>
            <a:chExt cx="2714860" cy="605023"/>
          </a:xfrm>
        </p:grpSpPr>
        <p:grpSp>
          <p:nvGrpSpPr>
            <p:cNvPr id="2" name="Group 1"/>
            <p:cNvGrpSpPr/>
            <p:nvPr/>
          </p:nvGrpSpPr>
          <p:grpSpPr>
            <a:xfrm>
              <a:off x="2335535" y="1277003"/>
              <a:ext cx="1979307" cy="493526"/>
              <a:chOff x="2829485" y="1302822"/>
              <a:chExt cx="1382631" cy="359780"/>
            </a:xfrm>
          </p:grpSpPr>
          <p:sp>
            <p:nvSpPr>
              <p:cNvPr id="246" name="TextBox 245"/>
              <p:cNvSpPr txBox="1"/>
              <p:nvPr/>
            </p:nvSpPr>
            <p:spPr>
              <a:xfrm>
                <a:off x="2944316" y="1302822"/>
                <a:ext cx="1267800" cy="246806"/>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chemeClr val="accent6">
                        <a:lumMod val="20000"/>
                        <a:lumOff val="80000"/>
                      </a:schemeClr>
                    </a:solidFill>
                    <a:effectLst/>
                    <a:uLnTx/>
                    <a:uFillTx/>
                    <a:latin typeface="Arial" charset="0"/>
                    <a:ea typeface="+mn-ea"/>
                    <a:cs typeface="+mn-cs"/>
                  </a:rPr>
                  <a:t>OECD countries </a:t>
                </a:r>
                <a:r>
                  <a:rPr kumimoji="0" lang="en-US" sz="1400" b="1" i="0" u="none" strike="noStrike" kern="1200" cap="none" spc="0" normalizeH="0" baseline="0" noProof="0" dirty="0">
                    <a:ln>
                      <a:noFill/>
                    </a:ln>
                    <a:solidFill>
                      <a:schemeClr val="accent6">
                        <a:lumMod val="20000"/>
                        <a:lumOff val="80000"/>
                      </a:schemeClr>
                    </a:solidFill>
                    <a:effectLst/>
                    <a:uLnTx/>
                    <a:uFillTx/>
                    <a:latin typeface="Arial" charset="0"/>
                    <a:ea typeface="+mn-ea"/>
                    <a:cs typeface="+mn-cs"/>
                  </a:rPr>
                  <a:t>	</a:t>
                </a:r>
              </a:p>
            </p:txBody>
          </p:sp>
          <p:grpSp>
            <p:nvGrpSpPr>
              <p:cNvPr id="28" name="Group 27"/>
              <p:cNvGrpSpPr/>
              <p:nvPr/>
            </p:nvGrpSpPr>
            <p:grpSpPr>
              <a:xfrm>
                <a:off x="2829485" y="1350079"/>
                <a:ext cx="99299" cy="312523"/>
                <a:chOff x="2838491" y="1350079"/>
                <a:chExt cx="99299" cy="312523"/>
              </a:xfrm>
            </p:grpSpPr>
            <p:sp>
              <p:nvSpPr>
                <p:cNvPr id="79" name="Rectangle 78"/>
                <p:cNvSpPr/>
                <p:nvPr/>
              </p:nvSpPr>
              <p:spPr bwMode="auto">
                <a:xfrm>
                  <a:off x="2838491" y="1350079"/>
                  <a:ext cx="99299" cy="91440"/>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81" name="Rectangle 80"/>
                <p:cNvSpPr/>
                <p:nvPr/>
              </p:nvSpPr>
              <p:spPr bwMode="auto">
                <a:xfrm>
                  <a:off x="2838491" y="1571162"/>
                  <a:ext cx="99299" cy="91440"/>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grpSp>
        <p:sp>
          <p:nvSpPr>
            <p:cNvPr id="38" name="Rectangle 37"/>
            <p:cNvSpPr/>
            <p:nvPr/>
          </p:nvSpPr>
          <p:spPr>
            <a:xfrm>
              <a:off x="2237943" y="1543472"/>
              <a:ext cx="2714860" cy="33855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chemeClr val="accent6">
                      <a:lumMod val="20000"/>
                      <a:lumOff val="80000"/>
                    </a:schemeClr>
                  </a:solidFill>
                  <a:effectLst/>
                  <a:uLnTx/>
                  <a:uFillTx/>
                  <a:latin typeface="Arial" charset="0"/>
                  <a:ea typeface="+mn-ea"/>
                  <a:cs typeface="+mn-cs"/>
                </a:rPr>
                <a:t>Non-OECD countries</a:t>
              </a:r>
            </a:p>
          </p:txBody>
        </p:sp>
      </p:grpSp>
      <p:sp>
        <p:nvSpPr>
          <p:cNvPr id="154" name="TextBox 153">
            <a:extLst>
              <a:ext uri="{FF2B5EF4-FFF2-40B4-BE49-F238E27FC236}">
                <a16:creationId xmlns:a16="http://schemas.microsoft.com/office/drawing/2014/main" id="{584F5050-1748-40C4-BF4D-20F5B45E8EEB}"/>
              </a:ext>
            </a:extLst>
          </p:cNvPr>
          <p:cNvSpPr txBox="1"/>
          <p:nvPr/>
        </p:nvSpPr>
        <p:spPr>
          <a:xfrm>
            <a:off x="7427606" y="2245777"/>
            <a:ext cx="1172993" cy="461665"/>
          </a:xfrm>
          <a:prstGeom prst="rect">
            <a:avLst/>
          </a:prstGeom>
          <a:noFill/>
          <a:ln>
            <a:noFill/>
          </a:ln>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spcBef>
                <a:spcPct val="0"/>
              </a:spcBef>
              <a:spcAft>
                <a:spcPct val="0"/>
              </a:spcAft>
              <a:buClrTx/>
              <a:buSzTx/>
              <a:buFontTx/>
              <a:buNone/>
              <a:tabLst/>
              <a:defRPr/>
            </a:pPr>
            <a:r>
              <a:rPr kumimoji="0" lang="en-US" sz="1200" b="1" i="0" u="none"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rPr>
              <a:t>Western Europe</a:t>
            </a:r>
          </a:p>
        </p:txBody>
      </p:sp>
      <p:sp>
        <p:nvSpPr>
          <p:cNvPr id="162" name="Rectangle 161">
            <a:extLst>
              <a:ext uri="{FF2B5EF4-FFF2-40B4-BE49-F238E27FC236}">
                <a16:creationId xmlns:a16="http://schemas.microsoft.com/office/drawing/2014/main" id="{5351802A-1BDC-48D3-AADB-A1B8EE1EF532}"/>
              </a:ext>
            </a:extLst>
          </p:cNvPr>
          <p:cNvSpPr/>
          <p:nvPr/>
        </p:nvSpPr>
        <p:spPr>
          <a:xfrm>
            <a:off x="764275" y="1780823"/>
            <a:ext cx="7842727" cy="1446550"/>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Asia manufactures products for OECD nations</a:t>
            </a:r>
          </a:p>
        </p:txBody>
      </p:sp>
      <p:pic>
        <p:nvPicPr>
          <p:cNvPr id="5" name="Audio 4">
            <a:hlinkClick r:id="" action="ppaction://media"/>
            <a:extLst>
              <a:ext uri="{FF2B5EF4-FFF2-40B4-BE49-F238E27FC236}">
                <a16:creationId xmlns:a16="http://schemas.microsoft.com/office/drawing/2014/main" id="{24A924B5-6010-4798-A502-FFC988F73272}"/>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3963241328"/>
      </p:ext>
    </p:extLst>
  </p:cSld>
  <p:clrMapOvr>
    <a:masterClrMapping/>
  </p:clrMapOvr>
  <mc:AlternateContent xmlns:mc="http://schemas.openxmlformats.org/markup-compatibility/2006" xmlns:p14="http://schemas.microsoft.com/office/powerpoint/2010/main">
    <mc:Choice Requires="p14">
      <p:transition spd="med" p14:dur="700" advTm="88713">
        <p:fade/>
      </p:transition>
    </mc:Choice>
    <mc:Fallback xmlns="">
      <p:transition spd="med" advTm="8871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down)">
                                      <p:cBhvr>
                                        <p:cTn id="11" dur="1000"/>
                                        <p:tgtEl>
                                          <p:spTgt spid="13"/>
                                        </p:tgtEl>
                                      </p:cBhvr>
                                    </p:animEffect>
                                  </p:childTnLst>
                                </p:cTn>
                              </p:par>
                            </p:childTnLst>
                          </p:cTn>
                        </p:par>
                        <p:par>
                          <p:cTn id="12" fill="hold">
                            <p:stCondLst>
                              <p:cond delay="1000"/>
                            </p:stCondLst>
                            <p:childTnLst>
                              <p:par>
                                <p:cTn id="13" presetID="42" presetClass="path" presetSubtype="0" accel="50000" decel="50000" fill="hold" nodeType="afterEffect">
                                  <p:stCondLst>
                                    <p:cond delay="0"/>
                                  </p:stCondLst>
                                  <p:childTnLst>
                                    <p:animMotion origin="layout" path="M -4.16667E-6 4.32099E-6 L -4.16667E-6 -0.18735 " pathEditMode="relative" rAng="0" ptsTypes="AA">
                                      <p:cBhvr>
                                        <p:cTn id="14" dur="2000" fill="hold"/>
                                        <p:tgtEl>
                                          <p:spTgt spid="13"/>
                                        </p:tgtEl>
                                        <p:attrNameLst>
                                          <p:attrName>ppt_x</p:attrName>
                                          <p:attrName>ppt_y</p:attrName>
                                        </p:attrNameLst>
                                      </p:cBhvr>
                                      <p:rCtr x="0" y="-9383"/>
                                    </p:animMotion>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wipe(up)">
                                      <p:cBhvr>
                                        <p:cTn id="19" dur="1000"/>
                                        <p:tgtEl>
                                          <p:spTgt spid="17"/>
                                        </p:tgtEl>
                                      </p:cBhvr>
                                    </p:animEffect>
                                  </p:childTnLst>
                                </p:cTn>
                              </p:par>
                            </p:childTnLst>
                          </p:cTn>
                        </p:par>
                        <p:par>
                          <p:cTn id="20" fill="hold">
                            <p:stCondLst>
                              <p:cond delay="1000"/>
                            </p:stCondLst>
                            <p:childTnLst>
                              <p:par>
                                <p:cTn id="21" presetID="42" presetClass="path" presetSubtype="0" accel="50000" decel="50000" fill="hold" nodeType="afterEffect">
                                  <p:stCondLst>
                                    <p:cond delay="0"/>
                                  </p:stCondLst>
                                  <p:childTnLst>
                                    <p:animMotion origin="layout" path="M 5E-6 -3.45679E-6 L 5E-6 0.12531 " pathEditMode="relative" rAng="0" ptsTypes="AA">
                                      <p:cBhvr>
                                        <p:cTn id="22" dur="2000" fill="hold"/>
                                        <p:tgtEl>
                                          <p:spTgt spid="17"/>
                                        </p:tgtEl>
                                        <p:attrNameLst>
                                          <p:attrName>ppt_x</p:attrName>
                                          <p:attrName>ppt_y</p:attrName>
                                        </p:attrNameLst>
                                      </p:cBhvr>
                                      <p:rCtr x="0" y="6265"/>
                                    </p:animMotion>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07"/>
                                        </p:tgtEl>
                                        <p:attrNameLst>
                                          <p:attrName>style.visibility</p:attrName>
                                        </p:attrNameLst>
                                      </p:cBhvr>
                                      <p:to>
                                        <p:strVal val="visible"/>
                                      </p:to>
                                    </p:set>
                                    <p:animEffect transition="in" filter="wipe(left)">
                                      <p:cBhvr>
                                        <p:cTn id="27" dur="1000"/>
                                        <p:tgtEl>
                                          <p:spTgt spid="207"/>
                                        </p:tgtEl>
                                      </p:cBhvr>
                                    </p:animEffect>
                                  </p:childTnLst>
                                </p:cTn>
                              </p:par>
                              <p:par>
                                <p:cTn id="28" presetID="22" presetClass="entr" presetSubtype="8" fill="hold" nodeType="with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wipe(left)">
                                      <p:cBhvr>
                                        <p:cTn id="30" dur="1500"/>
                                        <p:tgtEl>
                                          <p:spTgt spid="16"/>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2" fill="hold" grpId="0" nodeType="clickEffect">
                                  <p:stCondLst>
                                    <p:cond delay="0"/>
                                  </p:stCondLst>
                                  <p:childTnLst>
                                    <p:set>
                                      <p:cBhvr>
                                        <p:cTn id="34" dur="1" fill="hold">
                                          <p:stCondLst>
                                            <p:cond delay="0"/>
                                          </p:stCondLst>
                                        </p:cTn>
                                        <p:tgtEl>
                                          <p:spTgt spid="172"/>
                                        </p:tgtEl>
                                        <p:attrNameLst>
                                          <p:attrName>style.visibility</p:attrName>
                                        </p:attrNameLst>
                                      </p:cBhvr>
                                      <p:to>
                                        <p:strVal val="visible"/>
                                      </p:to>
                                    </p:set>
                                    <p:animEffect transition="in" filter="wipe(right)">
                                      <p:cBhvr>
                                        <p:cTn id="35" dur="2000"/>
                                        <p:tgtEl>
                                          <p:spTgt spid="172"/>
                                        </p:tgtEl>
                                      </p:cBhvr>
                                    </p:animEffect>
                                  </p:childTnLst>
                                </p:cTn>
                              </p:par>
                              <p:par>
                                <p:cTn id="36" presetID="22" presetClass="entr" presetSubtype="2" fill="hold"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wipe(right)">
                                      <p:cBhvr>
                                        <p:cTn id="38" dur="2000"/>
                                        <p:tgtEl>
                                          <p:spTgt spid="18"/>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1" fill="hold" nodeType="clickEffect">
                                  <p:stCondLst>
                                    <p:cond delay="0"/>
                                  </p:stCondLst>
                                  <p:childTnLst>
                                    <p:set>
                                      <p:cBhvr>
                                        <p:cTn id="42" dur="1" fill="hold">
                                          <p:stCondLst>
                                            <p:cond delay="0"/>
                                          </p:stCondLst>
                                        </p:cTn>
                                        <p:tgtEl>
                                          <p:spTgt spid="46"/>
                                        </p:tgtEl>
                                        <p:attrNameLst>
                                          <p:attrName>style.visibility</p:attrName>
                                        </p:attrNameLst>
                                      </p:cBhvr>
                                      <p:to>
                                        <p:strVal val="visible"/>
                                      </p:to>
                                    </p:set>
                                    <p:animEffect transition="in" filter="wipe(up)">
                                      <p:cBhvr>
                                        <p:cTn id="43" dur="1500"/>
                                        <p:tgtEl>
                                          <p:spTgt spid="46"/>
                                        </p:tgtEl>
                                      </p:cBhvr>
                                    </p:animEffect>
                                  </p:childTnLst>
                                </p:cTn>
                              </p:par>
                              <p:par>
                                <p:cTn id="44" presetID="10" presetClass="exit" presetSubtype="0" fill="hold" nodeType="withEffect">
                                  <p:stCondLst>
                                    <p:cond delay="0"/>
                                  </p:stCondLst>
                                  <p:childTnLst>
                                    <p:animEffect transition="out" filter="fade">
                                      <p:cBhvr>
                                        <p:cTn id="45" dur="500"/>
                                        <p:tgtEl>
                                          <p:spTgt spid="18"/>
                                        </p:tgtEl>
                                      </p:cBhvr>
                                    </p:animEffect>
                                    <p:set>
                                      <p:cBhvr>
                                        <p:cTn id="46" dur="1" fill="hold">
                                          <p:stCondLst>
                                            <p:cond delay="499"/>
                                          </p:stCondLst>
                                        </p:cTn>
                                        <p:tgtEl>
                                          <p:spTgt spid="18"/>
                                        </p:tgtEl>
                                        <p:attrNameLst>
                                          <p:attrName>style.visibility</p:attrName>
                                        </p:attrNameLst>
                                      </p:cBhvr>
                                      <p:to>
                                        <p:strVal val="hidden"/>
                                      </p:to>
                                    </p:set>
                                  </p:childTnLst>
                                </p:cTn>
                              </p:par>
                              <p:par>
                                <p:cTn id="47" presetID="10" presetClass="exit" presetSubtype="0" fill="hold" nodeType="withEffect">
                                  <p:stCondLst>
                                    <p:cond delay="0"/>
                                  </p:stCondLst>
                                  <p:childTnLst>
                                    <p:animEffect transition="out" filter="fade">
                                      <p:cBhvr>
                                        <p:cTn id="48" dur="500"/>
                                        <p:tgtEl>
                                          <p:spTgt spid="16"/>
                                        </p:tgtEl>
                                      </p:cBhvr>
                                    </p:animEffect>
                                    <p:set>
                                      <p:cBhvr>
                                        <p:cTn id="49" dur="1" fill="hold">
                                          <p:stCondLst>
                                            <p:cond delay="499"/>
                                          </p:stCondLst>
                                        </p:cTn>
                                        <p:tgtEl>
                                          <p:spTgt spid="16"/>
                                        </p:tgtEl>
                                        <p:attrNameLst>
                                          <p:attrName>style.visibility</p:attrName>
                                        </p:attrNameLst>
                                      </p:cBhvr>
                                      <p:to>
                                        <p:strVal val="hidden"/>
                                      </p:to>
                                    </p:set>
                                  </p:childTnLst>
                                </p:cTn>
                              </p:par>
                            </p:childTnLst>
                          </p:cTn>
                        </p:par>
                      </p:childTnLst>
                    </p:cTn>
                  </p:par>
                  <p:par>
                    <p:cTn id="50" fill="hold">
                      <p:stCondLst>
                        <p:cond delay="indefinite"/>
                      </p:stCondLst>
                      <p:childTnLst>
                        <p:par>
                          <p:cTn id="51" fill="hold">
                            <p:stCondLst>
                              <p:cond delay="0"/>
                            </p:stCondLst>
                            <p:childTnLst>
                              <p:par>
                                <p:cTn id="52" presetID="22" presetClass="entr" presetSubtype="4" fill="hold" nodeType="clickEffect">
                                  <p:stCondLst>
                                    <p:cond delay="0"/>
                                  </p:stCondLst>
                                  <p:childTnLst>
                                    <p:set>
                                      <p:cBhvr>
                                        <p:cTn id="53" dur="1" fill="hold">
                                          <p:stCondLst>
                                            <p:cond delay="0"/>
                                          </p:stCondLst>
                                        </p:cTn>
                                        <p:tgtEl>
                                          <p:spTgt spid="40"/>
                                        </p:tgtEl>
                                        <p:attrNameLst>
                                          <p:attrName>style.visibility</p:attrName>
                                        </p:attrNameLst>
                                      </p:cBhvr>
                                      <p:to>
                                        <p:strVal val="visible"/>
                                      </p:to>
                                    </p:set>
                                    <p:animEffect transition="in" filter="wipe(down)">
                                      <p:cBhvr>
                                        <p:cTn id="54" dur="1750"/>
                                        <p:tgtEl>
                                          <p:spTgt spid="40"/>
                                        </p:tgtEl>
                                      </p:cBhvr>
                                    </p:animEffect>
                                  </p:childTnLst>
                                </p:cTn>
                              </p:par>
                            </p:childTnLst>
                          </p:cTn>
                        </p:par>
                        <p:par>
                          <p:cTn id="55" fill="hold">
                            <p:stCondLst>
                              <p:cond delay="1750"/>
                            </p:stCondLst>
                            <p:childTnLst>
                              <p:par>
                                <p:cTn id="56" presetID="10" presetClass="entr" presetSubtype="0" fill="hold" grpId="0" nodeType="afterEffect">
                                  <p:stCondLst>
                                    <p:cond delay="0"/>
                                  </p:stCondLst>
                                  <p:childTnLst>
                                    <p:set>
                                      <p:cBhvr>
                                        <p:cTn id="57" dur="1" fill="hold">
                                          <p:stCondLst>
                                            <p:cond delay="0"/>
                                          </p:stCondLst>
                                        </p:cTn>
                                        <p:tgtEl>
                                          <p:spTgt spid="154"/>
                                        </p:tgtEl>
                                        <p:attrNameLst>
                                          <p:attrName>style.visibility</p:attrName>
                                        </p:attrNameLst>
                                      </p:cBhvr>
                                      <p:to>
                                        <p:strVal val="visible"/>
                                      </p:to>
                                    </p:set>
                                    <p:animEffect transition="in" filter="fade">
                                      <p:cBhvr>
                                        <p:cTn id="58" dur="500"/>
                                        <p:tgtEl>
                                          <p:spTgt spid="154"/>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8" fill="hold" nodeType="clickEffect">
                                  <p:stCondLst>
                                    <p:cond delay="0"/>
                                  </p:stCondLst>
                                  <p:childTnLst>
                                    <p:set>
                                      <p:cBhvr>
                                        <p:cTn id="62" dur="1" fill="hold">
                                          <p:stCondLst>
                                            <p:cond delay="0"/>
                                          </p:stCondLst>
                                        </p:cTn>
                                        <p:tgtEl>
                                          <p:spTgt spid="30"/>
                                        </p:tgtEl>
                                        <p:attrNameLst>
                                          <p:attrName>style.visibility</p:attrName>
                                        </p:attrNameLst>
                                      </p:cBhvr>
                                      <p:to>
                                        <p:strVal val="visible"/>
                                      </p:to>
                                    </p:set>
                                    <p:animEffect transition="in" filter="wipe(left)">
                                      <p:cBhvr>
                                        <p:cTn id="63" dur="2500"/>
                                        <p:tgtEl>
                                          <p:spTgt spid="30"/>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2" fill="hold" nodeType="clickEffect">
                                  <p:stCondLst>
                                    <p:cond delay="0"/>
                                  </p:stCondLst>
                                  <p:childTnLst>
                                    <p:set>
                                      <p:cBhvr>
                                        <p:cTn id="67" dur="1" fill="hold">
                                          <p:stCondLst>
                                            <p:cond delay="0"/>
                                          </p:stCondLst>
                                        </p:cTn>
                                        <p:tgtEl>
                                          <p:spTgt spid="158"/>
                                        </p:tgtEl>
                                        <p:attrNameLst>
                                          <p:attrName>style.visibility</p:attrName>
                                        </p:attrNameLst>
                                      </p:cBhvr>
                                      <p:to>
                                        <p:strVal val="visible"/>
                                      </p:to>
                                    </p:set>
                                    <p:animEffect transition="in" filter="wipe(right)">
                                      <p:cBhvr>
                                        <p:cTn id="68" dur="2500"/>
                                        <p:tgtEl>
                                          <p:spTgt spid="158"/>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168"/>
                                        </p:tgtEl>
                                        <p:attrNameLst>
                                          <p:attrName>style.visibility</p:attrName>
                                        </p:attrNameLst>
                                      </p:cBhvr>
                                      <p:to>
                                        <p:strVal val="visible"/>
                                      </p:to>
                                    </p:set>
                                    <p:animEffect transition="in" filter="fade">
                                      <p:cBhvr>
                                        <p:cTn id="73" dur="1750"/>
                                        <p:tgtEl>
                                          <p:spTgt spid="168"/>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xit" presetSubtype="0" fill="hold" grpId="1" nodeType="clickEffect">
                                  <p:stCondLst>
                                    <p:cond delay="0"/>
                                  </p:stCondLst>
                                  <p:childTnLst>
                                    <p:animEffect transition="out" filter="fade">
                                      <p:cBhvr>
                                        <p:cTn id="77" dur="1500"/>
                                        <p:tgtEl>
                                          <p:spTgt spid="168"/>
                                        </p:tgtEl>
                                      </p:cBhvr>
                                    </p:animEffect>
                                    <p:set>
                                      <p:cBhvr>
                                        <p:cTn id="78" dur="1" fill="hold">
                                          <p:stCondLst>
                                            <p:cond delay="1499"/>
                                          </p:stCondLst>
                                        </p:cTn>
                                        <p:tgtEl>
                                          <p:spTgt spid="168"/>
                                        </p:tgtEl>
                                        <p:attrNameLst>
                                          <p:attrName>style.visibility</p:attrName>
                                        </p:attrNameLst>
                                      </p:cBhvr>
                                      <p:to>
                                        <p:strVal val="hidden"/>
                                      </p:to>
                                    </p:set>
                                  </p:childTnLst>
                                </p:cTn>
                              </p:par>
                              <p:par>
                                <p:cTn id="79" presetID="10" presetClass="entr" presetSubtype="0" fill="hold" grpId="0" nodeType="withEffect">
                                  <p:stCondLst>
                                    <p:cond delay="0"/>
                                  </p:stCondLst>
                                  <p:childTnLst>
                                    <p:set>
                                      <p:cBhvr>
                                        <p:cTn id="80" dur="1" fill="hold">
                                          <p:stCondLst>
                                            <p:cond delay="0"/>
                                          </p:stCondLst>
                                        </p:cTn>
                                        <p:tgtEl>
                                          <p:spTgt spid="164"/>
                                        </p:tgtEl>
                                        <p:attrNameLst>
                                          <p:attrName>style.visibility</p:attrName>
                                        </p:attrNameLst>
                                      </p:cBhvr>
                                      <p:to>
                                        <p:strVal val="visible"/>
                                      </p:to>
                                    </p:set>
                                    <p:animEffect transition="in" filter="fade">
                                      <p:cBhvr>
                                        <p:cTn id="81" dur="2000"/>
                                        <p:tgtEl>
                                          <p:spTgt spid="164"/>
                                        </p:tgtEl>
                                      </p:cBhvr>
                                    </p:animEffect>
                                  </p:childTnLst>
                                </p:cTn>
                              </p:par>
                            </p:childTnLst>
                          </p:cTn>
                        </p:par>
                      </p:childTnLst>
                    </p:cTn>
                  </p:par>
                  <p:par>
                    <p:cTn id="82" fill="hold">
                      <p:stCondLst>
                        <p:cond delay="indefinite"/>
                      </p:stCondLst>
                      <p:childTnLst>
                        <p:par>
                          <p:cTn id="83" fill="hold">
                            <p:stCondLst>
                              <p:cond delay="0"/>
                            </p:stCondLst>
                            <p:childTnLst>
                              <p:par>
                                <p:cTn id="84" presetID="53" presetClass="entr" presetSubtype="16" fill="hold" grpId="0" nodeType="clickEffect">
                                  <p:stCondLst>
                                    <p:cond delay="0"/>
                                  </p:stCondLst>
                                  <p:childTnLst>
                                    <p:set>
                                      <p:cBhvr>
                                        <p:cTn id="85" dur="1" fill="hold">
                                          <p:stCondLst>
                                            <p:cond delay="0"/>
                                          </p:stCondLst>
                                        </p:cTn>
                                        <p:tgtEl>
                                          <p:spTgt spid="162"/>
                                        </p:tgtEl>
                                        <p:attrNameLst>
                                          <p:attrName>style.visibility</p:attrName>
                                        </p:attrNameLst>
                                      </p:cBhvr>
                                      <p:to>
                                        <p:strVal val="visible"/>
                                      </p:to>
                                    </p:set>
                                    <p:anim calcmode="lin" valueType="num">
                                      <p:cBhvr>
                                        <p:cTn id="86" dur="1000" fill="hold"/>
                                        <p:tgtEl>
                                          <p:spTgt spid="162"/>
                                        </p:tgtEl>
                                        <p:attrNameLst>
                                          <p:attrName>ppt_w</p:attrName>
                                        </p:attrNameLst>
                                      </p:cBhvr>
                                      <p:tavLst>
                                        <p:tav tm="0">
                                          <p:val>
                                            <p:fltVal val="0"/>
                                          </p:val>
                                        </p:tav>
                                        <p:tav tm="100000">
                                          <p:val>
                                            <p:strVal val="#ppt_w"/>
                                          </p:val>
                                        </p:tav>
                                      </p:tavLst>
                                    </p:anim>
                                    <p:anim calcmode="lin" valueType="num">
                                      <p:cBhvr>
                                        <p:cTn id="87" dur="1000" fill="hold"/>
                                        <p:tgtEl>
                                          <p:spTgt spid="162"/>
                                        </p:tgtEl>
                                        <p:attrNameLst>
                                          <p:attrName>ppt_h</p:attrName>
                                        </p:attrNameLst>
                                      </p:cBhvr>
                                      <p:tavLst>
                                        <p:tav tm="0">
                                          <p:val>
                                            <p:fltVal val="0"/>
                                          </p:val>
                                        </p:tav>
                                        <p:tav tm="100000">
                                          <p:val>
                                            <p:strVal val="#ppt_h"/>
                                          </p:val>
                                        </p:tav>
                                      </p:tavLst>
                                    </p:anim>
                                    <p:animEffect transition="in" filter="fade">
                                      <p:cBhvr>
                                        <p:cTn id="88" dur="1000"/>
                                        <p:tgtEl>
                                          <p:spTgt spid="16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89" fill="hold" display="0">
                  <p:stCondLst>
                    <p:cond delay="indefinite"/>
                  </p:stCondLst>
                  <p:endCondLst>
                    <p:cond evt="onStopAudio" delay="0">
                      <p:tgtEl>
                        <p:sldTgt/>
                      </p:tgtEl>
                    </p:cond>
                  </p:endCondLst>
                </p:cTn>
                <p:tgtEl>
                  <p:spTgt spid="5"/>
                </p:tgtEl>
              </p:cMediaNode>
            </p:audio>
          </p:childTnLst>
        </p:cTn>
      </p:par>
    </p:tnLst>
    <p:bldLst>
      <p:bldP spid="172" grpId="0" animBg="1"/>
      <p:bldP spid="207" grpId="0" animBg="1"/>
      <p:bldP spid="164" grpId="0" animBg="1"/>
      <p:bldP spid="168" grpId="0" animBg="1"/>
      <p:bldP spid="168" grpId="1" animBg="1"/>
      <p:bldP spid="154" grpId="0"/>
      <p:bldP spid="162"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3"/>
          <p:cNvSpPr txBox="1">
            <a:spLocks noChangeArrowheads="1"/>
          </p:cNvSpPr>
          <p:nvPr/>
        </p:nvSpPr>
        <p:spPr bwMode="auto">
          <a:xfrm>
            <a:off x="457200" y="438150"/>
            <a:ext cx="8229600" cy="654807"/>
          </a:xfrm>
          <a:prstGeom prst="rect">
            <a:avLst/>
          </a:prstGeom>
          <a:noFill/>
          <a:ln w="9525">
            <a:noFill/>
            <a:miter lim="800000"/>
            <a:headEnd/>
            <a:tailEnd/>
          </a:ln>
          <a:effectLst/>
        </p:spPr>
        <p:txBody>
          <a:bodyPr anchor="b" anchorCtr="1"/>
          <a:lstStyle>
            <a:defPPr>
              <a:defRPr lang="en-US"/>
            </a:defPPr>
            <a:lvl1pPr marL="0" marR="0" lvl="0" indent="0" algn="ctr" defTabSz="914400" eaLnBrk="1" latinLnBrk="0" hangingPunct="1">
              <a:lnSpc>
                <a:spcPts val="2500"/>
              </a:lnSpc>
              <a:buClrTx/>
              <a:buSzTx/>
              <a:buFontTx/>
              <a:buNone/>
              <a:tabLst/>
              <a:defRPr kumimoji="0" sz="3200" b="1" i="0" u="none" strike="noStrike" cap="none" spc="0" normalizeH="0" baseline="0">
                <a:ln>
                  <a:noFill/>
                </a:ln>
                <a:solidFill>
                  <a:srgbClr val="737300">
                    <a:lumMod val="20000"/>
                    <a:lumOff val="80000"/>
                  </a:srgbClr>
                </a:solidFill>
                <a:effectLst>
                  <a:outerShdw blurRad="38100" dist="38100" dir="2700000" algn="tl">
                    <a:srgbClr val="000000"/>
                  </a:outerShdw>
                </a:effectLst>
                <a:uLnTx/>
                <a:uFillTx/>
                <a:latin typeface="Arial"/>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ts val="1200"/>
              </a:spcBef>
              <a:spcAft>
                <a:spcPct val="0"/>
              </a:spcAft>
              <a:buClrTx/>
              <a:buSzTx/>
              <a:buFontTx/>
              <a:buNone/>
              <a:tabLst/>
              <a:defRPr/>
            </a:pPr>
            <a:r>
              <a:rPr kumimoji="0" lang="en-US" sz="4000" b="1" i="0" u="none" kern="1200" cap="small" spc="0" normalizeH="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Emission Reduction</a:t>
            </a:r>
          </a:p>
        </p:txBody>
      </p:sp>
      <p:grpSp>
        <p:nvGrpSpPr>
          <p:cNvPr id="6" name="Group 5">
            <a:extLst>
              <a:ext uri="{FF2B5EF4-FFF2-40B4-BE49-F238E27FC236}">
                <a16:creationId xmlns:a16="http://schemas.microsoft.com/office/drawing/2014/main" id="{52698349-89F0-4AE9-8D49-0828FA07A54D}"/>
              </a:ext>
            </a:extLst>
          </p:cNvPr>
          <p:cNvGrpSpPr/>
          <p:nvPr/>
        </p:nvGrpSpPr>
        <p:grpSpPr>
          <a:xfrm>
            <a:off x="285750" y="5314950"/>
            <a:ext cx="8572500" cy="4727712"/>
            <a:chOff x="285750" y="5314950"/>
            <a:chExt cx="8572500" cy="4727712"/>
          </a:xfrm>
        </p:grpSpPr>
        <p:pic>
          <p:nvPicPr>
            <p:cNvPr id="1026" name="Picture 2" descr="image001">
              <a:extLst>
                <a:ext uri="{FF2B5EF4-FFF2-40B4-BE49-F238E27FC236}">
                  <a16:creationId xmlns:a16="http://schemas.microsoft.com/office/drawing/2014/main" id="{4CD89AF7-2F80-4DF2-A209-084E535BDD9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5750" y="5314950"/>
              <a:ext cx="8572500" cy="472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B07924CD-51CC-499B-9965-A8BBDF90B543}"/>
                </a:ext>
              </a:extLst>
            </p:cNvPr>
            <p:cNvSpPr/>
            <p:nvPr/>
          </p:nvSpPr>
          <p:spPr>
            <a:xfrm>
              <a:off x="3826569" y="5327798"/>
              <a:ext cx="4572000" cy="553998"/>
            </a:xfrm>
            <a:prstGeom prst="rect">
              <a:avLst/>
            </a:prstGeom>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00" b="1" i="0" u="sng" strike="noStrike" kern="1200" cap="none" spc="0" normalizeH="0" baseline="0" noProof="0" dirty="0">
                  <a:ln>
                    <a:noFill/>
                  </a:ln>
                  <a:solidFill>
                    <a:srgbClr val="002060"/>
                  </a:solidFill>
                  <a:effectLst/>
                  <a:uLnTx/>
                  <a:uFillTx/>
                  <a:latin typeface="Arial" panose="020B0604020202020204" pitchFamily="34" charset="0"/>
                  <a:ea typeface="+mn-ea"/>
                  <a:cs typeface="+mn-cs"/>
                  <a:hlinkClick r:id="rId7">
                    <a:extLst>
                      <a:ext uri="{A12FA001-AC4F-418D-AE19-62706E023703}">
                        <ahyp:hlinkClr xmlns:ahyp="http://schemas.microsoft.com/office/drawing/2018/hyperlinkcolor" val="tx"/>
                      </a:ext>
                    </a:extLst>
                  </a:hlinkClick>
                </a:rPr>
                <a:t>https://environmenthalfcentury.princeton.edu/sites/g/files/toruqf331/files/2020-12/Princeton_NZA_Interim_Report_15_Dec_2020_FINAL.pdf</a:t>
              </a:r>
              <a:endParaRPr kumimoji="0" lang="en-US" sz="1000" b="1" i="0" u="none" strike="noStrike" kern="1200" cap="none" spc="0" normalizeH="0" baseline="0" noProof="0" dirty="0">
                <a:ln>
                  <a:noFill/>
                </a:ln>
                <a:solidFill>
                  <a:srgbClr val="002060"/>
                </a:solidFill>
                <a:effectLst/>
                <a:uLnTx/>
                <a:uFillTx/>
                <a:latin typeface="Arial" panose="020B0604020202020204" pitchFamily="34" charset="0"/>
                <a:ea typeface="+mn-ea"/>
                <a:cs typeface="+mn-cs"/>
                <a:hlinkClick r:id="rId7">
                  <a:extLst>
                    <a:ext uri="{A12FA001-AC4F-418D-AE19-62706E023703}">
                      <ahyp:hlinkClr xmlns:ahyp="http://schemas.microsoft.com/office/drawing/2018/hyperlinkcolor" val="tx"/>
                    </a:ext>
                  </a:extLst>
                </a:hlinkClick>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900" b="1" i="0" u="none" strike="noStrike" kern="1200" cap="none" spc="0" normalizeH="0" baseline="0" noProof="0" dirty="0">
                <a:ln>
                  <a:noFill/>
                </a:ln>
                <a:solidFill>
                  <a:srgbClr val="002060"/>
                </a:solidFill>
                <a:effectLst/>
                <a:uLnTx/>
                <a:uFillTx/>
                <a:latin typeface="Calibri" panose="020F0502020204030204" pitchFamily="34" charset="0"/>
                <a:ea typeface="+mn-ea"/>
                <a:cs typeface="+mn-cs"/>
              </a:endParaRPr>
            </a:p>
          </p:txBody>
        </p:sp>
      </p:grpSp>
      <p:sp>
        <p:nvSpPr>
          <p:cNvPr id="8" name="Rectangle 7">
            <a:extLst>
              <a:ext uri="{FF2B5EF4-FFF2-40B4-BE49-F238E27FC236}">
                <a16:creationId xmlns:a16="http://schemas.microsoft.com/office/drawing/2014/main" id="{6D2D2FE3-4EA6-47B4-A34C-8C44F6151CA4}"/>
              </a:ext>
            </a:extLst>
          </p:cNvPr>
          <p:cNvSpPr/>
          <p:nvPr/>
        </p:nvSpPr>
        <p:spPr>
          <a:xfrm>
            <a:off x="766120" y="1805697"/>
            <a:ext cx="7705725" cy="2554545"/>
          </a:xfrm>
          <a:prstGeom prst="rect">
            <a:avLst/>
          </a:prstGeom>
          <a:noFill/>
          <a:ln w="9525" cap="flat" cmpd="sng" algn="ctr">
            <a:noFill/>
            <a:prstDash val="solid"/>
            <a:miter lim="800000"/>
            <a:headEnd/>
            <a:tailEnd/>
          </a:ln>
          <a:effectLst/>
          <a:scene3d>
            <a:camera prst="orthographicFront"/>
            <a:lightRig rig="threePt" dir="t"/>
          </a:scene3d>
          <a:sp3d>
            <a:bevelT/>
          </a:sp3d>
        </p:spPr>
        <p:txBody>
          <a:bodyPr wrap="square">
            <a:spAutoFit/>
          </a:bodyPr>
          <a:lstStyle/>
          <a:p>
            <a:pPr marL="457200" marR="0" lvl="0" indent="-457200" algn="l" defTabSz="914400" rtl="0" eaLnBrk="1" fontAlgn="base" latinLnBrk="0" hangingPunct="1">
              <a:lnSpc>
                <a:spcPct val="100000"/>
              </a:lnSpc>
              <a:spcBef>
                <a:spcPts val="600"/>
              </a:spcBef>
              <a:spcAft>
                <a:spcPts val="0"/>
              </a:spcAft>
              <a:buClr>
                <a:srgbClr val="FFFF12"/>
              </a:buClr>
              <a:buSzPct val="65000"/>
              <a:buFont typeface="Wingdings" panose="05000000000000000000" pitchFamily="2" charset="2"/>
              <a:buChar char="Ø"/>
              <a:tabLst/>
              <a:defRPr/>
            </a:pPr>
            <a:r>
              <a:rPr kumimoji="0" lang="en-US" sz="2800" b="1" i="0" u="none" strike="noStrike" kern="1200" cap="none" spc="0" normalizeH="0" baseline="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Arial"/>
                <a:ea typeface="+mn-ea"/>
                <a:cs typeface="Times New Roman" panose="02020603050405020304" pitchFamily="18" charset="0"/>
              </a:rPr>
              <a:t>Natural</a:t>
            </a:r>
            <a:r>
              <a:rPr kumimoji="0" lang="en-US" sz="2800" b="1" i="0" u="none" strike="noStrike" kern="1200" cap="none" spc="0" normalizeH="0" baseline="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 Gas and Nuclear Replacing Coal</a:t>
            </a:r>
          </a:p>
          <a:p>
            <a:pPr marL="457200" indent="-457200">
              <a:spcBef>
                <a:spcPts val="600"/>
              </a:spcBef>
              <a:spcAft>
                <a:spcPts val="0"/>
              </a:spcAft>
              <a:buClr>
                <a:srgbClr val="FFFF12"/>
              </a:buClr>
              <a:buSzPct val="65000"/>
              <a:buFont typeface="Wingdings" panose="05000000000000000000" pitchFamily="2" charset="2"/>
              <a:buChar char="Ø"/>
              <a:defRPr/>
            </a:pPr>
            <a:r>
              <a:rPr lang="en-US" sz="2800" b="1" dirty="0">
                <a:solidFill>
                  <a:schemeClr val="accent2">
                    <a:lumMod val="20000"/>
                    <a:lumOff val="80000"/>
                  </a:schemeClr>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Hydrogen, Geothermal, Hydro</a:t>
            </a:r>
          </a:p>
          <a:p>
            <a:pPr marL="457200" marR="0" lvl="0" indent="-457200" algn="l" defTabSz="914400" rtl="0" eaLnBrk="1" fontAlgn="base" latinLnBrk="0" hangingPunct="1">
              <a:lnSpc>
                <a:spcPct val="100000"/>
              </a:lnSpc>
              <a:spcBef>
                <a:spcPts val="600"/>
              </a:spcBef>
              <a:spcAft>
                <a:spcPts val="0"/>
              </a:spcAft>
              <a:buClr>
                <a:srgbClr val="FFFF12"/>
              </a:buClr>
              <a:buSzPct val="65000"/>
              <a:buFont typeface="Wingdings" panose="05000000000000000000" pitchFamily="2" charset="2"/>
              <a:buChar char="Ø"/>
              <a:tabLst/>
              <a:defRPr/>
            </a:pPr>
            <a:r>
              <a:rPr kumimoji="0" lang="en-US" sz="2800" b="1" i="0" u="none" strike="noStrike" kern="1200" cap="none" spc="0" normalizeH="0" baseline="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CCUS, DAC,</a:t>
            </a:r>
            <a:r>
              <a:rPr kumimoji="0" lang="en-US" sz="2800" b="1" i="0" u="none" strike="noStrike" kern="1200" cap="none" spc="0" normalizeH="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 </a:t>
            </a:r>
            <a:r>
              <a:rPr kumimoji="0" lang="en-US" sz="2800" b="1" i="0" u="none" strike="noStrike" kern="1200" cap="none" spc="0" normalizeH="0" baseline="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Nature Solutions</a:t>
            </a:r>
            <a:endParaRPr lang="en-US" sz="2800" b="1" noProof="0" dirty="0">
              <a:solidFill>
                <a:schemeClr val="accent2">
                  <a:lumMod val="20000"/>
                  <a:lumOff val="80000"/>
                </a:schemeClr>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endParaRPr>
          </a:p>
          <a:p>
            <a:pPr marL="457200" marR="0" lvl="0" indent="-457200" algn="l" defTabSz="914400" rtl="0" eaLnBrk="1" fontAlgn="base" latinLnBrk="0" hangingPunct="1">
              <a:lnSpc>
                <a:spcPct val="100000"/>
              </a:lnSpc>
              <a:spcBef>
                <a:spcPts val="600"/>
              </a:spcBef>
              <a:spcAft>
                <a:spcPts val="0"/>
              </a:spcAft>
              <a:buClr>
                <a:srgbClr val="FFFF12"/>
              </a:buClr>
              <a:buSzPct val="65000"/>
              <a:buFont typeface="Wingdings" panose="05000000000000000000" pitchFamily="2" charset="2"/>
              <a:buChar char="Ø"/>
              <a:tabLst/>
              <a:defRPr/>
            </a:pPr>
            <a:r>
              <a:rPr kumimoji="0" lang="en-US" sz="2800" b="1" i="0" u="none" strike="noStrike" kern="1200" cap="none" spc="0" normalizeH="0" baseline="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Solar, Wind,</a:t>
            </a:r>
            <a:r>
              <a:rPr kumimoji="0" lang="en-US" sz="2800" b="1" i="0" u="none" strike="noStrike" kern="1200" cap="none" spc="0" normalizeH="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 </a:t>
            </a:r>
            <a:r>
              <a:rPr kumimoji="0" lang="en-US" sz="2800" b="1" i="0" u="none" strike="noStrike" kern="1200" cap="none" spc="0" normalizeH="0" baseline="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Batteries</a:t>
            </a:r>
          </a:p>
          <a:p>
            <a:pPr marL="457200" marR="0" lvl="0" indent="-457200" algn="l" defTabSz="914400" rtl="0" eaLnBrk="1" fontAlgn="base" latinLnBrk="0" hangingPunct="1">
              <a:lnSpc>
                <a:spcPct val="100000"/>
              </a:lnSpc>
              <a:spcBef>
                <a:spcPts val="600"/>
              </a:spcBef>
              <a:spcAft>
                <a:spcPts val="0"/>
              </a:spcAft>
              <a:buClr>
                <a:srgbClr val="FFFF12"/>
              </a:buClr>
              <a:buSzPct val="65000"/>
              <a:buFont typeface="Wingdings" panose="05000000000000000000" pitchFamily="2" charset="2"/>
              <a:buChar char="Ø"/>
              <a:tabLst/>
              <a:defRPr/>
            </a:pPr>
            <a:r>
              <a:rPr lang="en-US" sz="2800" b="1" dirty="0">
                <a:solidFill>
                  <a:schemeClr val="accent2">
                    <a:lumMod val="20000"/>
                    <a:lumOff val="80000"/>
                  </a:schemeClr>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Efficiency and Conservation </a:t>
            </a:r>
            <a:endParaRPr kumimoji="0" lang="en-US" sz="2800" b="1" i="0" u="none" strike="noStrike" kern="1200" cap="none" spc="0" normalizeH="0" baseline="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42699FB0-E450-4DCB-A34A-0A57048AEC07}"/>
              </a:ext>
            </a:extLst>
          </p:cNvPr>
          <p:cNvSpPr/>
          <p:nvPr/>
        </p:nvSpPr>
        <p:spPr>
          <a:xfrm>
            <a:off x="692543" y="1693923"/>
            <a:ext cx="4267200" cy="2769989"/>
          </a:xfrm>
          <a:prstGeom prst="rect">
            <a:avLst/>
          </a:prstGeom>
          <a:noFill/>
          <a:ln w="9525" cap="flat" cmpd="sng" algn="ctr">
            <a:noFill/>
            <a:prstDash val="solid"/>
            <a:miter lim="800000"/>
            <a:headEnd/>
            <a:tailEnd/>
          </a:ln>
          <a:effectLst/>
          <a:scene3d>
            <a:camera prst="orthographicFront"/>
            <a:lightRig rig="threePt" dir="t"/>
          </a:scene3d>
          <a:sp3d>
            <a:bevelT/>
          </a:sp3d>
        </p:spPr>
        <p:txBody>
          <a:bodyPr wrap="square">
            <a:spAutoFit/>
          </a:bodyPr>
          <a:lstStyle/>
          <a:p>
            <a:pPr marL="457200" marR="0" lvl="0" indent="-457200" algn="l" defTabSz="914400" rtl="0" eaLnBrk="1" fontAlgn="base" latinLnBrk="0" hangingPunct="1">
              <a:lnSpc>
                <a:spcPct val="100000"/>
              </a:lnSpc>
              <a:spcBef>
                <a:spcPts val="1200"/>
              </a:spcBef>
              <a:spcAft>
                <a:spcPts val="0"/>
              </a:spcAft>
              <a:buClr>
                <a:srgbClr val="FFFF12"/>
              </a:buClr>
              <a:buSzPct val="65000"/>
              <a:buFont typeface="Wingdings" panose="05000000000000000000" pitchFamily="2" charset="2"/>
              <a:buChar char="Ø"/>
              <a:tabLst/>
              <a:defRPr/>
            </a:pPr>
            <a:r>
              <a:rPr kumimoji="0" lang="en-US" sz="3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cs typeface="Times New Roman" panose="02020603050405020304" pitchFamily="18" charset="0"/>
              </a:rPr>
              <a:t>Technology</a:t>
            </a:r>
          </a:p>
          <a:p>
            <a:pPr marL="457200" marR="0" lvl="0" indent="-457200" algn="l" defTabSz="914400" rtl="0" eaLnBrk="1" fontAlgn="base" latinLnBrk="0" hangingPunct="1">
              <a:lnSpc>
                <a:spcPct val="100000"/>
              </a:lnSpc>
              <a:spcBef>
                <a:spcPts val="1200"/>
              </a:spcBef>
              <a:spcAft>
                <a:spcPts val="0"/>
              </a:spcAft>
              <a:buClr>
                <a:srgbClr val="FFFF12"/>
              </a:buClr>
              <a:buSzPct val="65000"/>
              <a:buFont typeface="Wingdings" panose="05000000000000000000" pitchFamily="2" charset="2"/>
              <a:buChar char="Ø"/>
              <a:tabLst/>
              <a:defRPr/>
            </a:pPr>
            <a:r>
              <a:rPr kumimoji="0" lang="en-US" sz="3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cs typeface="Times New Roman" panose="02020603050405020304" pitchFamily="18" charset="0"/>
              </a:rPr>
              <a:t>Cost </a:t>
            </a:r>
          </a:p>
          <a:p>
            <a:pPr marL="457200" marR="0" lvl="0" indent="-457200" algn="l" defTabSz="914400" rtl="0" eaLnBrk="1" fontAlgn="base" latinLnBrk="0" hangingPunct="1">
              <a:lnSpc>
                <a:spcPct val="100000"/>
              </a:lnSpc>
              <a:spcBef>
                <a:spcPts val="1200"/>
              </a:spcBef>
              <a:spcAft>
                <a:spcPts val="0"/>
              </a:spcAft>
              <a:buClr>
                <a:srgbClr val="FFFF12"/>
              </a:buClr>
              <a:buSzPct val="65000"/>
              <a:buFont typeface="Wingdings" panose="05000000000000000000" pitchFamily="2" charset="2"/>
              <a:buChar char="Ø"/>
              <a:tabLst/>
              <a:defRPr/>
            </a:pPr>
            <a:r>
              <a:rPr kumimoji="0" lang="en-US" sz="3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Scale</a:t>
            </a:r>
          </a:p>
          <a:p>
            <a:pPr marL="457200" marR="0" lvl="0" indent="-457200" algn="l" defTabSz="914400" rtl="0" eaLnBrk="1" fontAlgn="base" latinLnBrk="0" hangingPunct="1">
              <a:lnSpc>
                <a:spcPct val="100000"/>
              </a:lnSpc>
              <a:spcBef>
                <a:spcPts val="1200"/>
              </a:spcBef>
              <a:spcAft>
                <a:spcPts val="0"/>
              </a:spcAft>
              <a:buClr>
                <a:srgbClr val="FFFF12"/>
              </a:buClr>
              <a:buSzPct val="65000"/>
              <a:buFont typeface="Wingdings" panose="05000000000000000000" pitchFamily="2" charset="2"/>
              <a:buChar char="Ø"/>
              <a:tabLst/>
              <a:defRPr/>
            </a:pPr>
            <a:r>
              <a:rPr lang="en-US" sz="3600" b="1" dirty="0">
                <a:solidFill>
                  <a:srgbClr val="FFFFFF"/>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Timeframe</a:t>
            </a:r>
            <a:endParaRPr kumimoji="0" lang="en-US" sz="3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55B79C4D-0B82-4E1F-9FFB-48ACA26E65E2}"/>
              </a:ext>
            </a:extLst>
          </p:cNvPr>
          <p:cNvSpPr/>
          <p:nvPr/>
        </p:nvSpPr>
        <p:spPr>
          <a:xfrm>
            <a:off x="1267050" y="1663145"/>
            <a:ext cx="6886349" cy="2800767"/>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Optionality is required to reduce global emissions at scale and provide reliable energy</a:t>
            </a:r>
          </a:p>
        </p:txBody>
      </p:sp>
      <p:pic>
        <p:nvPicPr>
          <p:cNvPr id="2" name="Audio 1">
            <a:hlinkClick r:id="" action="ppaction://media"/>
            <a:extLst>
              <a:ext uri="{FF2B5EF4-FFF2-40B4-BE49-F238E27FC236}">
                <a16:creationId xmlns:a16="http://schemas.microsoft.com/office/drawing/2014/main" id="{52BD186B-719D-4A0B-85C5-F0298839D157}"/>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200591310"/>
      </p:ext>
    </p:extLst>
  </p:cSld>
  <p:clrMapOvr>
    <a:masterClrMapping/>
  </p:clrMapOvr>
  <mc:AlternateContent xmlns:mc="http://schemas.openxmlformats.org/markup-compatibility/2006" xmlns:p14="http://schemas.microsoft.com/office/powerpoint/2010/main">
    <mc:Choice Requires="p14">
      <p:transition spd="med" p14:dur="700" advTm="82008">
        <p:fade/>
      </p:transition>
    </mc:Choice>
    <mc:Fallback xmlns="">
      <p:transition spd="med" advTm="8200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grpId="0" nodeType="clickEffect">
                                  <p:stCondLst>
                                    <p:cond delay="0"/>
                                  </p:stCondLst>
                                  <p:childTnLst>
                                    <p:animEffect transition="out" filter="fade">
                                      <p:cBhvr>
                                        <p:cTn id="10" dur="500"/>
                                        <p:tgtEl>
                                          <p:spTgt spid="9"/>
                                        </p:tgtEl>
                                      </p:cBhvr>
                                    </p:animEffect>
                                    <p:set>
                                      <p:cBhvr>
                                        <p:cTn id="11" dur="1" fill="hold">
                                          <p:stCondLst>
                                            <p:cond delay="499"/>
                                          </p:stCondLst>
                                        </p:cTn>
                                        <p:tgtEl>
                                          <p:spTgt spid="9"/>
                                        </p:tgtEl>
                                        <p:attrNameLst>
                                          <p:attrName>style.visibility</p:attrName>
                                        </p:attrNameLst>
                                      </p:cBhvr>
                                      <p:to>
                                        <p:strVal val="hidden"/>
                                      </p:to>
                                    </p:set>
                                  </p:childTnLst>
                                </p:cTn>
                              </p:par>
                            </p:childTnLst>
                          </p:cTn>
                        </p:par>
                        <p:par>
                          <p:cTn id="12" fill="hold">
                            <p:stCondLst>
                              <p:cond delay="500"/>
                            </p:stCondLst>
                            <p:childTnLst>
                              <p:par>
                                <p:cTn id="13" presetID="22" presetClass="entr" presetSubtype="8" fill="hold" grpId="0" nodeType="after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animEffect transition="in" filter="wipe(left)">
                                      <p:cBhvr>
                                        <p:cTn id="15" dur="1000"/>
                                        <p:tgtEl>
                                          <p:spTgt spid="8">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8">
                                            <p:txEl>
                                              <p:pRg st="1" end="1"/>
                                            </p:txEl>
                                          </p:spTgt>
                                        </p:tgtEl>
                                        <p:attrNameLst>
                                          <p:attrName>style.visibility</p:attrName>
                                        </p:attrNameLst>
                                      </p:cBhvr>
                                      <p:to>
                                        <p:strVal val="visible"/>
                                      </p:to>
                                    </p:set>
                                    <p:animEffect transition="in" filter="wipe(left)">
                                      <p:cBhvr>
                                        <p:cTn id="20" dur="1000"/>
                                        <p:tgtEl>
                                          <p:spTgt spid="8">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8">
                                            <p:txEl>
                                              <p:pRg st="2" end="2"/>
                                            </p:txEl>
                                          </p:spTgt>
                                        </p:tgtEl>
                                        <p:attrNameLst>
                                          <p:attrName>style.visibility</p:attrName>
                                        </p:attrNameLst>
                                      </p:cBhvr>
                                      <p:to>
                                        <p:strVal val="visible"/>
                                      </p:to>
                                    </p:set>
                                    <p:animEffect transition="in" filter="wipe(left)">
                                      <p:cBhvr>
                                        <p:cTn id="25" dur="1000"/>
                                        <p:tgtEl>
                                          <p:spTgt spid="8">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8">
                                            <p:txEl>
                                              <p:pRg st="3" end="3"/>
                                            </p:txEl>
                                          </p:spTgt>
                                        </p:tgtEl>
                                        <p:attrNameLst>
                                          <p:attrName>style.visibility</p:attrName>
                                        </p:attrNameLst>
                                      </p:cBhvr>
                                      <p:to>
                                        <p:strVal val="visible"/>
                                      </p:to>
                                    </p:set>
                                    <p:animEffect transition="in" filter="wipe(left)">
                                      <p:cBhvr>
                                        <p:cTn id="30" dur="1000"/>
                                        <p:tgtEl>
                                          <p:spTgt spid="8">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8" fill="hold" grpId="0" nodeType="clickEffect">
                                  <p:stCondLst>
                                    <p:cond delay="0"/>
                                  </p:stCondLst>
                                  <p:childTnLst>
                                    <p:set>
                                      <p:cBhvr>
                                        <p:cTn id="34" dur="1" fill="hold">
                                          <p:stCondLst>
                                            <p:cond delay="0"/>
                                          </p:stCondLst>
                                        </p:cTn>
                                        <p:tgtEl>
                                          <p:spTgt spid="8">
                                            <p:txEl>
                                              <p:pRg st="4" end="4"/>
                                            </p:txEl>
                                          </p:spTgt>
                                        </p:tgtEl>
                                        <p:attrNameLst>
                                          <p:attrName>style.visibility</p:attrName>
                                        </p:attrNameLst>
                                      </p:cBhvr>
                                      <p:to>
                                        <p:strVal val="visible"/>
                                      </p:to>
                                    </p:set>
                                    <p:animEffect transition="in" filter="wipe(left)">
                                      <p:cBhvr>
                                        <p:cTn id="35" dur="1000"/>
                                        <p:tgtEl>
                                          <p:spTgt spid="8">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10"/>
                                        </p:tgtEl>
                                        <p:attrNameLst>
                                          <p:attrName>style.visibility</p:attrName>
                                        </p:attrNameLst>
                                      </p:cBhvr>
                                      <p:to>
                                        <p:strVal val="visible"/>
                                      </p:to>
                                    </p:set>
                                    <p:anim calcmode="lin" valueType="num">
                                      <p:cBhvr>
                                        <p:cTn id="40" dur="1000" fill="hold"/>
                                        <p:tgtEl>
                                          <p:spTgt spid="10"/>
                                        </p:tgtEl>
                                        <p:attrNameLst>
                                          <p:attrName>ppt_w</p:attrName>
                                        </p:attrNameLst>
                                      </p:cBhvr>
                                      <p:tavLst>
                                        <p:tav tm="0">
                                          <p:val>
                                            <p:fltVal val="0"/>
                                          </p:val>
                                        </p:tav>
                                        <p:tav tm="100000">
                                          <p:val>
                                            <p:strVal val="#ppt_w"/>
                                          </p:val>
                                        </p:tav>
                                      </p:tavLst>
                                    </p:anim>
                                    <p:anim calcmode="lin" valueType="num">
                                      <p:cBhvr>
                                        <p:cTn id="41" dur="1000" fill="hold"/>
                                        <p:tgtEl>
                                          <p:spTgt spid="10"/>
                                        </p:tgtEl>
                                        <p:attrNameLst>
                                          <p:attrName>ppt_h</p:attrName>
                                        </p:attrNameLst>
                                      </p:cBhvr>
                                      <p:tavLst>
                                        <p:tav tm="0">
                                          <p:val>
                                            <p:fltVal val="0"/>
                                          </p:val>
                                        </p:tav>
                                        <p:tav tm="100000">
                                          <p:val>
                                            <p:strVal val="#ppt_h"/>
                                          </p:val>
                                        </p:tav>
                                      </p:tavLst>
                                    </p:anim>
                                    <p:animEffect transition="in" filter="fade">
                                      <p:cBhvr>
                                        <p:cTn id="42"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2"/>
                </p:tgtEl>
              </p:cMediaNode>
            </p:audio>
          </p:childTnLst>
        </p:cTn>
      </p:par>
    </p:tnLst>
    <p:bldLst>
      <p:bldP spid="8" grpId="0" uiExpand="1" build="p" autoUpdateAnimBg="0"/>
      <p:bldP spid="9" grpId="0"/>
      <p:bldP spid="10"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p:cNvGrpSpPr/>
          <p:nvPr/>
        </p:nvGrpSpPr>
        <p:grpSpPr>
          <a:xfrm>
            <a:off x="3276600" y="295931"/>
            <a:ext cx="5458968" cy="4013302"/>
            <a:chOff x="3276600" y="295929"/>
            <a:chExt cx="5458968" cy="4201244"/>
          </a:xfrm>
          <a:noFill/>
        </p:grpSpPr>
        <p:sp>
          <p:nvSpPr>
            <p:cNvPr id="46" name="Rectangle 45"/>
            <p:cNvSpPr/>
            <p:nvPr/>
          </p:nvSpPr>
          <p:spPr bwMode="auto">
            <a:xfrm>
              <a:off x="3276600" y="300077"/>
              <a:ext cx="5458968" cy="4197096"/>
            </a:xfrm>
            <a:prstGeom prst="rect">
              <a:avLst/>
            </a:prstGeom>
            <a:grpFill/>
            <a:ln w="127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50" name="Straight Connector 49"/>
            <p:cNvCxnSpPr/>
            <p:nvPr/>
          </p:nvCxnSpPr>
          <p:spPr bwMode="auto">
            <a:xfrm flipH="1">
              <a:off x="3963125" y="295929"/>
              <a:ext cx="17842" cy="4201244"/>
            </a:xfrm>
            <a:prstGeom prst="line">
              <a:avLst/>
            </a:prstGeom>
            <a:grpFill/>
            <a:ln w="19050" cap="flat" cmpd="sng" algn="ctr">
              <a:noFill/>
              <a:prstDash val="solid"/>
              <a:round/>
              <a:headEnd type="none" w="med" len="med"/>
              <a:tailEnd type="none" w="med" len="med"/>
            </a:ln>
            <a:effectLst/>
          </p:spPr>
        </p:cxnSp>
        <p:cxnSp>
          <p:nvCxnSpPr>
            <p:cNvPr id="53" name="Straight Connector 52"/>
            <p:cNvCxnSpPr/>
            <p:nvPr/>
          </p:nvCxnSpPr>
          <p:spPr bwMode="auto">
            <a:xfrm flipH="1">
              <a:off x="5450749" y="295929"/>
              <a:ext cx="17842" cy="4201244"/>
            </a:xfrm>
            <a:prstGeom prst="line">
              <a:avLst/>
            </a:prstGeom>
            <a:grpFill/>
            <a:ln w="19050" cap="flat" cmpd="sng" algn="ctr">
              <a:noFill/>
              <a:prstDash val="solid"/>
              <a:round/>
              <a:headEnd type="none" w="med" len="med"/>
              <a:tailEnd type="none" w="med" len="med"/>
            </a:ln>
            <a:effectLst/>
          </p:spPr>
        </p:cxnSp>
        <p:cxnSp>
          <p:nvCxnSpPr>
            <p:cNvPr id="54" name="Straight Connector 53"/>
            <p:cNvCxnSpPr/>
            <p:nvPr/>
          </p:nvCxnSpPr>
          <p:spPr bwMode="auto">
            <a:xfrm flipH="1">
              <a:off x="6938373" y="295929"/>
              <a:ext cx="17842" cy="4201244"/>
            </a:xfrm>
            <a:prstGeom prst="line">
              <a:avLst/>
            </a:prstGeom>
            <a:grpFill/>
            <a:ln w="19050" cap="flat" cmpd="sng" algn="ctr">
              <a:noFill/>
              <a:prstDash val="solid"/>
              <a:round/>
              <a:headEnd type="none" w="med" len="med"/>
              <a:tailEnd type="none" w="med" len="med"/>
            </a:ln>
            <a:effectLst/>
          </p:spPr>
        </p:cxnSp>
        <p:cxnSp>
          <p:nvCxnSpPr>
            <p:cNvPr id="55" name="Straight Connector 54"/>
            <p:cNvCxnSpPr/>
            <p:nvPr/>
          </p:nvCxnSpPr>
          <p:spPr bwMode="auto">
            <a:xfrm flipH="1">
              <a:off x="8425999" y="295929"/>
              <a:ext cx="17842" cy="4201244"/>
            </a:xfrm>
            <a:prstGeom prst="line">
              <a:avLst/>
            </a:prstGeom>
            <a:grpFill/>
            <a:ln w="19050" cap="flat" cmpd="sng" algn="ctr">
              <a:noFill/>
              <a:prstDash val="solid"/>
              <a:round/>
              <a:headEnd type="none" w="med" len="med"/>
              <a:tailEnd type="none" w="med" len="med"/>
            </a:ln>
            <a:effectLst/>
          </p:spPr>
        </p:cxnSp>
        <p:cxnSp>
          <p:nvCxnSpPr>
            <p:cNvPr id="56" name="Straight Connector 55"/>
            <p:cNvCxnSpPr/>
            <p:nvPr/>
          </p:nvCxnSpPr>
          <p:spPr bwMode="auto">
            <a:xfrm flipH="1">
              <a:off x="4706937" y="295929"/>
              <a:ext cx="17842" cy="4201244"/>
            </a:xfrm>
            <a:prstGeom prst="line">
              <a:avLst/>
            </a:prstGeom>
            <a:grpFill/>
            <a:ln w="19050" cap="flat" cmpd="sng" algn="ctr">
              <a:noFill/>
              <a:prstDash val="solid"/>
              <a:round/>
              <a:headEnd type="none" w="med" len="med"/>
              <a:tailEnd type="none" w="med" len="med"/>
            </a:ln>
            <a:effectLst/>
          </p:spPr>
        </p:cxnSp>
        <p:cxnSp>
          <p:nvCxnSpPr>
            <p:cNvPr id="57" name="Straight Connector 56"/>
            <p:cNvCxnSpPr/>
            <p:nvPr/>
          </p:nvCxnSpPr>
          <p:spPr bwMode="auto">
            <a:xfrm flipH="1">
              <a:off x="6194561" y="295929"/>
              <a:ext cx="17842" cy="4201244"/>
            </a:xfrm>
            <a:prstGeom prst="line">
              <a:avLst/>
            </a:prstGeom>
            <a:grpFill/>
            <a:ln w="19050" cap="flat" cmpd="sng" algn="ctr">
              <a:noFill/>
              <a:prstDash val="solid"/>
              <a:round/>
              <a:headEnd type="none" w="med" len="med"/>
              <a:tailEnd type="none" w="med" len="med"/>
            </a:ln>
            <a:effectLst/>
          </p:spPr>
        </p:cxnSp>
        <p:cxnSp>
          <p:nvCxnSpPr>
            <p:cNvPr id="58" name="Straight Connector 57"/>
            <p:cNvCxnSpPr/>
            <p:nvPr/>
          </p:nvCxnSpPr>
          <p:spPr bwMode="auto">
            <a:xfrm flipH="1">
              <a:off x="7682185" y="295929"/>
              <a:ext cx="17842" cy="4201244"/>
            </a:xfrm>
            <a:prstGeom prst="line">
              <a:avLst/>
            </a:prstGeom>
            <a:grpFill/>
            <a:ln w="19050" cap="flat" cmpd="sng" algn="ctr">
              <a:noFill/>
              <a:prstDash val="solid"/>
              <a:round/>
              <a:headEnd type="none" w="med" len="med"/>
              <a:tailEnd type="none" w="med" len="med"/>
            </a:ln>
            <a:effectLst/>
          </p:spPr>
        </p:cxnSp>
      </p:grpSp>
      <p:grpSp>
        <p:nvGrpSpPr>
          <p:cNvPr id="338" name="Group 337"/>
          <p:cNvGrpSpPr/>
          <p:nvPr/>
        </p:nvGrpSpPr>
        <p:grpSpPr>
          <a:xfrm>
            <a:off x="3529013" y="303212"/>
            <a:ext cx="4645026" cy="2519363"/>
            <a:chOff x="3529013" y="303212"/>
            <a:chExt cx="4645026" cy="2519363"/>
          </a:xfrm>
          <a:effectLst>
            <a:outerShdw blurRad="50800" dist="38100" dir="2700000" algn="tl" rotWithShape="0">
              <a:prstClr val="black">
                <a:alpha val="40000"/>
              </a:prstClr>
            </a:outerShdw>
          </a:effectLst>
        </p:grpSpPr>
        <p:grpSp>
          <p:nvGrpSpPr>
            <p:cNvPr id="8" name="Group 7"/>
            <p:cNvGrpSpPr/>
            <p:nvPr/>
          </p:nvGrpSpPr>
          <p:grpSpPr>
            <a:xfrm>
              <a:off x="3529013" y="303212"/>
              <a:ext cx="2292350" cy="1089026"/>
              <a:chOff x="3529013" y="303212"/>
              <a:chExt cx="2292350" cy="1089026"/>
            </a:xfrm>
          </p:grpSpPr>
          <p:grpSp>
            <p:nvGrpSpPr>
              <p:cNvPr id="4" name="Group 3"/>
              <p:cNvGrpSpPr/>
              <p:nvPr/>
            </p:nvGrpSpPr>
            <p:grpSpPr>
              <a:xfrm>
                <a:off x="3529013" y="303212"/>
                <a:ext cx="1177925" cy="427038"/>
                <a:chOff x="3529013" y="303212"/>
                <a:chExt cx="1177925" cy="427038"/>
              </a:xfrm>
            </p:grpSpPr>
            <p:sp>
              <p:nvSpPr>
                <p:cNvPr id="118" name="Rectangle 20"/>
                <p:cNvSpPr>
                  <a:spLocks noChangeArrowheads="1"/>
                </p:cNvSpPr>
                <p:nvPr/>
              </p:nvSpPr>
              <p:spPr bwMode="auto">
                <a:xfrm>
                  <a:off x="3529013" y="303212"/>
                  <a:ext cx="288925" cy="206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0" name="Rectangle 22"/>
                <p:cNvSpPr>
                  <a:spLocks noChangeArrowheads="1"/>
                </p:cNvSpPr>
                <p:nvPr/>
              </p:nvSpPr>
              <p:spPr bwMode="auto">
                <a:xfrm>
                  <a:off x="3676651" y="330200"/>
                  <a:ext cx="128588" cy="190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2" name="Rectangle 24"/>
                <p:cNvSpPr>
                  <a:spLocks noChangeArrowheads="1"/>
                </p:cNvSpPr>
                <p:nvPr/>
              </p:nvSpPr>
              <p:spPr bwMode="auto">
                <a:xfrm>
                  <a:off x="3698876" y="358775"/>
                  <a:ext cx="471488" cy="190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3" name="Rectangle 25"/>
                <p:cNvSpPr>
                  <a:spLocks noChangeArrowheads="1"/>
                </p:cNvSpPr>
                <p:nvPr/>
              </p:nvSpPr>
              <p:spPr bwMode="auto">
                <a:xfrm>
                  <a:off x="3698876" y="369887"/>
                  <a:ext cx="290513" cy="2698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4" name="Rectangle 26"/>
                <p:cNvSpPr>
                  <a:spLocks noChangeArrowheads="1"/>
                </p:cNvSpPr>
                <p:nvPr/>
              </p:nvSpPr>
              <p:spPr bwMode="auto">
                <a:xfrm>
                  <a:off x="3719513" y="385762"/>
                  <a:ext cx="742950" cy="2540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6" name="Rectangle 28"/>
                <p:cNvSpPr>
                  <a:spLocks noChangeArrowheads="1"/>
                </p:cNvSpPr>
                <p:nvPr/>
              </p:nvSpPr>
              <p:spPr bwMode="auto">
                <a:xfrm>
                  <a:off x="3813176" y="415925"/>
                  <a:ext cx="219075"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7" name="Rectangle 29"/>
                <p:cNvSpPr>
                  <a:spLocks noChangeArrowheads="1"/>
                </p:cNvSpPr>
                <p:nvPr/>
              </p:nvSpPr>
              <p:spPr bwMode="auto">
                <a:xfrm>
                  <a:off x="3900488" y="427037"/>
                  <a:ext cx="558800" cy="2540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8" name="Rectangle 30"/>
                <p:cNvSpPr>
                  <a:spLocks noChangeArrowheads="1"/>
                </p:cNvSpPr>
                <p:nvPr/>
              </p:nvSpPr>
              <p:spPr bwMode="auto">
                <a:xfrm>
                  <a:off x="3898901" y="452437"/>
                  <a:ext cx="344488" cy="2857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30" name="Rectangle 32"/>
                <p:cNvSpPr>
                  <a:spLocks noChangeArrowheads="1"/>
                </p:cNvSpPr>
                <p:nvPr/>
              </p:nvSpPr>
              <p:spPr bwMode="auto">
                <a:xfrm>
                  <a:off x="3971926" y="485775"/>
                  <a:ext cx="533400" cy="2540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31" name="Rectangle 33"/>
                <p:cNvSpPr>
                  <a:spLocks noChangeArrowheads="1"/>
                </p:cNvSpPr>
                <p:nvPr/>
              </p:nvSpPr>
              <p:spPr bwMode="auto">
                <a:xfrm>
                  <a:off x="3971926" y="503237"/>
                  <a:ext cx="341313" cy="2222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32" name="Rectangle 34"/>
                <p:cNvSpPr>
                  <a:spLocks noChangeArrowheads="1"/>
                </p:cNvSpPr>
                <p:nvPr/>
              </p:nvSpPr>
              <p:spPr bwMode="auto">
                <a:xfrm>
                  <a:off x="3968751" y="519112"/>
                  <a:ext cx="300038" cy="190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33" name="Rectangle 35"/>
                <p:cNvSpPr>
                  <a:spLocks noChangeArrowheads="1"/>
                </p:cNvSpPr>
                <p:nvPr/>
              </p:nvSpPr>
              <p:spPr bwMode="auto">
                <a:xfrm>
                  <a:off x="3968751" y="536575"/>
                  <a:ext cx="261938" cy="1587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34" name="Rectangle 36"/>
                <p:cNvSpPr>
                  <a:spLocks noChangeArrowheads="1"/>
                </p:cNvSpPr>
                <p:nvPr/>
              </p:nvSpPr>
              <p:spPr bwMode="auto">
                <a:xfrm>
                  <a:off x="3994151" y="550862"/>
                  <a:ext cx="192088" cy="190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35" name="Rectangle 37"/>
                <p:cNvSpPr>
                  <a:spLocks noChangeArrowheads="1"/>
                </p:cNvSpPr>
                <p:nvPr/>
              </p:nvSpPr>
              <p:spPr bwMode="auto">
                <a:xfrm>
                  <a:off x="4033838" y="561975"/>
                  <a:ext cx="182563" cy="206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38" name="Rectangle 40"/>
                <p:cNvSpPr>
                  <a:spLocks noChangeArrowheads="1"/>
                </p:cNvSpPr>
                <p:nvPr/>
              </p:nvSpPr>
              <p:spPr bwMode="auto">
                <a:xfrm>
                  <a:off x="4127501" y="603250"/>
                  <a:ext cx="368300"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40" name="Rectangle 42"/>
                <p:cNvSpPr>
                  <a:spLocks noChangeArrowheads="1"/>
                </p:cNvSpPr>
                <p:nvPr/>
              </p:nvSpPr>
              <p:spPr bwMode="auto">
                <a:xfrm>
                  <a:off x="4208463" y="631825"/>
                  <a:ext cx="382588"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42" name="Rectangle 44"/>
                <p:cNvSpPr>
                  <a:spLocks noChangeArrowheads="1"/>
                </p:cNvSpPr>
                <p:nvPr/>
              </p:nvSpPr>
              <p:spPr bwMode="auto">
                <a:xfrm>
                  <a:off x="4295776" y="661987"/>
                  <a:ext cx="234950" cy="365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43" name="Rectangle 45"/>
                <p:cNvSpPr>
                  <a:spLocks noChangeArrowheads="1"/>
                </p:cNvSpPr>
                <p:nvPr/>
              </p:nvSpPr>
              <p:spPr bwMode="auto">
                <a:xfrm>
                  <a:off x="4341813" y="688975"/>
                  <a:ext cx="349250"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44" name="Rectangle 46"/>
                <p:cNvSpPr>
                  <a:spLocks noChangeArrowheads="1"/>
                </p:cNvSpPr>
                <p:nvPr/>
              </p:nvSpPr>
              <p:spPr bwMode="auto">
                <a:xfrm>
                  <a:off x="4367213" y="704850"/>
                  <a:ext cx="339725" cy="2540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2" name="Group 1"/>
              <p:cNvGrpSpPr/>
              <p:nvPr/>
            </p:nvGrpSpPr>
            <p:grpSpPr>
              <a:xfrm>
                <a:off x="4419601" y="749300"/>
                <a:ext cx="1401762" cy="642938"/>
                <a:chOff x="4419601" y="749300"/>
                <a:chExt cx="1401762" cy="642938"/>
              </a:xfrm>
            </p:grpSpPr>
            <p:sp>
              <p:nvSpPr>
                <p:cNvPr id="147" name="Rectangle 49"/>
                <p:cNvSpPr>
                  <a:spLocks noChangeArrowheads="1"/>
                </p:cNvSpPr>
                <p:nvPr/>
              </p:nvSpPr>
              <p:spPr bwMode="auto">
                <a:xfrm>
                  <a:off x="4419601" y="749300"/>
                  <a:ext cx="317500" cy="206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48" name="Rectangle 50"/>
                <p:cNvSpPr>
                  <a:spLocks noChangeArrowheads="1"/>
                </p:cNvSpPr>
                <p:nvPr/>
              </p:nvSpPr>
              <p:spPr bwMode="auto">
                <a:xfrm>
                  <a:off x="4445001" y="768350"/>
                  <a:ext cx="258763" cy="1270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49" name="Rectangle 51"/>
                <p:cNvSpPr>
                  <a:spLocks noChangeArrowheads="1"/>
                </p:cNvSpPr>
                <p:nvPr/>
              </p:nvSpPr>
              <p:spPr bwMode="auto">
                <a:xfrm>
                  <a:off x="4445001" y="776287"/>
                  <a:ext cx="336550" cy="2540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0" name="Rectangle 52"/>
                <p:cNvSpPr>
                  <a:spLocks noChangeArrowheads="1"/>
                </p:cNvSpPr>
                <p:nvPr/>
              </p:nvSpPr>
              <p:spPr bwMode="auto">
                <a:xfrm>
                  <a:off x="4483101" y="790575"/>
                  <a:ext cx="487363" cy="2222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1" name="Rectangle 53"/>
                <p:cNvSpPr>
                  <a:spLocks noChangeArrowheads="1"/>
                </p:cNvSpPr>
                <p:nvPr/>
              </p:nvSpPr>
              <p:spPr bwMode="auto">
                <a:xfrm>
                  <a:off x="4479926" y="811212"/>
                  <a:ext cx="347663" cy="190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2" name="Rectangle 54"/>
                <p:cNvSpPr>
                  <a:spLocks noChangeArrowheads="1"/>
                </p:cNvSpPr>
                <p:nvPr/>
              </p:nvSpPr>
              <p:spPr bwMode="auto">
                <a:xfrm>
                  <a:off x="4505326" y="822325"/>
                  <a:ext cx="390525"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3" name="Rectangle 55"/>
                <p:cNvSpPr>
                  <a:spLocks noChangeArrowheads="1"/>
                </p:cNvSpPr>
                <p:nvPr/>
              </p:nvSpPr>
              <p:spPr bwMode="auto">
                <a:xfrm>
                  <a:off x="4508501" y="846137"/>
                  <a:ext cx="376238" cy="1428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4" name="Rectangle 56"/>
                <p:cNvSpPr>
                  <a:spLocks noChangeArrowheads="1"/>
                </p:cNvSpPr>
                <p:nvPr/>
              </p:nvSpPr>
              <p:spPr bwMode="auto">
                <a:xfrm>
                  <a:off x="4508501" y="860425"/>
                  <a:ext cx="354013" cy="111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5" name="Rectangle 57"/>
                <p:cNvSpPr>
                  <a:spLocks noChangeArrowheads="1"/>
                </p:cNvSpPr>
                <p:nvPr/>
              </p:nvSpPr>
              <p:spPr bwMode="auto">
                <a:xfrm>
                  <a:off x="4513263" y="866775"/>
                  <a:ext cx="255588" cy="1428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6" name="Rectangle 58"/>
                <p:cNvSpPr>
                  <a:spLocks noChangeArrowheads="1"/>
                </p:cNvSpPr>
                <p:nvPr/>
              </p:nvSpPr>
              <p:spPr bwMode="auto">
                <a:xfrm>
                  <a:off x="4514851" y="874712"/>
                  <a:ext cx="455613" cy="2540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7" name="Rectangle 59"/>
                <p:cNvSpPr>
                  <a:spLocks noChangeArrowheads="1"/>
                </p:cNvSpPr>
                <p:nvPr/>
              </p:nvSpPr>
              <p:spPr bwMode="auto">
                <a:xfrm>
                  <a:off x="4518026" y="898525"/>
                  <a:ext cx="407988" cy="79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8" name="Rectangle 60"/>
                <p:cNvSpPr>
                  <a:spLocks noChangeArrowheads="1"/>
                </p:cNvSpPr>
                <p:nvPr/>
              </p:nvSpPr>
              <p:spPr bwMode="auto">
                <a:xfrm>
                  <a:off x="4519613" y="904875"/>
                  <a:ext cx="541338" cy="2540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9" name="Rectangle 61"/>
                <p:cNvSpPr>
                  <a:spLocks noChangeArrowheads="1"/>
                </p:cNvSpPr>
                <p:nvPr/>
              </p:nvSpPr>
              <p:spPr bwMode="auto">
                <a:xfrm>
                  <a:off x="4519613" y="930275"/>
                  <a:ext cx="479425" cy="1270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60" name="Rectangle 62"/>
                <p:cNvSpPr>
                  <a:spLocks noChangeArrowheads="1"/>
                </p:cNvSpPr>
                <p:nvPr/>
              </p:nvSpPr>
              <p:spPr bwMode="auto">
                <a:xfrm>
                  <a:off x="4527551" y="941387"/>
                  <a:ext cx="271463" cy="190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61" name="Rectangle 63"/>
                <p:cNvSpPr>
                  <a:spLocks noChangeArrowheads="1"/>
                </p:cNvSpPr>
                <p:nvPr/>
              </p:nvSpPr>
              <p:spPr bwMode="auto">
                <a:xfrm>
                  <a:off x="4535488" y="960437"/>
                  <a:ext cx="241300" cy="111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62" name="Rectangle 64"/>
                <p:cNvSpPr>
                  <a:spLocks noChangeArrowheads="1"/>
                </p:cNvSpPr>
                <p:nvPr/>
              </p:nvSpPr>
              <p:spPr bwMode="auto">
                <a:xfrm>
                  <a:off x="4560888" y="963612"/>
                  <a:ext cx="503238" cy="2698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63" name="Rectangle 65"/>
                <p:cNvSpPr>
                  <a:spLocks noChangeArrowheads="1"/>
                </p:cNvSpPr>
                <p:nvPr/>
              </p:nvSpPr>
              <p:spPr bwMode="auto">
                <a:xfrm>
                  <a:off x="4560888" y="977900"/>
                  <a:ext cx="446088"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64" name="Rectangle 66"/>
                <p:cNvSpPr>
                  <a:spLocks noChangeArrowheads="1"/>
                </p:cNvSpPr>
                <p:nvPr/>
              </p:nvSpPr>
              <p:spPr bwMode="auto">
                <a:xfrm>
                  <a:off x="4560888" y="1000125"/>
                  <a:ext cx="400050" cy="1587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65" name="Rectangle 67"/>
                <p:cNvSpPr>
                  <a:spLocks noChangeArrowheads="1"/>
                </p:cNvSpPr>
                <p:nvPr/>
              </p:nvSpPr>
              <p:spPr bwMode="auto">
                <a:xfrm>
                  <a:off x="4562476" y="1016000"/>
                  <a:ext cx="355600" cy="1587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66" name="Rectangle 68"/>
                <p:cNvSpPr>
                  <a:spLocks noChangeArrowheads="1"/>
                </p:cNvSpPr>
                <p:nvPr/>
              </p:nvSpPr>
              <p:spPr bwMode="auto">
                <a:xfrm>
                  <a:off x="4575176" y="1023937"/>
                  <a:ext cx="481013" cy="2222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67" name="Rectangle 69"/>
                <p:cNvSpPr>
                  <a:spLocks noChangeArrowheads="1"/>
                </p:cNvSpPr>
                <p:nvPr/>
              </p:nvSpPr>
              <p:spPr bwMode="auto">
                <a:xfrm>
                  <a:off x="4575176" y="1041400"/>
                  <a:ext cx="449263" cy="190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68" name="Rectangle 70"/>
                <p:cNvSpPr>
                  <a:spLocks noChangeArrowheads="1"/>
                </p:cNvSpPr>
                <p:nvPr/>
              </p:nvSpPr>
              <p:spPr bwMode="auto">
                <a:xfrm>
                  <a:off x="4592638" y="1049337"/>
                  <a:ext cx="1228725" cy="2540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69" name="Rectangle 71"/>
                <p:cNvSpPr>
                  <a:spLocks noChangeArrowheads="1"/>
                </p:cNvSpPr>
                <p:nvPr/>
              </p:nvSpPr>
              <p:spPr bwMode="auto">
                <a:xfrm>
                  <a:off x="4600576" y="1073150"/>
                  <a:ext cx="450850"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70" name="Rectangle 72"/>
                <p:cNvSpPr>
                  <a:spLocks noChangeArrowheads="1"/>
                </p:cNvSpPr>
                <p:nvPr/>
              </p:nvSpPr>
              <p:spPr bwMode="auto">
                <a:xfrm>
                  <a:off x="4598988" y="1081087"/>
                  <a:ext cx="628650" cy="206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71" name="Rectangle 73"/>
                <p:cNvSpPr>
                  <a:spLocks noChangeArrowheads="1"/>
                </p:cNvSpPr>
                <p:nvPr/>
              </p:nvSpPr>
              <p:spPr bwMode="auto">
                <a:xfrm>
                  <a:off x="4600576" y="1098550"/>
                  <a:ext cx="485775" cy="1746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72" name="Rectangle 74"/>
                <p:cNvSpPr>
                  <a:spLocks noChangeArrowheads="1"/>
                </p:cNvSpPr>
                <p:nvPr/>
              </p:nvSpPr>
              <p:spPr bwMode="auto">
                <a:xfrm>
                  <a:off x="4600576" y="1116012"/>
                  <a:ext cx="441325" cy="1428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73" name="Rectangle 75"/>
                <p:cNvSpPr>
                  <a:spLocks noChangeArrowheads="1"/>
                </p:cNvSpPr>
                <p:nvPr/>
              </p:nvSpPr>
              <p:spPr bwMode="auto">
                <a:xfrm>
                  <a:off x="4603751" y="1130300"/>
                  <a:ext cx="387350" cy="190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74" name="Rectangle 76"/>
                <p:cNvSpPr>
                  <a:spLocks noChangeArrowheads="1"/>
                </p:cNvSpPr>
                <p:nvPr/>
              </p:nvSpPr>
              <p:spPr bwMode="auto">
                <a:xfrm>
                  <a:off x="4600576" y="1136650"/>
                  <a:ext cx="485775" cy="2698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75" name="Rectangle 77"/>
                <p:cNvSpPr>
                  <a:spLocks noChangeArrowheads="1"/>
                </p:cNvSpPr>
                <p:nvPr/>
              </p:nvSpPr>
              <p:spPr bwMode="auto">
                <a:xfrm>
                  <a:off x="4603751" y="1163637"/>
                  <a:ext cx="404813" cy="111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76" name="Rectangle 78"/>
                <p:cNvSpPr>
                  <a:spLocks noChangeArrowheads="1"/>
                </p:cNvSpPr>
                <p:nvPr/>
              </p:nvSpPr>
              <p:spPr bwMode="auto">
                <a:xfrm>
                  <a:off x="4603751" y="1174750"/>
                  <a:ext cx="347663" cy="1587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77" name="Rectangle 79"/>
                <p:cNvSpPr>
                  <a:spLocks noChangeArrowheads="1"/>
                </p:cNvSpPr>
                <p:nvPr/>
              </p:nvSpPr>
              <p:spPr bwMode="auto">
                <a:xfrm>
                  <a:off x="4603751" y="1190625"/>
                  <a:ext cx="296863" cy="1587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78" name="Rectangle 80"/>
                <p:cNvSpPr>
                  <a:spLocks noChangeArrowheads="1"/>
                </p:cNvSpPr>
                <p:nvPr/>
              </p:nvSpPr>
              <p:spPr bwMode="auto">
                <a:xfrm>
                  <a:off x="4603751" y="1212850"/>
                  <a:ext cx="296863" cy="1746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79" name="Rectangle 81"/>
                <p:cNvSpPr>
                  <a:spLocks noChangeArrowheads="1"/>
                </p:cNvSpPr>
                <p:nvPr/>
              </p:nvSpPr>
              <p:spPr bwMode="auto">
                <a:xfrm>
                  <a:off x="4613276" y="1239837"/>
                  <a:ext cx="287338" cy="1746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80" name="Rectangle 82"/>
                <p:cNvSpPr>
                  <a:spLocks noChangeArrowheads="1"/>
                </p:cNvSpPr>
                <p:nvPr/>
              </p:nvSpPr>
              <p:spPr bwMode="auto">
                <a:xfrm>
                  <a:off x="4600576" y="1196975"/>
                  <a:ext cx="614363" cy="206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81" name="Rectangle 83"/>
                <p:cNvSpPr>
                  <a:spLocks noChangeArrowheads="1"/>
                </p:cNvSpPr>
                <p:nvPr/>
              </p:nvSpPr>
              <p:spPr bwMode="auto">
                <a:xfrm>
                  <a:off x="4613276" y="1225550"/>
                  <a:ext cx="417513" cy="206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82" name="Rectangle 84"/>
                <p:cNvSpPr>
                  <a:spLocks noChangeArrowheads="1"/>
                </p:cNvSpPr>
                <p:nvPr/>
              </p:nvSpPr>
              <p:spPr bwMode="auto">
                <a:xfrm>
                  <a:off x="4618038" y="1252537"/>
                  <a:ext cx="609600"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83" name="Rectangle 85"/>
                <p:cNvSpPr>
                  <a:spLocks noChangeArrowheads="1"/>
                </p:cNvSpPr>
                <p:nvPr/>
              </p:nvSpPr>
              <p:spPr bwMode="auto">
                <a:xfrm>
                  <a:off x="4616451" y="1268412"/>
                  <a:ext cx="481013"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84" name="Rectangle 86"/>
                <p:cNvSpPr>
                  <a:spLocks noChangeArrowheads="1"/>
                </p:cNvSpPr>
                <p:nvPr/>
              </p:nvSpPr>
              <p:spPr bwMode="auto">
                <a:xfrm>
                  <a:off x="4616451" y="1282700"/>
                  <a:ext cx="949325" cy="2540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85" name="Rectangle 87"/>
                <p:cNvSpPr>
                  <a:spLocks noChangeArrowheads="1"/>
                </p:cNvSpPr>
                <p:nvPr/>
              </p:nvSpPr>
              <p:spPr bwMode="auto">
                <a:xfrm>
                  <a:off x="4625976" y="1308100"/>
                  <a:ext cx="617538" cy="2540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86" name="Rectangle 88"/>
                <p:cNvSpPr>
                  <a:spLocks noChangeArrowheads="1"/>
                </p:cNvSpPr>
                <p:nvPr/>
              </p:nvSpPr>
              <p:spPr bwMode="auto">
                <a:xfrm>
                  <a:off x="4625976" y="1331912"/>
                  <a:ext cx="450850" cy="1587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87" name="Rectangle 89"/>
                <p:cNvSpPr>
                  <a:spLocks noChangeArrowheads="1"/>
                </p:cNvSpPr>
                <p:nvPr/>
              </p:nvSpPr>
              <p:spPr bwMode="auto">
                <a:xfrm>
                  <a:off x="4625976" y="1343025"/>
                  <a:ext cx="430213" cy="1746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88" name="Rectangle 90"/>
                <p:cNvSpPr>
                  <a:spLocks noChangeArrowheads="1"/>
                </p:cNvSpPr>
                <p:nvPr/>
              </p:nvSpPr>
              <p:spPr bwMode="auto">
                <a:xfrm>
                  <a:off x="4629151" y="1357312"/>
                  <a:ext cx="296863" cy="1428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89" name="Rectangle 91"/>
                <p:cNvSpPr>
                  <a:spLocks noChangeArrowheads="1"/>
                </p:cNvSpPr>
                <p:nvPr/>
              </p:nvSpPr>
              <p:spPr bwMode="auto">
                <a:xfrm>
                  <a:off x="4625976" y="1368425"/>
                  <a:ext cx="558800"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grpSp>
          <p:nvGrpSpPr>
            <p:cNvPr id="9" name="Group 8"/>
            <p:cNvGrpSpPr/>
            <p:nvPr/>
          </p:nvGrpSpPr>
          <p:grpSpPr>
            <a:xfrm>
              <a:off x="4635501" y="1401762"/>
              <a:ext cx="1252537" cy="365126"/>
              <a:chOff x="4635501" y="1401762"/>
              <a:chExt cx="1252537" cy="365126"/>
            </a:xfrm>
          </p:grpSpPr>
          <p:sp>
            <p:nvSpPr>
              <p:cNvPr id="191" name="Rectangle 93"/>
              <p:cNvSpPr>
                <a:spLocks noChangeArrowheads="1"/>
              </p:cNvSpPr>
              <p:nvPr/>
            </p:nvSpPr>
            <p:spPr bwMode="auto">
              <a:xfrm>
                <a:off x="4638676" y="1401762"/>
                <a:ext cx="368300" cy="190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92" name="Rectangle 94"/>
              <p:cNvSpPr>
                <a:spLocks noChangeArrowheads="1"/>
              </p:cNvSpPr>
              <p:nvPr/>
            </p:nvSpPr>
            <p:spPr bwMode="auto">
              <a:xfrm>
                <a:off x="4638676" y="1412875"/>
                <a:ext cx="334963" cy="1428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93" name="Rectangle 95"/>
              <p:cNvSpPr>
                <a:spLocks noChangeArrowheads="1"/>
              </p:cNvSpPr>
              <p:nvPr/>
            </p:nvSpPr>
            <p:spPr bwMode="auto">
              <a:xfrm>
                <a:off x="4635501" y="1427162"/>
                <a:ext cx="746125" cy="2222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94" name="Rectangle 96"/>
              <p:cNvSpPr>
                <a:spLocks noChangeArrowheads="1"/>
              </p:cNvSpPr>
              <p:nvPr/>
            </p:nvSpPr>
            <p:spPr bwMode="auto">
              <a:xfrm>
                <a:off x="4660901" y="1444625"/>
                <a:ext cx="665163" cy="206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95" name="Rectangle 97"/>
              <p:cNvSpPr>
                <a:spLocks noChangeArrowheads="1"/>
              </p:cNvSpPr>
              <p:nvPr/>
            </p:nvSpPr>
            <p:spPr bwMode="auto">
              <a:xfrm>
                <a:off x="4659313" y="1462087"/>
                <a:ext cx="434975" cy="1587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96" name="Rectangle 98"/>
              <p:cNvSpPr>
                <a:spLocks noChangeArrowheads="1"/>
              </p:cNvSpPr>
              <p:nvPr/>
            </p:nvSpPr>
            <p:spPr bwMode="auto">
              <a:xfrm>
                <a:off x="4659313" y="1477962"/>
                <a:ext cx="409575" cy="1587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97" name="Rectangle 99"/>
              <p:cNvSpPr>
                <a:spLocks noChangeArrowheads="1"/>
              </p:cNvSpPr>
              <p:nvPr/>
            </p:nvSpPr>
            <p:spPr bwMode="auto">
              <a:xfrm>
                <a:off x="4703763" y="1485900"/>
                <a:ext cx="627063" cy="206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98" name="Rectangle 100"/>
              <p:cNvSpPr>
                <a:spLocks noChangeArrowheads="1"/>
              </p:cNvSpPr>
              <p:nvPr/>
            </p:nvSpPr>
            <p:spPr bwMode="auto">
              <a:xfrm>
                <a:off x="4703763" y="1501775"/>
                <a:ext cx="450850" cy="1746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99" name="Rectangle 101"/>
              <p:cNvSpPr>
                <a:spLocks noChangeArrowheads="1"/>
              </p:cNvSpPr>
              <p:nvPr/>
            </p:nvSpPr>
            <p:spPr bwMode="auto">
              <a:xfrm>
                <a:off x="4724401" y="1530350"/>
                <a:ext cx="508000" cy="1587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00" name="Rectangle 102"/>
              <p:cNvSpPr>
                <a:spLocks noChangeArrowheads="1"/>
              </p:cNvSpPr>
              <p:nvPr/>
            </p:nvSpPr>
            <p:spPr bwMode="auto">
              <a:xfrm>
                <a:off x="4721226" y="1514475"/>
                <a:ext cx="436563"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01" name="Rectangle 103"/>
              <p:cNvSpPr>
                <a:spLocks noChangeArrowheads="1"/>
              </p:cNvSpPr>
              <p:nvPr/>
            </p:nvSpPr>
            <p:spPr bwMode="auto">
              <a:xfrm>
                <a:off x="4727576" y="1544637"/>
                <a:ext cx="382588" cy="1587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02" name="Rectangle 104"/>
              <p:cNvSpPr>
                <a:spLocks noChangeArrowheads="1"/>
              </p:cNvSpPr>
              <p:nvPr/>
            </p:nvSpPr>
            <p:spPr bwMode="auto">
              <a:xfrm>
                <a:off x="4749801" y="1558925"/>
                <a:ext cx="855663" cy="190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03" name="Rectangle 105"/>
              <p:cNvSpPr>
                <a:spLocks noChangeArrowheads="1"/>
              </p:cNvSpPr>
              <p:nvPr/>
            </p:nvSpPr>
            <p:spPr bwMode="auto">
              <a:xfrm>
                <a:off x="4749801" y="1568450"/>
                <a:ext cx="293688" cy="1746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04" name="Rectangle 106"/>
              <p:cNvSpPr>
                <a:spLocks noChangeArrowheads="1"/>
              </p:cNvSpPr>
              <p:nvPr/>
            </p:nvSpPr>
            <p:spPr bwMode="auto">
              <a:xfrm>
                <a:off x="4754563" y="1584325"/>
                <a:ext cx="439738" cy="2222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05" name="Rectangle 107"/>
              <p:cNvSpPr>
                <a:spLocks noChangeArrowheads="1"/>
              </p:cNvSpPr>
              <p:nvPr/>
            </p:nvSpPr>
            <p:spPr bwMode="auto">
              <a:xfrm>
                <a:off x="4754563" y="1603375"/>
                <a:ext cx="434975" cy="1746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06" name="Rectangle 108"/>
              <p:cNvSpPr>
                <a:spLocks noChangeArrowheads="1"/>
              </p:cNvSpPr>
              <p:nvPr/>
            </p:nvSpPr>
            <p:spPr bwMode="auto">
              <a:xfrm>
                <a:off x="4764088" y="1614487"/>
                <a:ext cx="523875"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07" name="Rectangle 109"/>
              <p:cNvSpPr>
                <a:spLocks noChangeArrowheads="1"/>
              </p:cNvSpPr>
              <p:nvPr/>
            </p:nvSpPr>
            <p:spPr bwMode="auto">
              <a:xfrm>
                <a:off x="4775201" y="1643062"/>
                <a:ext cx="498475" cy="2222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08" name="Rectangle 110"/>
              <p:cNvSpPr>
                <a:spLocks noChangeArrowheads="1"/>
              </p:cNvSpPr>
              <p:nvPr/>
            </p:nvSpPr>
            <p:spPr bwMode="auto">
              <a:xfrm>
                <a:off x="4772026" y="1630362"/>
                <a:ext cx="787400" cy="206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09" name="Rectangle 111"/>
              <p:cNvSpPr>
                <a:spLocks noChangeArrowheads="1"/>
              </p:cNvSpPr>
              <p:nvPr/>
            </p:nvSpPr>
            <p:spPr bwMode="auto">
              <a:xfrm>
                <a:off x="4789488" y="1660525"/>
                <a:ext cx="1098550" cy="206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10" name="Rectangle 112"/>
              <p:cNvSpPr>
                <a:spLocks noChangeArrowheads="1"/>
              </p:cNvSpPr>
              <p:nvPr/>
            </p:nvSpPr>
            <p:spPr bwMode="auto">
              <a:xfrm>
                <a:off x="4802188" y="1679575"/>
                <a:ext cx="528638" cy="3016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11" name="Rectangle 113"/>
              <p:cNvSpPr>
                <a:spLocks noChangeArrowheads="1"/>
              </p:cNvSpPr>
              <p:nvPr/>
            </p:nvSpPr>
            <p:spPr bwMode="auto">
              <a:xfrm>
                <a:off x="4797426" y="1674812"/>
                <a:ext cx="708025"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12" name="Rectangle 114"/>
              <p:cNvSpPr>
                <a:spLocks noChangeArrowheads="1"/>
              </p:cNvSpPr>
              <p:nvPr/>
            </p:nvSpPr>
            <p:spPr bwMode="auto">
              <a:xfrm>
                <a:off x="4810126" y="1698625"/>
                <a:ext cx="903288" cy="2857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13" name="Rectangle 115"/>
              <p:cNvSpPr>
                <a:spLocks noChangeArrowheads="1"/>
              </p:cNvSpPr>
              <p:nvPr/>
            </p:nvSpPr>
            <p:spPr bwMode="auto">
              <a:xfrm>
                <a:off x="4811713" y="1725612"/>
                <a:ext cx="773113" cy="1587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15" name="Rectangle 117"/>
              <p:cNvSpPr>
                <a:spLocks noChangeArrowheads="1"/>
              </p:cNvSpPr>
              <p:nvPr/>
            </p:nvSpPr>
            <p:spPr bwMode="auto">
              <a:xfrm>
                <a:off x="4872038" y="1746250"/>
                <a:ext cx="492125" cy="206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23" name="Group 22"/>
            <p:cNvGrpSpPr/>
            <p:nvPr/>
          </p:nvGrpSpPr>
          <p:grpSpPr>
            <a:xfrm>
              <a:off x="4910138" y="1787525"/>
              <a:ext cx="3263901" cy="125412"/>
              <a:chOff x="4910138" y="1787525"/>
              <a:chExt cx="3263901" cy="125412"/>
            </a:xfrm>
          </p:grpSpPr>
          <p:sp>
            <p:nvSpPr>
              <p:cNvPr id="218" name="Rectangle 120"/>
              <p:cNvSpPr>
                <a:spLocks noChangeArrowheads="1"/>
              </p:cNvSpPr>
              <p:nvPr/>
            </p:nvSpPr>
            <p:spPr bwMode="auto">
              <a:xfrm>
                <a:off x="4910138" y="1787525"/>
                <a:ext cx="876300" cy="2222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20" name="Rectangle 122"/>
              <p:cNvSpPr>
                <a:spLocks noChangeArrowheads="1"/>
              </p:cNvSpPr>
              <p:nvPr/>
            </p:nvSpPr>
            <p:spPr bwMode="auto">
              <a:xfrm>
                <a:off x="4921251" y="1814512"/>
                <a:ext cx="1036638"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21" name="Rectangle 123"/>
              <p:cNvSpPr>
                <a:spLocks noChangeArrowheads="1"/>
              </p:cNvSpPr>
              <p:nvPr/>
            </p:nvSpPr>
            <p:spPr bwMode="auto">
              <a:xfrm>
                <a:off x="4927601" y="1830387"/>
                <a:ext cx="1020763"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23" name="Rectangle 125"/>
              <p:cNvSpPr>
                <a:spLocks noChangeArrowheads="1"/>
              </p:cNvSpPr>
              <p:nvPr/>
            </p:nvSpPr>
            <p:spPr bwMode="auto">
              <a:xfrm>
                <a:off x="4957763" y="1860550"/>
                <a:ext cx="715963" cy="2222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24" name="Rectangle 126"/>
              <p:cNvSpPr>
                <a:spLocks noChangeArrowheads="1"/>
              </p:cNvSpPr>
              <p:nvPr/>
            </p:nvSpPr>
            <p:spPr bwMode="auto">
              <a:xfrm>
                <a:off x="4981576" y="1874837"/>
                <a:ext cx="1676400" cy="2540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25" name="Rectangle 127"/>
              <p:cNvSpPr>
                <a:spLocks noChangeArrowheads="1"/>
              </p:cNvSpPr>
              <p:nvPr/>
            </p:nvSpPr>
            <p:spPr bwMode="auto">
              <a:xfrm>
                <a:off x="4981576" y="1887537"/>
                <a:ext cx="3192463" cy="2540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319" name="Group 318"/>
            <p:cNvGrpSpPr/>
            <p:nvPr/>
          </p:nvGrpSpPr>
          <p:grpSpPr>
            <a:xfrm>
              <a:off x="4987926" y="1917700"/>
              <a:ext cx="1189038" cy="196850"/>
              <a:chOff x="4987926" y="1917700"/>
              <a:chExt cx="1189038" cy="196850"/>
            </a:xfrm>
          </p:grpSpPr>
          <p:sp>
            <p:nvSpPr>
              <p:cNvPr id="227" name="Rectangle 129"/>
              <p:cNvSpPr>
                <a:spLocks noChangeArrowheads="1"/>
              </p:cNvSpPr>
              <p:nvPr/>
            </p:nvSpPr>
            <p:spPr bwMode="auto">
              <a:xfrm>
                <a:off x="4987926" y="1917700"/>
                <a:ext cx="790575" cy="206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28" name="Rectangle 130"/>
              <p:cNvSpPr>
                <a:spLocks noChangeArrowheads="1"/>
              </p:cNvSpPr>
              <p:nvPr/>
            </p:nvSpPr>
            <p:spPr bwMode="auto">
              <a:xfrm>
                <a:off x="4991101" y="1930400"/>
                <a:ext cx="666750" cy="2222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29" name="Rectangle 131"/>
              <p:cNvSpPr>
                <a:spLocks noChangeArrowheads="1"/>
              </p:cNvSpPr>
              <p:nvPr/>
            </p:nvSpPr>
            <p:spPr bwMode="auto">
              <a:xfrm>
                <a:off x="5008563" y="1946275"/>
                <a:ext cx="785813" cy="2222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30" name="Rectangle 132"/>
              <p:cNvSpPr>
                <a:spLocks noChangeArrowheads="1"/>
              </p:cNvSpPr>
              <p:nvPr/>
            </p:nvSpPr>
            <p:spPr bwMode="auto">
              <a:xfrm>
                <a:off x="5003801" y="1965325"/>
                <a:ext cx="671513" cy="190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31" name="Rectangle 133"/>
              <p:cNvSpPr>
                <a:spLocks noChangeArrowheads="1"/>
              </p:cNvSpPr>
              <p:nvPr/>
            </p:nvSpPr>
            <p:spPr bwMode="auto">
              <a:xfrm>
                <a:off x="5029201" y="1989137"/>
                <a:ext cx="631825" cy="2222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32" name="Rectangle 134"/>
              <p:cNvSpPr>
                <a:spLocks noChangeArrowheads="1"/>
              </p:cNvSpPr>
              <p:nvPr/>
            </p:nvSpPr>
            <p:spPr bwMode="auto">
              <a:xfrm>
                <a:off x="5026026" y="1979612"/>
                <a:ext cx="709613" cy="1746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33" name="Rectangle 135"/>
              <p:cNvSpPr>
                <a:spLocks noChangeArrowheads="1"/>
              </p:cNvSpPr>
              <p:nvPr/>
            </p:nvSpPr>
            <p:spPr bwMode="auto">
              <a:xfrm>
                <a:off x="5043488" y="2006600"/>
                <a:ext cx="881063" cy="206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34" name="Rectangle 136"/>
              <p:cNvSpPr>
                <a:spLocks noChangeArrowheads="1"/>
              </p:cNvSpPr>
              <p:nvPr/>
            </p:nvSpPr>
            <p:spPr bwMode="auto">
              <a:xfrm>
                <a:off x="5046663" y="2017712"/>
                <a:ext cx="790575" cy="190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35" name="Rectangle 137"/>
              <p:cNvSpPr>
                <a:spLocks noChangeArrowheads="1"/>
              </p:cNvSpPr>
              <p:nvPr/>
            </p:nvSpPr>
            <p:spPr bwMode="auto">
              <a:xfrm>
                <a:off x="5046663" y="2032000"/>
                <a:ext cx="981075" cy="206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36" name="Rectangle 138"/>
              <p:cNvSpPr>
                <a:spLocks noChangeArrowheads="1"/>
              </p:cNvSpPr>
              <p:nvPr/>
            </p:nvSpPr>
            <p:spPr bwMode="auto">
              <a:xfrm>
                <a:off x="5046663" y="2047875"/>
                <a:ext cx="768350" cy="2222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38" name="Rectangle 140"/>
              <p:cNvSpPr>
                <a:spLocks noChangeArrowheads="1"/>
              </p:cNvSpPr>
              <p:nvPr/>
            </p:nvSpPr>
            <p:spPr bwMode="auto">
              <a:xfrm>
                <a:off x="5051426" y="2074862"/>
                <a:ext cx="1125538" cy="2698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39" name="Rectangle 141"/>
              <p:cNvSpPr>
                <a:spLocks noChangeArrowheads="1"/>
              </p:cNvSpPr>
              <p:nvPr/>
            </p:nvSpPr>
            <p:spPr bwMode="auto">
              <a:xfrm>
                <a:off x="5051426" y="2093912"/>
                <a:ext cx="777875" cy="206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334" name="Group 333"/>
            <p:cNvGrpSpPr/>
            <p:nvPr/>
          </p:nvGrpSpPr>
          <p:grpSpPr>
            <a:xfrm>
              <a:off x="5059363" y="2106612"/>
              <a:ext cx="1392238" cy="311151"/>
              <a:chOff x="5059363" y="2106612"/>
              <a:chExt cx="1392238" cy="311151"/>
            </a:xfrm>
          </p:grpSpPr>
          <p:grpSp>
            <p:nvGrpSpPr>
              <p:cNvPr id="320" name="Group 319"/>
              <p:cNvGrpSpPr/>
              <p:nvPr/>
            </p:nvGrpSpPr>
            <p:grpSpPr>
              <a:xfrm>
                <a:off x="5059363" y="2106612"/>
                <a:ext cx="1392238" cy="180975"/>
                <a:chOff x="5059363" y="2106612"/>
                <a:chExt cx="1392238" cy="180975"/>
              </a:xfrm>
            </p:grpSpPr>
            <p:sp>
              <p:nvSpPr>
                <p:cNvPr id="240" name="Rectangle 142"/>
                <p:cNvSpPr>
                  <a:spLocks noChangeArrowheads="1"/>
                </p:cNvSpPr>
                <p:nvPr/>
              </p:nvSpPr>
              <p:spPr bwMode="auto">
                <a:xfrm>
                  <a:off x="5059363" y="2106612"/>
                  <a:ext cx="852488" cy="2540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1" name="Rectangle 143"/>
                <p:cNvSpPr>
                  <a:spLocks noChangeArrowheads="1"/>
                </p:cNvSpPr>
                <p:nvPr/>
              </p:nvSpPr>
              <p:spPr bwMode="auto">
                <a:xfrm>
                  <a:off x="5067301" y="2119312"/>
                  <a:ext cx="912813" cy="2698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3" name="Rectangle 145"/>
                <p:cNvSpPr>
                  <a:spLocks noChangeArrowheads="1"/>
                </p:cNvSpPr>
                <p:nvPr/>
              </p:nvSpPr>
              <p:spPr bwMode="auto">
                <a:xfrm>
                  <a:off x="5080001" y="2151062"/>
                  <a:ext cx="766763" cy="2222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5" name="Rectangle 147"/>
                <p:cNvSpPr>
                  <a:spLocks noChangeArrowheads="1"/>
                </p:cNvSpPr>
                <p:nvPr/>
              </p:nvSpPr>
              <p:spPr bwMode="auto">
                <a:xfrm>
                  <a:off x="5097463" y="2174875"/>
                  <a:ext cx="1354138" cy="2698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6" name="Rectangle 148"/>
                <p:cNvSpPr>
                  <a:spLocks noChangeArrowheads="1"/>
                </p:cNvSpPr>
                <p:nvPr/>
              </p:nvSpPr>
              <p:spPr bwMode="auto">
                <a:xfrm>
                  <a:off x="5091113" y="2197100"/>
                  <a:ext cx="1138238" cy="190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9" name="Rectangle 151"/>
                <p:cNvSpPr>
                  <a:spLocks noChangeArrowheads="1"/>
                </p:cNvSpPr>
                <p:nvPr/>
              </p:nvSpPr>
              <p:spPr bwMode="auto">
                <a:xfrm>
                  <a:off x="5111751" y="2247900"/>
                  <a:ext cx="873125" cy="2540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50" name="Rectangle 152"/>
                <p:cNvSpPr>
                  <a:spLocks noChangeArrowheads="1"/>
                </p:cNvSpPr>
                <p:nvPr/>
              </p:nvSpPr>
              <p:spPr bwMode="auto">
                <a:xfrm>
                  <a:off x="5106988" y="2268537"/>
                  <a:ext cx="731838" cy="190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333" name="Group 332"/>
              <p:cNvGrpSpPr/>
              <p:nvPr/>
            </p:nvGrpSpPr>
            <p:grpSpPr>
              <a:xfrm>
                <a:off x="5132388" y="2320925"/>
                <a:ext cx="950913" cy="96838"/>
                <a:chOff x="5132388" y="2320925"/>
                <a:chExt cx="950913" cy="96838"/>
              </a:xfrm>
            </p:grpSpPr>
            <p:sp>
              <p:nvSpPr>
                <p:cNvPr id="254" name="Rectangle 156"/>
                <p:cNvSpPr>
                  <a:spLocks noChangeArrowheads="1"/>
                </p:cNvSpPr>
                <p:nvPr/>
              </p:nvSpPr>
              <p:spPr bwMode="auto">
                <a:xfrm>
                  <a:off x="5132388" y="2320925"/>
                  <a:ext cx="950913"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55" name="Rectangle 157"/>
                <p:cNvSpPr>
                  <a:spLocks noChangeArrowheads="1"/>
                </p:cNvSpPr>
                <p:nvPr/>
              </p:nvSpPr>
              <p:spPr bwMode="auto">
                <a:xfrm>
                  <a:off x="5133976" y="2336800"/>
                  <a:ext cx="892175"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56" name="Rectangle 158"/>
                <p:cNvSpPr>
                  <a:spLocks noChangeArrowheads="1"/>
                </p:cNvSpPr>
                <p:nvPr/>
              </p:nvSpPr>
              <p:spPr bwMode="auto">
                <a:xfrm>
                  <a:off x="5133976" y="2352675"/>
                  <a:ext cx="887413"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57" name="Rectangle 159"/>
                <p:cNvSpPr>
                  <a:spLocks noChangeArrowheads="1"/>
                </p:cNvSpPr>
                <p:nvPr/>
              </p:nvSpPr>
              <p:spPr bwMode="auto">
                <a:xfrm>
                  <a:off x="5141913" y="2368550"/>
                  <a:ext cx="674688"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59" name="Rectangle 161"/>
                <p:cNvSpPr>
                  <a:spLocks noChangeArrowheads="1"/>
                </p:cNvSpPr>
                <p:nvPr/>
              </p:nvSpPr>
              <p:spPr bwMode="auto">
                <a:xfrm>
                  <a:off x="5146676" y="2397125"/>
                  <a:ext cx="854075" cy="206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grpSp>
          <p:nvGrpSpPr>
            <p:cNvPr id="335" name="Group 334"/>
            <p:cNvGrpSpPr/>
            <p:nvPr/>
          </p:nvGrpSpPr>
          <p:grpSpPr>
            <a:xfrm>
              <a:off x="5164138" y="2439987"/>
              <a:ext cx="1069975" cy="196850"/>
              <a:chOff x="5164138" y="2439987"/>
              <a:chExt cx="1069975" cy="196850"/>
            </a:xfrm>
          </p:grpSpPr>
          <p:sp>
            <p:nvSpPr>
              <p:cNvPr id="262" name="Rectangle 164"/>
              <p:cNvSpPr>
                <a:spLocks noChangeArrowheads="1"/>
              </p:cNvSpPr>
              <p:nvPr/>
            </p:nvSpPr>
            <p:spPr bwMode="auto">
              <a:xfrm>
                <a:off x="5164138" y="2439987"/>
                <a:ext cx="906463" cy="3492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3" name="Rectangle 165"/>
              <p:cNvSpPr>
                <a:spLocks noChangeArrowheads="1"/>
              </p:cNvSpPr>
              <p:nvPr/>
            </p:nvSpPr>
            <p:spPr bwMode="auto">
              <a:xfrm>
                <a:off x="5176838" y="2470150"/>
                <a:ext cx="771525" cy="190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6" name="Rectangle 168"/>
              <p:cNvSpPr>
                <a:spLocks noChangeArrowheads="1"/>
              </p:cNvSpPr>
              <p:nvPr/>
            </p:nvSpPr>
            <p:spPr bwMode="auto">
              <a:xfrm>
                <a:off x="5192713" y="2508250"/>
                <a:ext cx="666750" cy="3016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7" name="Rectangle 169"/>
              <p:cNvSpPr>
                <a:spLocks noChangeArrowheads="1"/>
              </p:cNvSpPr>
              <p:nvPr/>
            </p:nvSpPr>
            <p:spPr bwMode="auto">
              <a:xfrm>
                <a:off x="5194301" y="2522537"/>
                <a:ext cx="854075" cy="2698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8" name="Rectangle 170"/>
              <p:cNvSpPr>
                <a:spLocks noChangeArrowheads="1"/>
              </p:cNvSpPr>
              <p:nvPr/>
            </p:nvSpPr>
            <p:spPr bwMode="auto">
              <a:xfrm>
                <a:off x="5194301" y="2546350"/>
                <a:ext cx="730250" cy="190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0" name="Rectangle 172"/>
              <p:cNvSpPr>
                <a:spLocks noChangeArrowheads="1"/>
              </p:cNvSpPr>
              <p:nvPr/>
            </p:nvSpPr>
            <p:spPr bwMode="auto">
              <a:xfrm>
                <a:off x="5202238" y="2570162"/>
                <a:ext cx="1031875" cy="3492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1" name="Rectangle 173"/>
              <p:cNvSpPr>
                <a:spLocks noChangeArrowheads="1"/>
              </p:cNvSpPr>
              <p:nvPr/>
            </p:nvSpPr>
            <p:spPr bwMode="auto">
              <a:xfrm>
                <a:off x="5210176" y="2595562"/>
                <a:ext cx="941388" cy="2540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2" name="Rectangle 174"/>
              <p:cNvSpPr>
                <a:spLocks noChangeArrowheads="1"/>
              </p:cNvSpPr>
              <p:nvPr/>
            </p:nvSpPr>
            <p:spPr bwMode="auto">
              <a:xfrm>
                <a:off x="5207001" y="2614612"/>
                <a:ext cx="788988" cy="2222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336" name="Group 335"/>
            <p:cNvGrpSpPr/>
            <p:nvPr/>
          </p:nvGrpSpPr>
          <p:grpSpPr>
            <a:xfrm>
              <a:off x="5257801" y="2684462"/>
              <a:ext cx="727075" cy="138113"/>
              <a:chOff x="5257801" y="2684462"/>
              <a:chExt cx="727075" cy="138113"/>
            </a:xfrm>
          </p:grpSpPr>
          <p:sp>
            <p:nvSpPr>
              <p:cNvPr id="277" name="Rectangle 179"/>
              <p:cNvSpPr>
                <a:spLocks noChangeArrowheads="1"/>
              </p:cNvSpPr>
              <p:nvPr/>
            </p:nvSpPr>
            <p:spPr bwMode="auto">
              <a:xfrm>
                <a:off x="5257801" y="2684462"/>
                <a:ext cx="642938" cy="22225"/>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8" name="Rectangle 180"/>
              <p:cNvSpPr>
                <a:spLocks noChangeArrowheads="1"/>
              </p:cNvSpPr>
              <p:nvPr/>
            </p:nvSpPr>
            <p:spPr bwMode="auto">
              <a:xfrm>
                <a:off x="5275263" y="2701925"/>
                <a:ext cx="584200" cy="1746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9" name="Rectangle 181"/>
              <p:cNvSpPr>
                <a:spLocks noChangeArrowheads="1"/>
              </p:cNvSpPr>
              <p:nvPr/>
            </p:nvSpPr>
            <p:spPr bwMode="auto">
              <a:xfrm>
                <a:off x="5275263" y="2714625"/>
                <a:ext cx="442913" cy="2063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85" name="Rectangle 187"/>
              <p:cNvSpPr>
                <a:spLocks noChangeArrowheads="1"/>
              </p:cNvSpPr>
              <p:nvPr/>
            </p:nvSpPr>
            <p:spPr bwMode="auto">
              <a:xfrm>
                <a:off x="5316538" y="2798762"/>
                <a:ext cx="668338" cy="23813"/>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grpSp>
        <p:nvGrpSpPr>
          <p:cNvPr id="364" name="Group 363"/>
          <p:cNvGrpSpPr/>
          <p:nvPr/>
        </p:nvGrpSpPr>
        <p:grpSpPr>
          <a:xfrm>
            <a:off x="5851526" y="3308350"/>
            <a:ext cx="2655888" cy="1000126"/>
            <a:chOff x="5851526" y="3308350"/>
            <a:chExt cx="2655888" cy="1000126"/>
          </a:xfrm>
          <a:solidFill>
            <a:srgbClr val="FF5050"/>
          </a:solidFill>
          <a:effectLst>
            <a:outerShdw blurRad="50800" dist="38100" dir="2700000" algn="tl" rotWithShape="0">
              <a:prstClr val="black">
                <a:alpha val="40000"/>
              </a:prstClr>
            </a:outerShdw>
          </a:effectLst>
        </p:grpSpPr>
        <p:grpSp>
          <p:nvGrpSpPr>
            <p:cNvPr id="362" name="Group 361"/>
            <p:cNvGrpSpPr/>
            <p:nvPr/>
          </p:nvGrpSpPr>
          <p:grpSpPr>
            <a:xfrm>
              <a:off x="5851526" y="3308350"/>
              <a:ext cx="657225" cy="66675"/>
              <a:chOff x="5851526" y="3308350"/>
              <a:chExt cx="657225" cy="66675"/>
            </a:xfrm>
            <a:grpFill/>
          </p:grpSpPr>
          <p:sp>
            <p:nvSpPr>
              <p:cNvPr id="14" name="Rectangle 223"/>
              <p:cNvSpPr>
                <a:spLocks noChangeArrowheads="1"/>
              </p:cNvSpPr>
              <p:nvPr/>
            </p:nvSpPr>
            <p:spPr bwMode="auto">
              <a:xfrm>
                <a:off x="5851526" y="3308350"/>
                <a:ext cx="498475" cy="22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6" name="Rectangle 225"/>
              <p:cNvSpPr>
                <a:spLocks noChangeArrowheads="1"/>
              </p:cNvSpPr>
              <p:nvPr/>
            </p:nvSpPr>
            <p:spPr bwMode="auto">
              <a:xfrm>
                <a:off x="6034088" y="3335338"/>
                <a:ext cx="439738" cy="254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7" name="Rectangle 226"/>
              <p:cNvSpPr>
                <a:spLocks noChangeArrowheads="1"/>
              </p:cNvSpPr>
              <p:nvPr/>
            </p:nvSpPr>
            <p:spPr bwMode="auto">
              <a:xfrm>
                <a:off x="6076951" y="3346450"/>
                <a:ext cx="431800" cy="285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361" name="Group 360"/>
            <p:cNvGrpSpPr/>
            <p:nvPr/>
          </p:nvGrpSpPr>
          <p:grpSpPr>
            <a:xfrm>
              <a:off x="6683376" y="3490913"/>
              <a:ext cx="815975" cy="168275"/>
              <a:chOff x="6683376" y="3490913"/>
              <a:chExt cx="815975" cy="168275"/>
            </a:xfrm>
            <a:grpFill/>
          </p:grpSpPr>
          <p:sp>
            <p:nvSpPr>
              <p:cNvPr id="32" name="Rectangle 236"/>
              <p:cNvSpPr>
                <a:spLocks noChangeArrowheads="1"/>
              </p:cNvSpPr>
              <p:nvPr/>
            </p:nvSpPr>
            <p:spPr bwMode="auto">
              <a:xfrm>
                <a:off x="6683376" y="3490913"/>
                <a:ext cx="425450" cy="269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3" name="Rectangle 237"/>
              <p:cNvSpPr>
                <a:spLocks noChangeArrowheads="1"/>
              </p:cNvSpPr>
              <p:nvPr/>
            </p:nvSpPr>
            <p:spPr bwMode="auto">
              <a:xfrm>
                <a:off x="6745288" y="3506788"/>
                <a:ext cx="515938" cy="269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4" name="Rectangle 238"/>
              <p:cNvSpPr>
                <a:spLocks noChangeArrowheads="1"/>
              </p:cNvSpPr>
              <p:nvPr/>
            </p:nvSpPr>
            <p:spPr bwMode="auto">
              <a:xfrm>
                <a:off x="6753226" y="3529013"/>
                <a:ext cx="357188" cy="174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2" name="Rectangle 241"/>
              <p:cNvSpPr>
                <a:spLocks noChangeArrowheads="1"/>
              </p:cNvSpPr>
              <p:nvPr/>
            </p:nvSpPr>
            <p:spPr bwMode="auto">
              <a:xfrm>
                <a:off x="6792913" y="3565525"/>
                <a:ext cx="355600" cy="238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66" name="Rectangle 242"/>
              <p:cNvSpPr>
                <a:spLocks noChangeArrowheads="1"/>
              </p:cNvSpPr>
              <p:nvPr/>
            </p:nvSpPr>
            <p:spPr bwMode="auto">
              <a:xfrm>
                <a:off x="6834188" y="3579813"/>
                <a:ext cx="330200" cy="269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67" name="Rectangle 243"/>
              <p:cNvSpPr>
                <a:spLocks noChangeArrowheads="1"/>
              </p:cNvSpPr>
              <p:nvPr/>
            </p:nvSpPr>
            <p:spPr bwMode="auto">
              <a:xfrm>
                <a:off x="6856413" y="3592513"/>
                <a:ext cx="350838" cy="269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69" name="Rectangle 245"/>
              <p:cNvSpPr>
                <a:spLocks noChangeArrowheads="1"/>
              </p:cNvSpPr>
              <p:nvPr/>
            </p:nvSpPr>
            <p:spPr bwMode="auto">
              <a:xfrm>
                <a:off x="6937376" y="3622675"/>
                <a:ext cx="485775" cy="269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0" name="Rectangle 246"/>
              <p:cNvSpPr>
                <a:spLocks noChangeArrowheads="1"/>
              </p:cNvSpPr>
              <p:nvPr/>
            </p:nvSpPr>
            <p:spPr bwMode="auto">
              <a:xfrm>
                <a:off x="6997701" y="3638550"/>
                <a:ext cx="501650" cy="2063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359" name="Group 358"/>
            <p:cNvGrpSpPr/>
            <p:nvPr/>
          </p:nvGrpSpPr>
          <p:grpSpPr>
            <a:xfrm>
              <a:off x="7396163" y="3667125"/>
              <a:ext cx="1111251" cy="641351"/>
              <a:chOff x="7396163" y="3667125"/>
              <a:chExt cx="1111251" cy="641351"/>
            </a:xfrm>
            <a:grpFill/>
          </p:grpSpPr>
          <p:grpSp>
            <p:nvGrpSpPr>
              <p:cNvPr id="357" name="Group 356"/>
              <p:cNvGrpSpPr/>
              <p:nvPr/>
            </p:nvGrpSpPr>
            <p:grpSpPr>
              <a:xfrm>
                <a:off x="7396163" y="3667125"/>
                <a:ext cx="585788" cy="153988"/>
                <a:chOff x="7396163" y="3667125"/>
                <a:chExt cx="585788" cy="153988"/>
              </a:xfrm>
              <a:grpFill/>
            </p:grpSpPr>
            <p:sp>
              <p:nvSpPr>
                <p:cNvPr id="74" name="Rectangle 250"/>
                <p:cNvSpPr>
                  <a:spLocks noChangeArrowheads="1"/>
                </p:cNvSpPr>
                <p:nvPr/>
              </p:nvSpPr>
              <p:spPr bwMode="auto">
                <a:xfrm>
                  <a:off x="7432676" y="3703638"/>
                  <a:ext cx="363538" cy="174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nvGrpSpPr>
                <p:cNvPr id="355" name="Group 354"/>
                <p:cNvGrpSpPr/>
                <p:nvPr/>
              </p:nvGrpSpPr>
              <p:grpSpPr>
                <a:xfrm>
                  <a:off x="7396163" y="3667125"/>
                  <a:ext cx="585788" cy="153988"/>
                  <a:chOff x="7396163" y="3667125"/>
                  <a:chExt cx="585788" cy="153988"/>
                </a:xfrm>
                <a:grpFill/>
              </p:grpSpPr>
              <p:sp>
                <p:nvSpPr>
                  <p:cNvPr id="72" name="Rectangle 248"/>
                  <p:cNvSpPr>
                    <a:spLocks noChangeArrowheads="1"/>
                  </p:cNvSpPr>
                  <p:nvPr/>
                </p:nvSpPr>
                <p:spPr bwMode="auto">
                  <a:xfrm>
                    <a:off x="7396163" y="3667125"/>
                    <a:ext cx="341313" cy="238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3" name="Rectangle 249"/>
                  <p:cNvSpPr>
                    <a:spLocks noChangeArrowheads="1"/>
                  </p:cNvSpPr>
                  <p:nvPr/>
                </p:nvSpPr>
                <p:spPr bwMode="auto">
                  <a:xfrm>
                    <a:off x="7419976" y="3689350"/>
                    <a:ext cx="373063" cy="174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6" name="Rectangle 252"/>
                  <p:cNvSpPr>
                    <a:spLocks noChangeArrowheads="1"/>
                  </p:cNvSpPr>
                  <p:nvPr/>
                </p:nvSpPr>
                <p:spPr bwMode="auto">
                  <a:xfrm>
                    <a:off x="7475538" y="3722688"/>
                    <a:ext cx="360363" cy="269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9" name="Rectangle 254"/>
                  <p:cNvSpPr>
                    <a:spLocks noChangeArrowheads="1"/>
                  </p:cNvSpPr>
                  <p:nvPr/>
                </p:nvSpPr>
                <p:spPr bwMode="auto">
                  <a:xfrm>
                    <a:off x="7516813" y="3751263"/>
                    <a:ext cx="412750" cy="301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1" name="Rectangle 256"/>
                  <p:cNvSpPr>
                    <a:spLocks noChangeArrowheads="1"/>
                  </p:cNvSpPr>
                  <p:nvPr/>
                </p:nvSpPr>
                <p:spPr bwMode="auto">
                  <a:xfrm>
                    <a:off x="7553326" y="3781425"/>
                    <a:ext cx="363538" cy="238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2" name="Rectangle 257"/>
                  <p:cNvSpPr>
                    <a:spLocks noChangeArrowheads="1"/>
                  </p:cNvSpPr>
                  <p:nvPr/>
                </p:nvSpPr>
                <p:spPr bwMode="auto">
                  <a:xfrm>
                    <a:off x="7561263" y="3795713"/>
                    <a:ext cx="420688" cy="254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grpSp>
            <p:nvGrpSpPr>
              <p:cNvPr id="354" name="Group 353"/>
              <p:cNvGrpSpPr/>
              <p:nvPr/>
            </p:nvGrpSpPr>
            <p:grpSpPr>
              <a:xfrm>
                <a:off x="7612063" y="3840163"/>
                <a:ext cx="712788" cy="138112"/>
                <a:chOff x="7612063" y="3840163"/>
                <a:chExt cx="712788" cy="138112"/>
              </a:xfrm>
              <a:grpFill/>
            </p:grpSpPr>
            <p:sp>
              <p:nvSpPr>
                <p:cNvPr id="85" name="Rectangle 260"/>
                <p:cNvSpPr>
                  <a:spLocks noChangeArrowheads="1"/>
                </p:cNvSpPr>
                <p:nvPr/>
              </p:nvSpPr>
              <p:spPr bwMode="auto">
                <a:xfrm>
                  <a:off x="7612063" y="3840163"/>
                  <a:ext cx="379413"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6" name="Rectangle 261"/>
                <p:cNvSpPr>
                  <a:spLocks noChangeArrowheads="1"/>
                </p:cNvSpPr>
                <p:nvPr/>
              </p:nvSpPr>
              <p:spPr bwMode="auto">
                <a:xfrm>
                  <a:off x="7616826" y="3854450"/>
                  <a:ext cx="425450" cy="238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7" name="Rectangle 262"/>
                <p:cNvSpPr>
                  <a:spLocks noChangeArrowheads="1"/>
                </p:cNvSpPr>
                <p:nvPr/>
              </p:nvSpPr>
              <p:spPr bwMode="auto">
                <a:xfrm>
                  <a:off x="7612063" y="3870325"/>
                  <a:ext cx="385763" cy="142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8" name="Rectangle 263"/>
                <p:cNvSpPr>
                  <a:spLocks noChangeArrowheads="1"/>
                </p:cNvSpPr>
                <p:nvPr/>
              </p:nvSpPr>
              <p:spPr bwMode="auto">
                <a:xfrm>
                  <a:off x="7621588" y="3881438"/>
                  <a:ext cx="430213" cy="2063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9" name="Rectangle 264"/>
                <p:cNvSpPr>
                  <a:spLocks noChangeArrowheads="1"/>
                </p:cNvSpPr>
                <p:nvPr/>
              </p:nvSpPr>
              <p:spPr bwMode="auto">
                <a:xfrm>
                  <a:off x="7634288" y="3897313"/>
                  <a:ext cx="446088" cy="22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90" name="Rectangle 265"/>
                <p:cNvSpPr>
                  <a:spLocks noChangeArrowheads="1"/>
                </p:cNvSpPr>
                <p:nvPr/>
              </p:nvSpPr>
              <p:spPr bwMode="auto">
                <a:xfrm>
                  <a:off x="7645401" y="3911600"/>
                  <a:ext cx="679450" cy="238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91" name="Rectangle 266"/>
                <p:cNvSpPr>
                  <a:spLocks noChangeArrowheads="1"/>
                </p:cNvSpPr>
                <p:nvPr/>
              </p:nvSpPr>
              <p:spPr bwMode="auto">
                <a:xfrm>
                  <a:off x="7651751" y="3930650"/>
                  <a:ext cx="430213"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92" name="Rectangle 267"/>
                <p:cNvSpPr>
                  <a:spLocks noChangeArrowheads="1"/>
                </p:cNvSpPr>
                <p:nvPr/>
              </p:nvSpPr>
              <p:spPr bwMode="auto">
                <a:xfrm>
                  <a:off x="7654926" y="3943350"/>
                  <a:ext cx="450850" cy="22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93" name="Rectangle 268"/>
                <p:cNvSpPr>
                  <a:spLocks noChangeArrowheads="1"/>
                </p:cNvSpPr>
                <p:nvPr/>
              </p:nvSpPr>
              <p:spPr bwMode="auto">
                <a:xfrm>
                  <a:off x="7662863" y="3956050"/>
                  <a:ext cx="412750" cy="22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352" name="Group 351"/>
              <p:cNvGrpSpPr/>
              <p:nvPr/>
            </p:nvGrpSpPr>
            <p:grpSpPr>
              <a:xfrm>
                <a:off x="7672388" y="3970338"/>
                <a:ext cx="835026" cy="338138"/>
                <a:chOff x="7672388" y="3970338"/>
                <a:chExt cx="835026" cy="338138"/>
              </a:xfrm>
              <a:grpFill/>
            </p:grpSpPr>
            <p:sp>
              <p:nvSpPr>
                <p:cNvPr id="94" name="Rectangle 269"/>
                <p:cNvSpPr>
                  <a:spLocks noChangeArrowheads="1"/>
                </p:cNvSpPr>
                <p:nvPr/>
              </p:nvSpPr>
              <p:spPr bwMode="auto">
                <a:xfrm>
                  <a:off x="7672388" y="3970338"/>
                  <a:ext cx="488950" cy="22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96" name="Rectangle 271"/>
                <p:cNvSpPr>
                  <a:spLocks noChangeArrowheads="1"/>
                </p:cNvSpPr>
                <p:nvPr/>
              </p:nvSpPr>
              <p:spPr bwMode="auto">
                <a:xfrm>
                  <a:off x="7675563" y="3997325"/>
                  <a:ext cx="663575" cy="238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97" name="Rectangle 272"/>
                <p:cNvSpPr>
                  <a:spLocks noChangeArrowheads="1"/>
                </p:cNvSpPr>
                <p:nvPr/>
              </p:nvSpPr>
              <p:spPr bwMode="auto">
                <a:xfrm>
                  <a:off x="7686676" y="4016375"/>
                  <a:ext cx="639763" cy="2063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98" name="Rectangle 273"/>
                <p:cNvSpPr>
                  <a:spLocks noChangeArrowheads="1"/>
                </p:cNvSpPr>
                <p:nvPr/>
              </p:nvSpPr>
              <p:spPr bwMode="auto">
                <a:xfrm>
                  <a:off x="7693026" y="4029075"/>
                  <a:ext cx="646113" cy="22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99" name="Rectangle 274"/>
                <p:cNvSpPr>
                  <a:spLocks noChangeArrowheads="1"/>
                </p:cNvSpPr>
                <p:nvPr/>
              </p:nvSpPr>
              <p:spPr bwMode="auto">
                <a:xfrm>
                  <a:off x="7699376" y="4048125"/>
                  <a:ext cx="395288"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0" name="Rectangle 275"/>
                <p:cNvSpPr>
                  <a:spLocks noChangeArrowheads="1"/>
                </p:cNvSpPr>
                <p:nvPr/>
              </p:nvSpPr>
              <p:spPr bwMode="auto">
                <a:xfrm>
                  <a:off x="7718426" y="4054475"/>
                  <a:ext cx="685800" cy="238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1" name="Rectangle 276"/>
                <p:cNvSpPr>
                  <a:spLocks noChangeArrowheads="1"/>
                </p:cNvSpPr>
                <p:nvPr/>
              </p:nvSpPr>
              <p:spPr bwMode="auto">
                <a:xfrm>
                  <a:off x="7720013" y="4073525"/>
                  <a:ext cx="411163" cy="22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2" name="Rectangle 277"/>
                <p:cNvSpPr>
                  <a:spLocks noChangeArrowheads="1"/>
                </p:cNvSpPr>
                <p:nvPr/>
              </p:nvSpPr>
              <p:spPr bwMode="auto">
                <a:xfrm>
                  <a:off x="7727951" y="4086225"/>
                  <a:ext cx="622300" cy="2063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3" name="Rectangle 278"/>
                <p:cNvSpPr>
                  <a:spLocks noChangeArrowheads="1"/>
                </p:cNvSpPr>
                <p:nvPr/>
              </p:nvSpPr>
              <p:spPr bwMode="auto">
                <a:xfrm>
                  <a:off x="7742238" y="4105275"/>
                  <a:ext cx="382588" cy="174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4" name="Rectangle 279"/>
                <p:cNvSpPr>
                  <a:spLocks noChangeArrowheads="1"/>
                </p:cNvSpPr>
                <p:nvPr/>
              </p:nvSpPr>
              <p:spPr bwMode="auto">
                <a:xfrm>
                  <a:off x="7753351" y="4114800"/>
                  <a:ext cx="401638" cy="238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5" name="Rectangle 280"/>
                <p:cNvSpPr>
                  <a:spLocks noChangeArrowheads="1"/>
                </p:cNvSpPr>
                <p:nvPr/>
              </p:nvSpPr>
              <p:spPr bwMode="auto">
                <a:xfrm>
                  <a:off x="7759701" y="4135438"/>
                  <a:ext cx="368300" cy="142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6" name="Rectangle 281"/>
                <p:cNvSpPr>
                  <a:spLocks noChangeArrowheads="1"/>
                </p:cNvSpPr>
                <p:nvPr/>
              </p:nvSpPr>
              <p:spPr bwMode="auto">
                <a:xfrm>
                  <a:off x="7766051" y="4144963"/>
                  <a:ext cx="412750" cy="22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7" name="Rectangle 282"/>
                <p:cNvSpPr>
                  <a:spLocks noChangeArrowheads="1"/>
                </p:cNvSpPr>
                <p:nvPr/>
              </p:nvSpPr>
              <p:spPr bwMode="auto">
                <a:xfrm>
                  <a:off x="7770813" y="4164013"/>
                  <a:ext cx="409575" cy="174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8" name="Rectangle 283"/>
                <p:cNvSpPr>
                  <a:spLocks noChangeArrowheads="1"/>
                </p:cNvSpPr>
                <p:nvPr/>
              </p:nvSpPr>
              <p:spPr bwMode="auto">
                <a:xfrm>
                  <a:off x="7770813" y="4173538"/>
                  <a:ext cx="422275" cy="238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09" name="Rectangle 284"/>
                <p:cNvSpPr>
                  <a:spLocks noChangeArrowheads="1"/>
                </p:cNvSpPr>
                <p:nvPr/>
              </p:nvSpPr>
              <p:spPr bwMode="auto">
                <a:xfrm>
                  <a:off x="7912101" y="4187825"/>
                  <a:ext cx="344488" cy="22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0" name="Rectangle 285"/>
                <p:cNvSpPr>
                  <a:spLocks noChangeArrowheads="1"/>
                </p:cNvSpPr>
                <p:nvPr/>
              </p:nvSpPr>
              <p:spPr bwMode="auto">
                <a:xfrm>
                  <a:off x="7912101" y="4206875"/>
                  <a:ext cx="309563" cy="174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1" name="Rectangle 286"/>
                <p:cNvSpPr>
                  <a:spLocks noChangeArrowheads="1"/>
                </p:cNvSpPr>
                <p:nvPr/>
              </p:nvSpPr>
              <p:spPr bwMode="auto">
                <a:xfrm>
                  <a:off x="7921626" y="4216400"/>
                  <a:ext cx="365125" cy="238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2" name="Rectangle 287"/>
                <p:cNvSpPr>
                  <a:spLocks noChangeArrowheads="1"/>
                </p:cNvSpPr>
                <p:nvPr/>
              </p:nvSpPr>
              <p:spPr bwMode="auto">
                <a:xfrm>
                  <a:off x="7972426" y="4229100"/>
                  <a:ext cx="344488" cy="22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3" name="Rectangle 288"/>
                <p:cNvSpPr>
                  <a:spLocks noChangeArrowheads="1"/>
                </p:cNvSpPr>
                <p:nvPr/>
              </p:nvSpPr>
              <p:spPr bwMode="auto">
                <a:xfrm>
                  <a:off x="7974013" y="4241800"/>
                  <a:ext cx="376238" cy="254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4" name="Rectangle 289"/>
                <p:cNvSpPr>
                  <a:spLocks noChangeArrowheads="1"/>
                </p:cNvSpPr>
                <p:nvPr/>
              </p:nvSpPr>
              <p:spPr bwMode="auto">
                <a:xfrm>
                  <a:off x="7994651" y="4257675"/>
                  <a:ext cx="407988" cy="254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5" name="Rectangle 290"/>
                <p:cNvSpPr>
                  <a:spLocks noChangeArrowheads="1"/>
                </p:cNvSpPr>
                <p:nvPr/>
              </p:nvSpPr>
              <p:spPr bwMode="auto">
                <a:xfrm>
                  <a:off x="8093076" y="4271963"/>
                  <a:ext cx="414338" cy="2063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6" name="Rectangle 291"/>
                <p:cNvSpPr>
                  <a:spLocks noChangeArrowheads="1"/>
                </p:cNvSpPr>
                <p:nvPr/>
              </p:nvSpPr>
              <p:spPr bwMode="auto">
                <a:xfrm>
                  <a:off x="8140701" y="4287838"/>
                  <a:ext cx="344488" cy="2063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grpSp>
      <p:grpSp>
        <p:nvGrpSpPr>
          <p:cNvPr id="370" name="Group 369"/>
          <p:cNvGrpSpPr/>
          <p:nvPr/>
        </p:nvGrpSpPr>
        <p:grpSpPr>
          <a:xfrm>
            <a:off x="4908551" y="1798637"/>
            <a:ext cx="3478212" cy="2208213"/>
            <a:chOff x="4908551" y="1798637"/>
            <a:chExt cx="3478212" cy="2208213"/>
          </a:xfrm>
          <a:effectLst>
            <a:outerShdw blurRad="50800" dist="38100" dir="2700000" algn="tl" rotWithShape="0">
              <a:prstClr val="black">
                <a:alpha val="40000"/>
              </a:prstClr>
            </a:outerShdw>
          </a:effectLst>
        </p:grpSpPr>
        <p:grpSp>
          <p:nvGrpSpPr>
            <p:cNvPr id="366" name="Group 365"/>
            <p:cNvGrpSpPr/>
            <p:nvPr/>
          </p:nvGrpSpPr>
          <p:grpSpPr>
            <a:xfrm>
              <a:off x="4908551" y="1798637"/>
              <a:ext cx="1243012" cy="1457326"/>
              <a:chOff x="4908551" y="1798637"/>
              <a:chExt cx="1243012" cy="1457326"/>
            </a:xfrm>
          </p:grpSpPr>
          <p:sp>
            <p:nvSpPr>
              <p:cNvPr id="219" name="Rectangle 121"/>
              <p:cNvSpPr>
                <a:spLocks noChangeArrowheads="1"/>
              </p:cNvSpPr>
              <p:nvPr/>
            </p:nvSpPr>
            <p:spPr bwMode="auto">
              <a:xfrm>
                <a:off x="4908551" y="1798637"/>
                <a:ext cx="358775" cy="26988"/>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82" name="Rectangle 184"/>
              <p:cNvSpPr>
                <a:spLocks noChangeArrowheads="1"/>
              </p:cNvSpPr>
              <p:nvPr/>
            </p:nvSpPr>
            <p:spPr bwMode="auto">
              <a:xfrm>
                <a:off x="5300663" y="2757487"/>
                <a:ext cx="382588" cy="22225"/>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83" name="Rectangle 185"/>
              <p:cNvSpPr>
                <a:spLocks noChangeArrowheads="1"/>
              </p:cNvSpPr>
              <p:nvPr/>
            </p:nvSpPr>
            <p:spPr bwMode="auto">
              <a:xfrm>
                <a:off x="5300663" y="2770187"/>
                <a:ext cx="400050" cy="17463"/>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94" name="Rectangle 196"/>
              <p:cNvSpPr>
                <a:spLocks noChangeArrowheads="1"/>
              </p:cNvSpPr>
              <p:nvPr/>
            </p:nvSpPr>
            <p:spPr bwMode="auto">
              <a:xfrm>
                <a:off x="5437188" y="2930525"/>
                <a:ext cx="395288" cy="22225"/>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00" name="Rectangle 202"/>
              <p:cNvSpPr>
                <a:spLocks noChangeArrowheads="1"/>
              </p:cNvSpPr>
              <p:nvPr/>
            </p:nvSpPr>
            <p:spPr bwMode="auto">
              <a:xfrm>
                <a:off x="5480051" y="3016250"/>
                <a:ext cx="422275" cy="23813"/>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08" name="Rectangle 210"/>
              <p:cNvSpPr>
                <a:spLocks noChangeArrowheads="1"/>
              </p:cNvSpPr>
              <p:nvPr/>
            </p:nvSpPr>
            <p:spPr bwMode="auto">
              <a:xfrm>
                <a:off x="5570538" y="3132137"/>
                <a:ext cx="349250" cy="23813"/>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09" name="Rectangle 211"/>
              <p:cNvSpPr>
                <a:spLocks noChangeArrowheads="1"/>
              </p:cNvSpPr>
              <p:nvPr/>
            </p:nvSpPr>
            <p:spPr bwMode="auto">
              <a:xfrm>
                <a:off x="5600701" y="3146425"/>
                <a:ext cx="373063" cy="23813"/>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14" name="Rectangle 216"/>
              <p:cNvSpPr>
                <a:spLocks noChangeArrowheads="1"/>
              </p:cNvSpPr>
              <p:nvPr/>
            </p:nvSpPr>
            <p:spPr bwMode="auto">
              <a:xfrm>
                <a:off x="5691188" y="3217862"/>
                <a:ext cx="379413" cy="25400"/>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15" name="Rectangle 217"/>
              <p:cNvSpPr>
                <a:spLocks noChangeArrowheads="1"/>
              </p:cNvSpPr>
              <p:nvPr/>
            </p:nvSpPr>
            <p:spPr bwMode="auto">
              <a:xfrm>
                <a:off x="5726113" y="3235325"/>
                <a:ext cx="425450" cy="20638"/>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368" name="Group 367"/>
            <p:cNvGrpSpPr/>
            <p:nvPr/>
          </p:nvGrpSpPr>
          <p:grpSpPr>
            <a:xfrm>
              <a:off x="6207126" y="3378200"/>
              <a:ext cx="1112838" cy="296863"/>
              <a:chOff x="6207126" y="3378200"/>
              <a:chExt cx="1112838" cy="296863"/>
            </a:xfrm>
          </p:grpSpPr>
          <p:sp>
            <p:nvSpPr>
              <p:cNvPr id="19" name="Rectangle 228"/>
              <p:cNvSpPr>
                <a:spLocks noChangeArrowheads="1"/>
              </p:cNvSpPr>
              <p:nvPr/>
            </p:nvSpPr>
            <p:spPr bwMode="auto">
              <a:xfrm>
                <a:off x="6207126" y="3378200"/>
                <a:ext cx="355600" cy="23813"/>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0" name="Rectangle 229"/>
              <p:cNvSpPr>
                <a:spLocks noChangeArrowheads="1"/>
              </p:cNvSpPr>
              <p:nvPr/>
            </p:nvSpPr>
            <p:spPr bwMode="auto">
              <a:xfrm>
                <a:off x="6237288" y="3394075"/>
                <a:ext cx="382588" cy="20638"/>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2" name="Rectangle 231"/>
              <p:cNvSpPr>
                <a:spLocks noChangeArrowheads="1"/>
              </p:cNvSpPr>
              <p:nvPr/>
            </p:nvSpPr>
            <p:spPr bwMode="auto">
              <a:xfrm>
                <a:off x="6410326" y="3422650"/>
                <a:ext cx="330200" cy="22225"/>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 name="Rectangle 232"/>
              <p:cNvSpPr>
                <a:spLocks noChangeArrowheads="1"/>
              </p:cNvSpPr>
              <p:nvPr/>
            </p:nvSpPr>
            <p:spPr bwMode="auto">
              <a:xfrm>
                <a:off x="6472238" y="3436938"/>
                <a:ext cx="327025" cy="20638"/>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5" name="Rectangle 233"/>
              <p:cNvSpPr>
                <a:spLocks noChangeArrowheads="1"/>
              </p:cNvSpPr>
              <p:nvPr/>
            </p:nvSpPr>
            <p:spPr bwMode="auto">
              <a:xfrm>
                <a:off x="6491288" y="3449638"/>
                <a:ext cx="381000" cy="23813"/>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 name="Rectangle 234"/>
              <p:cNvSpPr>
                <a:spLocks noChangeArrowheads="1"/>
              </p:cNvSpPr>
              <p:nvPr/>
            </p:nvSpPr>
            <p:spPr bwMode="auto">
              <a:xfrm>
                <a:off x="6524626" y="3468688"/>
                <a:ext cx="293688" cy="20638"/>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0" name="Rectangle 235"/>
              <p:cNvSpPr>
                <a:spLocks noChangeArrowheads="1"/>
              </p:cNvSpPr>
              <p:nvPr/>
            </p:nvSpPr>
            <p:spPr bwMode="auto">
              <a:xfrm>
                <a:off x="6543676" y="3479800"/>
                <a:ext cx="358775" cy="23813"/>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7" name="Rectangle 239"/>
              <p:cNvSpPr>
                <a:spLocks noChangeArrowheads="1"/>
              </p:cNvSpPr>
              <p:nvPr/>
            </p:nvSpPr>
            <p:spPr bwMode="auto">
              <a:xfrm>
                <a:off x="6769101" y="3538538"/>
                <a:ext cx="323850" cy="14288"/>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8" name="Rectangle 240"/>
              <p:cNvSpPr>
                <a:spLocks noChangeArrowheads="1"/>
              </p:cNvSpPr>
              <p:nvPr/>
            </p:nvSpPr>
            <p:spPr bwMode="auto">
              <a:xfrm>
                <a:off x="6769101" y="3546475"/>
                <a:ext cx="382588" cy="19050"/>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68" name="Rectangle 244"/>
              <p:cNvSpPr>
                <a:spLocks noChangeArrowheads="1"/>
              </p:cNvSpPr>
              <p:nvPr/>
            </p:nvSpPr>
            <p:spPr bwMode="auto">
              <a:xfrm>
                <a:off x="6929438" y="3606800"/>
                <a:ext cx="309563" cy="26988"/>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1" name="Rectangle 247"/>
              <p:cNvSpPr>
                <a:spLocks noChangeArrowheads="1"/>
              </p:cNvSpPr>
              <p:nvPr/>
            </p:nvSpPr>
            <p:spPr bwMode="auto">
              <a:xfrm>
                <a:off x="7007226" y="3649663"/>
                <a:ext cx="312738" cy="25400"/>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369" name="Group 368"/>
            <p:cNvGrpSpPr/>
            <p:nvPr/>
          </p:nvGrpSpPr>
          <p:grpSpPr>
            <a:xfrm>
              <a:off x="7432676" y="3714750"/>
              <a:ext cx="954087" cy="292100"/>
              <a:chOff x="7432676" y="3714750"/>
              <a:chExt cx="954087" cy="292100"/>
            </a:xfrm>
          </p:grpSpPr>
          <p:sp>
            <p:nvSpPr>
              <p:cNvPr id="75" name="Rectangle 251"/>
              <p:cNvSpPr>
                <a:spLocks noChangeArrowheads="1"/>
              </p:cNvSpPr>
              <p:nvPr/>
            </p:nvSpPr>
            <p:spPr bwMode="auto">
              <a:xfrm>
                <a:off x="7432676" y="3714750"/>
                <a:ext cx="303213" cy="20638"/>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7" name="Rectangle 253"/>
              <p:cNvSpPr>
                <a:spLocks noChangeArrowheads="1"/>
              </p:cNvSpPr>
              <p:nvPr/>
            </p:nvSpPr>
            <p:spPr bwMode="auto">
              <a:xfrm>
                <a:off x="7508876" y="3741738"/>
                <a:ext cx="339725" cy="22225"/>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0" name="Rectangle 255"/>
              <p:cNvSpPr>
                <a:spLocks noChangeArrowheads="1"/>
              </p:cNvSpPr>
              <p:nvPr/>
            </p:nvSpPr>
            <p:spPr bwMode="auto">
              <a:xfrm>
                <a:off x="7535863" y="3770313"/>
                <a:ext cx="315913" cy="22225"/>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3" name="Rectangle 258"/>
              <p:cNvSpPr>
                <a:spLocks noChangeArrowheads="1"/>
              </p:cNvSpPr>
              <p:nvPr/>
            </p:nvSpPr>
            <p:spPr bwMode="auto">
              <a:xfrm>
                <a:off x="7607301" y="3810000"/>
                <a:ext cx="468313" cy="15875"/>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4" name="Rectangle 259"/>
              <p:cNvSpPr>
                <a:spLocks noChangeArrowheads="1"/>
              </p:cNvSpPr>
              <p:nvPr/>
            </p:nvSpPr>
            <p:spPr bwMode="auto">
              <a:xfrm>
                <a:off x="7604126" y="3824288"/>
                <a:ext cx="541338" cy="25400"/>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95" name="Rectangle 270"/>
              <p:cNvSpPr>
                <a:spLocks noChangeArrowheads="1"/>
              </p:cNvSpPr>
              <p:nvPr/>
            </p:nvSpPr>
            <p:spPr bwMode="auto">
              <a:xfrm>
                <a:off x="7669213" y="3981450"/>
                <a:ext cx="717550" cy="25400"/>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grpSp>
        <p:nvGrpSpPr>
          <p:cNvPr id="351" name="Group 350"/>
          <p:cNvGrpSpPr/>
          <p:nvPr/>
        </p:nvGrpSpPr>
        <p:grpSpPr>
          <a:xfrm>
            <a:off x="3611563" y="312737"/>
            <a:ext cx="3340100" cy="3119438"/>
            <a:chOff x="3611563" y="312737"/>
            <a:chExt cx="3340100" cy="3119438"/>
          </a:xfrm>
          <a:effectLst>
            <a:outerShdw blurRad="50800" dist="38100" dir="2700000" algn="tl" rotWithShape="0">
              <a:prstClr val="black">
                <a:alpha val="40000"/>
              </a:prstClr>
            </a:outerShdw>
          </a:effectLst>
        </p:grpSpPr>
        <p:grpSp>
          <p:nvGrpSpPr>
            <p:cNvPr id="339" name="Group 338"/>
            <p:cNvGrpSpPr/>
            <p:nvPr/>
          </p:nvGrpSpPr>
          <p:grpSpPr>
            <a:xfrm>
              <a:off x="3611563" y="312737"/>
              <a:ext cx="1397000" cy="1093788"/>
              <a:chOff x="3611563" y="312737"/>
              <a:chExt cx="1397000" cy="1093788"/>
            </a:xfrm>
          </p:grpSpPr>
          <p:sp>
            <p:nvSpPr>
              <p:cNvPr id="119" name="Rectangle 21"/>
              <p:cNvSpPr>
                <a:spLocks noChangeArrowheads="1"/>
              </p:cNvSpPr>
              <p:nvPr/>
            </p:nvSpPr>
            <p:spPr bwMode="auto">
              <a:xfrm>
                <a:off x="3611563" y="312737"/>
                <a:ext cx="309563"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1" name="Rectangle 23"/>
              <p:cNvSpPr>
                <a:spLocks noChangeArrowheads="1"/>
              </p:cNvSpPr>
              <p:nvPr/>
            </p:nvSpPr>
            <p:spPr bwMode="auto">
              <a:xfrm>
                <a:off x="3684588" y="342900"/>
                <a:ext cx="304800" cy="23813"/>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5" name="Rectangle 27"/>
              <p:cNvSpPr>
                <a:spLocks noChangeArrowheads="1"/>
              </p:cNvSpPr>
              <p:nvPr/>
            </p:nvSpPr>
            <p:spPr bwMode="auto">
              <a:xfrm>
                <a:off x="3757613" y="398462"/>
                <a:ext cx="473075" cy="28575"/>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9" name="Rectangle 31"/>
              <p:cNvSpPr>
                <a:spLocks noChangeArrowheads="1"/>
              </p:cNvSpPr>
              <p:nvPr/>
            </p:nvSpPr>
            <p:spPr bwMode="auto">
              <a:xfrm>
                <a:off x="3938588" y="469900"/>
                <a:ext cx="417513" cy="2698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36" name="Rectangle 38"/>
              <p:cNvSpPr>
                <a:spLocks noChangeArrowheads="1"/>
              </p:cNvSpPr>
              <p:nvPr/>
            </p:nvSpPr>
            <p:spPr bwMode="auto">
              <a:xfrm>
                <a:off x="4057651" y="574675"/>
                <a:ext cx="401638"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37" name="Rectangle 39"/>
              <p:cNvSpPr>
                <a:spLocks noChangeArrowheads="1"/>
              </p:cNvSpPr>
              <p:nvPr/>
            </p:nvSpPr>
            <p:spPr bwMode="auto">
              <a:xfrm>
                <a:off x="4119563" y="585787"/>
                <a:ext cx="388938"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39" name="Rectangle 41"/>
              <p:cNvSpPr>
                <a:spLocks noChangeArrowheads="1"/>
              </p:cNvSpPr>
              <p:nvPr/>
            </p:nvSpPr>
            <p:spPr bwMode="auto">
              <a:xfrm>
                <a:off x="4156076" y="614362"/>
                <a:ext cx="376238" cy="2698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41" name="Rectangle 43"/>
              <p:cNvSpPr>
                <a:spLocks noChangeArrowheads="1"/>
              </p:cNvSpPr>
              <p:nvPr/>
            </p:nvSpPr>
            <p:spPr bwMode="auto">
              <a:xfrm>
                <a:off x="4251326" y="644525"/>
                <a:ext cx="404813" cy="2698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45" name="Rectangle 47"/>
              <p:cNvSpPr>
                <a:spLocks noChangeArrowheads="1"/>
              </p:cNvSpPr>
              <p:nvPr/>
            </p:nvSpPr>
            <p:spPr bwMode="auto">
              <a:xfrm>
                <a:off x="4411663" y="715962"/>
                <a:ext cx="468313"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46" name="Rectangle 48"/>
              <p:cNvSpPr>
                <a:spLocks noChangeArrowheads="1"/>
              </p:cNvSpPr>
              <p:nvPr/>
            </p:nvSpPr>
            <p:spPr bwMode="auto">
              <a:xfrm>
                <a:off x="4414838" y="736600"/>
                <a:ext cx="420688" cy="2063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90" name="Rectangle 92"/>
              <p:cNvSpPr>
                <a:spLocks noChangeArrowheads="1"/>
              </p:cNvSpPr>
              <p:nvPr/>
            </p:nvSpPr>
            <p:spPr bwMode="auto">
              <a:xfrm>
                <a:off x="4630738" y="1381125"/>
                <a:ext cx="377825"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341" name="Group 340"/>
            <p:cNvGrpSpPr/>
            <p:nvPr/>
          </p:nvGrpSpPr>
          <p:grpSpPr>
            <a:xfrm>
              <a:off x="4841876" y="1730375"/>
              <a:ext cx="1068388" cy="955675"/>
              <a:chOff x="4841876" y="1730375"/>
              <a:chExt cx="1068388" cy="955675"/>
            </a:xfrm>
          </p:grpSpPr>
          <p:sp>
            <p:nvSpPr>
              <p:cNvPr id="214" name="Rectangle 116"/>
              <p:cNvSpPr>
                <a:spLocks noChangeArrowheads="1"/>
              </p:cNvSpPr>
              <p:nvPr/>
            </p:nvSpPr>
            <p:spPr bwMode="auto">
              <a:xfrm>
                <a:off x="4841876" y="1730375"/>
                <a:ext cx="411163" cy="23813"/>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16" name="Rectangle 118"/>
              <p:cNvSpPr>
                <a:spLocks noChangeArrowheads="1"/>
              </p:cNvSpPr>
              <p:nvPr/>
            </p:nvSpPr>
            <p:spPr bwMode="auto">
              <a:xfrm>
                <a:off x="4875213" y="1757362"/>
                <a:ext cx="415925" cy="22225"/>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17" name="Rectangle 119"/>
              <p:cNvSpPr>
                <a:spLocks noChangeArrowheads="1"/>
              </p:cNvSpPr>
              <p:nvPr/>
            </p:nvSpPr>
            <p:spPr bwMode="auto">
              <a:xfrm>
                <a:off x="4903788" y="1771650"/>
                <a:ext cx="522288"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22" name="Rectangle 124"/>
              <p:cNvSpPr>
                <a:spLocks noChangeArrowheads="1"/>
              </p:cNvSpPr>
              <p:nvPr/>
            </p:nvSpPr>
            <p:spPr bwMode="auto">
              <a:xfrm>
                <a:off x="4926013" y="1844675"/>
                <a:ext cx="417513"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26" name="Rectangle 128"/>
              <p:cNvSpPr>
                <a:spLocks noChangeArrowheads="1"/>
              </p:cNvSpPr>
              <p:nvPr/>
            </p:nvSpPr>
            <p:spPr bwMode="auto">
              <a:xfrm>
                <a:off x="4987926" y="1903412"/>
                <a:ext cx="381000" cy="15875"/>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37" name="Rectangle 139"/>
              <p:cNvSpPr>
                <a:spLocks noChangeArrowheads="1"/>
              </p:cNvSpPr>
              <p:nvPr/>
            </p:nvSpPr>
            <p:spPr bwMode="auto">
              <a:xfrm>
                <a:off x="5046663" y="2062162"/>
                <a:ext cx="357188" cy="22225"/>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2" name="Rectangle 144"/>
              <p:cNvSpPr>
                <a:spLocks noChangeArrowheads="1"/>
              </p:cNvSpPr>
              <p:nvPr/>
            </p:nvSpPr>
            <p:spPr bwMode="auto">
              <a:xfrm>
                <a:off x="5073651" y="2130425"/>
                <a:ext cx="419100" cy="2063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4" name="Rectangle 146"/>
              <p:cNvSpPr>
                <a:spLocks noChangeArrowheads="1"/>
              </p:cNvSpPr>
              <p:nvPr/>
            </p:nvSpPr>
            <p:spPr bwMode="auto">
              <a:xfrm>
                <a:off x="5081588" y="2162175"/>
                <a:ext cx="425450"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7" name="Rectangle 149"/>
              <p:cNvSpPr>
                <a:spLocks noChangeArrowheads="1"/>
              </p:cNvSpPr>
              <p:nvPr/>
            </p:nvSpPr>
            <p:spPr bwMode="auto">
              <a:xfrm>
                <a:off x="5099051" y="2208212"/>
                <a:ext cx="381000" cy="28575"/>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8" name="Rectangle 150"/>
              <p:cNvSpPr>
                <a:spLocks noChangeArrowheads="1"/>
              </p:cNvSpPr>
              <p:nvPr/>
            </p:nvSpPr>
            <p:spPr bwMode="auto">
              <a:xfrm>
                <a:off x="5099051" y="2233612"/>
                <a:ext cx="407988"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51" name="Rectangle 153"/>
              <p:cNvSpPr>
                <a:spLocks noChangeArrowheads="1"/>
              </p:cNvSpPr>
              <p:nvPr/>
            </p:nvSpPr>
            <p:spPr bwMode="auto">
              <a:xfrm>
                <a:off x="5110163" y="2279650"/>
                <a:ext cx="434975" cy="22225"/>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52" name="Rectangle 154"/>
              <p:cNvSpPr>
                <a:spLocks noChangeArrowheads="1"/>
              </p:cNvSpPr>
              <p:nvPr/>
            </p:nvSpPr>
            <p:spPr bwMode="auto">
              <a:xfrm>
                <a:off x="5111751" y="2295525"/>
                <a:ext cx="415925" cy="1905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53" name="Rectangle 155"/>
              <p:cNvSpPr>
                <a:spLocks noChangeArrowheads="1"/>
              </p:cNvSpPr>
              <p:nvPr/>
            </p:nvSpPr>
            <p:spPr bwMode="auto">
              <a:xfrm>
                <a:off x="5114926" y="2306637"/>
                <a:ext cx="450850"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58" name="Rectangle 160"/>
              <p:cNvSpPr>
                <a:spLocks noChangeArrowheads="1"/>
              </p:cNvSpPr>
              <p:nvPr/>
            </p:nvSpPr>
            <p:spPr bwMode="auto">
              <a:xfrm>
                <a:off x="5140326" y="2382837"/>
                <a:ext cx="396875" cy="2063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0" name="Rectangle 162"/>
              <p:cNvSpPr>
                <a:spLocks noChangeArrowheads="1"/>
              </p:cNvSpPr>
              <p:nvPr/>
            </p:nvSpPr>
            <p:spPr bwMode="auto">
              <a:xfrm>
                <a:off x="5157788" y="2408237"/>
                <a:ext cx="425450"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1" name="Rectangle 163"/>
              <p:cNvSpPr>
                <a:spLocks noChangeArrowheads="1"/>
              </p:cNvSpPr>
              <p:nvPr/>
            </p:nvSpPr>
            <p:spPr bwMode="auto">
              <a:xfrm>
                <a:off x="5157788" y="2425700"/>
                <a:ext cx="374650" cy="23813"/>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4" name="Rectangle 166"/>
              <p:cNvSpPr>
                <a:spLocks noChangeArrowheads="1"/>
              </p:cNvSpPr>
              <p:nvPr/>
            </p:nvSpPr>
            <p:spPr bwMode="auto">
              <a:xfrm>
                <a:off x="5184776" y="2481262"/>
                <a:ext cx="385763" cy="22225"/>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5" name="Rectangle 167"/>
              <p:cNvSpPr>
                <a:spLocks noChangeArrowheads="1"/>
              </p:cNvSpPr>
              <p:nvPr/>
            </p:nvSpPr>
            <p:spPr bwMode="auto">
              <a:xfrm>
                <a:off x="5184776" y="2498725"/>
                <a:ext cx="365125" cy="2063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9" name="Rectangle 171"/>
              <p:cNvSpPr>
                <a:spLocks noChangeArrowheads="1"/>
              </p:cNvSpPr>
              <p:nvPr/>
            </p:nvSpPr>
            <p:spPr bwMode="auto">
              <a:xfrm>
                <a:off x="5197476" y="2552700"/>
                <a:ext cx="368300" cy="23813"/>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3" name="Rectangle 175"/>
              <p:cNvSpPr>
                <a:spLocks noChangeArrowheads="1"/>
              </p:cNvSpPr>
              <p:nvPr/>
            </p:nvSpPr>
            <p:spPr bwMode="auto">
              <a:xfrm>
                <a:off x="5235576" y="2625725"/>
                <a:ext cx="674688" cy="2063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4" name="Rectangle 176"/>
              <p:cNvSpPr>
                <a:spLocks noChangeArrowheads="1"/>
              </p:cNvSpPr>
              <p:nvPr/>
            </p:nvSpPr>
            <p:spPr bwMode="auto">
              <a:xfrm>
                <a:off x="5237163" y="2640012"/>
                <a:ext cx="411163"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5" name="Rectangle 177"/>
              <p:cNvSpPr>
                <a:spLocks noChangeArrowheads="1"/>
              </p:cNvSpPr>
              <p:nvPr/>
            </p:nvSpPr>
            <p:spPr bwMode="auto">
              <a:xfrm>
                <a:off x="5256213" y="2655887"/>
                <a:ext cx="492125" cy="2063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6" name="Rectangle 178"/>
              <p:cNvSpPr>
                <a:spLocks noChangeArrowheads="1"/>
              </p:cNvSpPr>
              <p:nvPr/>
            </p:nvSpPr>
            <p:spPr bwMode="auto">
              <a:xfrm>
                <a:off x="5257801" y="2671762"/>
                <a:ext cx="415925" cy="1428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342" name="Group 341"/>
            <p:cNvGrpSpPr/>
            <p:nvPr/>
          </p:nvGrpSpPr>
          <p:grpSpPr>
            <a:xfrm>
              <a:off x="5237163" y="2722562"/>
              <a:ext cx="708026" cy="217488"/>
              <a:chOff x="5237163" y="2722562"/>
              <a:chExt cx="708026" cy="217488"/>
            </a:xfrm>
          </p:grpSpPr>
          <p:sp>
            <p:nvSpPr>
              <p:cNvPr id="117" name="Rectangle 19"/>
              <p:cNvSpPr>
                <a:spLocks noChangeArrowheads="1"/>
              </p:cNvSpPr>
              <p:nvPr/>
            </p:nvSpPr>
            <p:spPr bwMode="auto">
              <a:xfrm>
                <a:off x="5237163" y="2722562"/>
                <a:ext cx="454025" cy="28575"/>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80" name="Rectangle 182"/>
              <p:cNvSpPr>
                <a:spLocks noChangeArrowheads="1"/>
              </p:cNvSpPr>
              <p:nvPr/>
            </p:nvSpPr>
            <p:spPr bwMode="auto">
              <a:xfrm>
                <a:off x="5334001" y="2722562"/>
                <a:ext cx="377825" cy="28575"/>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81" name="Rectangle 183"/>
              <p:cNvSpPr>
                <a:spLocks noChangeArrowheads="1"/>
              </p:cNvSpPr>
              <p:nvPr/>
            </p:nvSpPr>
            <p:spPr bwMode="auto">
              <a:xfrm>
                <a:off x="5283201" y="2740025"/>
                <a:ext cx="508000"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84" name="Rectangle 186"/>
              <p:cNvSpPr>
                <a:spLocks noChangeArrowheads="1"/>
              </p:cNvSpPr>
              <p:nvPr/>
            </p:nvSpPr>
            <p:spPr bwMode="auto">
              <a:xfrm>
                <a:off x="5310188" y="2782887"/>
                <a:ext cx="496888" cy="2698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86" name="Rectangle 188"/>
              <p:cNvSpPr>
                <a:spLocks noChangeArrowheads="1"/>
              </p:cNvSpPr>
              <p:nvPr/>
            </p:nvSpPr>
            <p:spPr bwMode="auto">
              <a:xfrm>
                <a:off x="5334001" y="2813050"/>
                <a:ext cx="395288"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87" name="Rectangle 189"/>
              <p:cNvSpPr>
                <a:spLocks noChangeArrowheads="1"/>
              </p:cNvSpPr>
              <p:nvPr/>
            </p:nvSpPr>
            <p:spPr bwMode="auto">
              <a:xfrm>
                <a:off x="5356226" y="2832100"/>
                <a:ext cx="355600" cy="2063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88" name="Rectangle 190"/>
              <p:cNvSpPr>
                <a:spLocks noChangeArrowheads="1"/>
              </p:cNvSpPr>
              <p:nvPr/>
            </p:nvSpPr>
            <p:spPr bwMode="auto">
              <a:xfrm>
                <a:off x="5381626" y="2843212"/>
                <a:ext cx="422275" cy="23813"/>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89" name="Rectangle 191"/>
              <p:cNvSpPr>
                <a:spLocks noChangeArrowheads="1"/>
              </p:cNvSpPr>
              <p:nvPr/>
            </p:nvSpPr>
            <p:spPr bwMode="auto">
              <a:xfrm>
                <a:off x="5394326" y="2855912"/>
                <a:ext cx="481013" cy="2698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90" name="Rectangle 192"/>
              <p:cNvSpPr>
                <a:spLocks noChangeArrowheads="1"/>
              </p:cNvSpPr>
              <p:nvPr/>
            </p:nvSpPr>
            <p:spPr bwMode="auto">
              <a:xfrm>
                <a:off x="5399088" y="2874962"/>
                <a:ext cx="488950" cy="2063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91" name="Rectangle 193"/>
              <p:cNvSpPr>
                <a:spLocks noChangeArrowheads="1"/>
              </p:cNvSpPr>
              <p:nvPr/>
            </p:nvSpPr>
            <p:spPr bwMode="auto">
              <a:xfrm>
                <a:off x="5411788" y="2889250"/>
                <a:ext cx="377825" cy="2063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92" name="Rectangle 194"/>
              <p:cNvSpPr>
                <a:spLocks noChangeArrowheads="1"/>
              </p:cNvSpPr>
              <p:nvPr/>
            </p:nvSpPr>
            <p:spPr bwMode="auto">
              <a:xfrm>
                <a:off x="5432426" y="2905125"/>
                <a:ext cx="512763" cy="1905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93" name="Rectangle 195"/>
              <p:cNvSpPr>
                <a:spLocks noChangeArrowheads="1"/>
              </p:cNvSpPr>
              <p:nvPr/>
            </p:nvSpPr>
            <p:spPr bwMode="auto">
              <a:xfrm>
                <a:off x="5437188" y="2921000"/>
                <a:ext cx="438150" cy="1905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344" name="Group 343"/>
            <p:cNvGrpSpPr/>
            <p:nvPr/>
          </p:nvGrpSpPr>
          <p:grpSpPr>
            <a:xfrm>
              <a:off x="5438776" y="2944812"/>
              <a:ext cx="657225" cy="196850"/>
              <a:chOff x="5438776" y="2944812"/>
              <a:chExt cx="657225" cy="196850"/>
            </a:xfrm>
          </p:grpSpPr>
          <p:sp>
            <p:nvSpPr>
              <p:cNvPr id="295" name="Rectangle 197"/>
              <p:cNvSpPr>
                <a:spLocks noChangeArrowheads="1"/>
              </p:cNvSpPr>
              <p:nvPr/>
            </p:nvSpPr>
            <p:spPr bwMode="auto">
              <a:xfrm>
                <a:off x="5438776" y="2944812"/>
                <a:ext cx="376238" cy="23813"/>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96" name="Rectangle 198"/>
              <p:cNvSpPr>
                <a:spLocks noChangeArrowheads="1"/>
              </p:cNvSpPr>
              <p:nvPr/>
            </p:nvSpPr>
            <p:spPr bwMode="auto">
              <a:xfrm>
                <a:off x="5441951" y="2962275"/>
                <a:ext cx="366713" cy="1905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97" name="Rectangle 199"/>
              <p:cNvSpPr>
                <a:spLocks noChangeArrowheads="1"/>
              </p:cNvSpPr>
              <p:nvPr/>
            </p:nvSpPr>
            <p:spPr bwMode="auto">
              <a:xfrm>
                <a:off x="5446713" y="2973387"/>
                <a:ext cx="527050" cy="23813"/>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98" name="Rectangle 200"/>
              <p:cNvSpPr>
                <a:spLocks noChangeArrowheads="1"/>
              </p:cNvSpPr>
              <p:nvPr/>
            </p:nvSpPr>
            <p:spPr bwMode="auto">
              <a:xfrm>
                <a:off x="5456238" y="2990850"/>
                <a:ext cx="444500" cy="22225"/>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99" name="Rectangle 201"/>
              <p:cNvSpPr>
                <a:spLocks noChangeArrowheads="1"/>
              </p:cNvSpPr>
              <p:nvPr/>
            </p:nvSpPr>
            <p:spPr bwMode="auto">
              <a:xfrm>
                <a:off x="5468938" y="3001962"/>
                <a:ext cx="458788" cy="2698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01" name="Rectangle 203"/>
              <p:cNvSpPr>
                <a:spLocks noChangeArrowheads="1"/>
              </p:cNvSpPr>
              <p:nvPr/>
            </p:nvSpPr>
            <p:spPr bwMode="auto">
              <a:xfrm>
                <a:off x="5481638" y="3030537"/>
                <a:ext cx="557213" cy="22225"/>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02" name="Rectangle 204"/>
              <p:cNvSpPr>
                <a:spLocks noChangeArrowheads="1"/>
              </p:cNvSpPr>
              <p:nvPr/>
            </p:nvSpPr>
            <p:spPr bwMode="auto">
              <a:xfrm>
                <a:off x="5484813" y="3044825"/>
                <a:ext cx="463550"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03" name="Rectangle 205"/>
              <p:cNvSpPr>
                <a:spLocks noChangeArrowheads="1"/>
              </p:cNvSpPr>
              <p:nvPr/>
            </p:nvSpPr>
            <p:spPr bwMode="auto">
              <a:xfrm>
                <a:off x="5499101" y="3063875"/>
                <a:ext cx="531813" cy="22225"/>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04" name="Rectangle 206"/>
              <p:cNvSpPr>
                <a:spLocks noChangeArrowheads="1"/>
              </p:cNvSpPr>
              <p:nvPr/>
            </p:nvSpPr>
            <p:spPr bwMode="auto">
              <a:xfrm>
                <a:off x="5505451" y="3073400"/>
                <a:ext cx="590550"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05" name="Rectangle 207"/>
              <p:cNvSpPr>
                <a:spLocks noChangeArrowheads="1"/>
              </p:cNvSpPr>
              <p:nvPr/>
            </p:nvSpPr>
            <p:spPr bwMode="auto">
              <a:xfrm>
                <a:off x="5519738" y="3095625"/>
                <a:ext cx="447675" cy="17463"/>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06" name="Rectangle 208"/>
              <p:cNvSpPr>
                <a:spLocks noChangeArrowheads="1"/>
              </p:cNvSpPr>
              <p:nvPr/>
            </p:nvSpPr>
            <p:spPr bwMode="auto">
              <a:xfrm>
                <a:off x="5541963" y="3108325"/>
                <a:ext cx="498475" cy="15875"/>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07" name="Rectangle 209"/>
              <p:cNvSpPr>
                <a:spLocks noChangeArrowheads="1"/>
              </p:cNvSpPr>
              <p:nvPr/>
            </p:nvSpPr>
            <p:spPr bwMode="auto">
              <a:xfrm>
                <a:off x="5565776" y="3119437"/>
                <a:ext cx="473075" cy="22225"/>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348" name="Group 347"/>
            <p:cNvGrpSpPr/>
            <p:nvPr/>
          </p:nvGrpSpPr>
          <p:grpSpPr>
            <a:xfrm>
              <a:off x="5614988" y="3160712"/>
              <a:ext cx="627063" cy="66676"/>
              <a:chOff x="5614988" y="3160712"/>
              <a:chExt cx="627063" cy="66676"/>
            </a:xfrm>
          </p:grpSpPr>
          <p:sp>
            <p:nvSpPr>
              <p:cNvPr id="312" name="Rectangle 214"/>
              <p:cNvSpPr>
                <a:spLocks noChangeArrowheads="1"/>
              </p:cNvSpPr>
              <p:nvPr/>
            </p:nvSpPr>
            <p:spPr bwMode="auto">
              <a:xfrm>
                <a:off x="5657851" y="3194050"/>
                <a:ext cx="576263" cy="1905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nvGrpSpPr>
              <p:cNvPr id="347" name="Group 346"/>
              <p:cNvGrpSpPr/>
              <p:nvPr/>
            </p:nvGrpSpPr>
            <p:grpSpPr>
              <a:xfrm>
                <a:off x="5614988" y="3160712"/>
                <a:ext cx="627063" cy="66676"/>
                <a:chOff x="5614988" y="3160712"/>
                <a:chExt cx="627063" cy="66676"/>
              </a:xfrm>
            </p:grpSpPr>
            <p:sp>
              <p:nvSpPr>
                <p:cNvPr id="310" name="Rectangle 212"/>
                <p:cNvSpPr>
                  <a:spLocks noChangeArrowheads="1"/>
                </p:cNvSpPr>
                <p:nvPr/>
              </p:nvSpPr>
              <p:spPr bwMode="auto">
                <a:xfrm>
                  <a:off x="5614988" y="3160712"/>
                  <a:ext cx="509588" cy="2698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11" name="Rectangle 213"/>
                <p:cNvSpPr>
                  <a:spLocks noChangeArrowheads="1"/>
                </p:cNvSpPr>
                <p:nvPr/>
              </p:nvSpPr>
              <p:spPr bwMode="auto">
                <a:xfrm>
                  <a:off x="5643563" y="3175000"/>
                  <a:ext cx="598488"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13" name="Rectangle 215"/>
                <p:cNvSpPr>
                  <a:spLocks noChangeArrowheads="1"/>
                </p:cNvSpPr>
                <p:nvPr/>
              </p:nvSpPr>
              <p:spPr bwMode="auto">
                <a:xfrm>
                  <a:off x="5675313" y="3203575"/>
                  <a:ext cx="561975" cy="23813"/>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grpSp>
          <p:nvGrpSpPr>
            <p:cNvPr id="349" name="Group 348"/>
            <p:cNvGrpSpPr/>
            <p:nvPr/>
          </p:nvGrpSpPr>
          <p:grpSpPr>
            <a:xfrm>
              <a:off x="5738813" y="3246437"/>
              <a:ext cx="1212850" cy="185738"/>
              <a:chOff x="5738813" y="3246437"/>
              <a:chExt cx="1212850" cy="185738"/>
            </a:xfrm>
          </p:grpSpPr>
          <p:sp>
            <p:nvSpPr>
              <p:cNvPr id="316" name="Rectangle 218"/>
              <p:cNvSpPr>
                <a:spLocks noChangeArrowheads="1"/>
              </p:cNvSpPr>
              <p:nvPr/>
            </p:nvSpPr>
            <p:spPr bwMode="auto">
              <a:xfrm>
                <a:off x="5738813" y="3246437"/>
                <a:ext cx="568325" cy="25400"/>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1" name="Rectangle 220"/>
              <p:cNvSpPr>
                <a:spLocks noChangeArrowheads="1"/>
              </p:cNvSpPr>
              <p:nvPr/>
            </p:nvSpPr>
            <p:spPr bwMode="auto">
              <a:xfrm>
                <a:off x="5759451" y="3262313"/>
                <a:ext cx="941388" cy="23813"/>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 name="Rectangle 221"/>
              <p:cNvSpPr>
                <a:spLocks noChangeArrowheads="1"/>
              </p:cNvSpPr>
              <p:nvPr/>
            </p:nvSpPr>
            <p:spPr bwMode="auto">
              <a:xfrm>
                <a:off x="5802313" y="3282950"/>
                <a:ext cx="563563" cy="17463"/>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3" name="Rectangle 222"/>
              <p:cNvSpPr>
                <a:spLocks noChangeArrowheads="1"/>
              </p:cNvSpPr>
              <p:nvPr/>
            </p:nvSpPr>
            <p:spPr bwMode="auto">
              <a:xfrm>
                <a:off x="5815013" y="3294063"/>
                <a:ext cx="646113" cy="22225"/>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 name="Rectangle 224"/>
              <p:cNvSpPr>
                <a:spLocks noChangeArrowheads="1"/>
              </p:cNvSpPr>
              <p:nvPr/>
            </p:nvSpPr>
            <p:spPr bwMode="auto">
              <a:xfrm>
                <a:off x="5907088" y="3319463"/>
                <a:ext cx="841375" cy="26988"/>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8" name="Rectangle 227"/>
              <p:cNvSpPr>
                <a:spLocks noChangeArrowheads="1"/>
              </p:cNvSpPr>
              <p:nvPr/>
            </p:nvSpPr>
            <p:spPr bwMode="auto">
              <a:xfrm>
                <a:off x="6116638" y="3363913"/>
                <a:ext cx="682625" cy="22225"/>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1" name="Rectangle 230"/>
              <p:cNvSpPr>
                <a:spLocks noChangeArrowheads="1"/>
              </p:cNvSpPr>
              <p:nvPr/>
            </p:nvSpPr>
            <p:spPr bwMode="auto">
              <a:xfrm>
                <a:off x="6300788" y="3403600"/>
                <a:ext cx="650875" cy="28575"/>
              </a:xfrm>
              <a:prstGeom prst="rect">
                <a:avLst/>
              </a:prstGeom>
              <a:solidFill>
                <a:srgbClr val="00CC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sp>
        <p:nvSpPr>
          <p:cNvPr id="5" name="TextBox 66"/>
          <p:cNvSpPr txBox="1">
            <a:spLocks noChangeArrowheads="1"/>
          </p:cNvSpPr>
          <p:nvPr/>
        </p:nvSpPr>
        <p:spPr bwMode="auto">
          <a:xfrm>
            <a:off x="-1" y="4914627"/>
            <a:ext cx="3429001"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 © Grant Chalmers – https://pris.iaea.org</a:t>
            </a:r>
            <a:endParaRPr kumimoji="0" lang="en-US" sz="10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
        <p:nvSpPr>
          <p:cNvPr id="78" name="Rectangle 111"/>
          <p:cNvSpPr>
            <a:spLocks noChangeArrowheads="1"/>
          </p:cNvSpPr>
          <p:nvPr/>
        </p:nvSpPr>
        <p:spPr bwMode="auto">
          <a:xfrm>
            <a:off x="152400" y="514350"/>
            <a:ext cx="2895600" cy="914400"/>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28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pitchFamily="34" charset="0"/>
                <a:ea typeface="+mn-ea"/>
                <a:cs typeface="+mn-cs"/>
              </a:rPr>
              <a:t>Nuclear Global Builds</a:t>
            </a:r>
            <a:endParaRPr kumimoji="0" lang="en-US" sz="2800" b="1" i="1"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graphicFrame>
        <p:nvGraphicFramePr>
          <p:cNvPr id="6" name="Object 5"/>
          <p:cNvGraphicFramePr>
            <a:graphicFrameLocks noChangeAspect="1"/>
          </p:cNvGraphicFramePr>
          <p:nvPr/>
        </p:nvGraphicFramePr>
        <p:xfrm>
          <a:off x="0" y="5391150"/>
          <a:ext cx="3544887" cy="4064000"/>
        </p:xfrm>
        <a:graphic>
          <a:graphicData uri="http://schemas.openxmlformats.org/presentationml/2006/ole">
            <mc:AlternateContent xmlns:mc="http://schemas.openxmlformats.org/markup-compatibility/2006">
              <mc:Choice xmlns:v="urn:schemas-microsoft-com:vml" Requires="v">
                <p:oleObj r:id="rId6" imgW="7048800" imgH="8052120" progId="">
                  <p:embed/>
                </p:oleObj>
              </mc:Choice>
              <mc:Fallback>
                <p:oleObj r:id="rId6" imgW="7048800" imgH="8052120" progId="">
                  <p:embed/>
                  <p:pic>
                    <p:nvPicPr>
                      <p:cNvPr id="6" name="Object 5"/>
                      <p:cNvPicPr/>
                      <p:nvPr/>
                    </p:nvPicPr>
                    <p:blipFill>
                      <a:blip r:embed="rId7"/>
                      <a:stretch>
                        <a:fillRect/>
                      </a:stretch>
                    </p:blipFill>
                    <p:spPr>
                      <a:xfrm>
                        <a:off x="0" y="5391150"/>
                        <a:ext cx="3544887" cy="4064000"/>
                      </a:xfrm>
                      <a:prstGeom prst="rect">
                        <a:avLst/>
                      </a:prstGeom>
                    </p:spPr>
                  </p:pic>
                </p:oleObj>
              </mc:Fallback>
            </mc:AlternateContent>
          </a:graphicData>
        </a:graphic>
      </p:graphicFrame>
      <p:grpSp>
        <p:nvGrpSpPr>
          <p:cNvPr id="7" name="Group 6"/>
          <p:cNvGrpSpPr/>
          <p:nvPr/>
        </p:nvGrpSpPr>
        <p:grpSpPr>
          <a:xfrm>
            <a:off x="738054" y="1962150"/>
            <a:ext cx="1852746" cy="1289573"/>
            <a:chOff x="635349" y="2225011"/>
            <a:chExt cx="1852746" cy="1289573"/>
          </a:xfrm>
        </p:grpSpPr>
        <p:grpSp>
          <p:nvGrpSpPr>
            <p:cNvPr id="27" name="Group 26"/>
            <p:cNvGrpSpPr/>
            <p:nvPr/>
          </p:nvGrpSpPr>
          <p:grpSpPr>
            <a:xfrm>
              <a:off x="635349" y="2557406"/>
              <a:ext cx="968218" cy="292388"/>
              <a:chOff x="7192911" y="2162764"/>
              <a:chExt cx="968218" cy="292388"/>
            </a:xfrm>
          </p:grpSpPr>
          <p:sp>
            <p:nvSpPr>
              <p:cNvPr id="43" name="TextBox 136"/>
              <p:cNvSpPr txBox="1">
                <a:spLocks noChangeArrowheads="1"/>
              </p:cNvSpPr>
              <p:nvPr/>
            </p:nvSpPr>
            <p:spPr bwMode="auto">
              <a:xfrm>
                <a:off x="7428236" y="2162764"/>
                <a:ext cx="732893"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France</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4" name="Rectangle 78"/>
              <p:cNvSpPr>
                <a:spLocks noChangeArrowheads="1"/>
              </p:cNvSpPr>
              <p:nvPr/>
            </p:nvSpPr>
            <p:spPr bwMode="auto">
              <a:xfrm>
                <a:off x="7192911" y="2242488"/>
                <a:ext cx="228600" cy="137160"/>
              </a:xfrm>
              <a:prstGeom prst="rect">
                <a:avLst/>
              </a:prstGeom>
              <a:solidFill>
                <a:srgbClr val="00CC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28" name="Group 27"/>
            <p:cNvGrpSpPr/>
            <p:nvPr/>
          </p:nvGrpSpPr>
          <p:grpSpPr>
            <a:xfrm>
              <a:off x="635349" y="3222196"/>
              <a:ext cx="884862" cy="292388"/>
              <a:chOff x="7192911" y="2792564"/>
              <a:chExt cx="884862" cy="292388"/>
            </a:xfrm>
          </p:grpSpPr>
          <p:sp>
            <p:nvSpPr>
              <p:cNvPr id="41" name="TextBox 136"/>
              <p:cNvSpPr txBox="1">
                <a:spLocks noChangeArrowheads="1"/>
              </p:cNvSpPr>
              <p:nvPr/>
            </p:nvSpPr>
            <p:spPr bwMode="auto">
              <a:xfrm>
                <a:off x="7428236" y="2792564"/>
                <a:ext cx="649537"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China</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2" name="Rectangle 78"/>
              <p:cNvSpPr>
                <a:spLocks noChangeArrowheads="1"/>
              </p:cNvSpPr>
              <p:nvPr/>
            </p:nvSpPr>
            <p:spPr bwMode="auto">
              <a:xfrm>
                <a:off x="7192911" y="2869920"/>
                <a:ext cx="228600" cy="137160"/>
              </a:xfrm>
              <a:prstGeom prst="rect">
                <a:avLst/>
              </a:prstGeom>
              <a:solidFill>
                <a:srgbClr val="FF5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29" name="Group 28"/>
            <p:cNvGrpSpPr/>
            <p:nvPr/>
          </p:nvGrpSpPr>
          <p:grpSpPr>
            <a:xfrm>
              <a:off x="636324" y="2889801"/>
              <a:ext cx="1851771" cy="292388"/>
              <a:chOff x="7193886" y="2477664"/>
              <a:chExt cx="1851771" cy="292388"/>
            </a:xfrm>
          </p:grpSpPr>
          <p:sp>
            <p:nvSpPr>
              <p:cNvPr id="39" name="TextBox 136"/>
              <p:cNvSpPr txBox="1">
                <a:spLocks noChangeArrowheads="1"/>
              </p:cNvSpPr>
              <p:nvPr/>
            </p:nvSpPr>
            <p:spPr bwMode="auto">
              <a:xfrm>
                <a:off x="7429509" y="2477664"/>
                <a:ext cx="1616148"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Republic of Korea</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0" name="Rectangle 78"/>
              <p:cNvSpPr>
                <a:spLocks noChangeArrowheads="1"/>
              </p:cNvSpPr>
              <p:nvPr/>
            </p:nvSpPr>
            <p:spPr bwMode="auto">
              <a:xfrm>
                <a:off x="7193886" y="2556204"/>
                <a:ext cx="228600" cy="137160"/>
              </a:xfrm>
              <a:prstGeom prst="rect">
                <a:avLst/>
              </a:prstGeom>
              <a:solidFill>
                <a:srgbClr val="92D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31" name="Group 30"/>
            <p:cNvGrpSpPr/>
            <p:nvPr/>
          </p:nvGrpSpPr>
          <p:grpSpPr>
            <a:xfrm>
              <a:off x="635349" y="2225011"/>
              <a:ext cx="1489194" cy="292388"/>
              <a:chOff x="7192911" y="3107464"/>
              <a:chExt cx="1489194" cy="292388"/>
            </a:xfrm>
          </p:grpSpPr>
          <p:sp>
            <p:nvSpPr>
              <p:cNvPr id="35" name="TextBox 136"/>
              <p:cNvSpPr txBox="1">
                <a:spLocks noChangeArrowheads="1"/>
              </p:cNvSpPr>
              <p:nvPr/>
            </p:nvSpPr>
            <p:spPr bwMode="auto">
              <a:xfrm>
                <a:off x="7428236" y="3107464"/>
                <a:ext cx="1253869"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United States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36" name="Rectangle 78"/>
              <p:cNvSpPr>
                <a:spLocks noChangeArrowheads="1"/>
              </p:cNvSpPr>
              <p:nvPr/>
            </p:nvSpPr>
            <p:spPr bwMode="auto">
              <a:xfrm>
                <a:off x="7192911" y="3183636"/>
                <a:ext cx="228600" cy="137160"/>
              </a:xfrm>
              <a:prstGeom prst="rect">
                <a:avLst/>
              </a:prstGeom>
              <a:solidFill>
                <a:srgbClr val="FF9933"/>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sp>
        <p:nvSpPr>
          <p:cNvPr id="47" name="TextBox 136"/>
          <p:cNvSpPr txBox="1">
            <a:spLocks noChangeArrowheads="1"/>
          </p:cNvSpPr>
          <p:nvPr/>
        </p:nvSpPr>
        <p:spPr bwMode="auto">
          <a:xfrm>
            <a:off x="3643166" y="4372330"/>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1960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49" name="Straight Connector 48"/>
          <p:cNvCxnSpPr/>
          <p:nvPr/>
        </p:nvCxnSpPr>
        <p:spPr bwMode="auto">
          <a:xfrm rot="16200000">
            <a:off x="3917405" y="4358782"/>
            <a:ext cx="91440" cy="0"/>
          </a:xfrm>
          <a:prstGeom prst="line">
            <a:avLst/>
          </a:prstGeom>
          <a:noFill/>
          <a:ln w="12700" cap="flat" cmpd="sng" algn="ctr">
            <a:solidFill>
              <a:srgbClr val="000000"/>
            </a:solidFill>
            <a:prstDash val="solid"/>
            <a:round/>
            <a:headEnd type="none" w="med" len="med"/>
            <a:tailEnd type="none" w="med" len="med"/>
          </a:ln>
          <a:effectLst/>
        </p:spPr>
      </p:cxnSp>
      <p:sp>
        <p:nvSpPr>
          <p:cNvPr id="59" name="TextBox 136"/>
          <p:cNvSpPr txBox="1">
            <a:spLocks noChangeArrowheads="1"/>
          </p:cNvSpPr>
          <p:nvPr/>
        </p:nvSpPr>
        <p:spPr bwMode="auto">
          <a:xfrm>
            <a:off x="5137062" y="4372330"/>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1980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60" name="Straight Connector 59"/>
          <p:cNvCxnSpPr/>
          <p:nvPr/>
        </p:nvCxnSpPr>
        <p:spPr bwMode="auto">
          <a:xfrm rot="16200000">
            <a:off x="5411301" y="4358782"/>
            <a:ext cx="91440" cy="0"/>
          </a:xfrm>
          <a:prstGeom prst="line">
            <a:avLst/>
          </a:prstGeom>
          <a:noFill/>
          <a:ln w="12700" cap="flat" cmpd="sng" algn="ctr">
            <a:solidFill>
              <a:srgbClr val="000000"/>
            </a:solidFill>
            <a:prstDash val="solid"/>
            <a:round/>
            <a:headEnd type="none" w="med" len="med"/>
            <a:tailEnd type="none" w="med" len="med"/>
          </a:ln>
          <a:effectLst/>
        </p:spPr>
      </p:cxnSp>
      <p:sp>
        <p:nvSpPr>
          <p:cNvPr id="61" name="TextBox 136"/>
          <p:cNvSpPr txBox="1">
            <a:spLocks noChangeArrowheads="1"/>
          </p:cNvSpPr>
          <p:nvPr/>
        </p:nvSpPr>
        <p:spPr bwMode="auto">
          <a:xfrm>
            <a:off x="6623432" y="4372330"/>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62" name="Straight Connector 61"/>
          <p:cNvCxnSpPr/>
          <p:nvPr/>
        </p:nvCxnSpPr>
        <p:spPr bwMode="auto">
          <a:xfrm rot="16200000">
            <a:off x="6897671" y="4358782"/>
            <a:ext cx="91440" cy="0"/>
          </a:xfrm>
          <a:prstGeom prst="line">
            <a:avLst/>
          </a:prstGeom>
          <a:noFill/>
          <a:ln w="12700" cap="flat" cmpd="sng" algn="ctr">
            <a:solidFill>
              <a:srgbClr val="000000"/>
            </a:solidFill>
            <a:prstDash val="solid"/>
            <a:round/>
            <a:headEnd type="none" w="med" len="med"/>
            <a:tailEnd type="none" w="med" len="med"/>
          </a:ln>
          <a:effectLst/>
        </p:spPr>
      </p:cxnSp>
      <p:sp>
        <p:nvSpPr>
          <p:cNvPr id="63" name="TextBox 136"/>
          <p:cNvSpPr txBox="1">
            <a:spLocks noChangeArrowheads="1"/>
          </p:cNvSpPr>
          <p:nvPr/>
        </p:nvSpPr>
        <p:spPr bwMode="auto">
          <a:xfrm>
            <a:off x="8109804" y="4372330"/>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64" name="Straight Connector 63"/>
          <p:cNvCxnSpPr/>
          <p:nvPr/>
        </p:nvCxnSpPr>
        <p:spPr bwMode="auto">
          <a:xfrm rot="16200000">
            <a:off x="8384042" y="4358782"/>
            <a:ext cx="91440" cy="0"/>
          </a:xfrm>
          <a:prstGeom prst="line">
            <a:avLst/>
          </a:prstGeom>
          <a:noFill/>
          <a:ln w="12700" cap="flat" cmpd="sng" algn="ctr">
            <a:solidFill>
              <a:srgbClr val="000000"/>
            </a:solidFill>
            <a:prstDash val="solid"/>
            <a:round/>
            <a:headEnd type="none" w="med" len="med"/>
            <a:tailEnd type="none" w="med" len="med"/>
          </a:ln>
          <a:effectLst/>
        </p:spPr>
      </p:cxnSp>
      <p:sp>
        <p:nvSpPr>
          <p:cNvPr id="65" name="TextBox 136"/>
          <p:cNvSpPr txBox="1">
            <a:spLocks noChangeArrowheads="1"/>
          </p:cNvSpPr>
          <p:nvPr/>
        </p:nvSpPr>
        <p:spPr bwMode="auto">
          <a:xfrm>
            <a:off x="5646530" y="4579074"/>
            <a:ext cx="719108" cy="369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Time</a:t>
            </a:r>
            <a:endParaRPr kumimoji="0" lang="en-US" sz="18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317" name="Group 316">
            <a:extLst>
              <a:ext uri="{FF2B5EF4-FFF2-40B4-BE49-F238E27FC236}">
                <a16:creationId xmlns:a16="http://schemas.microsoft.com/office/drawing/2014/main" id="{640C8730-2685-44FC-AC6F-38174EF3AD71}"/>
              </a:ext>
            </a:extLst>
          </p:cNvPr>
          <p:cNvGrpSpPr/>
          <p:nvPr/>
        </p:nvGrpSpPr>
        <p:grpSpPr>
          <a:xfrm>
            <a:off x="5401951" y="258918"/>
            <a:ext cx="352166" cy="4008147"/>
            <a:chOff x="5401951" y="258918"/>
            <a:chExt cx="352166" cy="4008147"/>
          </a:xfrm>
        </p:grpSpPr>
        <p:sp>
          <p:nvSpPr>
            <p:cNvPr id="51" name="TextBox 136"/>
            <p:cNvSpPr txBox="1">
              <a:spLocks noChangeArrowheads="1"/>
            </p:cNvSpPr>
            <p:nvPr/>
          </p:nvSpPr>
          <p:spPr bwMode="auto">
            <a:xfrm rot="16200000">
              <a:off x="5266666" y="407815"/>
              <a:ext cx="636348" cy="33855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TMI</a:t>
              </a:r>
              <a:endParaRPr kumimoji="0" lang="en-US" sz="16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318" name="Straight Connector 317"/>
            <p:cNvCxnSpPr/>
            <p:nvPr/>
          </p:nvCxnSpPr>
          <p:spPr bwMode="auto">
            <a:xfrm flipV="1">
              <a:off x="5401951" y="285750"/>
              <a:ext cx="6351" cy="3981315"/>
            </a:xfrm>
            <a:prstGeom prst="line">
              <a:avLst/>
            </a:prstGeom>
            <a:noFill/>
            <a:ln w="31750" cap="flat" cmpd="sng" algn="ctr">
              <a:solidFill>
                <a:srgbClr val="FFFF00"/>
              </a:solidFill>
              <a:prstDash val="dash"/>
              <a:round/>
              <a:headEnd type="none" w="med" len="med"/>
              <a:tailEnd type="none" w="med" len="med"/>
            </a:ln>
            <a:effectLst/>
          </p:spPr>
        </p:cxnSp>
      </p:grpSp>
      <p:grpSp>
        <p:nvGrpSpPr>
          <p:cNvPr id="343" name="Group 342">
            <a:extLst>
              <a:ext uri="{FF2B5EF4-FFF2-40B4-BE49-F238E27FC236}">
                <a16:creationId xmlns:a16="http://schemas.microsoft.com/office/drawing/2014/main" id="{D1515E95-8764-4BDB-B8DF-E70F1DF3035C}"/>
              </a:ext>
            </a:extLst>
          </p:cNvPr>
          <p:cNvGrpSpPr/>
          <p:nvPr/>
        </p:nvGrpSpPr>
        <p:grpSpPr>
          <a:xfrm>
            <a:off x="5922959" y="285750"/>
            <a:ext cx="338554" cy="3981315"/>
            <a:chOff x="5922959" y="285750"/>
            <a:chExt cx="338554" cy="3981315"/>
          </a:xfrm>
        </p:grpSpPr>
        <p:sp>
          <p:nvSpPr>
            <p:cNvPr id="48" name="TextBox 136"/>
            <p:cNvSpPr txBox="1">
              <a:spLocks noChangeArrowheads="1"/>
            </p:cNvSpPr>
            <p:nvPr/>
          </p:nvSpPr>
          <p:spPr bwMode="auto">
            <a:xfrm rot="16200000">
              <a:off x="5479215" y="811452"/>
              <a:ext cx="1226042" cy="33855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Chernobyl</a:t>
              </a:r>
              <a:endParaRPr kumimoji="0" lang="en-US" sz="16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321" name="Straight Connector 320"/>
            <p:cNvCxnSpPr/>
            <p:nvPr/>
          </p:nvCxnSpPr>
          <p:spPr bwMode="auto">
            <a:xfrm flipV="1">
              <a:off x="5925003" y="285750"/>
              <a:ext cx="6351" cy="3981315"/>
            </a:xfrm>
            <a:prstGeom prst="line">
              <a:avLst/>
            </a:prstGeom>
            <a:noFill/>
            <a:ln w="31750" cap="flat" cmpd="sng" algn="ctr">
              <a:solidFill>
                <a:srgbClr val="FFFF00"/>
              </a:solidFill>
              <a:prstDash val="dash"/>
              <a:round/>
              <a:headEnd type="none" w="med" len="med"/>
              <a:tailEnd type="none" w="med" len="med"/>
            </a:ln>
            <a:effectLst/>
          </p:spPr>
        </p:cxnSp>
      </p:grpSp>
      <p:grpSp>
        <p:nvGrpSpPr>
          <p:cNvPr id="346" name="Group 345">
            <a:extLst>
              <a:ext uri="{FF2B5EF4-FFF2-40B4-BE49-F238E27FC236}">
                <a16:creationId xmlns:a16="http://schemas.microsoft.com/office/drawing/2014/main" id="{ED7D8F4D-BFDA-426B-82E4-F7C1B6ED6355}"/>
              </a:ext>
            </a:extLst>
          </p:cNvPr>
          <p:cNvGrpSpPr/>
          <p:nvPr/>
        </p:nvGrpSpPr>
        <p:grpSpPr>
          <a:xfrm>
            <a:off x="7560068" y="325940"/>
            <a:ext cx="407314" cy="3981315"/>
            <a:chOff x="7560068" y="325940"/>
            <a:chExt cx="407314" cy="3981315"/>
          </a:xfrm>
        </p:grpSpPr>
        <p:sp>
          <p:nvSpPr>
            <p:cNvPr id="371" name="TextBox 136">
              <a:extLst>
                <a:ext uri="{FF2B5EF4-FFF2-40B4-BE49-F238E27FC236}">
                  <a16:creationId xmlns:a16="http://schemas.microsoft.com/office/drawing/2014/main" id="{58891F41-C771-418D-9669-1D787F886F14}"/>
                </a:ext>
              </a:extLst>
            </p:cNvPr>
            <p:cNvSpPr txBox="1">
              <a:spLocks noChangeArrowheads="1"/>
            </p:cNvSpPr>
            <p:nvPr/>
          </p:nvSpPr>
          <p:spPr bwMode="auto">
            <a:xfrm rot="16200000">
              <a:off x="7122492" y="2377073"/>
              <a:ext cx="1351226" cy="33855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Fukushima</a:t>
              </a:r>
              <a:endParaRPr kumimoji="0" lang="en-US" sz="16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372" name="Straight Connector 371">
              <a:extLst>
                <a:ext uri="{FF2B5EF4-FFF2-40B4-BE49-F238E27FC236}">
                  <a16:creationId xmlns:a16="http://schemas.microsoft.com/office/drawing/2014/main" id="{F2300FF0-A935-4A02-A696-AB0C17E4CA5D}"/>
                </a:ext>
              </a:extLst>
            </p:cNvPr>
            <p:cNvCxnSpPr/>
            <p:nvPr/>
          </p:nvCxnSpPr>
          <p:spPr bwMode="auto">
            <a:xfrm flipV="1">
              <a:off x="7560068" y="325940"/>
              <a:ext cx="6351" cy="3981315"/>
            </a:xfrm>
            <a:prstGeom prst="line">
              <a:avLst/>
            </a:prstGeom>
            <a:noFill/>
            <a:ln w="31750" cap="flat" cmpd="sng" algn="ctr">
              <a:solidFill>
                <a:srgbClr val="FFFF00"/>
              </a:solidFill>
              <a:prstDash val="dash"/>
              <a:round/>
              <a:headEnd type="none" w="med" len="med"/>
              <a:tailEnd type="none" w="med" len="med"/>
            </a:ln>
            <a:effectLst/>
          </p:spPr>
        </p:cxnSp>
      </p:grpSp>
      <p:pic>
        <p:nvPicPr>
          <p:cNvPr id="1052" name="Picture 28" descr="https://www.economist.com/img/b/608/742/90/sites/default/files/20220326_STC111.png">
            <a:extLst>
              <a:ext uri="{FF2B5EF4-FFF2-40B4-BE49-F238E27FC236}">
                <a16:creationId xmlns:a16="http://schemas.microsoft.com/office/drawing/2014/main" id="{4D2B07BE-A7BC-4972-BF5E-D21750C2FC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929064" y="5229091"/>
            <a:ext cx="4214813" cy="5143500"/>
          </a:xfrm>
          <a:prstGeom prst="rect">
            <a:avLst/>
          </a:prstGeom>
          <a:noFill/>
          <a:extLst>
            <a:ext uri="{909E8E84-426E-40DD-AFC4-6F175D3DCCD1}">
              <a14:hiddenFill xmlns:a14="http://schemas.microsoft.com/office/drawing/2010/main">
                <a:solidFill>
                  <a:srgbClr val="FFFFFF"/>
                </a:solidFill>
              </a14:hiddenFill>
            </a:ext>
          </a:extLst>
        </p:spPr>
      </p:pic>
      <p:sp>
        <p:nvSpPr>
          <p:cNvPr id="356" name="Rectangle 355">
            <a:extLst>
              <a:ext uri="{FF2B5EF4-FFF2-40B4-BE49-F238E27FC236}">
                <a16:creationId xmlns:a16="http://schemas.microsoft.com/office/drawing/2014/main" id="{BC4145B2-7642-45C4-AE8F-245A9A67DFEB}"/>
              </a:ext>
            </a:extLst>
          </p:cNvPr>
          <p:cNvSpPr/>
          <p:nvPr/>
        </p:nvSpPr>
        <p:spPr>
          <a:xfrm>
            <a:off x="937576" y="1848475"/>
            <a:ext cx="7268849" cy="1446550"/>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Nuclear is an Asian story.</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SMRs could change that.</a:t>
            </a:r>
          </a:p>
        </p:txBody>
      </p:sp>
      <p:pic>
        <p:nvPicPr>
          <p:cNvPr id="3" name="Audio 2">
            <a:hlinkClick r:id="" action="ppaction://media"/>
            <a:extLst>
              <a:ext uri="{FF2B5EF4-FFF2-40B4-BE49-F238E27FC236}">
                <a16:creationId xmlns:a16="http://schemas.microsoft.com/office/drawing/2014/main" id="{E650EC11-8E86-4666-B094-26B40B2999C0}"/>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1703605544"/>
      </p:ext>
    </p:extLst>
  </p:cSld>
  <p:clrMapOvr>
    <a:masterClrMapping/>
  </p:clrMapOvr>
  <mc:AlternateContent xmlns:mc="http://schemas.openxmlformats.org/markup-compatibility/2006" xmlns:p14="http://schemas.microsoft.com/office/powerpoint/2010/main">
    <mc:Choice Requires="p14">
      <p:transition spd="med" p14:dur="700" advTm="60733">
        <p:fade/>
      </p:transition>
    </mc:Choice>
    <mc:Fallback xmlns="">
      <p:transition spd="med" advTm="607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338"/>
                                        </p:tgtEl>
                                        <p:attrNameLst>
                                          <p:attrName>style.visibility</p:attrName>
                                        </p:attrNameLst>
                                      </p:cBhvr>
                                      <p:to>
                                        <p:strVal val="visible"/>
                                      </p:to>
                                    </p:set>
                                    <p:animEffect transition="in" filter="wipe(up)">
                                      <p:cBhvr>
                                        <p:cTn id="11" dur="2000"/>
                                        <p:tgtEl>
                                          <p:spTgt spid="338"/>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317"/>
                                        </p:tgtEl>
                                        <p:attrNameLst>
                                          <p:attrName>style.visibility</p:attrName>
                                        </p:attrNameLst>
                                      </p:cBhvr>
                                      <p:to>
                                        <p:strVal val="visible"/>
                                      </p:to>
                                    </p:set>
                                    <p:animEffect transition="in" filter="wipe(up)">
                                      <p:cBhvr>
                                        <p:cTn id="16" dur="1000"/>
                                        <p:tgtEl>
                                          <p:spTgt spid="317"/>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351"/>
                                        </p:tgtEl>
                                        <p:attrNameLst>
                                          <p:attrName>style.visibility</p:attrName>
                                        </p:attrNameLst>
                                      </p:cBhvr>
                                      <p:to>
                                        <p:strVal val="visible"/>
                                      </p:to>
                                    </p:set>
                                    <p:animEffect transition="in" filter="wipe(up)">
                                      <p:cBhvr>
                                        <p:cTn id="21" dur="2000"/>
                                        <p:tgtEl>
                                          <p:spTgt spid="351"/>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nodeType="clickEffect">
                                  <p:stCondLst>
                                    <p:cond delay="0"/>
                                  </p:stCondLst>
                                  <p:childTnLst>
                                    <p:set>
                                      <p:cBhvr>
                                        <p:cTn id="25" dur="1" fill="hold">
                                          <p:stCondLst>
                                            <p:cond delay="0"/>
                                          </p:stCondLst>
                                        </p:cTn>
                                        <p:tgtEl>
                                          <p:spTgt spid="343"/>
                                        </p:tgtEl>
                                        <p:attrNameLst>
                                          <p:attrName>style.visibility</p:attrName>
                                        </p:attrNameLst>
                                      </p:cBhvr>
                                      <p:to>
                                        <p:strVal val="visible"/>
                                      </p:to>
                                    </p:set>
                                    <p:animEffect transition="in" filter="wipe(up)">
                                      <p:cBhvr>
                                        <p:cTn id="26" dur="1000"/>
                                        <p:tgtEl>
                                          <p:spTgt spid="343"/>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nodeType="clickEffect">
                                  <p:stCondLst>
                                    <p:cond delay="0"/>
                                  </p:stCondLst>
                                  <p:childTnLst>
                                    <p:set>
                                      <p:cBhvr>
                                        <p:cTn id="30" dur="1" fill="hold">
                                          <p:stCondLst>
                                            <p:cond delay="0"/>
                                          </p:stCondLst>
                                        </p:cTn>
                                        <p:tgtEl>
                                          <p:spTgt spid="370"/>
                                        </p:tgtEl>
                                        <p:attrNameLst>
                                          <p:attrName>style.visibility</p:attrName>
                                        </p:attrNameLst>
                                      </p:cBhvr>
                                      <p:to>
                                        <p:strVal val="visible"/>
                                      </p:to>
                                    </p:set>
                                    <p:animEffect transition="in" filter="wipe(up)">
                                      <p:cBhvr>
                                        <p:cTn id="31" dur="2000"/>
                                        <p:tgtEl>
                                          <p:spTgt spid="370"/>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1" fill="hold" nodeType="clickEffect">
                                  <p:stCondLst>
                                    <p:cond delay="0"/>
                                  </p:stCondLst>
                                  <p:childTnLst>
                                    <p:set>
                                      <p:cBhvr>
                                        <p:cTn id="35" dur="1" fill="hold">
                                          <p:stCondLst>
                                            <p:cond delay="0"/>
                                          </p:stCondLst>
                                        </p:cTn>
                                        <p:tgtEl>
                                          <p:spTgt spid="346"/>
                                        </p:tgtEl>
                                        <p:attrNameLst>
                                          <p:attrName>style.visibility</p:attrName>
                                        </p:attrNameLst>
                                      </p:cBhvr>
                                      <p:to>
                                        <p:strVal val="visible"/>
                                      </p:to>
                                    </p:set>
                                    <p:animEffect transition="in" filter="wipe(up)">
                                      <p:cBhvr>
                                        <p:cTn id="36" dur="1000"/>
                                        <p:tgtEl>
                                          <p:spTgt spid="346"/>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1" fill="hold" nodeType="clickEffect">
                                  <p:stCondLst>
                                    <p:cond delay="0"/>
                                  </p:stCondLst>
                                  <p:childTnLst>
                                    <p:set>
                                      <p:cBhvr>
                                        <p:cTn id="40" dur="1" fill="hold">
                                          <p:stCondLst>
                                            <p:cond delay="0"/>
                                          </p:stCondLst>
                                        </p:cTn>
                                        <p:tgtEl>
                                          <p:spTgt spid="364"/>
                                        </p:tgtEl>
                                        <p:attrNameLst>
                                          <p:attrName>style.visibility</p:attrName>
                                        </p:attrNameLst>
                                      </p:cBhvr>
                                      <p:to>
                                        <p:strVal val="visible"/>
                                      </p:to>
                                    </p:set>
                                    <p:animEffect transition="in" filter="wipe(up)">
                                      <p:cBhvr>
                                        <p:cTn id="41" dur="2000"/>
                                        <p:tgtEl>
                                          <p:spTgt spid="364"/>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xit" presetSubtype="0" fill="hold" nodeType="clickEffect">
                                  <p:stCondLst>
                                    <p:cond delay="0"/>
                                  </p:stCondLst>
                                  <p:childTnLst>
                                    <p:animEffect transition="out" filter="fade">
                                      <p:cBhvr>
                                        <p:cTn id="45" dur="500"/>
                                        <p:tgtEl>
                                          <p:spTgt spid="338"/>
                                        </p:tgtEl>
                                      </p:cBhvr>
                                    </p:animEffect>
                                    <p:set>
                                      <p:cBhvr>
                                        <p:cTn id="46" dur="1" fill="hold">
                                          <p:stCondLst>
                                            <p:cond delay="499"/>
                                          </p:stCondLst>
                                        </p:cTn>
                                        <p:tgtEl>
                                          <p:spTgt spid="338"/>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0" presetClass="exit" presetSubtype="0" fill="hold" nodeType="clickEffect">
                                  <p:stCondLst>
                                    <p:cond delay="0"/>
                                  </p:stCondLst>
                                  <p:childTnLst>
                                    <p:animEffect transition="out" filter="fade">
                                      <p:cBhvr>
                                        <p:cTn id="50" dur="500"/>
                                        <p:tgtEl>
                                          <p:spTgt spid="351"/>
                                        </p:tgtEl>
                                      </p:cBhvr>
                                    </p:animEffect>
                                    <p:set>
                                      <p:cBhvr>
                                        <p:cTn id="51" dur="1" fill="hold">
                                          <p:stCondLst>
                                            <p:cond delay="499"/>
                                          </p:stCondLst>
                                        </p:cTn>
                                        <p:tgtEl>
                                          <p:spTgt spid="351"/>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56"/>
                                        </p:tgtEl>
                                        <p:attrNameLst>
                                          <p:attrName>style.visibility</p:attrName>
                                        </p:attrNameLst>
                                      </p:cBhvr>
                                      <p:to>
                                        <p:strVal val="visible"/>
                                      </p:to>
                                    </p:set>
                                    <p:anim calcmode="lin" valueType="num">
                                      <p:cBhvr>
                                        <p:cTn id="56" dur="1000" fill="hold"/>
                                        <p:tgtEl>
                                          <p:spTgt spid="356"/>
                                        </p:tgtEl>
                                        <p:attrNameLst>
                                          <p:attrName>ppt_w</p:attrName>
                                        </p:attrNameLst>
                                      </p:cBhvr>
                                      <p:tavLst>
                                        <p:tav tm="0">
                                          <p:val>
                                            <p:fltVal val="0"/>
                                          </p:val>
                                        </p:tav>
                                        <p:tav tm="100000">
                                          <p:val>
                                            <p:strVal val="#ppt_w"/>
                                          </p:val>
                                        </p:tav>
                                      </p:tavLst>
                                    </p:anim>
                                    <p:anim calcmode="lin" valueType="num">
                                      <p:cBhvr>
                                        <p:cTn id="57" dur="1000" fill="hold"/>
                                        <p:tgtEl>
                                          <p:spTgt spid="356"/>
                                        </p:tgtEl>
                                        <p:attrNameLst>
                                          <p:attrName>ppt_h</p:attrName>
                                        </p:attrNameLst>
                                      </p:cBhvr>
                                      <p:tavLst>
                                        <p:tav tm="0">
                                          <p:val>
                                            <p:fltVal val="0"/>
                                          </p:val>
                                        </p:tav>
                                        <p:tav tm="100000">
                                          <p:val>
                                            <p:strVal val="#ppt_h"/>
                                          </p:val>
                                        </p:tav>
                                      </p:tavLst>
                                    </p:anim>
                                    <p:animEffect transition="in" filter="fade">
                                      <p:cBhvr>
                                        <p:cTn id="58" dur="1000"/>
                                        <p:tgtEl>
                                          <p:spTgt spid="35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9" fill="hold" display="0">
                  <p:stCondLst>
                    <p:cond delay="indefinite"/>
                  </p:stCondLst>
                  <p:endCondLst>
                    <p:cond evt="onStopAudio" delay="0">
                      <p:tgtEl>
                        <p:sldTgt/>
                      </p:tgtEl>
                    </p:cond>
                  </p:endCondLst>
                </p:cTn>
                <p:tgtEl>
                  <p:spTgt spid="3"/>
                </p:tgtEl>
              </p:cMediaNode>
            </p:audio>
          </p:childTnLst>
        </p:cTn>
      </p:par>
    </p:tnLst>
    <p:bldLst>
      <p:bldP spid="356"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187B0B6-F055-460E-ACCD-E6B9847C8706}"/>
              </a:ext>
            </a:extLst>
          </p:cNvPr>
          <p:cNvGrpSpPr/>
          <p:nvPr/>
        </p:nvGrpSpPr>
        <p:grpSpPr>
          <a:xfrm>
            <a:off x="-680286" y="-47625"/>
            <a:ext cx="10504572" cy="5238750"/>
            <a:chOff x="-680286" y="-47625"/>
            <a:chExt cx="10504572" cy="5238750"/>
          </a:xfrm>
        </p:grpSpPr>
        <p:grpSp>
          <p:nvGrpSpPr>
            <p:cNvPr id="4" name="No Lines">
              <a:extLst>
                <a:ext uri="{FF2B5EF4-FFF2-40B4-BE49-F238E27FC236}">
                  <a16:creationId xmlns:a16="http://schemas.microsoft.com/office/drawing/2014/main" id="{B678AE7C-2F3A-43CB-8195-15E0C9A1CBBA}"/>
                </a:ext>
              </a:extLst>
            </p:cNvPr>
            <p:cNvGrpSpPr/>
            <p:nvPr/>
          </p:nvGrpSpPr>
          <p:grpSpPr>
            <a:xfrm>
              <a:off x="-680286" y="-47625"/>
              <a:ext cx="10504572" cy="5238750"/>
              <a:chOff x="1247400" y="714142"/>
              <a:chExt cx="11852686" cy="5911069"/>
            </a:xfrm>
          </p:grpSpPr>
          <p:pic>
            <p:nvPicPr>
              <p:cNvPr id="9" name="No Lines">
                <a:extLst>
                  <a:ext uri="{FF2B5EF4-FFF2-40B4-BE49-F238E27FC236}">
                    <a16:creationId xmlns:a16="http://schemas.microsoft.com/office/drawing/2014/main" id="{C5F330B5-DE87-4475-A6EE-6500364EDD68}"/>
                  </a:ext>
                </a:extLst>
              </p:cNvPr>
              <p:cNvPicPr>
                <a:picLocks noChangeAspect="1"/>
              </p:cNvPicPr>
              <p:nvPr/>
            </p:nvPicPr>
            <p:blipFill>
              <a:blip r:embed="rId5"/>
              <a:stretch>
                <a:fillRect/>
              </a:stretch>
            </p:blipFill>
            <p:spPr>
              <a:xfrm>
                <a:off x="1247400" y="714142"/>
                <a:ext cx="11852686" cy="5911069"/>
              </a:xfrm>
              <a:prstGeom prst="rect">
                <a:avLst/>
              </a:prstGeom>
            </p:spPr>
          </p:pic>
          <p:sp>
            <p:nvSpPr>
              <p:cNvPr id="10" name="Oval 9">
                <a:extLst>
                  <a:ext uri="{FF2B5EF4-FFF2-40B4-BE49-F238E27FC236}">
                    <a16:creationId xmlns:a16="http://schemas.microsoft.com/office/drawing/2014/main" id="{F8D8B76F-D7CC-451B-8E6F-4746D1163172}"/>
                  </a:ext>
                </a:extLst>
              </p:cNvPr>
              <p:cNvSpPr/>
              <p:nvPr/>
            </p:nvSpPr>
            <p:spPr>
              <a:xfrm>
                <a:off x="3672205" y="338010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11" name="Oval 10">
                <a:extLst>
                  <a:ext uri="{FF2B5EF4-FFF2-40B4-BE49-F238E27FC236}">
                    <a16:creationId xmlns:a16="http://schemas.microsoft.com/office/drawing/2014/main" id="{DC0CD418-45CC-46F6-A011-B0D4BF4D076B}"/>
                  </a:ext>
                </a:extLst>
              </p:cNvPr>
              <p:cNvSpPr/>
              <p:nvPr/>
            </p:nvSpPr>
            <p:spPr>
              <a:xfrm>
                <a:off x="3724519" y="3389249"/>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12" name="Oval 11">
                <a:extLst>
                  <a:ext uri="{FF2B5EF4-FFF2-40B4-BE49-F238E27FC236}">
                    <a16:creationId xmlns:a16="http://schemas.microsoft.com/office/drawing/2014/main" id="{A90ED9B6-CE17-49A4-9FC0-5EF21DACEADD}"/>
                  </a:ext>
                </a:extLst>
              </p:cNvPr>
              <p:cNvSpPr/>
              <p:nvPr/>
            </p:nvSpPr>
            <p:spPr>
              <a:xfrm>
                <a:off x="3697930" y="333055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13" name="Oval 12">
                <a:extLst>
                  <a:ext uri="{FF2B5EF4-FFF2-40B4-BE49-F238E27FC236}">
                    <a16:creationId xmlns:a16="http://schemas.microsoft.com/office/drawing/2014/main" id="{8E55CE02-7443-4679-83E5-26222D10A7C1}"/>
                  </a:ext>
                </a:extLst>
              </p:cNvPr>
              <p:cNvSpPr/>
              <p:nvPr/>
            </p:nvSpPr>
            <p:spPr>
              <a:xfrm>
                <a:off x="3709338" y="3362002"/>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grpSp>
        <p:grpSp>
          <p:nvGrpSpPr>
            <p:cNvPr id="5" name="Group 4">
              <a:extLst>
                <a:ext uri="{FF2B5EF4-FFF2-40B4-BE49-F238E27FC236}">
                  <a16:creationId xmlns:a16="http://schemas.microsoft.com/office/drawing/2014/main" id="{9CDE05AE-CA2C-4547-850E-B0465B54D1B5}"/>
                </a:ext>
              </a:extLst>
            </p:cNvPr>
            <p:cNvGrpSpPr/>
            <p:nvPr/>
          </p:nvGrpSpPr>
          <p:grpSpPr>
            <a:xfrm>
              <a:off x="540537" y="4095750"/>
              <a:ext cx="8062927" cy="628431"/>
              <a:chOff x="1143000" y="4181687"/>
              <a:chExt cx="8062927" cy="628431"/>
            </a:xfrm>
          </p:grpSpPr>
          <p:pic>
            <p:nvPicPr>
              <p:cNvPr id="6" name="Picture 5">
                <a:extLst>
                  <a:ext uri="{FF2B5EF4-FFF2-40B4-BE49-F238E27FC236}">
                    <a16:creationId xmlns:a16="http://schemas.microsoft.com/office/drawing/2014/main" id="{B3032A36-5C6B-4ACB-BBA8-85489459C7E5}"/>
                  </a:ext>
                </a:extLst>
              </p:cNvPr>
              <p:cNvPicPr>
                <a:picLocks noChangeAspect="1"/>
              </p:cNvPicPr>
              <p:nvPr/>
            </p:nvPicPr>
            <p:blipFill>
              <a:blip r:embed="rId6"/>
              <a:stretch>
                <a:fillRect/>
              </a:stretch>
            </p:blipFill>
            <p:spPr>
              <a:xfrm>
                <a:off x="7910137" y="4222620"/>
                <a:ext cx="1295790" cy="546565"/>
              </a:xfrm>
              <a:prstGeom prst="rect">
                <a:avLst/>
              </a:prstGeom>
            </p:spPr>
          </p:pic>
          <p:pic>
            <p:nvPicPr>
              <p:cNvPr id="8" name="Picture 7">
                <a:extLst>
                  <a:ext uri="{FF2B5EF4-FFF2-40B4-BE49-F238E27FC236}">
                    <a16:creationId xmlns:a16="http://schemas.microsoft.com/office/drawing/2014/main" id="{21D7F522-A4E7-407A-B80B-F804B395FA7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43000" y="4181687"/>
                <a:ext cx="1371123" cy="628431"/>
              </a:xfrm>
              <a:prstGeom prst="rect">
                <a:avLst/>
              </a:prstGeom>
            </p:spPr>
          </p:pic>
        </p:grpSp>
      </p:grpSp>
      <p:sp>
        <p:nvSpPr>
          <p:cNvPr id="7" name="Rectangle 6"/>
          <p:cNvSpPr/>
          <p:nvPr/>
        </p:nvSpPr>
        <p:spPr>
          <a:xfrm>
            <a:off x="1295400" y="1279089"/>
            <a:ext cx="6553200" cy="2585323"/>
          </a:xfrm>
          <a:prstGeom prst="rect">
            <a:avLst/>
          </a:prstGeom>
          <a:noFill/>
          <a:ln w="9525" cap="flat" cmpd="sng" algn="ctr">
            <a:noFill/>
            <a:prstDash val="solid"/>
            <a:miter lim="800000"/>
            <a:headEnd/>
            <a:tailEnd/>
          </a:ln>
          <a:effectLst/>
        </p:spPr>
        <p:txBody>
          <a:bodyPr wrap="square">
            <a:spAutoFit/>
          </a:bodyPr>
          <a:lstStyle/>
          <a:p>
            <a:pPr lvl="0" algn="ctr">
              <a:spcBef>
                <a:spcPts val="0"/>
              </a:spcBef>
              <a:spcAft>
                <a:spcPts val="0"/>
              </a:spcAft>
              <a:buClr>
                <a:srgbClr val="FFCC66"/>
              </a:buClr>
              <a:buSzPct val="65000"/>
              <a:defRPr/>
            </a:pPr>
            <a:r>
              <a:rPr lang="en-US" sz="5400" b="1" cap="small" dirty="0">
                <a:solidFill>
                  <a:schemeClr val="accent6">
                    <a:lumMod val="20000"/>
                    <a:lumOff val="80000"/>
                  </a:schemeClr>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Broader Environmental Impacts</a:t>
            </a:r>
            <a:endParaRPr kumimoji="0" lang="en-US" sz="3600" b="1" i="1" u="none" strike="noStrike" kern="1200" cap="small" spc="0" normalizeH="0" baseline="0" noProof="0" dirty="0">
              <a:ln>
                <a:noFill/>
              </a:ln>
              <a:solidFill>
                <a:schemeClr val="accent6">
                  <a:lumMod val="20000"/>
                  <a:lumOff val="80000"/>
                </a:scheme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sp>
        <p:nvSpPr>
          <p:cNvPr id="14" name="Text Box 28">
            <a:extLst>
              <a:ext uri="{FF2B5EF4-FFF2-40B4-BE49-F238E27FC236}">
                <a16:creationId xmlns:a16="http://schemas.microsoft.com/office/drawing/2014/main" id="{24D28B77-C0AE-434D-BEB7-DB1AC4F1ABE6}"/>
              </a:ext>
            </a:extLst>
          </p:cNvPr>
          <p:cNvSpPr txBox="1">
            <a:spLocks noChangeArrowheads="1"/>
          </p:cNvSpPr>
          <p:nvPr/>
        </p:nvSpPr>
        <p:spPr bwMode="auto">
          <a:xfrm>
            <a:off x="3657600" y="4843555"/>
            <a:ext cx="537871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50000"/>
              </a:spcBef>
              <a:spcAft>
                <a:spcPct val="0"/>
              </a:spcAft>
              <a:buClrTx/>
              <a:buSzTx/>
              <a:buFontTx/>
              <a:buNone/>
              <a:tabLst/>
              <a:defRPr/>
            </a:pPr>
            <a:r>
              <a:rPr kumimoji="0" lang="en-US" alt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rPr>
              <a:t>Tinker 2022</a:t>
            </a:r>
            <a:endParaRPr kumimoji="0" lang="en-US" altLang="en-US" sz="1000" b="1" i="0" u="none" strike="noStrike" kern="1200" cap="none" spc="0" normalizeH="0" baseline="3000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endParaRPr>
          </a:p>
        </p:txBody>
      </p:sp>
      <p:pic>
        <p:nvPicPr>
          <p:cNvPr id="2" name="Audio 1">
            <a:hlinkClick r:id="" action="ppaction://media"/>
            <a:extLst>
              <a:ext uri="{FF2B5EF4-FFF2-40B4-BE49-F238E27FC236}">
                <a16:creationId xmlns:a16="http://schemas.microsoft.com/office/drawing/2014/main" id="{F55765CE-6A1C-483A-8837-CC66EB49028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82000" y="4381500"/>
            <a:ext cx="609600" cy="609600"/>
          </a:xfrm>
          <a:prstGeom prst="rect">
            <a:avLst/>
          </a:prstGeom>
        </p:spPr>
      </p:pic>
    </p:spTree>
    <p:extLst>
      <p:ext uri="{BB962C8B-B14F-4D97-AF65-F5344CB8AC3E}">
        <p14:creationId xmlns:p14="http://schemas.microsoft.com/office/powerpoint/2010/main" val="1932561132"/>
      </p:ext>
    </p:extLst>
  </p:cSld>
  <p:clrMapOvr>
    <a:masterClrMapping/>
  </p:clrMapOvr>
  <mc:AlternateContent xmlns:mc="http://schemas.openxmlformats.org/markup-compatibility/2006" xmlns:p14="http://schemas.microsoft.com/office/powerpoint/2010/main">
    <mc:Choice Requires="p14">
      <p:transition spd="med" p14:dur="700" advTm="1630">
        <p:fade/>
      </p:transition>
    </mc:Choice>
    <mc:Fallback xmlns="">
      <p:transition spd="med" advTm="16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6B9254A-99AF-400C-8F90-D272B7B8DDF7}"/>
              </a:ext>
            </a:extLst>
          </p:cNvPr>
          <p:cNvGrpSpPr/>
          <p:nvPr/>
        </p:nvGrpSpPr>
        <p:grpSpPr>
          <a:xfrm>
            <a:off x="5029199" y="141480"/>
            <a:ext cx="3766321" cy="2307109"/>
            <a:chOff x="381000" y="112241"/>
            <a:chExt cx="3766321" cy="2307109"/>
          </a:xfrm>
        </p:grpSpPr>
        <p:pic>
          <p:nvPicPr>
            <p:cNvPr id="6" name="Picture 28" descr="Soil Pollution: Meaning, Types, Effects, Causes &amp; More - Leverage Edu">
              <a:extLst>
                <a:ext uri="{FF2B5EF4-FFF2-40B4-BE49-F238E27FC236}">
                  <a16:creationId xmlns:a16="http://schemas.microsoft.com/office/drawing/2014/main" id="{A88090C0-6706-496B-BD93-B67796EBF25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1000" y="112241"/>
              <a:ext cx="3681005" cy="2307109"/>
            </a:xfrm>
            <a:prstGeom prst="rect">
              <a:avLst/>
            </a:prstGeom>
            <a:noFill/>
            <a:effectLst>
              <a:outerShdw blurRad="127000" dist="38100" dir="2700000" sx="101000" sy="101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9EBF6CE-049D-4C20-A126-8EA623124205}"/>
                </a:ext>
              </a:extLst>
            </p:cNvPr>
            <p:cNvSpPr txBox="1"/>
            <p:nvPr/>
          </p:nvSpPr>
          <p:spPr>
            <a:xfrm>
              <a:off x="2166121" y="251503"/>
              <a:ext cx="1981200" cy="646331"/>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66FF66"/>
                  </a:solidFill>
                  <a:effectLst>
                    <a:outerShdw blurRad="38100" dist="38100" dir="2700000" algn="tl">
                      <a:srgbClr val="000000">
                        <a:alpha val="43137"/>
                      </a:srgbClr>
                    </a:outerShdw>
                  </a:effectLst>
                  <a:uLnTx/>
                  <a:uFillTx/>
                  <a:latin typeface="Arial" charset="0"/>
                  <a:ea typeface="+mn-ea"/>
                  <a:cs typeface="+mn-cs"/>
                </a:rPr>
                <a:t>Land</a:t>
              </a:r>
            </a:p>
          </p:txBody>
        </p:sp>
      </p:grpSp>
      <p:grpSp>
        <p:nvGrpSpPr>
          <p:cNvPr id="8" name="Group 7">
            <a:extLst>
              <a:ext uri="{FF2B5EF4-FFF2-40B4-BE49-F238E27FC236}">
                <a16:creationId xmlns:a16="http://schemas.microsoft.com/office/drawing/2014/main" id="{FDC60FE4-61D7-4915-BEF0-F493604BCDF4}"/>
              </a:ext>
            </a:extLst>
          </p:cNvPr>
          <p:cNvGrpSpPr/>
          <p:nvPr/>
        </p:nvGrpSpPr>
        <p:grpSpPr>
          <a:xfrm>
            <a:off x="5029200" y="2571750"/>
            <a:ext cx="3706250" cy="2435959"/>
            <a:chOff x="381000" y="2638628"/>
            <a:chExt cx="3706250" cy="2435959"/>
          </a:xfrm>
        </p:grpSpPr>
        <p:pic>
          <p:nvPicPr>
            <p:cNvPr id="9" name="Picture 8" descr="Water Pollution In The Ocean. Garbage, Waste. Eco Concept Royalty Free  Cliparts, Vectors, And Stock Illustration. Image 135537776.">
              <a:extLst>
                <a:ext uri="{FF2B5EF4-FFF2-40B4-BE49-F238E27FC236}">
                  <a16:creationId xmlns:a16="http://schemas.microsoft.com/office/drawing/2014/main" id="{C19D3E25-0EAE-420D-8153-B71B2445A7F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1000" y="2638628"/>
              <a:ext cx="3681005" cy="2435959"/>
            </a:xfrm>
            <a:prstGeom prst="rect">
              <a:avLst/>
            </a:prstGeom>
            <a:noFill/>
            <a:effectLst>
              <a:outerShdw blurRad="127000" dist="38100" dir="2700000" sx="101000" sy="101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C312DBD-249C-4F8E-9C35-F0705385F38D}"/>
                </a:ext>
              </a:extLst>
            </p:cNvPr>
            <p:cNvSpPr txBox="1"/>
            <p:nvPr/>
          </p:nvSpPr>
          <p:spPr>
            <a:xfrm>
              <a:off x="2226191" y="3601134"/>
              <a:ext cx="1861059" cy="646331"/>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charset="0"/>
                  <a:ea typeface="+mn-ea"/>
                  <a:cs typeface="+mn-cs"/>
                </a:rPr>
                <a:t>Water</a:t>
              </a:r>
            </a:p>
          </p:txBody>
        </p:sp>
      </p:grpSp>
      <p:grpSp>
        <p:nvGrpSpPr>
          <p:cNvPr id="11" name="Group 10">
            <a:extLst>
              <a:ext uri="{FF2B5EF4-FFF2-40B4-BE49-F238E27FC236}">
                <a16:creationId xmlns:a16="http://schemas.microsoft.com/office/drawing/2014/main" id="{367249B5-7BE6-4A84-B030-A9C423460822}"/>
              </a:ext>
            </a:extLst>
          </p:cNvPr>
          <p:cNvGrpSpPr/>
          <p:nvPr/>
        </p:nvGrpSpPr>
        <p:grpSpPr>
          <a:xfrm>
            <a:off x="48343" y="2729407"/>
            <a:ext cx="4666145" cy="2281603"/>
            <a:chOff x="4443684" y="2845132"/>
            <a:chExt cx="4349796" cy="2126918"/>
          </a:xfrm>
        </p:grpSpPr>
        <p:pic>
          <p:nvPicPr>
            <p:cNvPr id="12" name="Picture 4" descr="1,750 Cartoon Of A Smoke Stacks Stock Photos, Pictures &amp;amp; Royalty-Free  Images - iStock">
              <a:extLst>
                <a:ext uri="{FF2B5EF4-FFF2-40B4-BE49-F238E27FC236}">
                  <a16:creationId xmlns:a16="http://schemas.microsoft.com/office/drawing/2014/main" id="{B0309206-2B34-4EDD-9765-200B57A4C1E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02480" y="2876550"/>
              <a:ext cx="4191000" cy="2095500"/>
            </a:xfrm>
            <a:prstGeom prst="rect">
              <a:avLst/>
            </a:prstGeom>
            <a:noFill/>
            <a:effectLst>
              <a:outerShdw blurRad="127000" dist="38100" dir="2700000" sx="101000" sy="101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C31D2D08-140B-478B-B9E5-CBFEAF76E753}"/>
                </a:ext>
              </a:extLst>
            </p:cNvPr>
            <p:cNvSpPr txBox="1"/>
            <p:nvPr/>
          </p:nvSpPr>
          <p:spPr>
            <a:xfrm>
              <a:off x="4443684" y="2845132"/>
              <a:ext cx="1132408" cy="646331"/>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DADADA">
                      <a:lumMod val="10000"/>
                    </a:srgbClr>
                  </a:solidFill>
                  <a:effectLst>
                    <a:outerShdw blurRad="38100" dist="38100" dir="2700000" algn="tl">
                      <a:srgbClr val="000000">
                        <a:alpha val="43137"/>
                      </a:srgbClr>
                    </a:outerShdw>
                  </a:effectLst>
                  <a:uLnTx/>
                  <a:uFillTx/>
                  <a:latin typeface="Arial" charset="0"/>
                  <a:ea typeface="+mn-ea"/>
                  <a:cs typeface="+mn-cs"/>
                </a:rPr>
                <a:t>Air</a:t>
              </a:r>
            </a:p>
          </p:txBody>
        </p:sp>
      </p:grpSp>
      <p:grpSp>
        <p:nvGrpSpPr>
          <p:cNvPr id="14" name="Group 13">
            <a:extLst>
              <a:ext uri="{FF2B5EF4-FFF2-40B4-BE49-F238E27FC236}">
                <a16:creationId xmlns:a16="http://schemas.microsoft.com/office/drawing/2014/main" id="{D80AF7D7-9683-4925-AE67-A7BAC1944EB5}"/>
              </a:ext>
            </a:extLst>
          </p:cNvPr>
          <p:cNvGrpSpPr/>
          <p:nvPr/>
        </p:nvGrpSpPr>
        <p:grpSpPr>
          <a:xfrm>
            <a:off x="274835" y="116023"/>
            <a:ext cx="4419600" cy="2511482"/>
            <a:chOff x="274835" y="116023"/>
            <a:chExt cx="4419600" cy="2511482"/>
          </a:xfrm>
        </p:grpSpPr>
        <p:pic>
          <p:nvPicPr>
            <p:cNvPr id="15" name="Picture 32" descr="Why Is the Sky Blue? - Inspero">
              <a:extLst>
                <a:ext uri="{FF2B5EF4-FFF2-40B4-BE49-F238E27FC236}">
                  <a16:creationId xmlns:a16="http://schemas.microsoft.com/office/drawing/2014/main" id="{0C3ED4F3-6182-49DB-B6A6-C73DBFE24284}"/>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74835" y="141480"/>
              <a:ext cx="4419600" cy="2486025"/>
            </a:xfrm>
            <a:prstGeom prst="rect">
              <a:avLst/>
            </a:prstGeom>
            <a:noFill/>
            <a:effectLst>
              <a:outerShdw blurRad="127000" dist="38100" dir="2700000" sx="101000" sy="101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DC712852-C781-4C8C-B682-E51B7836272D}"/>
                </a:ext>
              </a:extLst>
            </p:cNvPr>
            <p:cNvSpPr txBox="1"/>
            <p:nvPr/>
          </p:nvSpPr>
          <p:spPr>
            <a:xfrm>
              <a:off x="332578" y="116023"/>
              <a:ext cx="1861059" cy="646331"/>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00B0F0"/>
                  </a:solidFill>
                  <a:effectLst>
                    <a:outerShdw blurRad="38100" dist="38100" dir="2700000" algn="tl">
                      <a:srgbClr val="000000">
                        <a:alpha val="43137"/>
                      </a:srgbClr>
                    </a:outerShdw>
                  </a:effectLst>
                  <a:uLnTx/>
                  <a:uFillTx/>
                  <a:latin typeface="Arial" charset="0"/>
                  <a:ea typeface="+mn-ea"/>
                  <a:cs typeface="+mn-cs"/>
                </a:rPr>
                <a:t>Climate</a:t>
              </a:r>
            </a:p>
          </p:txBody>
        </p:sp>
      </p:grpSp>
      <p:sp>
        <p:nvSpPr>
          <p:cNvPr id="17" name="TextBox 16">
            <a:extLst>
              <a:ext uri="{FF2B5EF4-FFF2-40B4-BE49-F238E27FC236}">
                <a16:creationId xmlns:a16="http://schemas.microsoft.com/office/drawing/2014/main" id="{0A00D7C0-49EF-40E8-A93C-1A29583638DD}"/>
              </a:ext>
            </a:extLst>
          </p:cNvPr>
          <p:cNvSpPr txBox="1"/>
          <p:nvPr/>
        </p:nvSpPr>
        <p:spPr>
          <a:xfrm>
            <a:off x="1323731" y="1848475"/>
            <a:ext cx="6496539" cy="1446550"/>
          </a:xfrm>
          <a:prstGeom prst="rect">
            <a:avLst/>
          </a:prstGeom>
          <a:solidFill>
            <a:srgbClr val="006699"/>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The Environment is an Interconnected System</a:t>
            </a:r>
          </a:p>
        </p:txBody>
      </p:sp>
      <p:sp>
        <p:nvSpPr>
          <p:cNvPr id="18" name="Rectangle 17">
            <a:extLst>
              <a:ext uri="{FF2B5EF4-FFF2-40B4-BE49-F238E27FC236}">
                <a16:creationId xmlns:a16="http://schemas.microsoft.com/office/drawing/2014/main" id="{C7E1A6F5-9DF3-4B3D-B16A-74550CFB82DF}"/>
              </a:ext>
            </a:extLst>
          </p:cNvPr>
          <p:cNvSpPr/>
          <p:nvPr/>
        </p:nvSpPr>
        <p:spPr>
          <a:xfrm>
            <a:off x="685800" y="1171367"/>
            <a:ext cx="7772400" cy="2800767"/>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“Imagine living a life so carefully that there are no signs you lived at all.”</a:t>
            </a:r>
          </a:p>
          <a:p>
            <a:pPr algn="r"/>
            <a:r>
              <a:rPr lang="en-US" sz="4000" b="1" i="1" dirty="0">
                <a:solidFill>
                  <a:srgbClr val="CCFFCC"/>
                </a:solidFill>
                <a:effectLst>
                  <a:outerShdw blurRad="38100" dist="38100" dir="2700000" algn="tl">
                    <a:srgbClr val="000000">
                      <a:alpha val="43137"/>
                    </a:srgbClr>
                  </a:outerShdw>
                </a:effectLst>
              </a:rPr>
              <a:t>--Raven Leilani</a:t>
            </a:r>
          </a:p>
        </p:txBody>
      </p:sp>
      <p:pic>
        <p:nvPicPr>
          <p:cNvPr id="2" name="Audio 1">
            <a:hlinkClick r:id="" action="ppaction://media"/>
            <a:extLst>
              <a:ext uri="{FF2B5EF4-FFF2-40B4-BE49-F238E27FC236}">
                <a16:creationId xmlns:a16="http://schemas.microsoft.com/office/drawing/2014/main" id="{AF2E5006-E8B5-4114-9C29-616B7690373E}"/>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3261363545"/>
      </p:ext>
    </p:extLst>
  </p:cSld>
  <p:clrMapOvr>
    <a:masterClrMapping/>
  </p:clrMapOvr>
  <mc:AlternateContent xmlns:mc="http://schemas.openxmlformats.org/markup-compatibility/2006" xmlns:p14="http://schemas.microsoft.com/office/powerpoint/2010/main">
    <mc:Choice Requires="p14">
      <p:transition spd="med" p14:dur="700" advTm="26647">
        <p:fade/>
      </p:transition>
    </mc:Choice>
    <mc:Fallback xmlns="">
      <p:transition spd="med" advTm="266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par>
                                <p:cTn id="7" presetID="10"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animEffect transition="in" filter="fade">
                                      <p:cBhvr>
                                        <p:cTn id="9" dur="1000"/>
                                        <p:tgtEl>
                                          <p:spTgt spid="14"/>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100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fade">
                                      <p:cBhvr>
                                        <p:cTn id="29" dur="500"/>
                                        <p:tgtEl>
                                          <p:spTgt spid="17"/>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xit" presetSubtype="0" fill="hold" grpId="1" nodeType="clickEffect">
                                  <p:stCondLst>
                                    <p:cond delay="0"/>
                                  </p:stCondLst>
                                  <p:childTnLst>
                                    <p:animEffect transition="out" filter="fade">
                                      <p:cBhvr>
                                        <p:cTn id="33" dur="500"/>
                                        <p:tgtEl>
                                          <p:spTgt spid="17"/>
                                        </p:tgtEl>
                                      </p:cBhvr>
                                    </p:animEffect>
                                    <p:set>
                                      <p:cBhvr>
                                        <p:cTn id="34" dur="1" fill="hold">
                                          <p:stCondLst>
                                            <p:cond delay="499"/>
                                          </p:stCondLst>
                                        </p:cTn>
                                        <p:tgtEl>
                                          <p:spTgt spid="17"/>
                                        </p:tgtEl>
                                        <p:attrNameLst>
                                          <p:attrName>style.visibility</p:attrName>
                                        </p:attrNameLst>
                                      </p:cBhvr>
                                      <p:to>
                                        <p:strVal val="hidden"/>
                                      </p:to>
                                    </p:set>
                                  </p:childTnLst>
                                </p:cTn>
                              </p:par>
                              <p:par>
                                <p:cTn id="35" presetID="53" presetClass="entr" presetSubtype="16" fill="hold" grpId="0" nodeType="withEffect">
                                  <p:stCondLst>
                                    <p:cond delay="0"/>
                                  </p:stCondLst>
                                  <p:childTnLst>
                                    <p:set>
                                      <p:cBhvr>
                                        <p:cTn id="36" dur="1" fill="hold">
                                          <p:stCondLst>
                                            <p:cond delay="0"/>
                                          </p:stCondLst>
                                        </p:cTn>
                                        <p:tgtEl>
                                          <p:spTgt spid="18"/>
                                        </p:tgtEl>
                                        <p:attrNameLst>
                                          <p:attrName>style.visibility</p:attrName>
                                        </p:attrNameLst>
                                      </p:cBhvr>
                                      <p:to>
                                        <p:strVal val="visible"/>
                                      </p:to>
                                    </p:set>
                                    <p:anim calcmode="lin" valueType="num">
                                      <p:cBhvr>
                                        <p:cTn id="37" dur="1000" fill="hold"/>
                                        <p:tgtEl>
                                          <p:spTgt spid="18"/>
                                        </p:tgtEl>
                                        <p:attrNameLst>
                                          <p:attrName>ppt_w</p:attrName>
                                        </p:attrNameLst>
                                      </p:cBhvr>
                                      <p:tavLst>
                                        <p:tav tm="0">
                                          <p:val>
                                            <p:fltVal val="0"/>
                                          </p:val>
                                        </p:tav>
                                        <p:tav tm="100000">
                                          <p:val>
                                            <p:strVal val="#ppt_w"/>
                                          </p:val>
                                        </p:tav>
                                      </p:tavLst>
                                    </p:anim>
                                    <p:anim calcmode="lin" valueType="num">
                                      <p:cBhvr>
                                        <p:cTn id="38" dur="1000" fill="hold"/>
                                        <p:tgtEl>
                                          <p:spTgt spid="18"/>
                                        </p:tgtEl>
                                        <p:attrNameLst>
                                          <p:attrName>ppt_h</p:attrName>
                                        </p:attrNameLst>
                                      </p:cBhvr>
                                      <p:tavLst>
                                        <p:tav tm="0">
                                          <p:val>
                                            <p:fltVal val="0"/>
                                          </p:val>
                                        </p:tav>
                                        <p:tav tm="100000">
                                          <p:val>
                                            <p:strVal val="#ppt_h"/>
                                          </p:val>
                                        </p:tav>
                                      </p:tavLst>
                                    </p:anim>
                                    <p:animEffect transition="in" filter="fade">
                                      <p:cBhvr>
                                        <p:cTn id="39"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0" fill="hold" display="0">
                  <p:stCondLst>
                    <p:cond delay="indefinite"/>
                  </p:stCondLst>
                  <p:endCondLst>
                    <p:cond evt="onStopAudio" delay="0">
                      <p:tgtEl>
                        <p:sldTgt/>
                      </p:tgtEl>
                    </p:cond>
                  </p:endCondLst>
                </p:cTn>
                <p:tgtEl>
                  <p:spTgt spid="2"/>
                </p:tgtEl>
              </p:cMediaNode>
            </p:audio>
          </p:childTnLst>
        </p:cTn>
      </p:par>
    </p:tnLst>
    <p:bldLst>
      <p:bldP spid="17" grpId="0" animBg="1"/>
      <p:bldP spid="17" grpId="1" animBg="1"/>
      <p:bldP spid="18"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606B87C9-F0D8-4D92-8D3B-103422BB4537}"/>
              </a:ext>
            </a:extLst>
          </p:cNvPr>
          <p:cNvSpPr txBox="1">
            <a:spLocks/>
          </p:cNvSpPr>
          <p:nvPr/>
        </p:nvSpPr>
        <p:spPr>
          <a:xfrm>
            <a:off x="762000" y="1760263"/>
            <a:ext cx="5147759" cy="3097487"/>
          </a:xfrm>
          <a:prstGeom prst="rect">
            <a:avLst/>
          </a:prstGeom>
        </p:spPr>
        <p:txBody>
          <a:bodyPr/>
          <a:lstStyle>
            <a:lvl1pPr marL="342900" indent="-342900" algn="l" rtl="0" eaLnBrk="0" fontAlgn="base" hangingPunct="0">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SzPct val="65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accent2"/>
              </a:buClr>
              <a:buSzPct val="65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tx1"/>
              </a:buClr>
              <a:buSzPct val="65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rgbClr val="CCFFCC"/>
                </a:solidFill>
                <a:effectLst>
                  <a:outerShdw blurRad="38100" dist="38100" dir="2700000" algn="tl">
                    <a:srgbClr val="000000"/>
                  </a:outerShdw>
                </a:effectLst>
                <a:uLnTx/>
                <a:uFillTx/>
                <a:latin typeface="Arial"/>
              </a:rPr>
              <a:t>Grow, Mine</a:t>
            </a:r>
          </a:p>
          <a:p>
            <a:pPr lvl="0">
              <a:lnSpc>
                <a:spcPct val="120000"/>
              </a:lnSpc>
              <a:spcBef>
                <a:spcPts val="0"/>
              </a:spcBef>
              <a:buClr>
                <a:srgbClr val="FFFFFF"/>
              </a:buClr>
              <a:buFont typeface="Wingdings" panose="05000000000000000000" pitchFamily="2" charset="2"/>
              <a:buChar char="Ø"/>
              <a:defRPr/>
            </a:pPr>
            <a:r>
              <a:rPr lang="en-US" sz="2800" b="1" kern="0" dirty="0">
                <a:solidFill>
                  <a:srgbClr val="CCFFCC"/>
                </a:solidFill>
                <a:latin typeface="Arial"/>
              </a:rPr>
              <a:t>Manufacture, Process</a:t>
            </a:r>
            <a:endParaRPr lang="en-US" sz="2400" b="1" i="1" kern="0" dirty="0">
              <a:solidFill>
                <a:srgbClr val="CCFFCC"/>
              </a:solidFill>
              <a:latin typeface="Arial"/>
            </a:endParaRPr>
          </a:p>
          <a:p>
            <a:pPr lvl="0">
              <a:lnSpc>
                <a:spcPct val="120000"/>
              </a:lnSpc>
              <a:spcBef>
                <a:spcPts val="0"/>
              </a:spcBef>
              <a:buClr>
                <a:srgbClr val="FFFFFF"/>
              </a:buClr>
              <a:buFont typeface="Wingdings" panose="05000000000000000000" pitchFamily="2" charset="2"/>
              <a:buChar char="Ø"/>
              <a:defRPr/>
            </a:pPr>
            <a:r>
              <a:rPr kumimoji="0" lang="en-US" sz="2800" b="1" i="0" u="none" strike="noStrike" kern="0" cap="none" spc="0" normalizeH="0" baseline="0" noProof="0" dirty="0">
                <a:ln>
                  <a:noFill/>
                </a:ln>
                <a:solidFill>
                  <a:srgbClr val="CCFFCC"/>
                </a:solidFill>
                <a:effectLst>
                  <a:outerShdw blurRad="38100" dist="38100" dir="2700000" algn="tl">
                    <a:srgbClr val="000000"/>
                  </a:outerShdw>
                </a:effectLst>
                <a:uLnTx/>
                <a:uFillTx/>
                <a:latin typeface="Arial"/>
                <a:ea typeface="+mn-ea"/>
                <a:cs typeface="+mn-cs"/>
              </a:rPr>
              <a:t>Drill, Deploy</a:t>
            </a:r>
          </a:p>
          <a:p>
            <a:pPr>
              <a:lnSpc>
                <a:spcPct val="120000"/>
              </a:lnSpc>
              <a:spcBef>
                <a:spcPts val="0"/>
              </a:spcBef>
              <a:buClr>
                <a:srgbClr val="FFFFFF"/>
              </a:buClr>
              <a:buFont typeface="Wingdings" panose="05000000000000000000" pitchFamily="2" charset="2"/>
              <a:buChar char="Ø"/>
              <a:defRPr/>
            </a:pPr>
            <a:r>
              <a:rPr lang="en-US" sz="2800" b="1" kern="0" dirty="0">
                <a:solidFill>
                  <a:srgbClr val="CCFFCC"/>
                </a:solidFill>
                <a:latin typeface="Arial"/>
              </a:rPr>
              <a:t>Refine</a:t>
            </a:r>
          </a:p>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rgbClr val="CCFFCC"/>
                </a:solidFill>
                <a:effectLst>
                  <a:outerShdw blurRad="38100" dist="38100" dir="2700000" algn="tl">
                    <a:srgbClr val="000000"/>
                  </a:outerShdw>
                </a:effectLst>
                <a:uLnTx/>
                <a:uFillTx/>
                <a:latin typeface="Arial"/>
                <a:ea typeface="+mn-ea"/>
                <a:cs typeface="+mn-cs"/>
              </a:rPr>
              <a:t>Transport, Transmit</a:t>
            </a:r>
            <a:endParaRPr kumimoji="0" lang="en-US" sz="2800" b="1" i="1" u="none" strike="noStrike" kern="0" cap="none" spc="0" normalizeH="0" baseline="0" noProof="0" dirty="0">
              <a:ln>
                <a:noFill/>
              </a:ln>
              <a:solidFill>
                <a:srgbClr val="CCFFCC"/>
              </a:solidFill>
              <a:effectLst>
                <a:outerShdw blurRad="38100" dist="38100" dir="2700000" algn="tl">
                  <a:srgbClr val="000000"/>
                </a:outerShdw>
              </a:effectLst>
              <a:uLnTx/>
              <a:uFillTx/>
              <a:latin typeface="Arial"/>
              <a:ea typeface="+mn-ea"/>
              <a:cs typeface="+mn-cs"/>
            </a:endParaRPr>
          </a:p>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rgbClr val="CCFFCC"/>
                </a:solidFill>
                <a:effectLst>
                  <a:outerShdw blurRad="38100" dist="38100" dir="2700000" algn="tl">
                    <a:srgbClr val="000000"/>
                  </a:outerShdw>
                </a:effectLst>
                <a:uLnTx/>
                <a:uFillTx/>
                <a:latin typeface="Arial"/>
                <a:ea typeface="+mn-ea"/>
                <a:cs typeface="+mn-cs"/>
              </a:rPr>
              <a:t>Combust, Landfill Disposal</a:t>
            </a:r>
            <a:endParaRPr kumimoji="0" lang="en-US" sz="2400" b="1" i="1" u="none" strike="noStrike" kern="0" cap="none" spc="0" normalizeH="0" baseline="0" noProof="0" dirty="0">
              <a:ln>
                <a:noFill/>
              </a:ln>
              <a:solidFill>
                <a:srgbClr val="CCFFCC"/>
              </a:solidFill>
              <a:effectLst>
                <a:outerShdw blurRad="38100" dist="38100" dir="2700000" algn="tl">
                  <a:srgbClr val="000000"/>
                </a:outerShdw>
              </a:effectLst>
              <a:uLnTx/>
              <a:uFillTx/>
              <a:latin typeface="Arial"/>
              <a:ea typeface="+mn-ea"/>
              <a:cs typeface="+mn-cs"/>
            </a:endParaRPr>
          </a:p>
        </p:txBody>
      </p:sp>
      <p:sp>
        <p:nvSpPr>
          <p:cNvPr id="12" name="Content Placeholder 2">
            <a:extLst>
              <a:ext uri="{FF2B5EF4-FFF2-40B4-BE49-F238E27FC236}">
                <a16:creationId xmlns:a16="http://schemas.microsoft.com/office/drawing/2014/main" id="{7508EE3C-77DA-45BB-B286-5458699FDD85}"/>
              </a:ext>
            </a:extLst>
          </p:cNvPr>
          <p:cNvSpPr txBox="1">
            <a:spLocks/>
          </p:cNvSpPr>
          <p:nvPr/>
        </p:nvSpPr>
        <p:spPr>
          <a:xfrm>
            <a:off x="762000" y="1760263"/>
            <a:ext cx="5128203" cy="3097487"/>
          </a:xfrm>
          <a:prstGeom prst="rect">
            <a:avLst/>
          </a:prstGeom>
        </p:spPr>
        <p:txBody>
          <a:bodyPr/>
          <a:lstStyle>
            <a:lvl1pPr marL="342900" indent="-342900" algn="l" rtl="0" eaLnBrk="0" fontAlgn="base" hangingPunct="0">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SzPct val="65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accent2"/>
              </a:buClr>
              <a:buSzPct val="65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tx1"/>
              </a:buClr>
              <a:buSzPct val="65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rPr>
              <a:t>Grow</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rPr>
              <a:t>,</a:t>
            </a:r>
            <a:r>
              <a:rPr kumimoji="0" lang="en-US" sz="2800" b="1" i="0" u="none" strike="noStrike" kern="0" cap="none" spc="0" normalizeH="0" baseline="0" noProof="0" dirty="0">
                <a:ln>
                  <a:noFill/>
                </a:ln>
                <a:solidFill>
                  <a:srgbClr val="CCFFCC"/>
                </a:solidFill>
                <a:effectLst>
                  <a:outerShdw blurRad="38100" dist="38100" dir="2700000" algn="tl">
                    <a:srgbClr val="000000"/>
                  </a:outerShdw>
                </a:effectLst>
                <a:uLnTx/>
                <a:uFillTx/>
                <a:latin typeface="Arial"/>
              </a:rPr>
              <a:t> </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rPr>
              <a:t>Mine</a:t>
            </a:r>
          </a:p>
          <a:p>
            <a:pPr lvl="0">
              <a:lnSpc>
                <a:spcPct val="120000"/>
              </a:lnSpc>
              <a:spcBef>
                <a:spcPts val="0"/>
              </a:spcBef>
              <a:buClr>
                <a:srgbClr val="FFFFFF"/>
              </a:buClr>
              <a:buFont typeface="Wingdings" panose="05000000000000000000" pitchFamily="2" charset="2"/>
              <a:buChar char="Ø"/>
              <a:defRPr/>
            </a:pPr>
            <a:r>
              <a:rPr lang="en-US" sz="2800" b="1" kern="0" dirty="0">
                <a:solidFill>
                  <a:schemeClr val="accent4">
                    <a:lumMod val="10000"/>
                  </a:schemeClr>
                </a:solidFill>
                <a:latin typeface="Arial"/>
              </a:rPr>
              <a:t>Manufacture,</a:t>
            </a:r>
            <a:r>
              <a:rPr lang="en-US" sz="2800" b="1" kern="0" dirty="0">
                <a:solidFill>
                  <a:srgbClr val="CCFFCC"/>
                </a:solidFill>
                <a:latin typeface="Arial"/>
              </a:rPr>
              <a:t> </a:t>
            </a:r>
            <a:r>
              <a:rPr lang="en-US" sz="2800" b="1" kern="0" dirty="0">
                <a:solidFill>
                  <a:schemeClr val="accent2">
                    <a:lumMod val="20000"/>
                    <a:lumOff val="80000"/>
                  </a:schemeClr>
                </a:solidFill>
                <a:latin typeface="Arial"/>
              </a:rPr>
              <a:t>Process</a:t>
            </a:r>
            <a:endParaRPr lang="en-US" sz="2400" b="1" i="1" kern="0" dirty="0">
              <a:solidFill>
                <a:schemeClr val="accent2">
                  <a:lumMod val="20000"/>
                  <a:lumOff val="80000"/>
                </a:schemeClr>
              </a:solidFill>
              <a:latin typeface="Arial"/>
            </a:endParaRPr>
          </a:p>
          <a:p>
            <a:pPr lvl="0">
              <a:lnSpc>
                <a:spcPct val="120000"/>
              </a:lnSpc>
              <a:spcBef>
                <a:spcPts val="0"/>
              </a:spcBef>
              <a:buClr>
                <a:srgbClr val="FFFFFF"/>
              </a:buClr>
              <a:buFont typeface="Wingdings" panose="05000000000000000000" pitchFamily="2" charset="2"/>
              <a:buChar char="Ø"/>
              <a:defRPr/>
            </a:pP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Drill, Deploy</a:t>
            </a:r>
          </a:p>
          <a:p>
            <a:pPr>
              <a:lnSpc>
                <a:spcPct val="120000"/>
              </a:lnSpc>
              <a:spcBef>
                <a:spcPts val="0"/>
              </a:spcBef>
              <a:buClr>
                <a:srgbClr val="FFFFFF"/>
              </a:buClr>
              <a:buFont typeface="Wingdings" panose="05000000000000000000" pitchFamily="2" charset="2"/>
              <a:buChar char="Ø"/>
              <a:defRPr/>
            </a:pPr>
            <a:r>
              <a:rPr lang="en-US" sz="2800" b="1" kern="0" dirty="0">
                <a:solidFill>
                  <a:schemeClr val="accent2">
                    <a:lumMod val="20000"/>
                    <a:lumOff val="80000"/>
                  </a:schemeClr>
                </a:solidFill>
                <a:latin typeface="Arial"/>
              </a:rPr>
              <a:t>Refine</a:t>
            </a:r>
          </a:p>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rPr>
              <a:t>Transport</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a:t>
            </a:r>
            <a:r>
              <a:rPr kumimoji="0" lang="en-US" sz="2800" b="1" i="0" u="none" strike="noStrike" kern="0" cap="none" spc="0" normalizeH="0" baseline="0" noProof="0" dirty="0">
                <a:ln>
                  <a:noFill/>
                </a:ln>
                <a:solidFill>
                  <a:srgbClr val="CCFFCC"/>
                </a:solidFill>
                <a:effectLst>
                  <a:outerShdw blurRad="38100" dist="38100" dir="2700000" algn="tl">
                    <a:srgbClr val="000000"/>
                  </a:outerShdw>
                </a:effectLst>
                <a:uLnTx/>
                <a:uFillTx/>
                <a:latin typeface="Arial"/>
                <a:ea typeface="+mn-ea"/>
                <a:cs typeface="+mn-cs"/>
              </a:rPr>
              <a:t> </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Transmit</a:t>
            </a:r>
            <a:endParaRPr kumimoji="0" lang="en-US" sz="2800" b="1" i="1"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endParaRPr>
          </a:p>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rPr>
              <a:t>Combust</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a:t>
            </a:r>
            <a:r>
              <a:rPr kumimoji="0" lang="en-US" sz="2800" b="1" i="0" u="none" strike="noStrike" kern="0" cap="none" spc="0" normalizeH="0" baseline="0" noProof="0" dirty="0">
                <a:ln>
                  <a:noFill/>
                </a:ln>
                <a:solidFill>
                  <a:srgbClr val="CCFFCC"/>
                </a:solidFill>
                <a:effectLst>
                  <a:outerShdw blurRad="38100" dist="38100" dir="2700000" algn="tl">
                    <a:srgbClr val="000000"/>
                  </a:outerShdw>
                </a:effectLst>
                <a:uLnTx/>
                <a:uFillTx/>
                <a:latin typeface="Arial"/>
                <a:ea typeface="+mn-ea"/>
                <a:cs typeface="+mn-cs"/>
              </a:rPr>
              <a:t> </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Landfill Disposal</a:t>
            </a:r>
            <a:endParaRPr kumimoji="0" lang="en-US" sz="2400" b="1" i="1"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endParaRPr>
          </a:p>
        </p:txBody>
      </p:sp>
      <p:sp>
        <p:nvSpPr>
          <p:cNvPr id="13" name="Content Placeholder 2">
            <a:extLst>
              <a:ext uri="{FF2B5EF4-FFF2-40B4-BE49-F238E27FC236}">
                <a16:creationId xmlns:a16="http://schemas.microsoft.com/office/drawing/2014/main" id="{08BC073E-2942-4613-BFE3-C73A4DC88605}"/>
              </a:ext>
            </a:extLst>
          </p:cNvPr>
          <p:cNvSpPr txBox="1">
            <a:spLocks/>
          </p:cNvSpPr>
          <p:nvPr/>
        </p:nvSpPr>
        <p:spPr>
          <a:xfrm>
            <a:off x="762000" y="1760263"/>
            <a:ext cx="5334000" cy="3097487"/>
          </a:xfrm>
          <a:prstGeom prst="rect">
            <a:avLst/>
          </a:prstGeom>
        </p:spPr>
        <p:txBody>
          <a:bodyPr/>
          <a:lstStyle>
            <a:lvl1pPr marL="342900" indent="-342900" algn="l" rtl="0" eaLnBrk="0" fontAlgn="base" hangingPunct="0">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SzPct val="65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accent2"/>
              </a:buClr>
              <a:buSzPct val="65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tx1"/>
              </a:buClr>
              <a:buSzPct val="65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rPr>
              <a:t>Grow, </a:t>
            </a: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rPr>
              <a:t>Mine</a:t>
            </a:r>
          </a:p>
          <a:p>
            <a:pPr lvl="0">
              <a:lnSpc>
                <a:spcPct val="120000"/>
              </a:lnSpc>
              <a:spcBef>
                <a:spcPts val="0"/>
              </a:spcBef>
              <a:buClr>
                <a:srgbClr val="FFFFFF"/>
              </a:buClr>
              <a:buFont typeface="Wingdings" panose="05000000000000000000" pitchFamily="2" charset="2"/>
              <a:buChar char="Ø"/>
              <a:defRPr/>
            </a:pPr>
            <a:r>
              <a:rPr lang="en-US" sz="2800" b="1" kern="0" dirty="0">
                <a:solidFill>
                  <a:schemeClr val="accent2">
                    <a:lumMod val="20000"/>
                    <a:lumOff val="80000"/>
                  </a:schemeClr>
                </a:solidFill>
                <a:latin typeface="Arial"/>
              </a:rPr>
              <a:t>Manufacture</a:t>
            </a:r>
            <a:r>
              <a:rPr lang="en-US" sz="2800" b="1" kern="0" dirty="0">
                <a:solidFill>
                  <a:schemeClr val="accent4">
                    <a:lumMod val="10000"/>
                  </a:schemeClr>
                </a:solidFill>
                <a:latin typeface="Arial"/>
              </a:rPr>
              <a:t>, Process</a:t>
            </a:r>
            <a:endParaRPr lang="en-US" sz="2400" b="1" i="1" kern="0" dirty="0">
              <a:solidFill>
                <a:schemeClr val="accent4">
                  <a:lumMod val="10000"/>
                </a:schemeClr>
              </a:solidFill>
              <a:latin typeface="Arial"/>
            </a:endParaRPr>
          </a:p>
          <a:p>
            <a:pPr lvl="0">
              <a:lnSpc>
                <a:spcPct val="120000"/>
              </a:lnSpc>
              <a:spcBef>
                <a:spcPts val="0"/>
              </a:spcBef>
              <a:buClr>
                <a:srgbClr val="FFFFFF"/>
              </a:buClr>
              <a:buFont typeface="Wingdings" panose="05000000000000000000" pitchFamily="2" charset="2"/>
              <a:buChar char="Ø"/>
              <a:defRPr/>
            </a:pP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Drill, </a:t>
            </a: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rPr>
              <a:t>Deploy</a:t>
            </a:r>
          </a:p>
          <a:p>
            <a:pPr>
              <a:lnSpc>
                <a:spcPct val="120000"/>
              </a:lnSpc>
              <a:spcBef>
                <a:spcPts val="0"/>
              </a:spcBef>
              <a:buClr>
                <a:srgbClr val="FFFFFF"/>
              </a:buClr>
              <a:buFont typeface="Wingdings" panose="05000000000000000000" pitchFamily="2" charset="2"/>
              <a:buChar char="Ø"/>
              <a:defRPr/>
            </a:pPr>
            <a:r>
              <a:rPr lang="en-US" sz="2800" b="1" kern="0" dirty="0">
                <a:solidFill>
                  <a:schemeClr val="accent4">
                    <a:lumMod val="10000"/>
                  </a:schemeClr>
                </a:solidFill>
                <a:latin typeface="Arial"/>
              </a:rPr>
              <a:t>Refine</a:t>
            </a:r>
          </a:p>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Transport, </a:t>
            </a: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rPr>
              <a:t>Transmit</a:t>
            </a:r>
            <a:endParaRPr kumimoji="0" lang="en-US" sz="2800" b="1" i="1"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endParaRPr>
          </a:p>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Combust, </a:t>
            </a: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rPr>
              <a:t>Landfill Disposal</a:t>
            </a:r>
            <a:endParaRPr kumimoji="0" lang="en-US" sz="2400" b="1" i="1"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endParaRPr>
          </a:p>
        </p:txBody>
      </p:sp>
      <p:sp>
        <p:nvSpPr>
          <p:cNvPr id="17" name="Content Placeholder 2">
            <a:extLst>
              <a:ext uri="{FF2B5EF4-FFF2-40B4-BE49-F238E27FC236}">
                <a16:creationId xmlns:a16="http://schemas.microsoft.com/office/drawing/2014/main" id="{A1CF4F03-DA78-46A3-BD26-6CDE2D26D9D0}"/>
              </a:ext>
            </a:extLst>
          </p:cNvPr>
          <p:cNvSpPr txBox="1">
            <a:spLocks/>
          </p:cNvSpPr>
          <p:nvPr/>
        </p:nvSpPr>
        <p:spPr>
          <a:xfrm>
            <a:off x="762000" y="1760263"/>
            <a:ext cx="5334000" cy="3097487"/>
          </a:xfrm>
          <a:prstGeom prst="rect">
            <a:avLst/>
          </a:prstGeom>
        </p:spPr>
        <p:txBody>
          <a:bodyPr/>
          <a:lstStyle>
            <a:lvl1pPr marL="342900" indent="-342900" algn="l" rtl="0" eaLnBrk="0" fontAlgn="base" hangingPunct="0">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SzPct val="65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accent2"/>
              </a:buClr>
              <a:buSzPct val="65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tx1"/>
              </a:buClr>
              <a:buSzPct val="65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rPr>
              <a:t>Grow, </a:t>
            </a: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rPr>
              <a:t>Mine</a:t>
            </a:r>
          </a:p>
          <a:p>
            <a:pPr lvl="0">
              <a:lnSpc>
                <a:spcPct val="120000"/>
              </a:lnSpc>
              <a:spcBef>
                <a:spcPts val="0"/>
              </a:spcBef>
              <a:buClr>
                <a:srgbClr val="FFFFFF"/>
              </a:buClr>
              <a:buFont typeface="Wingdings" panose="05000000000000000000" pitchFamily="2" charset="2"/>
              <a:buChar char="Ø"/>
              <a:defRPr/>
            </a:pPr>
            <a:r>
              <a:rPr lang="en-US" sz="2800" b="1" kern="0" dirty="0">
                <a:solidFill>
                  <a:schemeClr val="accent2">
                    <a:lumMod val="20000"/>
                    <a:lumOff val="80000"/>
                  </a:schemeClr>
                </a:solidFill>
                <a:latin typeface="Arial"/>
              </a:rPr>
              <a:t>Manufacture</a:t>
            </a:r>
            <a:r>
              <a:rPr lang="en-US" sz="2800" b="1" kern="0" dirty="0">
                <a:solidFill>
                  <a:schemeClr val="accent4">
                    <a:lumMod val="10000"/>
                  </a:schemeClr>
                </a:solidFill>
                <a:latin typeface="Arial"/>
              </a:rPr>
              <a:t>, Process</a:t>
            </a:r>
            <a:endParaRPr lang="en-US" sz="2400" b="1" i="1" kern="0" dirty="0">
              <a:solidFill>
                <a:schemeClr val="accent4">
                  <a:lumMod val="10000"/>
                </a:schemeClr>
              </a:solidFill>
              <a:latin typeface="Arial"/>
            </a:endParaRPr>
          </a:p>
          <a:p>
            <a:pPr lvl="0">
              <a:lnSpc>
                <a:spcPct val="120000"/>
              </a:lnSpc>
              <a:spcBef>
                <a:spcPts val="0"/>
              </a:spcBef>
              <a:buClr>
                <a:srgbClr val="FFFFFF"/>
              </a:buClr>
              <a:buFont typeface="Wingdings" panose="05000000000000000000" pitchFamily="2" charset="2"/>
              <a:buChar char="Ø"/>
              <a:defRPr/>
            </a:pP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rPr>
              <a:t>Drill</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 Deploy</a:t>
            </a:r>
          </a:p>
          <a:p>
            <a:pPr>
              <a:lnSpc>
                <a:spcPct val="120000"/>
              </a:lnSpc>
              <a:spcBef>
                <a:spcPts val="0"/>
              </a:spcBef>
              <a:buClr>
                <a:srgbClr val="FFFFFF"/>
              </a:buClr>
              <a:buFont typeface="Wingdings" panose="05000000000000000000" pitchFamily="2" charset="2"/>
              <a:buChar char="Ø"/>
              <a:defRPr/>
            </a:pPr>
            <a:r>
              <a:rPr lang="en-US" sz="2800" b="1" kern="0" dirty="0">
                <a:solidFill>
                  <a:schemeClr val="accent2">
                    <a:lumMod val="20000"/>
                    <a:lumOff val="80000"/>
                  </a:schemeClr>
                </a:solidFill>
                <a:latin typeface="Arial"/>
              </a:rPr>
              <a:t>Refine</a:t>
            </a:r>
          </a:p>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rPr>
              <a:t>Transport</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 Transmit</a:t>
            </a:r>
            <a:endParaRPr kumimoji="0" lang="en-US" sz="2800" b="1" i="1"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endParaRPr>
          </a:p>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rPr>
              <a:t>Combust</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 Landfill Disposal</a:t>
            </a:r>
            <a:endParaRPr kumimoji="0" lang="en-US" sz="2400" b="1" i="1"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endParaRPr>
          </a:p>
        </p:txBody>
      </p:sp>
      <p:pic>
        <p:nvPicPr>
          <p:cNvPr id="14" name="Picture 13">
            <a:extLst>
              <a:ext uri="{FF2B5EF4-FFF2-40B4-BE49-F238E27FC236}">
                <a16:creationId xmlns:a16="http://schemas.microsoft.com/office/drawing/2014/main" id="{8A3969F4-6F09-4FB8-A01A-758805C32106}"/>
              </a:ext>
            </a:extLst>
          </p:cNvPr>
          <p:cNvPicPr>
            <a:picLocks noChangeAspect="1"/>
          </p:cNvPicPr>
          <p:nvPr/>
        </p:nvPicPr>
        <p:blipFill>
          <a:blip r:embed="rId6"/>
          <a:stretch>
            <a:fillRect/>
          </a:stretch>
        </p:blipFill>
        <p:spPr>
          <a:xfrm>
            <a:off x="5890203" y="646882"/>
            <a:ext cx="1006135" cy="756218"/>
          </a:xfrm>
          <a:prstGeom prst="rect">
            <a:avLst/>
          </a:prstGeom>
          <a:noFill/>
          <a:effectLst>
            <a:outerShdw blurRad="50800" dist="38100" dir="2700000" algn="tl" rotWithShape="0">
              <a:prstClr val="black">
                <a:alpha val="40000"/>
              </a:prstClr>
            </a:outerShdw>
            <a:softEdge rad="25400"/>
          </a:effectLst>
        </p:spPr>
      </p:pic>
      <p:pic>
        <p:nvPicPr>
          <p:cNvPr id="6148" name="Picture 4" descr="429 Coal Pile Illustrations &amp;amp; Clip Art - iStock">
            <a:extLst>
              <a:ext uri="{FF2B5EF4-FFF2-40B4-BE49-F238E27FC236}">
                <a16:creationId xmlns:a16="http://schemas.microsoft.com/office/drawing/2014/main" id="{16845531-DD31-4557-B858-296DA86DB671}"/>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613409" y="646882"/>
            <a:ext cx="1017798" cy="756218"/>
          </a:xfrm>
          <a:prstGeom prst="rect">
            <a:avLst/>
          </a:prstGeom>
          <a:noFill/>
          <a:effectLst>
            <a:outerShdw blurRad="50800" dist="38100" dir="2700000" algn="tl" rotWithShape="0">
              <a:prstClr val="black">
                <a:alpha val="40000"/>
              </a:prstClr>
            </a:outerShdw>
            <a:softEdge rad="25400"/>
          </a:effectLst>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33B00E28-3EEA-4929-A012-1AD83C571A84}"/>
              </a:ext>
            </a:extLst>
          </p:cNvPr>
          <p:cNvPicPr>
            <a:picLocks noChangeAspect="1"/>
          </p:cNvPicPr>
          <p:nvPr/>
        </p:nvPicPr>
        <p:blipFill>
          <a:blip r:embed="rId8"/>
          <a:stretch>
            <a:fillRect/>
          </a:stretch>
        </p:blipFill>
        <p:spPr>
          <a:xfrm>
            <a:off x="3413248" y="599549"/>
            <a:ext cx="941165" cy="850885"/>
          </a:xfrm>
          <a:prstGeom prst="rect">
            <a:avLst/>
          </a:prstGeom>
          <a:noFill/>
          <a:effectLst>
            <a:outerShdw blurRad="50800" dist="38100" dir="2700000" algn="tl" rotWithShape="0">
              <a:prstClr val="black">
                <a:alpha val="40000"/>
              </a:prstClr>
            </a:outerShdw>
            <a:softEdge rad="25400"/>
          </a:effectLst>
        </p:spPr>
      </p:pic>
      <p:pic>
        <p:nvPicPr>
          <p:cNvPr id="20" name="Picture 19">
            <a:extLst>
              <a:ext uri="{FF2B5EF4-FFF2-40B4-BE49-F238E27FC236}">
                <a16:creationId xmlns:a16="http://schemas.microsoft.com/office/drawing/2014/main" id="{7D555205-1487-481F-A331-9D3F9DB98163}"/>
              </a:ext>
            </a:extLst>
          </p:cNvPr>
          <p:cNvPicPr>
            <a:picLocks noChangeAspect="1"/>
          </p:cNvPicPr>
          <p:nvPr/>
        </p:nvPicPr>
        <p:blipFill>
          <a:blip r:embed="rId9"/>
          <a:stretch>
            <a:fillRect/>
          </a:stretch>
        </p:blipFill>
        <p:spPr>
          <a:xfrm>
            <a:off x="2488154" y="438150"/>
            <a:ext cx="666098" cy="1173682"/>
          </a:xfrm>
          <a:prstGeom prst="rect">
            <a:avLst/>
          </a:prstGeom>
          <a:noFill/>
          <a:effectLst>
            <a:outerShdw blurRad="50800" dist="38100" dir="2700000" algn="tl" rotWithShape="0">
              <a:prstClr val="black">
                <a:alpha val="40000"/>
              </a:prstClr>
            </a:outerShdw>
            <a:softEdge rad="25400"/>
          </a:effectLst>
        </p:spPr>
      </p:pic>
      <p:pic>
        <p:nvPicPr>
          <p:cNvPr id="22" name="Picture 2" descr="101 Sugar Cane Field Illustrations &amp;amp; Clip Art - iStock">
            <a:extLst>
              <a:ext uri="{FF2B5EF4-FFF2-40B4-BE49-F238E27FC236}">
                <a16:creationId xmlns:a16="http://schemas.microsoft.com/office/drawing/2014/main" id="{F9908D9E-1046-4B88-9CEA-B11458578D6C}"/>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206117" y="691942"/>
            <a:ext cx="666098" cy="666098"/>
          </a:xfrm>
          <a:prstGeom prst="rect">
            <a:avLst/>
          </a:prstGeom>
          <a:noFill/>
          <a:effectLst>
            <a:outerShdw blurRad="50800" dist="38100" dir="2700000" algn="tl" rotWithShape="0">
              <a:prstClr val="black">
                <a:alpha val="40000"/>
              </a:prstClr>
            </a:outerShdw>
            <a:softEdge rad="25400"/>
          </a:effectLst>
          <a:extLst>
            <a:ext uri="{909E8E84-426E-40DD-AFC4-6F175D3DCCD1}">
              <a14:hiddenFill xmlns:a14="http://schemas.microsoft.com/office/drawing/2010/main">
                <a:solidFill>
                  <a:srgbClr val="FFFFFF"/>
                </a:solidFill>
              </a14:hiddenFill>
            </a:ext>
          </a:extLst>
        </p:spPr>
      </p:pic>
      <p:pic>
        <p:nvPicPr>
          <p:cNvPr id="18" name="Picture 17">
            <a:extLst>
              <a:ext uri="{FF2B5EF4-FFF2-40B4-BE49-F238E27FC236}">
                <a16:creationId xmlns:a16="http://schemas.microsoft.com/office/drawing/2014/main" id="{3E853F33-A2CC-41F9-8E71-B60C387D11F3}"/>
              </a:ext>
            </a:extLst>
          </p:cNvPr>
          <p:cNvPicPr>
            <a:picLocks noChangeAspect="1"/>
          </p:cNvPicPr>
          <p:nvPr/>
        </p:nvPicPr>
        <p:blipFill>
          <a:blip r:embed="rId11"/>
          <a:stretch>
            <a:fillRect/>
          </a:stretch>
        </p:blipFill>
        <p:spPr>
          <a:xfrm>
            <a:off x="1131211" y="641935"/>
            <a:ext cx="1097947" cy="766112"/>
          </a:xfrm>
          <a:prstGeom prst="rect">
            <a:avLst/>
          </a:prstGeom>
          <a:noFill/>
          <a:effectLst>
            <a:outerShdw blurRad="50800" dist="38100" dir="2700000" algn="tl" rotWithShape="0">
              <a:prstClr val="black">
                <a:alpha val="40000"/>
              </a:prstClr>
            </a:outerShdw>
            <a:softEdge rad="25400"/>
          </a:effectLst>
        </p:spPr>
      </p:pic>
      <p:pic>
        <p:nvPicPr>
          <p:cNvPr id="24" name="Picture 23">
            <a:extLst>
              <a:ext uri="{FF2B5EF4-FFF2-40B4-BE49-F238E27FC236}">
                <a16:creationId xmlns:a16="http://schemas.microsoft.com/office/drawing/2014/main" id="{DF8F6E15-EB8E-46DA-981A-66D82A81EA07}"/>
              </a:ext>
            </a:extLst>
          </p:cNvPr>
          <p:cNvPicPr>
            <a:picLocks noChangeAspect="1"/>
          </p:cNvPicPr>
          <p:nvPr/>
        </p:nvPicPr>
        <p:blipFill>
          <a:blip r:embed="rId12"/>
          <a:stretch>
            <a:fillRect/>
          </a:stretch>
        </p:blipFill>
        <p:spPr>
          <a:xfrm>
            <a:off x="7155334" y="601719"/>
            <a:ext cx="675815" cy="846545"/>
          </a:xfrm>
          <a:prstGeom prst="rect">
            <a:avLst/>
          </a:prstGeom>
          <a:noFill/>
          <a:effectLst>
            <a:outerShdw blurRad="50800" dist="38100" dir="2700000" algn="tl" rotWithShape="0">
              <a:prstClr val="black">
                <a:alpha val="40000"/>
              </a:prstClr>
            </a:outerShdw>
            <a:softEdge rad="25400"/>
          </a:effectLst>
        </p:spPr>
      </p:pic>
      <p:pic>
        <p:nvPicPr>
          <p:cNvPr id="29" name="Picture 2" descr="Weekly Cooling Tower Inspection Checklist - SafetyCulture">
            <a:extLst>
              <a:ext uri="{FF2B5EF4-FFF2-40B4-BE49-F238E27FC236}">
                <a16:creationId xmlns:a16="http://schemas.microsoft.com/office/drawing/2014/main" id="{CF15B800-36A2-452F-B7E2-9234F2F27F92}"/>
              </a:ext>
            </a:extLst>
          </p:cNvPr>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8090143" y="612363"/>
            <a:ext cx="825257" cy="825257"/>
          </a:xfrm>
          <a:prstGeom prst="rect">
            <a:avLst/>
          </a:prstGeom>
          <a:noFill/>
          <a:effectLst>
            <a:outerShdw blurRad="50800" dist="38100" dir="2700000" algn="tl" rotWithShape="0">
              <a:prstClr val="black">
                <a:alpha val="40000"/>
              </a:prstClr>
            </a:outerShdw>
            <a:softEdge rad="25400"/>
          </a:effectLst>
          <a:extLst>
            <a:ext uri="{909E8E84-426E-40DD-AFC4-6F175D3DCCD1}">
              <a14:hiddenFill xmlns:a14="http://schemas.microsoft.com/office/drawing/2010/main">
                <a:solidFill>
                  <a:srgbClr val="FFFFFF"/>
                </a:solidFill>
              </a14:hiddenFill>
            </a:ext>
          </a:extLst>
        </p:spPr>
      </p:pic>
      <p:sp>
        <p:nvSpPr>
          <p:cNvPr id="26" name="Rectangle 25">
            <a:extLst>
              <a:ext uri="{FF2B5EF4-FFF2-40B4-BE49-F238E27FC236}">
                <a16:creationId xmlns:a16="http://schemas.microsoft.com/office/drawing/2014/main" id="{A7C1193D-13D5-405F-B673-3D5D52892F71}"/>
              </a:ext>
            </a:extLst>
          </p:cNvPr>
          <p:cNvSpPr/>
          <p:nvPr/>
        </p:nvSpPr>
        <p:spPr>
          <a:xfrm>
            <a:off x="4936757" y="2733065"/>
            <a:ext cx="3978643" cy="1200329"/>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Life Cycle Impacts</a:t>
            </a:r>
          </a:p>
        </p:txBody>
      </p:sp>
      <p:sp>
        <p:nvSpPr>
          <p:cNvPr id="21" name="Rectangle 20">
            <a:extLst>
              <a:ext uri="{FF2B5EF4-FFF2-40B4-BE49-F238E27FC236}">
                <a16:creationId xmlns:a16="http://schemas.microsoft.com/office/drawing/2014/main" id="{41B52542-9C07-46ED-AEA0-03DEC33EE029}"/>
              </a:ext>
            </a:extLst>
          </p:cNvPr>
          <p:cNvSpPr/>
          <p:nvPr/>
        </p:nvSpPr>
        <p:spPr>
          <a:xfrm>
            <a:off x="1719389" y="2397072"/>
            <a:ext cx="5705222" cy="1446550"/>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No form of energy is  “renewable”</a:t>
            </a:r>
          </a:p>
        </p:txBody>
      </p:sp>
      <p:pic>
        <p:nvPicPr>
          <p:cNvPr id="2" name="Audio 1">
            <a:hlinkClick r:id="" action="ppaction://media"/>
            <a:extLst>
              <a:ext uri="{FF2B5EF4-FFF2-40B4-BE49-F238E27FC236}">
                <a16:creationId xmlns:a16="http://schemas.microsoft.com/office/drawing/2014/main" id="{547285D9-31F3-4ACB-AD28-B538BB43D4FD}"/>
              </a:ext>
            </a:extLst>
          </p:cNvPr>
          <p:cNvPicPr>
            <a:picLocks noChangeAspect="1"/>
          </p:cNvPicPr>
          <p:nvPr>
            <a:audioFile r:link="rId3"/>
            <p:extLst>
              <p:ext uri="{DAA4B4D4-6D71-4841-9C94-3DE7FCFB9230}">
                <p14:media xmlns:p14="http://schemas.microsoft.com/office/powerpoint/2010/main" r:embed="rId2"/>
              </p:ext>
            </p:extLst>
          </p:nvPr>
        </p:nvPicPr>
        <p:blipFill>
          <a:blip r:embed="rId14"/>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1493746770"/>
      </p:ext>
    </p:extLst>
  </p:cSld>
  <p:clrMapOvr>
    <a:masterClrMapping/>
  </p:clrMapOvr>
  <mc:AlternateContent xmlns:mc="http://schemas.openxmlformats.org/markup-compatibility/2006" xmlns:p14="http://schemas.microsoft.com/office/powerpoint/2010/main">
    <mc:Choice Requires="p14">
      <p:transition spd="med" p14:dur="700" advTm="100984">
        <p:fade/>
      </p:transition>
    </mc:Choice>
    <mc:Fallback xmlns="">
      <p:transition spd="med" advTm="10098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par>
                          <p:cTn id="7" fill="hold">
                            <p:stCondLst>
                              <p:cond delay="0"/>
                            </p:stCondLst>
                            <p:childTnLst>
                              <p:par>
                                <p:cTn id="8" presetID="10" presetClass="entr" presetSubtype="0" fill="hold" nodeType="after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250"/>
                                        <p:tgtEl>
                                          <p:spTgt spid="22"/>
                                        </p:tgtEl>
                                      </p:cBhvr>
                                    </p:animEffect>
                                  </p:childTnLst>
                                </p:cTn>
                              </p:par>
                            </p:childTnLst>
                          </p:cTn>
                        </p:par>
                        <p:par>
                          <p:cTn id="11" fill="hold">
                            <p:stCondLst>
                              <p:cond delay="250"/>
                            </p:stCondLst>
                            <p:childTnLst>
                              <p:par>
                                <p:cTn id="12" presetID="10" presetClass="entr" presetSubtype="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250"/>
                                        <p:tgtEl>
                                          <p:spTgt spid="18"/>
                                        </p:tgtEl>
                                      </p:cBhvr>
                                    </p:animEffect>
                                  </p:childTnLst>
                                </p:cTn>
                              </p:par>
                            </p:childTnLst>
                          </p:cTn>
                        </p:par>
                        <p:par>
                          <p:cTn id="15" fill="hold">
                            <p:stCondLst>
                              <p:cond delay="500"/>
                            </p:stCondLst>
                            <p:childTnLst>
                              <p:par>
                                <p:cTn id="16" presetID="10" presetClass="entr" presetSubtype="0" fill="hold" nodeType="afterEffect">
                                  <p:stCondLst>
                                    <p:cond delay="0"/>
                                  </p:stCondLst>
                                  <p:childTnLst>
                                    <p:set>
                                      <p:cBhvr>
                                        <p:cTn id="17" dur="1" fill="hold">
                                          <p:stCondLst>
                                            <p:cond delay="0"/>
                                          </p:stCondLst>
                                        </p:cTn>
                                        <p:tgtEl>
                                          <p:spTgt spid="20"/>
                                        </p:tgtEl>
                                        <p:attrNameLst>
                                          <p:attrName>style.visibility</p:attrName>
                                        </p:attrNameLst>
                                      </p:cBhvr>
                                      <p:to>
                                        <p:strVal val="visible"/>
                                      </p:to>
                                    </p:set>
                                    <p:animEffect transition="in" filter="fade">
                                      <p:cBhvr>
                                        <p:cTn id="18" dur="250"/>
                                        <p:tgtEl>
                                          <p:spTgt spid="20"/>
                                        </p:tgtEl>
                                      </p:cBhvr>
                                    </p:animEffect>
                                  </p:childTnLst>
                                </p:cTn>
                              </p:par>
                            </p:childTnLst>
                          </p:cTn>
                        </p:par>
                        <p:par>
                          <p:cTn id="19" fill="hold">
                            <p:stCondLst>
                              <p:cond delay="750"/>
                            </p:stCondLst>
                            <p:childTnLst>
                              <p:par>
                                <p:cTn id="20" presetID="10" presetClass="entr" presetSubtype="0" fill="hold" nodeType="after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250"/>
                                        <p:tgtEl>
                                          <p:spTgt spid="16"/>
                                        </p:tgtEl>
                                      </p:cBhvr>
                                    </p:animEffect>
                                  </p:childTnLst>
                                </p:cTn>
                              </p:par>
                            </p:childTnLst>
                          </p:cTn>
                        </p:par>
                        <p:par>
                          <p:cTn id="23" fill="hold">
                            <p:stCondLst>
                              <p:cond delay="1000"/>
                            </p:stCondLst>
                            <p:childTnLst>
                              <p:par>
                                <p:cTn id="24" presetID="10" presetClass="entr" presetSubtype="0" fill="hold" nodeType="afterEffect">
                                  <p:stCondLst>
                                    <p:cond delay="0"/>
                                  </p:stCondLst>
                                  <p:childTnLst>
                                    <p:set>
                                      <p:cBhvr>
                                        <p:cTn id="25" dur="1" fill="hold">
                                          <p:stCondLst>
                                            <p:cond delay="0"/>
                                          </p:stCondLst>
                                        </p:cTn>
                                        <p:tgtEl>
                                          <p:spTgt spid="6148"/>
                                        </p:tgtEl>
                                        <p:attrNameLst>
                                          <p:attrName>style.visibility</p:attrName>
                                        </p:attrNameLst>
                                      </p:cBhvr>
                                      <p:to>
                                        <p:strVal val="visible"/>
                                      </p:to>
                                    </p:set>
                                    <p:animEffect transition="in" filter="fade">
                                      <p:cBhvr>
                                        <p:cTn id="26" dur="250"/>
                                        <p:tgtEl>
                                          <p:spTgt spid="6148"/>
                                        </p:tgtEl>
                                      </p:cBhvr>
                                    </p:animEffect>
                                  </p:childTnLst>
                                </p:cTn>
                              </p:par>
                            </p:childTnLst>
                          </p:cTn>
                        </p:par>
                        <p:par>
                          <p:cTn id="27" fill="hold">
                            <p:stCondLst>
                              <p:cond delay="1250"/>
                            </p:stCondLst>
                            <p:childTnLst>
                              <p:par>
                                <p:cTn id="28" presetID="10" presetClass="entr" presetSubtype="0" fill="hold" nodeType="after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250"/>
                                        <p:tgtEl>
                                          <p:spTgt spid="14"/>
                                        </p:tgtEl>
                                      </p:cBhvr>
                                    </p:animEffect>
                                  </p:childTnLst>
                                </p:cTn>
                              </p:par>
                            </p:childTnLst>
                          </p:cTn>
                        </p:par>
                        <p:par>
                          <p:cTn id="31" fill="hold">
                            <p:stCondLst>
                              <p:cond delay="1500"/>
                            </p:stCondLst>
                            <p:childTnLst>
                              <p:par>
                                <p:cTn id="32" presetID="10" presetClass="entr" presetSubtype="0" fill="hold" nodeType="afterEffect">
                                  <p:stCondLst>
                                    <p:cond delay="0"/>
                                  </p:stCondLst>
                                  <p:childTnLst>
                                    <p:set>
                                      <p:cBhvr>
                                        <p:cTn id="33" dur="1" fill="hold">
                                          <p:stCondLst>
                                            <p:cond delay="0"/>
                                          </p:stCondLst>
                                        </p:cTn>
                                        <p:tgtEl>
                                          <p:spTgt spid="24"/>
                                        </p:tgtEl>
                                        <p:attrNameLst>
                                          <p:attrName>style.visibility</p:attrName>
                                        </p:attrNameLst>
                                      </p:cBhvr>
                                      <p:to>
                                        <p:strVal val="visible"/>
                                      </p:to>
                                    </p:set>
                                    <p:animEffect transition="in" filter="fade">
                                      <p:cBhvr>
                                        <p:cTn id="34" dur="250"/>
                                        <p:tgtEl>
                                          <p:spTgt spid="24"/>
                                        </p:tgtEl>
                                      </p:cBhvr>
                                    </p:animEffect>
                                  </p:childTnLst>
                                </p:cTn>
                              </p:par>
                            </p:childTnLst>
                          </p:cTn>
                        </p:par>
                        <p:par>
                          <p:cTn id="35" fill="hold">
                            <p:stCondLst>
                              <p:cond delay="1750"/>
                            </p:stCondLst>
                            <p:childTnLst>
                              <p:par>
                                <p:cTn id="36" presetID="10" presetClass="entr" presetSubtype="0" fill="hold" nodeType="afterEffect">
                                  <p:stCondLst>
                                    <p:cond delay="0"/>
                                  </p:stCondLst>
                                  <p:childTnLst>
                                    <p:set>
                                      <p:cBhvr>
                                        <p:cTn id="37" dur="1" fill="hold">
                                          <p:stCondLst>
                                            <p:cond delay="0"/>
                                          </p:stCondLst>
                                        </p:cTn>
                                        <p:tgtEl>
                                          <p:spTgt spid="29"/>
                                        </p:tgtEl>
                                        <p:attrNameLst>
                                          <p:attrName>style.visibility</p:attrName>
                                        </p:attrNameLst>
                                      </p:cBhvr>
                                      <p:to>
                                        <p:strVal val="visible"/>
                                      </p:to>
                                    </p:set>
                                    <p:animEffect transition="in" filter="fade">
                                      <p:cBhvr>
                                        <p:cTn id="38" dur="250"/>
                                        <p:tgtEl>
                                          <p:spTgt spid="29"/>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1" fill="hold" grpId="2" nodeType="clickEffect">
                                  <p:stCondLst>
                                    <p:cond delay="0"/>
                                  </p:stCondLst>
                                  <p:childTnLst>
                                    <p:set>
                                      <p:cBhvr>
                                        <p:cTn id="42" dur="1" fill="hold">
                                          <p:stCondLst>
                                            <p:cond delay="0"/>
                                          </p:stCondLst>
                                        </p:cTn>
                                        <p:tgtEl>
                                          <p:spTgt spid="15"/>
                                        </p:tgtEl>
                                        <p:attrNameLst>
                                          <p:attrName>style.visibility</p:attrName>
                                        </p:attrNameLst>
                                      </p:cBhvr>
                                      <p:to>
                                        <p:strVal val="visible"/>
                                      </p:to>
                                    </p:set>
                                    <p:animEffect transition="in" filter="wipe(up)">
                                      <p:cBhvr>
                                        <p:cTn id="43" dur="1500"/>
                                        <p:tgtEl>
                                          <p:spTgt spid="15"/>
                                        </p:tgtEl>
                                      </p:cBhvr>
                                    </p:animEffect>
                                  </p:childTnLst>
                                </p:cTn>
                              </p:par>
                              <p:par>
                                <p:cTn id="44" presetID="22" presetClass="entr" presetSubtype="1" fill="hold" grpId="0" nodeType="withEffect">
                                  <p:stCondLst>
                                    <p:cond delay="0"/>
                                  </p:stCondLst>
                                  <p:childTnLst>
                                    <p:set>
                                      <p:cBhvr>
                                        <p:cTn id="45" dur="1" fill="hold">
                                          <p:stCondLst>
                                            <p:cond delay="0"/>
                                          </p:stCondLst>
                                        </p:cTn>
                                        <p:tgtEl>
                                          <p:spTgt spid="12"/>
                                        </p:tgtEl>
                                        <p:attrNameLst>
                                          <p:attrName>style.visibility</p:attrName>
                                        </p:attrNameLst>
                                      </p:cBhvr>
                                      <p:to>
                                        <p:strVal val="visible"/>
                                      </p:to>
                                    </p:set>
                                    <p:animEffect transition="in" filter="wipe(up)">
                                      <p:cBhvr>
                                        <p:cTn id="46" dur="1000"/>
                                        <p:tgtEl>
                                          <p:spTgt spid="12"/>
                                        </p:tgtEl>
                                      </p:cBhvr>
                                    </p:animEffect>
                                  </p:childTnLst>
                                </p:cTn>
                              </p:par>
                              <p:par>
                                <p:cTn id="47" presetID="10" presetClass="exit" presetSubtype="0" fill="hold" nodeType="withEffect">
                                  <p:stCondLst>
                                    <p:cond delay="0"/>
                                  </p:stCondLst>
                                  <p:childTnLst>
                                    <p:animEffect transition="out" filter="fade">
                                      <p:cBhvr>
                                        <p:cTn id="48" dur="1000"/>
                                        <p:tgtEl>
                                          <p:spTgt spid="18"/>
                                        </p:tgtEl>
                                      </p:cBhvr>
                                    </p:animEffect>
                                    <p:set>
                                      <p:cBhvr>
                                        <p:cTn id="49" dur="1" fill="hold">
                                          <p:stCondLst>
                                            <p:cond delay="999"/>
                                          </p:stCondLst>
                                        </p:cTn>
                                        <p:tgtEl>
                                          <p:spTgt spid="18"/>
                                        </p:tgtEl>
                                        <p:attrNameLst>
                                          <p:attrName>style.visibility</p:attrName>
                                        </p:attrNameLst>
                                      </p:cBhvr>
                                      <p:to>
                                        <p:strVal val="hidden"/>
                                      </p:to>
                                    </p:set>
                                  </p:childTnLst>
                                </p:cTn>
                              </p:par>
                              <p:par>
                                <p:cTn id="50" presetID="10" presetClass="exit" presetSubtype="0" fill="hold" nodeType="withEffect">
                                  <p:stCondLst>
                                    <p:cond delay="0"/>
                                  </p:stCondLst>
                                  <p:childTnLst>
                                    <p:animEffect transition="out" filter="fade">
                                      <p:cBhvr>
                                        <p:cTn id="51" dur="1000"/>
                                        <p:tgtEl>
                                          <p:spTgt spid="20"/>
                                        </p:tgtEl>
                                      </p:cBhvr>
                                    </p:animEffect>
                                    <p:set>
                                      <p:cBhvr>
                                        <p:cTn id="52" dur="1" fill="hold">
                                          <p:stCondLst>
                                            <p:cond delay="999"/>
                                          </p:stCondLst>
                                        </p:cTn>
                                        <p:tgtEl>
                                          <p:spTgt spid="20"/>
                                        </p:tgtEl>
                                        <p:attrNameLst>
                                          <p:attrName>style.visibility</p:attrName>
                                        </p:attrNameLst>
                                      </p:cBhvr>
                                      <p:to>
                                        <p:strVal val="hidden"/>
                                      </p:to>
                                    </p:set>
                                  </p:childTnLst>
                                </p:cTn>
                              </p:par>
                              <p:par>
                                <p:cTn id="53" presetID="10" presetClass="exit" presetSubtype="0" fill="hold" nodeType="withEffect">
                                  <p:stCondLst>
                                    <p:cond delay="0"/>
                                  </p:stCondLst>
                                  <p:childTnLst>
                                    <p:animEffect transition="out" filter="fade">
                                      <p:cBhvr>
                                        <p:cTn id="54" dur="1000"/>
                                        <p:tgtEl>
                                          <p:spTgt spid="6148"/>
                                        </p:tgtEl>
                                      </p:cBhvr>
                                    </p:animEffect>
                                    <p:set>
                                      <p:cBhvr>
                                        <p:cTn id="55" dur="1" fill="hold">
                                          <p:stCondLst>
                                            <p:cond delay="999"/>
                                          </p:stCondLst>
                                        </p:cTn>
                                        <p:tgtEl>
                                          <p:spTgt spid="6148"/>
                                        </p:tgtEl>
                                        <p:attrNameLst>
                                          <p:attrName>style.visibility</p:attrName>
                                        </p:attrNameLst>
                                      </p:cBhvr>
                                      <p:to>
                                        <p:strVal val="hidden"/>
                                      </p:to>
                                    </p:set>
                                  </p:childTnLst>
                                </p:cTn>
                              </p:par>
                              <p:par>
                                <p:cTn id="56" presetID="10" presetClass="exit" presetSubtype="0" fill="hold" nodeType="withEffect">
                                  <p:stCondLst>
                                    <p:cond delay="0"/>
                                  </p:stCondLst>
                                  <p:childTnLst>
                                    <p:animEffect transition="out" filter="fade">
                                      <p:cBhvr>
                                        <p:cTn id="57" dur="1000"/>
                                        <p:tgtEl>
                                          <p:spTgt spid="16"/>
                                        </p:tgtEl>
                                      </p:cBhvr>
                                    </p:animEffect>
                                    <p:set>
                                      <p:cBhvr>
                                        <p:cTn id="58" dur="1" fill="hold">
                                          <p:stCondLst>
                                            <p:cond delay="999"/>
                                          </p:stCondLst>
                                        </p:cTn>
                                        <p:tgtEl>
                                          <p:spTgt spid="16"/>
                                        </p:tgtEl>
                                        <p:attrNameLst>
                                          <p:attrName>style.visibility</p:attrName>
                                        </p:attrNameLst>
                                      </p:cBhvr>
                                      <p:to>
                                        <p:strVal val="hidden"/>
                                      </p:to>
                                    </p:set>
                                  </p:childTnLst>
                                </p:cTn>
                              </p:par>
                              <p:par>
                                <p:cTn id="59" presetID="10" presetClass="exit" presetSubtype="0" fill="hold" nodeType="withEffect">
                                  <p:stCondLst>
                                    <p:cond delay="0"/>
                                  </p:stCondLst>
                                  <p:childTnLst>
                                    <p:animEffect transition="out" filter="fade">
                                      <p:cBhvr>
                                        <p:cTn id="60" dur="1000"/>
                                        <p:tgtEl>
                                          <p:spTgt spid="14"/>
                                        </p:tgtEl>
                                      </p:cBhvr>
                                    </p:animEffect>
                                    <p:set>
                                      <p:cBhvr>
                                        <p:cTn id="61" dur="1" fill="hold">
                                          <p:stCondLst>
                                            <p:cond delay="999"/>
                                          </p:stCondLst>
                                        </p:cTn>
                                        <p:tgtEl>
                                          <p:spTgt spid="14"/>
                                        </p:tgtEl>
                                        <p:attrNameLst>
                                          <p:attrName>style.visibility</p:attrName>
                                        </p:attrNameLst>
                                      </p:cBhvr>
                                      <p:to>
                                        <p:strVal val="hidden"/>
                                      </p:to>
                                    </p:set>
                                  </p:childTnLst>
                                </p:cTn>
                              </p:par>
                              <p:par>
                                <p:cTn id="62" presetID="10" presetClass="exit" presetSubtype="0" fill="hold" nodeType="withEffect">
                                  <p:stCondLst>
                                    <p:cond delay="0"/>
                                  </p:stCondLst>
                                  <p:childTnLst>
                                    <p:animEffect transition="out" filter="fade">
                                      <p:cBhvr>
                                        <p:cTn id="63" dur="1000"/>
                                        <p:tgtEl>
                                          <p:spTgt spid="24"/>
                                        </p:tgtEl>
                                      </p:cBhvr>
                                    </p:animEffect>
                                    <p:set>
                                      <p:cBhvr>
                                        <p:cTn id="64" dur="1" fill="hold">
                                          <p:stCondLst>
                                            <p:cond delay="999"/>
                                          </p:stCondLst>
                                        </p:cTn>
                                        <p:tgtEl>
                                          <p:spTgt spid="24"/>
                                        </p:tgtEl>
                                        <p:attrNameLst>
                                          <p:attrName>style.visibility</p:attrName>
                                        </p:attrNameLst>
                                      </p:cBhvr>
                                      <p:to>
                                        <p:strVal val="hidden"/>
                                      </p:to>
                                    </p:set>
                                  </p:childTnLst>
                                </p:cTn>
                              </p:par>
                              <p:par>
                                <p:cTn id="65" presetID="10" presetClass="exit" presetSubtype="0" fill="hold" nodeType="withEffect">
                                  <p:stCondLst>
                                    <p:cond delay="0"/>
                                  </p:stCondLst>
                                  <p:childTnLst>
                                    <p:animEffect transition="out" filter="fade">
                                      <p:cBhvr>
                                        <p:cTn id="66" dur="1000"/>
                                        <p:tgtEl>
                                          <p:spTgt spid="29"/>
                                        </p:tgtEl>
                                      </p:cBhvr>
                                    </p:animEffect>
                                    <p:set>
                                      <p:cBhvr>
                                        <p:cTn id="67" dur="1" fill="hold">
                                          <p:stCondLst>
                                            <p:cond delay="999"/>
                                          </p:stCondLst>
                                        </p:cTn>
                                        <p:tgtEl>
                                          <p:spTgt spid="29"/>
                                        </p:tgtEl>
                                        <p:attrNameLst>
                                          <p:attrName>style.visibility</p:attrName>
                                        </p:attrNameLst>
                                      </p:cBhvr>
                                      <p:to>
                                        <p:strVal val="hidden"/>
                                      </p:to>
                                    </p:set>
                                  </p:childTnLst>
                                </p:cTn>
                              </p:par>
                            </p:childTnLst>
                          </p:cTn>
                        </p:par>
                        <p:par>
                          <p:cTn id="68" fill="hold">
                            <p:stCondLst>
                              <p:cond delay="1500"/>
                            </p:stCondLst>
                            <p:childTnLst>
                              <p:par>
                                <p:cTn id="69" presetID="10" presetClass="exit" presetSubtype="0" fill="hold" grpId="0" nodeType="afterEffect">
                                  <p:stCondLst>
                                    <p:cond delay="0"/>
                                  </p:stCondLst>
                                  <p:childTnLst>
                                    <p:animEffect transition="out" filter="fade">
                                      <p:cBhvr>
                                        <p:cTn id="70" dur="500"/>
                                        <p:tgtEl>
                                          <p:spTgt spid="15"/>
                                        </p:tgtEl>
                                      </p:cBhvr>
                                    </p:animEffect>
                                    <p:set>
                                      <p:cBhvr>
                                        <p:cTn id="71" dur="1" fill="hold">
                                          <p:stCondLst>
                                            <p:cond delay="499"/>
                                          </p:stCondLst>
                                        </p:cTn>
                                        <p:tgtEl>
                                          <p:spTgt spid="15"/>
                                        </p:tgtEl>
                                        <p:attrNameLst>
                                          <p:attrName>style.visibility</p:attrName>
                                        </p:attrNameLst>
                                      </p:cBhvr>
                                      <p:to>
                                        <p:strVal val="hidden"/>
                                      </p:to>
                                    </p:set>
                                  </p:childTnLst>
                                </p:cTn>
                              </p:par>
                            </p:childTnLst>
                          </p:cTn>
                        </p:par>
                      </p:childTnLst>
                    </p:cTn>
                  </p:par>
                  <p:par>
                    <p:cTn id="72" fill="hold">
                      <p:stCondLst>
                        <p:cond delay="indefinite"/>
                      </p:stCondLst>
                      <p:childTnLst>
                        <p:par>
                          <p:cTn id="73" fill="hold">
                            <p:stCondLst>
                              <p:cond delay="0"/>
                            </p:stCondLst>
                            <p:childTnLst>
                              <p:par>
                                <p:cTn id="74" presetID="22" presetClass="entr" presetSubtype="1" fill="hold" grpId="0" nodeType="clickEffect">
                                  <p:stCondLst>
                                    <p:cond delay="0"/>
                                  </p:stCondLst>
                                  <p:childTnLst>
                                    <p:set>
                                      <p:cBhvr>
                                        <p:cTn id="75" dur="1" fill="hold">
                                          <p:stCondLst>
                                            <p:cond delay="0"/>
                                          </p:stCondLst>
                                        </p:cTn>
                                        <p:tgtEl>
                                          <p:spTgt spid="13"/>
                                        </p:tgtEl>
                                        <p:attrNameLst>
                                          <p:attrName>style.visibility</p:attrName>
                                        </p:attrNameLst>
                                      </p:cBhvr>
                                      <p:to>
                                        <p:strVal val="visible"/>
                                      </p:to>
                                    </p:set>
                                    <p:animEffect transition="in" filter="wipe(up)">
                                      <p:cBhvr>
                                        <p:cTn id="76" dur="1000"/>
                                        <p:tgtEl>
                                          <p:spTgt spid="13"/>
                                        </p:tgtEl>
                                      </p:cBhvr>
                                    </p:animEffect>
                                  </p:childTnLst>
                                </p:cTn>
                              </p:par>
                              <p:par>
                                <p:cTn id="77" presetID="10" presetClass="exit" presetSubtype="0" fill="hold" nodeType="withEffect">
                                  <p:stCondLst>
                                    <p:cond delay="0"/>
                                  </p:stCondLst>
                                  <p:childTnLst>
                                    <p:animEffect transition="out" filter="fade">
                                      <p:cBhvr>
                                        <p:cTn id="78" dur="1000"/>
                                        <p:tgtEl>
                                          <p:spTgt spid="22"/>
                                        </p:tgtEl>
                                      </p:cBhvr>
                                    </p:animEffect>
                                    <p:set>
                                      <p:cBhvr>
                                        <p:cTn id="79" dur="1" fill="hold">
                                          <p:stCondLst>
                                            <p:cond delay="999"/>
                                          </p:stCondLst>
                                        </p:cTn>
                                        <p:tgtEl>
                                          <p:spTgt spid="22"/>
                                        </p:tgtEl>
                                        <p:attrNameLst>
                                          <p:attrName>style.visibility</p:attrName>
                                        </p:attrNameLst>
                                      </p:cBhvr>
                                      <p:to>
                                        <p:strVal val="hidden"/>
                                      </p:to>
                                    </p:set>
                                  </p:childTnLst>
                                </p:cTn>
                              </p:par>
                              <p:par>
                                <p:cTn id="80" presetID="10" presetClass="entr" presetSubtype="0" fill="hold" nodeType="withEffect">
                                  <p:stCondLst>
                                    <p:cond delay="0"/>
                                  </p:stCondLst>
                                  <p:childTnLst>
                                    <p:set>
                                      <p:cBhvr>
                                        <p:cTn id="81" dur="1" fill="hold">
                                          <p:stCondLst>
                                            <p:cond delay="0"/>
                                          </p:stCondLst>
                                        </p:cTn>
                                        <p:tgtEl>
                                          <p:spTgt spid="18"/>
                                        </p:tgtEl>
                                        <p:attrNameLst>
                                          <p:attrName>style.visibility</p:attrName>
                                        </p:attrNameLst>
                                      </p:cBhvr>
                                      <p:to>
                                        <p:strVal val="visible"/>
                                      </p:to>
                                    </p:set>
                                    <p:animEffect transition="in" filter="fade">
                                      <p:cBhvr>
                                        <p:cTn id="82" dur="1000"/>
                                        <p:tgtEl>
                                          <p:spTgt spid="18"/>
                                        </p:tgtEl>
                                      </p:cBhvr>
                                    </p:animEffect>
                                  </p:childTnLst>
                                </p:cTn>
                              </p:par>
                              <p:par>
                                <p:cTn id="83" presetID="10" presetClass="entr" presetSubtype="0" fill="hold" nodeType="withEffect">
                                  <p:stCondLst>
                                    <p:cond delay="0"/>
                                  </p:stCondLst>
                                  <p:childTnLst>
                                    <p:set>
                                      <p:cBhvr>
                                        <p:cTn id="84" dur="1" fill="hold">
                                          <p:stCondLst>
                                            <p:cond delay="0"/>
                                          </p:stCondLst>
                                        </p:cTn>
                                        <p:tgtEl>
                                          <p:spTgt spid="20"/>
                                        </p:tgtEl>
                                        <p:attrNameLst>
                                          <p:attrName>style.visibility</p:attrName>
                                        </p:attrNameLst>
                                      </p:cBhvr>
                                      <p:to>
                                        <p:strVal val="visible"/>
                                      </p:to>
                                    </p:set>
                                    <p:animEffect transition="in" filter="fade">
                                      <p:cBhvr>
                                        <p:cTn id="85" dur="1000"/>
                                        <p:tgtEl>
                                          <p:spTgt spid="20"/>
                                        </p:tgtEl>
                                      </p:cBhvr>
                                    </p:animEffect>
                                  </p:childTnLst>
                                </p:cTn>
                              </p:par>
                              <p:par>
                                <p:cTn id="86" presetID="10" presetClass="entr" presetSubtype="0" fill="hold" nodeType="withEffect">
                                  <p:stCondLst>
                                    <p:cond delay="0"/>
                                  </p:stCondLst>
                                  <p:childTnLst>
                                    <p:set>
                                      <p:cBhvr>
                                        <p:cTn id="87" dur="1" fill="hold">
                                          <p:stCondLst>
                                            <p:cond delay="0"/>
                                          </p:stCondLst>
                                        </p:cTn>
                                        <p:tgtEl>
                                          <p:spTgt spid="16"/>
                                        </p:tgtEl>
                                        <p:attrNameLst>
                                          <p:attrName>style.visibility</p:attrName>
                                        </p:attrNameLst>
                                      </p:cBhvr>
                                      <p:to>
                                        <p:strVal val="visible"/>
                                      </p:to>
                                    </p:set>
                                    <p:animEffect transition="in" filter="fade">
                                      <p:cBhvr>
                                        <p:cTn id="88" dur="1000"/>
                                        <p:tgtEl>
                                          <p:spTgt spid="16"/>
                                        </p:tgtEl>
                                      </p:cBhvr>
                                    </p:animEffect>
                                  </p:childTnLst>
                                </p:cTn>
                              </p:par>
                            </p:childTnLst>
                          </p:cTn>
                        </p:par>
                      </p:childTnLst>
                    </p:cTn>
                  </p:par>
                  <p:par>
                    <p:cTn id="89" fill="hold">
                      <p:stCondLst>
                        <p:cond delay="indefinite"/>
                      </p:stCondLst>
                      <p:childTnLst>
                        <p:par>
                          <p:cTn id="90" fill="hold">
                            <p:stCondLst>
                              <p:cond delay="0"/>
                            </p:stCondLst>
                            <p:childTnLst>
                              <p:par>
                                <p:cTn id="91" presetID="10" presetClass="exit" presetSubtype="0" fill="hold" grpId="1" nodeType="clickEffect">
                                  <p:stCondLst>
                                    <p:cond delay="0"/>
                                  </p:stCondLst>
                                  <p:childTnLst>
                                    <p:animEffect transition="out" filter="fade">
                                      <p:cBhvr>
                                        <p:cTn id="92" dur="1000"/>
                                        <p:tgtEl>
                                          <p:spTgt spid="12"/>
                                        </p:tgtEl>
                                      </p:cBhvr>
                                    </p:animEffect>
                                    <p:set>
                                      <p:cBhvr>
                                        <p:cTn id="93" dur="1" fill="hold">
                                          <p:stCondLst>
                                            <p:cond delay="999"/>
                                          </p:stCondLst>
                                        </p:cTn>
                                        <p:tgtEl>
                                          <p:spTgt spid="12"/>
                                        </p:tgtEl>
                                        <p:attrNameLst>
                                          <p:attrName>style.visibility</p:attrName>
                                        </p:attrNameLst>
                                      </p:cBhvr>
                                      <p:to>
                                        <p:strVal val="hidden"/>
                                      </p:to>
                                    </p:set>
                                  </p:childTnLst>
                                </p:cTn>
                              </p:par>
                              <p:par>
                                <p:cTn id="94" presetID="22" presetClass="entr" presetSubtype="1" fill="hold" grpId="0" nodeType="withEffect">
                                  <p:stCondLst>
                                    <p:cond delay="0"/>
                                  </p:stCondLst>
                                  <p:childTnLst>
                                    <p:set>
                                      <p:cBhvr>
                                        <p:cTn id="95" dur="1" fill="hold">
                                          <p:stCondLst>
                                            <p:cond delay="0"/>
                                          </p:stCondLst>
                                        </p:cTn>
                                        <p:tgtEl>
                                          <p:spTgt spid="17"/>
                                        </p:tgtEl>
                                        <p:attrNameLst>
                                          <p:attrName>style.visibility</p:attrName>
                                        </p:attrNameLst>
                                      </p:cBhvr>
                                      <p:to>
                                        <p:strVal val="visible"/>
                                      </p:to>
                                    </p:set>
                                    <p:animEffect transition="in" filter="wipe(up)">
                                      <p:cBhvr>
                                        <p:cTn id="96" dur="1000"/>
                                        <p:tgtEl>
                                          <p:spTgt spid="17"/>
                                        </p:tgtEl>
                                      </p:cBhvr>
                                    </p:animEffect>
                                  </p:childTnLst>
                                </p:cTn>
                              </p:par>
                              <p:par>
                                <p:cTn id="97" presetID="10" presetClass="exit" presetSubtype="0" fill="hold" nodeType="withEffect">
                                  <p:stCondLst>
                                    <p:cond delay="0"/>
                                  </p:stCondLst>
                                  <p:childTnLst>
                                    <p:animEffect transition="out" filter="fade">
                                      <p:cBhvr>
                                        <p:cTn id="98" dur="1000"/>
                                        <p:tgtEl>
                                          <p:spTgt spid="18"/>
                                        </p:tgtEl>
                                      </p:cBhvr>
                                    </p:animEffect>
                                    <p:set>
                                      <p:cBhvr>
                                        <p:cTn id="99" dur="1" fill="hold">
                                          <p:stCondLst>
                                            <p:cond delay="999"/>
                                          </p:stCondLst>
                                        </p:cTn>
                                        <p:tgtEl>
                                          <p:spTgt spid="18"/>
                                        </p:tgtEl>
                                        <p:attrNameLst>
                                          <p:attrName>style.visibility</p:attrName>
                                        </p:attrNameLst>
                                      </p:cBhvr>
                                      <p:to>
                                        <p:strVal val="hidden"/>
                                      </p:to>
                                    </p:set>
                                  </p:childTnLst>
                                </p:cTn>
                              </p:par>
                              <p:par>
                                <p:cTn id="100" presetID="10" presetClass="exit" presetSubtype="0" fill="hold" nodeType="withEffect">
                                  <p:stCondLst>
                                    <p:cond delay="0"/>
                                  </p:stCondLst>
                                  <p:childTnLst>
                                    <p:animEffect transition="out" filter="fade">
                                      <p:cBhvr>
                                        <p:cTn id="101" dur="1000"/>
                                        <p:tgtEl>
                                          <p:spTgt spid="20"/>
                                        </p:tgtEl>
                                      </p:cBhvr>
                                    </p:animEffect>
                                    <p:set>
                                      <p:cBhvr>
                                        <p:cTn id="102" dur="1" fill="hold">
                                          <p:stCondLst>
                                            <p:cond delay="999"/>
                                          </p:stCondLst>
                                        </p:cTn>
                                        <p:tgtEl>
                                          <p:spTgt spid="20"/>
                                        </p:tgtEl>
                                        <p:attrNameLst>
                                          <p:attrName>style.visibility</p:attrName>
                                        </p:attrNameLst>
                                      </p:cBhvr>
                                      <p:to>
                                        <p:strVal val="hidden"/>
                                      </p:to>
                                    </p:set>
                                  </p:childTnLst>
                                </p:cTn>
                              </p:par>
                              <p:par>
                                <p:cTn id="103" presetID="10" presetClass="exit" presetSubtype="0" fill="hold" nodeType="withEffect">
                                  <p:stCondLst>
                                    <p:cond delay="0"/>
                                  </p:stCondLst>
                                  <p:childTnLst>
                                    <p:animEffect transition="out" filter="fade">
                                      <p:cBhvr>
                                        <p:cTn id="104" dur="1000"/>
                                        <p:tgtEl>
                                          <p:spTgt spid="16"/>
                                        </p:tgtEl>
                                      </p:cBhvr>
                                    </p:animEffect>
                                    <p:set>
                                      <p:cBhvr>
                                        <p:cTn id="105" dur="1" fill="hold">
                                          <p:stCondLst>
                                            <p:cond delay="999"/>
                                          </p:stCondLst>
                                        </p:cTn>
                                        <p:tgtEl>
                                          <p:spTgt spid="16"/>
                                        </p:tgtEl>
                                        <p:attrNameLst>
                                          <p:attrName>style.visibility</p:attrName>
                                        </p:attrNameLst>
                                      </p:cBhvr>
                                      <p:to>
                                        <p:strVal val="hidden"/>
                                      </p:to>
                                    </p:set>
                                  </p:childTnLst>
                                </p:cTn>
                              </p:par>
                              <p:par>
                                <p:cTn id="106" presetID="10" presetClass="entr" presetSubtype="0" fill="hold" nodeType="withEffect">
                                  <p:stCondLst>
                                    <p:cond delay="0"/>
                                  </p:stCondLst>
                                  <p:childTnLst>
                                    <p:set>
                                      <p:cBhvr>
                                        <p:cTn id="107" dur="1" fill="hold">
                                          <p:stCondLst>
                                            <p:cond delay="0"/>
                                          </p:stCondLst>
                                        </p:cTn>
                                        <p:tgtEl>
                                          <p:spTgt spid="14"/>
                                        </p:tgtEl>
                                        <p:attrNameLst>
                                          <p:attrName>style.visibility</p:attrName>
                                        </p:attrNameLst>
                                      </p:cBhvr>
                                      <p:to>
                                        <p:strVal val="visible"/>
                                      </p:to>
                                    </p:set>
                                    <p:animEffect transition="in" filter="fade">
                                      <p:cBhvr>
                                        <p:cTn id="108" dur="1000"/>
                                        <p:tgtEl>
                                          <p:spTgt spid="14"/>
                                        </p:tgtEl>
                                      </p:cBhvr>
                                    </p:animEffect>
                                  </p:childTnLst>
                                </p:cTn>
                              </p:par>
                              <p:par>
                                <p:cTn id="109" presetID="10" presetClass="entr" presetSubtype="0" fill="hold" nodeType="withEffect">
                                  <p:stCondLst>
                                    <p:cond delay="0"/>
                                  </p:stCondLst>
                                  <p:childTnLst>
                                    <p:set>
                                      <p:cBhvr>
                                        <p:cTn id="110" dur="1" fill="hold">
                                          <p:stCondLst>
                                            <p:cond delay="0"/>
                                          </p:stCondLst>
                                        </p:cTn>
                                        <p:tgtEl>
                                          <p:spTgt spid="6148"/>
                                        </p:tgtEl>
                                        <p:attrNameLst>
                                          <p:attrName>style.visibility</p:attrName>
                                        </p:attrNameLst>
                                      </p:cBhvr>
                                      <p:to>
                                        <p:strVal val="visible"/>
                                      </p:to>
                                    </p:set>
                                    <p:animEffect transition="in" filter="fade">
                                      <p:cBhvr>
                                        <p:cTn id="111" dur="1000"/>
                                        <p:tgtEl>
                                          <p:spTgt spid="6148"/>
                                        </p:tgtEl>
                                      </p:cBhvr>
                                    </p:animEffect>
                                  </p:childTnLst>
                                </p:cTn>
                              </p:par>
                              <p:par>
                                <p:cTn id="112" presetID="10" presetClass="entr" presetSubtype="0" fill="hold" nodeType="withEffect">
                                  <p:stCondLst>
                                    <p:cond delay="0"/>
                                  </p:stCondLst>
                                  <p:childTnLst>
                                    <p:set>
                                      <p:cBhvr>
                                        <p:cTn id="113" dur="1" fill="hold">
                                          <p:stCondLst>
                                            <p:cond delay="0"/>
                                          </p:stCondLst>
                                        </p:cTn>
                                        <p:tgtEl>
                                          <p:spTgt spid="24"/>
                                        </p:tgtEl>
                                        <p:attrNameLst>
                                          <p:attrName>style.visibility</p:attrName>
                                        </p:attrNameLst>
                                      </p:cBhvr>
                                      <p:to>
                                        <p:strVal val="visible"/>
                                      </p:to>
                                    </p:set>
                                    <p:animEffect transition="in" filter="fade">
                                      <p:cBhvr>
                                        <p:cTn id="114" dur="1000"/>
                                        <p:tgtEl>
                                          <p:spTgt spid="24"/>
                                        </p:tgtEl>
                                      </p:cBhvr>
                                    </p:animEffect>
                                  </p:childTnLst>
                                </p:cTn>
                              </p:par>
                              <p:par>
                                <p:cTn id="115" presetID="10" presetClass="entr" presetSubtype="0" fill="hold" nodeType="withEffect">
                                  <p:stCondLst>
                                    <p:cond delay="0"/>
                                  </p:stCondLst>
                                  <p:childTnLst>
                                    <p:set>
                                      <p:cBhvr>
                                        <p:cTn id="116" dur="1" fill="hold">
                                          <p:stCondLst>
                                            <p:cond delay="0"/>
                                          </p:stCondLst>
                                        </p:cTn>
                                        <p:tgtEl>
                                          <p:spTgt spid="29"/>
                                        </p:tgtEl>
                                        <p:attrNameLst>
                                          <p:attrName>style.visibility</p:attrName>
                                        </p:attrNameLst>
                                      </p:cBhvr>
                                      <p:to>
                                        <p:strVal val="visible"/>
                                      </p:to>
                                    </p:set>
                                    <p:animEffect transition="in" filter="fade">
                                      <p:cBhvr>
                                        <p:cTn id="117" dur="1000"/>
                                        <p:tgtEl>
                                          <p:spTgt spid="29"/>
                                        </p:tgtEl>
                                      </p:cBhvr>
                                    </p:animEffect>
                                  </p:childTnLst>
                                </p:cTn>
                              </p:par>
                            </p:childTnLst>
                          </p:cTn>
                        </p:par>
                      </p:childTnLst>
                    </p:cTn>
                  </p:par>
                  <p:par>
                    <p:cTn id="118" fill="hold">
                      <p:stCondLst>
                        <p:cond delay="indefinite"/>
                      </p:stCondLst>
                      <p:childTnLst>
                        <p:par>
                          <p:cTn id="119" fill="hold">
                            <p:stCondLst>
                              <p:cond delay="0"/>
                            </p:stCondLst>
                            <p:childTnLst>
                              <p:par>
                                <p:cTn id="120" presetID="10" presetClass="entr" presetSubtype="0" fill="hold" grpId="1" nodeType="clickEffect">
                                  <p:stCondLst>
                                    <p:cond delay="0"/>
                                  </p:stCondLst>
                                  <p:childTnLst>
                                    <p:set>
                                      <p:cBhvr>
                                        <p:cTn id="121" dur="1" fill="hold">
                                          <p:stCondLst>
                                            <p:cond delay="0"/>
                                          </p:stCondLst>
                                        </p:cTn>
                                        <p:tgtEl>
                                          <p:spTgt spid="15"/>
                                        </p:tgtEl>
                                        <p:attrNameLst>
                                          <p:attrName>style.visibility</p:attrName>
                                        </p:attrNameLst>
                                      </p:cBhvr>
                                      <p:to>
                                        <p:strVal val="visible"/>
                                      </p:to>
                                    </p:set>
                                    <p:animEffect transition="in" filter="fade">
                                      <p:cBhvr>
                                        <p:cTn id="122" dur="500"/>
                                        <p:tgtEl>
                                          <p:spTgt spid="15"/>
                                        </p:tgtEl>
                                      </p:cBhvr>
                                    </p:animEffect>
                                  </p:childTnLst>
                                </p:cTn>
                              </p:par>
                              <p:par>
                                <p:cTn id="123" presetID="10" presetClass="entr" presetSubtype="0" fill="hold" nodeType="withEffect">
                                  <p:stCondLst>
                                    <p:cond delay="0"/>
                                  </p:stCondLst>
                                  <p:childTnLst>
                                    <p:set>
                                      <p:cBhvr>
                                        <p:cTn id="124" dur="1" fill="hold">
                                          <p:stCondLst>
                                            <p:cond delay="0"/>
                                          </p:stCondLst>
                                        </p:cTn>
                                        <p:tgtEl>
                                          <p:spTgt spid="18"/>
                                        </p:tgtEl>
                                        <p:attrNameLst>
                                          <p:attrName>style.visibility</p:attrName>
                                        </p:attrNameLst>
                                      </p:cBhvr>
                                      <p:to>
                                        <p:strVal val="visible"/>
                                      </p:to>
                                    </p:set>
                                    <p:animEffect transition="in" filter="fade">
                                      <p:cBhvr>
                                        <p:cTn id="125" dur="500"/>
                                        <p:tgtEl>
                                          <p:spTgt spid="18"/>
                                        </p:tgtEl>
                                      </p:cBhvr>
                                    </p:animEffect>
                                  </p:childTnLst>
                                </p:cTn>
                              </p:par>
                              <p:par>
                                <p:cTn id="126" presetID="10" presetClass="entr" presetSubtype="0" fill="hold" nodeType="withEffect">
                                  <p:stCondLst>
                                    <p:cond delay="0"/>
                                  </p:stCondLst>
                                  <p:childTnLst>
                                    <p:set>
                                      <p:cBhvr>
                                        <p:cTn id="127" dur="1" fill="hold">
                                          <p:stCondLst>
                                            <p:cond delay="0"/>
                                          </p:stCondLst>
                                        </p:cTn>
                                        <p:tgtEl>
                                          <p:spTgt spid="20"/>
                                        </p:tgtEl>
                                        <p:attrNameLst>
                                          <p:attrName>style.visibility</p:attrName>
                                        </p:attrNameLst>
                                      </p:cBhvr>
                                      <p:to>
                                        <p:strVal val="visible"/>
                                      </p:to>
                                    </p:set>
                                    <p:animEffect transition="in" filter="fade">
                                      <p:cBhvr>
                                        <p:cTn id="128" dur="500"/>
                                        <p:tgtEl>
                                          <p:spTgt spid="20"/>
                                        </p:tgtEl>
                                      </p:cBhvr>
                                    </p:animEffect>
                                  </p:childTnLst>
                                </p:cTn>
                              </p:par>
                              <p:par>
                                <p:cTn id="129" presetID="10" presetClass="entr" presetSubtype="0" fill="hold" nodeType="withEffect">
                                  <p:stCondLst>
                                    <p:cond delay="0"/>
                                  </p:stCondLst>
                                  <p:childTnLst>
                                    <p:set>
                                      <p:cBhvr>
                                        <p:cTn id="130" dur="1" fill="hold">
                                          <p:stCondLst>
                                            <p:cond delay="0"/>
                                          </p:stCondLst>
                                        </p:cTn>
                                        <p:tgtEl>
                                          <p:spTgt spid="16"/>
                                        </p:tgtEl>
                                        <p:attrNameLst>
                                          <p:attrName>style.visibility</p:attrName>
                                        </p:attrNameLst>
                                      </p:cBhvr>
                                      <p:to>
                                        <p:strVal val="visible"/>
                                      </p:to>
                                    </p:set>
                                    <p:animEffect transition="in" filter="fade">
                                      <p:cBhvr>
                                        <p:cTn id="131" dur="500"/>
                                        <p:tgtEl>
                                          <p:spTgt spid="16"/>
                                        </p:tgtEl>
                                      </p:cBhvr>
                                    </p:animEffect>
                                  </p:childTnLst>
                                </p:cTn>
                              </p:par>
                              <p:par>
                                <p:cTn id="132" presetID="10" presetClass="entr" presetSubtype="0" fill="hold" nodeType="withEffect">
                                  <p:stCondLst>
                                    <p:cond delay="0"/>
                                  </p:stCondLst>
                                  <p:childTnLst>
                                    <p:set>
                                      <p:cBhvr>
                                        <p:cTn id="133" dur="1" fill="hold">
                                          <p:stCondLst>
                                            <p:cond delay="0"/>
                                          </p:stCondLst>
                                        </p:cTn>
                                        <p:tgtEl>
                                          <p:spTgt spid="22"/>
                                        </p:tgtEl>
                                        <p:attrNameLst>
                                          <p:attrName>style.visibility</p:attrName>
                                        </p:attrNameLst>
                                      </p:cBhvr>
                                      <p:to>
                                        <p:strVal val="visible"/>
                                      </p:to>
                                    </p:set>
                                    <p:animEffect transition="in" filter="fade">
                                      <p:cBhvr>
                                        <p:cTn id="134" dur="500"/>
                                        <p:tgtEl>
                                          <p:spTgt spid="22"/>
                                        </p:tgtEl>
                                      </p:cBhvr>
                                    </p:animEffect>
                                  </p:childTnLst>
                                </p:cTn>
                              </p:par>
                              <p:par>
                                <p:cTn id="135" presetID="10" presetClass="exit" presetSubtype="0" fill="hold" grpId="1" nodeType="withEffect">
                                  <p:stCondLst>
                                    <p:cond delay="0"/>
                                  </p:stCondLst>
                                  <p:childTnLst>
                                    <p:animEffect transition="out" filter="fade">
                                      <p:cBhvr>
                                        <p:cTn id="136" dur="1000"/>
                                        <p:tgtEl>
                                          <p:spTgt spid="13"/>
                                        </p:tgtEl>
                                      </p:cBhvr>
                                    </p:animEffect>
                                    <p:set>
                                      <p:cBhvr>
                                        <p:cTn id="137" dur="1" fill="hold">
                                          <p:stCondLst>
                                            <p:cond delay="999"/>
                                          </p:stCondLst>
                                        </p:cTn>
                                        <p:tgtEl>
                                          <p:spTgt spid="13"/>
                                        </p:tgtEl>
                                        <p:attrNameLst>
                                          <p:attrName>style.visibility</p:attrName>
                                        </p:attrNameLst>
                                      </p:cBhvr>
                                      <p:to>
                                        <p:strVal val="hidden"/>
                                      </p:to>
                                    </p:set>
                                  </p:childTnLst>
                                </p:cTn>
                              </p:par>
                              <p:par>
                                <p:cTn id="138" presetID="10" presetClass="exit" presetSubtype="0" fill="hold" grpId="1" nodeType="withEffect">
                                  <p:stCondLst>
                                    <p:cond delay="0"/>
                                  </p:stCondLst>
                                  <p:childTnLst>
                                    <p:animEffect transition="out" filter="fade">
                                      <p:cBhvr>
                                        <p:cTn id="139" dur="1000"/>
                                        <p:tgtEl>
                                          <p:spTgt spid="17"/>
                                        </p:tgtEl>
                                      </p:cBhvr>
                                    </p:animEffect>
                                    <p:set>
                                      <p:cBhvr>
                                        <p:cTn id="140" dur="1" fill="hold">
                                          <p:stCondLst>
                                            <p:cond delay="999"/>
                                          </p:stCondLst>
                                        </p:cTn>
                                        <p:tgtEl>
                                          <p:spTgt spid="17"/>
                                        </p:tgtEl>
                                        <p:attrNameLst>
                                          <p:attrName>style.visibility</p:attrName>
                                        </p:attrNameLst>
                                      </p:cBhvr>
                                      <p:to>
                                        <p:strVal val="hidden"/>
                                      </p:to>
                                    </p:set>
                                  </p:childTnLst>
                                </p:cTn>
                              </p:par>
                              <p:par>
                                <p:cTn id="141" presetID="10" presetClass="exit" presetSubtype="0" fill="hold" grpId="0" nodeType="withEffect">
                                  <p:stCondLst>
                                    <p:cond delay="0"/>
                                  </p:stCondLst>
                                  <p:childTnLst>
                                    <p:animEffect transition="out" filter="fade">
                                      <p:cBhvr>
                                        <p:cTn id="142" dur="1000"/>
                                        <p:tgtEl>
                                          <p:spTgt spid="26"/>
                                        </p:tgtEl>
                                      </p:cBhvr>
                                    </p:animEffect>
                                    <p:set>
                                      <p:cBhvr>
                                        <p:cTn id="143" dur="1" fill="hold">
                                          <p:stCondLst>
                                            <p:cond delay="999"/>
                                          </p:stCondLst>
                                        </p:cTn>
                                        <p:tgtEl>
                                          <p:spTgt spid="26"/>
                                        </p:tgtEl>
                                        <p:attrNameLst>
                                          <p:attrName>style.visibility</p:attrName>
                                        </p:attrNameLst>
                                      </p:cBhvr>
                                      <p:to>
                                        <p:strVal val="hidden"/>
                                      </p:to>
                                    </p:set>
                                  </p:childTnLst>
                                </p:cTn>
                              </p:par>
                            </p:childTnLst>
                          </p:cTn>
                        </p:par>
                      </p:childTnLst>
                    </p:cTn>
                  </p:par>
                  <p:par>
                    <p:cTn id="144" fill="hold">
                      <p:stCondLst>
                        <p:cond delay="indefinite"/>
                      </p:stCondLst>
                      <p:childTnLst>
                        <p:par>
                          <p:cTn id="145" fill="hold">
                            <p:stCondLst>
                              <p:cond delay="0"/>
                            </p:stCondLst>
                            <p:childTnLst>
                              <p:par>
                                <p:cTn id="146" presetID="53" presetClass="entr" presetSubtype="16" fill="hold" grpId="0" nodeType="clickEffect">
                                  <p:stCondLst>
                                    <p:cond delay="0"/>
                                  </p:stCondLst>
                                  <p:childTnLst>
                                    <p:set>
                                      <p:cBhvr>
                                        <p:cTn id="147" dur="1" fill="hold">
                                          <p:stCondLst>
                                            <p:cond delay="0"/>
                                          </p:stCondLst>
                                        </p:cTn>
                                        <p:tgtEl>
                                          <p:spTgt spid="21"/>
                                        </p:tgtEl>
                                        <p:attrNameLst>
                                          <p:attrName>style.visibility</p:attrName>
                                        </p:attrNameLst>
                                      </p:cBhvr>
                                      <p:to>
                                        <p:strVal val="visible"/>
                                      </p:to>
                                    </p:set>
                                    <p:anim calcmode="lin" valueType="num">
                                      <p:cBhvr>
                                        <p:cTn id="148" dur="1000" fill="hold"/>
                                        <p:tgtEl>
                                          <p:spTgt spid="21"/>
                                        </p:tgtEl>
                                        <p:attrNameLst>
                                          <p:attrName>ppt_w</p:attrName>
                                        </p:attrNameLst>
                                      </p:cBhvr>
                                      <p:tavLst>
                                        <p:tav tm="0">
                                          <p:val>
                                            <p:fltVal val="0"/>
                                          </p:val>
                                        </p:tav>
                                        <p:tav tm="100000">
                                          <p:val>
                                            <p:strVal val="#ppt_w"/>
                                          </p:val>
                                        </p:tav>
                                      </p:tavLst>
                                    </p:anim>
                                    <p:anim calcmode="lin" valueType="num">
                                      <p:cBhvr>
                                        <p:cTn id="149" dur="1000" fill="hold"/>
                                        <p:tgtEl>
                                          <p:spTgt spid="21"/>
                                        </p:tgtEl>
                                        <p:attrNameLst>
                                          <p:attrName>ppt_h</p:attrName>
                                        </p:attrNameLst>
                                      </p:cBhvr>
                                      <p:tavLst>
                                        <p:tav tm="0">
                                          <p:val>
                                            <p:fltVal val="0"/>
                                          </p:val>
                                        </p:tav>
                                        <p:tav tm="100000">
                                          <p:val>
                                            <p:strVal val="#ppt_h"/>
                                          </p:val>
                                        </p:tav>
                                      </p:tavLst>
                                    </p:anim>
                                    <p:animEffect transition="in" filter="fade">
                                      <p:cBhvr>
                                        <p:cTn id="150"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1" fill="hold" display="0">
                  <p:stCondLst>
                    <p:cond delay="indefinite"/>
                  </p:stCondLst>
                  <p:endCondLst>
                    <p:cond evt="onStopAudio" delay="0">
                      <p:tgtEl>
                        <p:sldTgt/>
                      </p:tgtEl>
                    </p:cond>
                  </p:endCondLst>
                </p:cTn>
                <p:tgtEl>
                  <p:spTgt spid="2"/>
                </p:tgtEl>
              </p:cMediaNode>
            </p:audio>
          </p:childTnLst>
        </p:cTn>
      </p:par>
    </p:tnLst>
    <p:bldLst>
      <p:bldP spid="15" grpId="0"/>
      <p:bldP spid="15" grpId="1"/>
      <p:bldP spid="15" grpId="2"/>
      <p:bldP spid="12" grpId="0"/>
      <p:bldP spid="12" grpId="1"/>
      <p:bldP spid="13" grpId="0"/>
      <p:bldP spid="13" grpId="1"/>
      <p:bldP spid="17" grpId="0"/>
      <p:bldP spid="17" grpId="1"/>
      <p:bldP spid="26" grpId="0"/>
      <p:bldP spid="21"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057400" y="1694587"/>
            <a:ext cx="5029200" cy="1754326"/>
          </a:xfrm>
          <a:prstGeom prst="rect">
            <a:avLst/>
          </a:prstGeom>
          <a:noFill/>
          <a:ln w="9525" cap="flat" cmpd="sng" algn="ctr">
            <a:noFill/>
            <a:prstDash val="solid"/>
            <a:miter lim="800000"/>
            <a:headEnd/>
            <a:tailEnd/>
          </a:ln>
          <a:effectLst/>
        </p:spPr>
        <p:txBody>
          <a:bodyPr wrap="square">
            <a:spAutoFit/>
          </a:bodyPr>
          <a:lstStyle/>
          <a:p>
            <a:pPr lvl="0" algn="ctr">
              <a:spcBef>
                <a:spcPts val="0"/>
              </a:spcBef>
              <a:spcAft>
                <a:spcPts val="0"/>
              </a:spcAft>
              <a:buClr>
                <a:srgbClr val="FFCC66"/>
              </a:buClr>
              <a:buSzPct val="65000"/>
              <a:defRPr/>
            </a:pPr>
            <a:r>
              <a:rPr lang="en-US" sz="5400" b="1" cap="small" dirty="0">
                <a:solidFill>
                  <a:schemeClr val="accent6">
                    <a:lumMod val="20000"/>
                    <a:lumOff val="80000"/>
                  </a:schemeClr>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Energy Transition</a:t>
            </a:r>
            <a:endParaRPr kumimoji="0" lang="en-US" sz="3600" b="1" i="1" u="none" strike="noStrike" kern="1200" cap="small" spc="0" normalizeH="0" baseline="0" noProof="0" dirty="0">
              <a:ln>
                <a:noFill/>
              </a:ln>
              <a:solidFill>
                <a:schemeClr val="accent6">
                  <a:lumMod val="20000"/>
                  <a:lumOff val="80000"/>
                </a:scheme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pic>
        <p:nvPicPr>
          <p:cNvPr id="2" name="Audio 1">
            <a:hlinkClick r:id="" action="ppaction://media"/>
            <a:extLst>
              <a:ext uri="{FF2B5EF4-FFF2-40B4-BE49-F238E27FC236}">
                <a16:creationId xmlns:a16="http://schemas.microsoft.com/office/drawing/2014/main" id="{C654A095-3ADB-428A-8277-94B23A55CDC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4381500"/>
            <a:ext cx="609600" cy="609600"/>
          </a:xfrm>
          <a:prstGeom prst="rect">
            <a:avLst/>
          </a:prstGeom>
        </p:spPr>
      </p:pic>
    </p:spTree>
    <p:extLst>
      <p:ext uri="{BB962C8B-B14F-4D97-AF65-F5344CB8AC3E}">
        <p14:creationId xmlns:p14="http://schemas.microsoft.com/office/powerpoint/2010/main" val="168787509"/>
      </p:ext>
    </p:extLst>
  </p:cSld>
  <p:clrMapOvr>
    <a:masterClrMapping/>
  </p:clrMapOvr>
  <mc:AlternateContent xmlns:mc="http://schemas.openxmlformats.org/markup-compatibility/2006" xmlns:p14="http://schemas.microsoft.com/office/powerpoint/2010/main">
    <mc:Choice Requires="p14">
      <p:transition spd="med" p14:dur="700" advTm="1828">
        <p:fade/>
      </p:transition>
    </mc:Choice>
    <mc:Fallback xmlns="">
      <p:transition spd="med" advTm="182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98B7AE-2629-4183-9635-6DA9CE5CFF34}"/>
              </a:ext>
            </a:extLst>
          </p:cNvPr>
          <p:cNvSpPr/>
          <p:nvPr/>
        </p:nvSpPr>
        <p:spPr>
          <a:xfrm>
            <a:off x="1433513" y="832813"/>
            <a:ext cx="6276975" cy="3477875"/>
          </a:xfrm>
          <a:prstGeom prst="rect">
            <a:avLst/>
          </a:prstGeom>
          <a:solidFill>
            <a:srgbClr val="0070C0">
              <a:alpha val="80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 “Energy Transition”</a:t>
            </a:r>
          </a:p>
          <a:p>
            <a:pPr algn="ctr"/>
            <a:r>
              <a:rPr lang="en-US" sz="4400" b="1" dirty="0">
                <a:solidFill>
                  <a:srgbClr val="CCFFCC"/>
                </a:solidFill>
                <a:effectLst>
                  <a:outerShdw blurRad="38100" dist="38100" dir="2700000" algn="tl">
                    <a:srgbClr val="000000">
                      <a:alpha val="43137"/>
                    </a:srgbClr>
                  </a:outerShdw>
                </a:effectLst>
              </a:rPr>
              <a:t> </a:t>
            </a:r>
          </a:p>
          <a:p>
            <a:pPr algn="ctr"/>
            <a:r>
              <a:rPr lang="en-US" sz="4400" b="1" dirty="0">
                <a:solidFill>
                  <a:schemeClr val="accent2">
                    <a:lumMod val="20000"/>
                    <a:lumOff val="80000"/>
                  </a:schemeClr>
                </a:solidFill>
                <a:effectLst>
                  <a:outerShdw blurRad="38100" dist="38100" dir="2700000" algn="tl">
                    <a:srgbClr val="000000">
                      <a:alpha val="43137"/>
                    </a:srgbClr>
                  </a:outerShdw>
                </a:effectLst>
              </a:rPr>
              <a:t>Energy Addition </a:t>
            </a:r>
          </a:p>
          <a:p>
            <a:pPr algn="ctr"/>
            <a:r>
              <a:rPr lang="en-US" sz="4400" b="1" dirty="0">
                <a:solidFill>
                  <a:schemeClr val="accent2">
                    <a:lumMod val="20000"/>
                    <a:lumOff val="80000"/>
                  </a:schemeClr>
                </a:solidFill>
                <a:effectLst>
                  <a:outerShdw blurRad="38100" dist="38100" dir="2700000" algn="tl">
                    <a:srgbClr val="000000">
                      <a:alpha val="43137"/>
                    </a:srgbClr>
                  </a:outerShdw>
                </a:effectLst>
              </a:rPr>
              <a:t>+</a:t>
            </a:r>
          </a:p>
          <a:p>
            <a:pPr algn="ctr"/>
            <a:r>
              <a:rPr lang="en-US" sz="4400" b="1" dirty="0">
                <a:solidFill>
                  <a:schemeClr val="accent2">
                    <a:lumMod val="20000"/>
                    <a:lumOff val="80000"/>
                  </a:schemeClr>
                </a:solidFill>
                <a:effectLst>
                  <a:outerShdw blurRad="38100" dist="38100" dir="2700000" algn="tl">
                    <a:srgbClr val="000000">
                      <a:alpha val="43137"/>
                    </a:srgbClr>
                  </a:outerShdw>
                </a:effectLst>
              </a:rPr>
              <a:t> Emission Reduction</a:t>
            </a:r>
          </a:p>
        </p:txBody>
      </p:sp>
      <p:pic>
        <p:nvPicPr>
          <p:cNvPr id="2" name="Audio 1">
            <a:hlinkClick r:id="" action="ppaction://media"/>
            <a:extLst>
              <a:ext uri="{FF2B5EF4-FFF2-40B4-BE49-F238E27FC236}">
                <a16:creationId xmlns:a16="http://schemas.microsoft.com/office/drawing/2014/main" id="{4169F1C3-589D-4289-9D0B-48667A4B8D7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2461211666"/>
      </p:ext>
    </p:extLst>
  </p:cSld>
  <p:clrMapOvr>
    <a:masterClrMapping/>
  </p:clrMapOvr>
  <mc:AlternateContent xmlns:mc="http://schemas.openxmlformats.org/markup-compatibility/2006" xmlns:p14="http://schemas.microsoft.com/office/powerpoint/2010/main">
    <mc:Choice Requires="p14">
      <p:transition spd="med" p14:dur="700" advTm="17704">
        <p:fade/>
      </p:transition>
    </mc:Choice>
    <mc:Fallback xmlns="">
      <p:transition spd="med" advTm="1770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animEffect transition="in" filter="wipe(up)">
                                      <p:cBhvr>
                                        <p:cTn id="11" dur="1000"/>
                                        <p:tgtEl>
                                          <p:spTgt spid="4">
                                            <p:txEl>
                                              <p:pRg st="2" end="2"/>
                                            </p:txEl>
                                          </p:spTgt>
                                        </p:tgtEl>
                                      </p:cBhvr>
                                    </p:animEffect>
                                  </p:childTnLst>
                                </p:cTn>
                              </p:par>
                            </p:childTnLst>
                          </p:cTn>
                        </p:par>
                        <p:par>
                          <p:cTn id="12" fill="hold">
                            <p:stCondLst>
                              <p:cond delay="1000"/>
                            </p:stCondLst>
                            <p:childTnLst>
                              <p:par>
                                <p:cTn id="13" presetID="22" presetClass="entr" presetSubtype="1" fill="hold" grpId="0" nodeType="after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animEffect transition="in" filter="wipe(up)">
                                      <p:cBhvr>
                                        <p:cTn id="15" dur="1000"/>
                                        <p:tgtEl>
                                          <p:spTgt spid="4">
                                            <p:txEl>
                                              <p:pRg st="3" end="3"/>
                                            </p:txEl>
                                          </p:spTgt>
                                        </p:tgtEl>
                                      </p:cBhvr>
                                    </p:animEffect>
                                  </p:childTnLst>
                                </p:cTn>
                              </p:par>
                            </p:childTnLst>
                          </p:cTn>
                        </p:par>
                        <p:par>
                          <p:cTn id="16" fill="hold">
                            <p:stCondLst>
                              <p:cond delay="2000"/>
                            </p:stCondLst>
                            <p:childTnLst>
                              <p:par>
                                <p:cTn id="17" presetID="22" presetClass="entr" presetSubtype="1" fill="hold" grpId="0" nodeType="after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wipe(up)">
                                      <p:cBhvr>
                                        <p:cTn id="19" dur="10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0" fill="hold" display="0">
                  <p:stCondLst>
                    <p:cond delay="indefinite"/>
                  </p:stCondLst>
                  <p:endCondLst>
                    <p:cond evt="onStopAudio" delay="0">
                      <p:tgtEl>
                        <p:sldTgt/>
                      </p:tgtEl>
                    </p:cond>
                  </p:endCondLst>
                </p:cTn>
                <p:tgtEl>
                  <p:spTgt spid="2"/>
                </p:tgtEl>
              </p:cMediaNode>
            </p:audio>
          </p:childTnLst>
        </p:cTn>
      </p:par>
    </p:tnLst>
    <p:bldLst>
      <p:bldP spid="4" grpId="0" uiExpand="1" build="p" autoUpdateAnimBg="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hart 7">
            <a:extLst>
              <a:ext uri="{FF2B5EF4-FFF2-40B4-BE49-F238E27FC236}">
                <a16:creationId xmlns:a16="http://schemas.microsoft.com/office/drawing/2014/main" id="{766241D6-0693-4BB2-B495-3DFE98A54D5D}"/>
              </a:ext>
            </a:extLst>
          </p:cNvPr>
          <p:cNvGraphicFramePr>
            <a:graphicFrameLocks/>
          </p:cNvGraphicFramePr>
          <p:nvPr/>
        </p:nvGraphicFramePr>
        <p:xfrm>
          <a:off x="129382" y="742950"/>
          <a:ext cx="8885237" cy="4054475"/>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10" name="Chart 9">
            <a:extLst>
              <a:ext uri="{FF2B5EF4-FFF2-40B4-BE49-F238E27FC236}">
                <a16:creationId xmlns:a16="http://schemas.microsoft.com/office/drawing/2014/main" id="{D5FE24B2-27D7-4D1B-A676-21D7A209B137}"/>
              </a:ext>
            </a:extLst>
          </p:cNvPr>
          <p:cNvGraphicFramePr>
            <a:graphicFrameLocks/>
          </p:cNvGraphicFramePr>
          <p:nvPr/>
        </p:nvGraphicFramePr>
        <p:xfrm>
          <a:off x="129382" y="742950"/>
          <a:ext cx="8885237" cy="4054475"/>
        </p:xfrm>
        <a:graphic>
          <a:graphicData uri="http://schemas.openxmlformats.org/drawingml/2006/chart">
            <c:chart xmlns:c="http://schemas.openxmlformats.org/drawingml/2006/chart" xmlns:r="http://schemas.openxmlformats.org/officeDocument/2006/relationships" r:id="rId7"/>
          </a:graphicData>
        </a:graphic>
      </p:graphicFrame>
      <p:sp>
        <p:nvSpPr>
          <p:cNvPr id="13" name="Title 1">
            <a:extLst>
              <a:ext uri="{FF2B5EF4-FFF2-40B4-BE49-F238E27FC236}">
                <a16:creationId xmlns:a16="http://schemas.microsoft.com/office/drawing/2014/main" id="{692C16F3-C6E7-46A0-9591-858CBADAC4AB}"/>
              </a:ext>
            </a:extLst>
          </p:cNvPr>
          <p:cNvSpPr txBox="1">
            <a:spLocks/>
          </p:cNvSpPr>
          <p:nvPr/>
        </p:nvSpPr>
        <p:spPr>
          <a:xfrm>
            <a:off x="1181100" y="57150"/>
            <a:ext cx="6781800" cy="437877"/>
          </a:xfrm>
          <a:prstGeom prst="rect">
            <a:avLst/>
          </a:prstGeom>
          <a:noFill/>
          <a:ln w="9525">
            <a:noFill/>
            <a:miter lim="800000"/>
            <a:headEnd/>
            <a:tailEnd/>
          </a:ln>
          <a:effectLst/>
        </p:spPr>
        <p:txBody>
          <a:bodyPr anchor="b" anchorCtr="1"/>
          <a:lstStyle>
            <a:defPPr>
              <a:defRPr lang="en-US"/>
            </a:defPPr>
            <a:lvl1pPr marL="0" marR="0" lvl="0" indent="0" algn="ctr" defTabSz="914400" eaLnBrk="1" latinLnBrk="0" hangingPunct="1">
              <a:lnSpc>
                <a:spcPts val="2500"/>
              </a:lnSpc>
              <a:buClrTx/>
              <a:buSzTx/>
              <a:buFontTx/>
              <a:buNone/>
              <a:tabLst/>
              <a:defRPr kumimoji="0" sz="3200" b="1" i="0" u="none" strike="noStrike" cap="none" spc="0" normalizeH="0" baseline="0">
                <a:ln>
                  <a:noFill/>
                </a:ln>
                <a:solidFill>
                  <a:srgbClr val="737300">
                    <a:lumMod val="20000"/>
                    <a:lumOff val="80000"/>
                  </a:srgbClr>
                </a:solidFill>
                <a:effectLst>
                  <a:outerShdw blurRad="38100" dist="38100" dir="2700000" algn="tl">
                    <a:srgbClr val="000000"/>
                  </a:outerShdw>
                </a:effectLst>
                <a:uLnTx/>
                <a:uFillTx/>
                <a:latin typeface="Arial"/>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2800" b="1" i="0" u="none" strike="noStrike" kern="1200" cap="small" spc="0" normalizeH="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Annual Primary Energy Consumption</a:t>
            </a:r>
          </a:p>
        </p:txBody>
      </p:sp>
      <p:sp>
        <p:nvSpPr>
          <p:cNvPr id="14" name="Rectangle 13">
            <a:extLst>
              <a:ext uri="{FF2B5EF4-FFF2-40B4-BE49-F238E27FC236}">
                <a16:creationId xmlns:a16="http://schemas.microsoft.com/office/drawing/2014/main" id="{507945C6-A4F1-4ADB-947D-F7DB9C35E5AA}"/>
              </a:ext>
            </a:extLst>
          </p:cNvPr>
          <p:cNvSpPr/>
          <p:nvPr/>
        </p:nvSpPr>
        <p:spPr>
          <a:xfrm>
            <a:off x="2740151" y="484771"/>
            <a:ext cx="3752950" cy="400110"/>
          </a:xfrm>
          <a:prstGeom prst="rect">
            <a:avLst/>
          </a:prstGeom>
          <a:noFill/>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sz="1680" b="1" i="0" u="none" strike="noStrike" kern="1200" spc="0" baseline="0">
                <a:solidFill>
                  <a:srgbClr val="FFFF00"/>
                </a:solidFill>
                <a:latin typeface="+mn-lt"/>
                <a:ea typeface="+mn-ea"/>
                <a:cs typeface="+mn-cs"/>
              </a:defRPr>
            </a:pPr>
            <a:r>
              <a:rPr kumimoji="0" lang="en-US" sz="2000" b="1" u="none" strike="noStrike" kern="1200" cap="small" spc="0" normalizeH="0" noProof="0" dirty="0">
                <a:ln>
                  <a:noFill/>
                </a:ln>
                <a:solidFill>
                  <a:srgbClr val="CCFFCC"/>
                </a:solidFill>
                <a:effectLst/>
                <a:uLnTx/>
                <a:uFillTx/>
                <a:latin typeface="Tahoma"/>
                <a:ea typeface="+mn-ea"/>
                <a:cs typeface="+mn-cs"/>
              </a:rPr>
              <a:t>~30% “Renewable” in 2064</a:t>
            </a:r>
          </a:p>
        </p:txBody>
      </p:sp>
      <p:sp>
        <p:nvSpPr>
          <p:cNvPr id="27" name="TextBox 66">
            <a:extLst>
              <a:ext uri="{FF2B5EF4-FFF2-40B4-BE49-F238E27FC236}">
                <a16:creationId xmlns:a16="http://schemas.microsoft.com/office/drawing/2014/main" id="{2C04809B-3D2E-4B2C-9646-C7C7BB72C5CE}"/>
              </a:ext>
            </a:extLst>
          </p:cNvPr>
          <p:cNvSpPr txBox="1">
            <a:spLocks noChangeArrowheads="1"/>
          </p:cNvSpPr>
          <p:nvPr/>
        </p:nvSpPr>
        <p:spPr bwMode="auto">
          <a:xfrm>
            <a:off x="200025" y="4961879"/>
            <a:ext cx="4610099"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itchFamily="2" charset="2"/>
              <a:buChar char="n"/>
              <a:defRPr sz="3200">
                <a:solidFill>
                  <a:schemeClr val="tx1"/>
                </a:solidFill>
                <a:latin typeface="Tahoma" pitchFamily="34" charset="0"/>
              </a:defRPr>
            </a:lvl1pPr>
            <a:lvl2pPr marL="742950" indent="-285750">
              <a:spcBef>
                <a:spcPct val="20000"/>
              </a:spcBef>
              <a:buClr>
                <a:schemeClr val="tx1"/>
              </a:buClr>
              <a:buSzPct val="65000"/>
              <a:buFont typeface="Wingdings" pitchFamily="2" charset="2"/>
              <a:buChar char="n"/>
              <a:defRPr sz="2800">
                <a:solidFill>
                  <a:schemeClr val="tx1"/>
                </a:solidFill>
                <a:latin typeface="Tahoma" pitchFamily="34" charset="0"/>
              </a:defRPr>
            </a:lvl2pPr>
            <a:lvl3pPr marL="1143000" indent="-228600">
              <a:spcBef>
                <a:spcPct val="20000"/>
              </a:spcBef>
              <a:buClr>
                <a:schemeClr val="accent2"/>
              </a:buClr>
              <a:buSzPct val="65000"/>
              <a:buFont typeface="Wingdings" pitchFamily="2" charset="2"/>
              <a:buChar char="n"/>
              <a:defRPr sz="2400">
                <a:solidFill>
                  <a:schemeClr val="tx1"/>
                </a:solidFill>
                <a:latin typeface="Tahoma" pitchFamily="34" charset="0"/>
              </a:defRPr>
            </a:lvl3pPr>
            <a:lvl4pPr marL="1600200" indent="-228600">
              <a:spcBef>
                <a:spcPct val="20000"/>
              </a:spcBef>
              <a:buClr>
                <a:schemeClr val="tx1"/>
              </a:buClr>
              <a:buSzPct val="65000"/>
              <a:buFont typeface="Wingdings" pitchFamily="2" charset="2"/>
              <a:buChar char="n"/>
              <a:defRPr sz="2000">
                <a:solidFill>
                  <a:schemeClr val="tx1"/>
                </a:solidFill>
                <a:latin typeface="Tahoma" pitchFamily="34" charset="0"/>
              </a:defRPr>
            </a:lvl4pPr>
            <a:lvl5pPr marL="2057400" indent="-228600">
              <a:spcBef>
                <a:spcPct val="20000"/>
              </a:spcBef>
              <a:buClr>
                <a:schemeClr val="folHlink"/>
              </a:buClr>
              <a:buSzPct val="65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Historical Data: BP Statistical View of World Energy </a:t>
            </a:r>
            <a:r>
              <a:rPr kumimoji="0" 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(2022)    </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Future Scenario Tinker, 2022</a:t>
            </a:r>
          </a:p>
        </p:txBody>
      </p:sp>
      <p:sp>
        <p:nvSpPr>
          <p:cNvPr id="40" name="Freeform: Shape 39">
            <a:extLst>
              <a:ext uri="{FF2B5EF4-FFF2-40B4-BE49-F238E27FC236}">
                <a16:creationId xmlns:a16="http://schemas.microsoft.com/office/drawing/2014/main" id="{F3D20AEB-8C87-4CD7-8A99-8BCE02CC9E22}"/>
              </a:ext>
            </a:extLst>
          </p:cNvPr>
          <p:cNvSpPr/>
          <p:nvPr/>
        </p:nvSpPr>
        <p:spPr bwMode="auto">
          <a:xfrm>
            <a:off x="1030867" y="1867532"/>
            <a:ext cx="3400290" cy="1837826"/>
          </a:xfrm>
          <a:custGeom>
            <a:avLst/>
            <a:gdLst>
              <a:gd name="connsiteX0" fmla="*/ 0 w 3297936"/>
              <a:gd name="connsiteY0" fmla="*/ 548640 h 548640"/>
              <a:gd name="connsiteX1" fmla="*/ 1036320 w 3297936"/>
              <a:gd name="connsiteY1" fmla="*/ 390144 h 548640"/>
              <a:gd name="connsiteX2" fmla="*/ 2432304 w 3297936"/>
              <a:gd name="connsiteY2" fmla="*/ 152400 h 548640"/>
              <a:gd name="connsiteX3" fmla="*/ 3297936 w 3297936"/>
              <a:gd name="connsiteY3" fmla="*/ 0 h 548640"/>
            </a:gdLst>
            <a:ahLst/>
            <a:cxnLst>
              <a:cxn ang="0">
                <a:pos x="connsiteX0" y="connsiteY0"/>
              </a:cxn>
              <a:cxn ang="0">
                <a:pos x="connsiteX1" y="connsiteY1"/>
              </a:cxn>
              <a:cxn ang="0">
                <a:pos x="connsiteX2" y="connsiteY2"/>
              </a:cxn>
              <a:cxn ang="0">
                <a:pos x="connsiteX3" y="connsiteY3"/>
              </a:cxn>
            </a:cxnLst>
            <a:rect l="l" t="t" r="r" b="b"/>
            <a:pathLst>
              <a:path w="3297936" h="548640">
                <a:moveTo>
                  <a:pt x="0" y="548640"/>
                </a:moveTo>
                <a:lnTo>
                  <a:pt x="1036320" y="390144"/>
                </a:lnTo>
                <a:lnTo>
                  <a:pt x="2432304" y="152400"/>
                </a:lnTo>
                <a:lnTo>
                  <a:pt x="3297936" y="0"/>
                </a:lnTo>
              </a:path>
            </a:pathLst>
          </a:custGeom>
          <a:noFill/>
          <a:ln w="57150" cap="flat" cmpd="sng" algn="ctr">
            <a:solidFill>
              <a:schemeClr val="tx1"/>
            </a:solidFill>
            <a:prstDash val="solid"/>
            <a:round/>
            <a:headEnd type="none" w="med" len="med"/>
            <a:tailEnd type="none" w="med" len="med"/>
          </a:ln>
          <a:effectLst>
            <a:glow rad="63500">
              <a:schemeClr val="accent6">
                <a:satMod val="175000"/>
                <a:alpha val="40000"/>
              </a:schemeClr>
            </a:glow>
            <a:outerShdw blurRad="50800" dist="38100" dir="2700000" algn="tl" rotWithShape="0">
              <a:prstClr val="black">
                <a:alpha val="40000"/>
              </a:prstClr>
            </a:outerShdw>
          </a:effectLst>
          <a:scene3d>
            <a:camera prst="orthographicFront"/>
            <a:lightRig rig="threePt" dir="t"/>
          </a:scene3d>
          <a:sp3d>
            <a:bevelT/>
          </a:sp3d>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 name="Freeform: Shape 1">
            <a:extLst>
              <a:ext uri="{FF2B5EF4-FFF2-40B4-BE49-F238E27FC236}">
                <a16:creationId xmlns:a16="http://schemas.microsoft.com/office/drawing/2014/main" id="{C4C2B564-02F4-472C-9411-79B526616417}"/>
              </a:ext>
            </a:extLst>
          </p:cNvPr>
          <p:cNvSpPr/>
          <p:nvPr/>
        </p:nvSpPr>
        <p:spPr bwMode="auto">
          <a:xfrm>
            <a:off x="4437226" y="1157162"/>
            <a:ext cx="2683765" cy="710370"/>
          </a:xfrm>
          <a:custGeom>
            <a:avLst/>
            <a:gdLst>
              <a:gd name="connsiteX0" fmla="*/ 0 w 2481943"/>
              <a:gd name="connsiteY0" fmla="*/ 595993 h 595993"/>
              <a:gd name="connsiteX1" fmla="*/ 620486 w 2481943"/>
              <a:gd name="connsiteY1" fmla="*/ 342900 h 595993"/>
              <a:gd name="connsiteX2" fmla="*/ 1322614 w 2481943"/>
              <a:gd name="connsiteY2" fmla="*/ 155122 h 595993"/>
              <a:gd name="connsiteX3" fmla="*/ 1861457 w 2481943"/>
              <a:gd name="connsiteY3" fmla="*/ 73479 h 595993"/>
              <a:gd name="connsiteX4" fmla="*/ 2481943 w 2481943"/>
              <a:gd name="connsiteY4" fmla="*/ 0 h 5959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1943" h="595993">
                <a:moveTo>
                  <a:pt x="0" y="595993"/>
                </a:moveTo>
                <a:cubicBezTo>
                  <a:pt x="200025" y="506185"/>
                  <a:pt x="400050" y="416378"/>
                  <a:pt x="620486" y="342900"/>
                </a:cubicBezTo>
                <a:cubicBezTo>
                  <a:pt x="840922" y="269422"/>
                  <a:pt x="1115786" y="200025"/>
                  <a:pt x="1322614" y="155122"/>
                </a:cubicBezTo>
                <a:cubicBezTo>
                  <a:pt x="1529442" y="110219"/>
                  <a:pt x="1668235" y="99333"/>
                  <a:pt x="1861457" y="73479"/>
                </a:cubicBezTo>
                <a:cubicBezTo>
                  <a:pt x="2054679" y="47625"/>
                  <a:pt x="2268311" y="23812"/>
                  <a:pt x="2481943" y="0"/>
                </a:cubicBezTo>
              </a:path>
            </a:pathLst>
          </a:custGeom>
          <a:noFill/>
          <a:ln w="57150" cap="flat" cmpd="sng" algn="ctr">
            <a:solidFill>
              <a:schemeClr val="tx1"/>
            </a:solidFill>
            <a:prstDash val="solid"/>
            <a:round/>
            <a:headEnd type="none" w="med" len="med"/>
            <a:tailEnd type="none" w="med" len="med"/>
          </a:ln>
          <a:effectLst>
            <a:glow rad="63500">
              <a:schemeClr val="accent6">
                <a:satMod val="175000"/>
                <a:alpha val="40000"/>
              </a:schemeClr>
            </a:glow>
          </a:effectLst>
          <a:scene3d>
            <a:camera prst="orthographicFront"/>
            <a:lightRig rig="threePt" dir="t"/>
          </a:scene3d>
          <a:sp3d>
            <a:bevelT/>
          </a:sp3d>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3" name="TextBox 2">
            <a:extLst>
              <a:ext uri="{FF2B5EF4-FFF2-40B4-BE49-F238E27FC236}">
                <a16:creationId xmlns:a16="http://schemas.microsoft.com/office/drawing/2014/main" id="{2A644DE6-2C79-4F31-8753-2AF0929ED53D}"/>
              </a:ext>
            </a:extLst>
          </p:cNvPr>
          <p:cNvSpPr txBox="1"/>
          <p:nvPr/>
        </p:nvSpPr>
        <p:spPr>
          <a:xfrm rot="19890464">
            <a:off x="1466884" y="2177399"/>
            <a:ext cx="2528256" cy="461665"/>
          </a:xfrm>
          <a:prstGeom prst="rect">
            <a:avLst/>
          </a:prstGeom>
          <a:noFill/>
        </p:spPr>
        <p:txBody>
          <a:bodyPr wrap="none" rtlCol="0">
            <a:spAutoFit/>
          </a:bodyPr>
          <a:lstStyle/>
          <a:p>
            <a:r>
              <a:rPr lang="en-US" sz="2400" b="1" dirty="0">
                <a:effectLst>
                  <a:outerShdw blurRad="38100" dist="38100" dir="2700000" algn="tl">
                    <a:srgbClr val="000000">
                      <a:alpha val="43137"/>
                    </a:srgbClr>
                  </a:outerShdw>
                </a:effectLst>
              </a:rPr>
              <a:t>Energy Demand</a:t>
            </a:r>
          </a:p>
        </p:txBody>
      </p:sp>
      <p:pic>
        <p:nvPicPr>
          <p:cNvPr id="4" name="Audio 3">
            <a:hlinkClick r:id="" action="ppaction://media"/>
            <a:extLst>
              <a:ext uri="{FF2B5EF4-FFF2-40B4-BE49-F238E27FC236}">
                <a16:creationId xmlns:a16="http://schemas.microsoft.com/office/drawing/2014/main" id="{D288495A-F472-472C-8653-39CDC04CD96B}"/>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1887446561"/>
      </p:ext>
    </p:extLst>
  </p:cSld>
  <p:clrMapOvr>
    <a:masterClrMapping/>
  </p:clrMapOvr>
  <mc:AlternateContent xmlns:mc="http://schemas.openxmlformats.org/markup-compatibility/2006" xmlns:p14="http://schemas.microsoft.com/office/powerpoint/2010/main">
    <mc:Choice Requires="p14">
      <p:transition spd="med" p14:dur="700" advTm="42185">
        <p:fade/>
      </p:transition>
    </mc:Choice>
    <mc:Fallback xmlns="">
      <p:transition spd="med" advTm="4218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8">
                                            <p:graphicEl>
                                              <a:chart seriesIdx="0" categoryIdx="-4" bldStep="series"/>
                                            </p:graphicEl>
                                          </p:spTgt>
                                        </p:tgtEl>
                                        <p:attrNameLst>
                                          <p:attrName>style.visibility</p:attrName>
                                        </p:attrNameLst>
                                      </p:cBhvr>
                                      <p:to>
                                        <p:strVal val="visible"/>
                                      </p:to>
                                    </p:set>
                                    <p:animEffect transition="in" filter="wipe(left)">
                                      <p:cBhvr>
                                        <p:cTn id="11" dur="2000"/>
                                        <p:tgtEl>
                                          <p:spTgt spid="8">
                                            <p:graphicEl>
                                              <a:chart seriesIdx="0" categoryIdx="-4" bldStep="series"/>
                                            </p:graphicEl>
                                          </p:spTgt>
                                        </p:tgtEl>
                                      </p:cBhvr>
                                    </p:animEffect>
                                  </p:childTnLst>
                                </p:cTn>
                              </p:par>
                              <p:par>
                                <p:cTn id="12" presetID="22" presetClass="entr" presetSubtype="8" fill="hold" grpId="0" nodeType="withEffect">
                                  <p:stCondLst>
                                    <p:cond delay="0"/>
                                  </p:stCondLst>
                                  <p:childTnLst>
                                    <p:set>
                                      <p:cBhvr>
                                        <p:cTn id="13" dur="1" fill="hold">
                                          <p:stCondLst>
                                            <p:cond delay="0"/>
                                          </p:stCondLst>
                                        </p:cTn>
                                        <p:tgtEl>
                                          <p:spTgt spid="8">
                                            <p:graphicEl>
                                              <a:chart seriesIdx="1" categoryIdx="-4" bldStep="series"/>
                                            </p:graphicEl>
                                          </p:spTgt>
                                        </p:tgtEl>
                                        <p:attrNameLst>
                                          <p:attrName>style.visibility</p:attrName>
                                        </p:attrNameLst>
                                      </p:cBhvr>
                                      <p:to>
                                        <p:strVal val="visible"/>
                                      </p:to>
                                    </p:set>
                                    <p:animEffect transition="in" filter="wipe(left)">
                                      <p:cBhvr>
                                        <p:cTn id="14" dur="2000"/>
                                        <p:tgtEl>
                                          <p:spTgt spid="8">
                                            <p:graphicEl>
                                              <a:chart seriesIdx="1" categoryIdx="-4" bldStep="series"/>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8">
                                            <p:graphicEl>
                                              <a:chart seriesIdx="2" categoryIdx="-4" bldStep="series"/>
                                            </p:graphicEl>
                                          </p:spTgt>
                                        </p:tgtEl>
                                        <p:attrNameLst>
                                          <p:attrName>style.visibility</p:attrName>
                                        </p:attrNameLst>
                                      </p:cBhvr>
                                      <p:to>
                                        <p:strVal val="visible"/>
                                      </p:to>
                                    </p:set>
                                    <p:animEffect transition="in" filter="wipe(left)">
                                      <p:cBhvr>
                                        <p:cTn id="19" dur="2000"/>
                                        <p:tgtEl>
                                          <p:spTgt spid="8">
                                            <p:graphicEl>
                                              <a:chart seriesIdx="2" categoryIdx="-4" bldStep="series"/>
                                            </p:graphicEl>
                                          </p:spTgt>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8">
                                            <p:graphicEl>
                                              <a:chart seriesIdx="3" categoryIdx="-4" bldStep="series"/>
                                            </p:graphicEl>
                                          </p:spTgt>
                                        </p:tgtEl>
                                        <p:attrNameLst>
                                          <p:attrName>style.visibility</p:attrName>
                                        </p:attrNameLst>
                                      </p:cBhvr>
                                      <p:to>
                                        <p:strVal val="visible"/>
                                      </p:to>
                                    </p:set>
                                    <p:animEffect transition="in" filter="wipe(left)">
                                      <p:cBhvr>
                                        <p:cTn id="22" dur="2000"/>
                                        <p:tgtEl>
                                          <p:spTgt spid="8">
                                            <p:graphicEl>
                                              <a:chart seriesIdx="3" categoryIdx="-4" bldStep="series"/>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8">
                                            <p:graphicEl>
                                              <a:chart seriesIdx="4" categoryIdx="-4" bldStep="series"/>
                                            </p:graphicEl>
                                          </p:spTgt>
                                        </p:tgtEl>
                                        <p:attrNameLst>
                                          <p:attrName>style.visibility</p:attrName>
                                        </p:attrNameLst>
                                      </p:cBhvr>
                                      <p:to>
                                        <p:strVal val="visible"/>
                                      </p:to>
                                    </p:set>
                                    <p:animEffect transition="in" filter="wipe(left)">
                                      <p:cBhvr>
                                        <p:cTn id="27" dur="2000"/>
                                        <p:tgtEl>
                                          <p:spTgt spid="8">
                                            <p:graphicEl>
                                              <a:chart seriesIdx="4" categoryIdx="-4" bldStep="series"/>
                                            </p:graphicEl>
                                          </p:spTgt>
                                        </p:tgtEl>
                                      </p:cBhvr>
                                    </p:animEffect>
                                  </p:childTnLst>
                                </p:cTn>
                              </p:par>
                              <p:par>
                                <p:cTn id="28" presetID="22" presetClass="entr" presetSubtype="8" fill="hold" grpId="0" nodeType="withEffect">
                                  <p:stCondLst>
                                    <p:cond delay="0"/>
                                  </p:stCondLst>
                                  <p:childTnLst>
                                    <p:set>
                                      <p:cBhvr>
                                        <p:cTn id="29" dur="1" fill="hold">
                                          <p:stCondLst>
                                            <p:cond delay="0"/>
                                          </p:stCondLst>
                                        </p:cTn>
                                        <p:tgtEl>
                                          <p:spTgt spid="8">
                                            <p:graphicEl>
                                              <a:chart seriesIdx="5" categoryIdx="-4" bldStep="series"/>
                                            </p:graphicEl>
                                          </p:spTgt>
                                        </p:tgtEl>
                                        <p:attrNameLst>
                                          <p:attrName>style.visibility</p:attrName>
                                        </p:attrNameLst>
                                      </p:cBhvr>
                                      <p:to>
                                        <p:strVal val="visible"/>
                                      </p:to>
                                    </p:set>
                                    <p:animEffect transition="in" filter="wipe(left)">
                                      <p:cBhvr>
                                        <p:cTn id="30" dur="2000"/>
                                        <p:tgtEl>
                                          <p:spTgt spid="8">
                                            <p:graphicEl>
                                              <a:chart seriesIdx="5" categoryIdx="-4" bldStep="series"/>
                                            </p:graphicEl>
                                          </p:spTgt>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8">
                                            <p:graphicEl>
                                              <a:chart seriesIdx="6" categoryIdx="-4" bldStep="series"/>
                                            </p:graphicEl>
                                          </p:spTgt>
                                        </p:tgtEl>
                                        <p:attrNameLst>
                                          <p:attrName>style.visibility</p:attrName>
                                        </p:attrNameLst>
                                      </p:cBhvr>
                                      <p:to>
                                        <p:strVal val="visible"/>
                                      </p:to>
                                    </p:set>
                                    <p:animEffect transition="in" filter="wipe(left)">
                                      <p:cBhvr>
                                        <p:cTn id="33" dur="2000"/>
                                        <p:tgtEl>
                                          <p:spTgt spid="8">
                                            <p:graphicEl>
                                              <a:chart seriesIdx="6" categoryIdx="-4" bldStep="series"/>
                                            </p:graphicEl>
                                          </p:spTgt>
                                        </p:tgtEl>
                                      </p:cBhvr>
                                    </p:animEffect>
                                  </p:childTnLst>
                                </p:cTn>
                              </p:par>
                              <p:par>
                                <p:cTn id="34" presetID="22" presetClass="entr" presetSubtype="8" fill="hold" grpId="0" nodeType="withEffect">
                                  <p:stCondLst>
                                    <p:cond delay="0"/>
                                  </p:stCondLst>
                                  <p:childTnLst>
                                    <p:set>
                                      <p:cBhvr>
                                        <p:cTn id="35" dur="1" fill="hold">
                                          <p:stCondLst>
                                            <p:cond delay="0"/>
                                          </p:stCondLst>
                                        </p:cTn>
                                        <p:tgtEl>
                                          <p:spTgt spid="8">
                                            <p:graphicEl>
                                              <a:chart seriesIdx="7" categoryIdx="-4" bldStep="series"/>
                                            </p:graphicEl>
                                          </p:spTgt>
                                        </p:tgtEl>
                                        <p:attrNameLst>
                                          <p:attrName>style.visibility</p:attrName>
                                        </p:attrNameLst>
                                      </p:cBhvr>
                                      <p:to>
                                        <p:strVal val="visible"/>
                                      </p:to>
                                    </p:set>
                                    <p:animEffect transition="in" filter="wipe(left)">
                                      <p:cBhvr>
                                        <p:cTn id="36" dur="2000"/>
                                        <p:tgtEl>
                                          <p:spTgt spid="8">
                                            <p:graphicEl>
                                              <a:chart seriesIdx="7" categoryIdx="-4" bldStep="series"/>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grpId="0" nodeType="clickEffect">
                                  <p:stCondLst>
                                    <p:cond delay="0"/>
                                  </p:stCondLst>
                                  <p:childTnLst>
                                    <p:set>
                                      <p:cBhvr>
                                        <p:cTn id="40" dur="1" fill="hold">
                                          <p:stCondLst>
                                            <p:cond delay="0"/>
                                          </p:stCondLst>
                                        </p:cTn>
                                        <p:tgtEl>
                                          <p:spTgt spid="40"/>
                                        </p:tgtEl>
                                        <p:attrNameLst>
                                          <p:attrName>style.visibility</p:attrName>
                                        </p:attrNameLst>
                                      </p:cBhvr>
                                      <p:to>
                                        <p:strVal val="visible"/>
                                      </p:to>
                                    </p:set>
                                    <p:animEffect transition="in" filter="wipe(left)">
                                      <p:cBhvr>
                                        <p:cTn id="41" dur="1500"/>
                                        <p:tgtEl>
                                          <p:spTgt spid="40"/>
                                        </p:tgtEl>
                                      </p:cBhvr>
                                    </p:animEffect>
                                  </p:childTnLst>
                                </p:cTn>
                              </p:par>
                            </p:childTnLst>
                          </p:cTn>
                        </p:par>
                        <p:par>
                          <p:cTn id="42" fill="hold">
                            <p:stCondLst>
                              <p:cond delay="1500"/>
                            </p:stCondLst>
                            <p:childTnLst>
                              <p:par>
                                <p:cTn id="43" presetID="22" presetClass="entr" presetSubtype="8" fill="hold" grpId="0" nodeType="afterEffect">
                                  <p:stCondLst>
                                    <p:cond delay="0"/>
                                  </p:stCondLst>
                                  <p:childTnLst>
                                    <p:set>
                                      <p:cBhvr>
                                        <p:cTn id="44" dur="1" fill="hold">
                                          <p:stCondLst>
                                            <p:cond delay="0"/>
                                          </p:stCondLst>
                                        </p:cTn>
                                        <p:tgtEl>
                                          <p:spTgt spid="3"/>
                                        </p:tgtEl>
                                        <p:attrNameLst>
                                          <p:attrName>style.visibility</p:attrName>
                                        </p:attrNameLst>
                                      </p:cBhvr>
                                      <p:to>
                                        <p:strVal val="visible"/>
                                      </p:to>
                                    </p:set>
                                    <p:animEffect transition="in" filter="wipe(left)">
                                      <p:cBhvr>
                                        <p:cTn id="45" dur="1500"/>
                                        <p:tgtEl>
                                          <p:spTgt spid="3"/>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8" fill="hold" grpId="0" nodeType="clickEffect">
                                  <p:stCondLst>
                                    <p:cond delay="0"/>
                                  </p:stCondLst>
                                  <p:childTnLst>
                                    <p:set>
                                      <p:cBhvr>
                                        <p:cTn id="49" dur="1" fill="hold">
                                          <p:stCondLst>
                                            <p:cond delay="0"/>
                                          </p:stCondLst>
                                        </p:cTn>
                                        <p:tgtEl>
                                          <p:spTgt spid="2"/>
                                        </p:tgtEl>
                                        <p:attrNameLst>
                                          <p:attrName>style.visibility</p:attrName>
                                        </p:attrNameLst>
                                      </p:cBhvr>
                                      <p:to>
                                        <p:strVal val="visible"/>
                                      </p:to>
                                    </p:set>
                                    <p:animEffect transition="in" filter="wipe(left)">
                                      <p:cBhvr>
                                        <p:cTn id="50" dur="1000"/>
                                        <p:tgtEl>
                                          <p:spTgt spid="2"/>
                                        </p:tgtEl>
                                      </p:cBhvr>
                                    </p:animEffect>
                                  </p:childTnLst>
                                </p:cTn>
                              </p:par>
                            </p:childTnLst>
                          </p:cTn>
                        </p:par>
                        <p:par>
                          <p:cTn id="51" fill="hold">
                            <p:stCondLst>
                              <p:cond delay="1000"/>
                            </p:stCondLst>
                            <p:childTnLst>
                              <p:par>
                                <p:cTn id="52" presetID="10" presetClass="entr" presetSubtype="0" fill="hold" grpId="0" nodeType="afterEffect">
                                  <p:stCondLst>
                                    <p:cond delay="0"/>
                                  </p:stCondLst>
                                  <p:childTnLst>
                                    <p:set>
                                      <p:cBhvr>
                                        <p:cTn id="53" dur="1" fill="hold">
                                          <p:stCondLst>
                                            <p:cond delay="0"/>
                                          </p:stCondLst>
                                        </p:cTn>
                                        <p:tgtEl>
                                          <p:spTgt spid="10"/>
                                        </p:tgtEl>
                                        <p:attrNameLst>
                                          <p:attrName>style.visibility</p:attrName>
                                        </p:attrNameLst>
                                      </p:cBhvr>
                                      <p:to>
                                        <p:strVal val="visible"/>
                                      </p:to>
                                    </p:set>
                                    <p:animEffect transition="in" filter="fade">
                                      <p:cBhvr>
                                        <p:cTn id="54"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5" fill="hold" display="0">
                  <p:stCondLst>
                    <p:cond delay="indefinite"/>
                  </p:stCondLst>
                  <p:endCondLst>
                    <p:cond evt="onStopAudio" delay="0">
                      <p:tgtEl>
                        <p:sldTgt/>
                      </p:tgtEl>
                    </p:cond>
                  </p:endCondLst>
                </p:cTn>
                <p:tgtEl>
                  <p:spTgt spid="4"/>
                </p:tgtEl>
              </p:cMediaNode>
            </p:audio>
          </p:childTnLst>
        </p:cTn>
      </p:par>
    </p:tnLst>
    <p:bldLst>
      <p:bldGraphic spid="8" grpId="0" uiExpand="1">
        <p:bldSub>
          <a:bldChart bld="series" animBg="0"/>
        </p:bldSub>
      </p:bldGraphic>
      <p:bldGraphic spid="10" grpId="0">
        <p:bldAsOne/>
      </p:bldGraphic>
      <p:bldP spid="40" grpId="0" animBg="1"/>
      <p:bldP spid="2" grpId="0" animBg="1"/>
      <p:bldP spid="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692C16F3-C6E7-46A0-9591-858CBADAC4AB}"/>
              </a:ext>
            </a:extLst>
          </p:cNvPr>
          <p:cNvSpPr txBox="1">
            <a:spLocks/>
          </p:cNvSpPr>
          <p:nvPr/>
        </p:nvSpPr>
        <p:spPr>
          <a:xfrm>
            <a:off x="1447800" y="152673"/>
            <a:ext cx="6248400" cy="437877"/>
          </a:xfrm>
          <a:prstGeom prst="rect">
            <a:avLst/>
          </a:prstGeom>
          <a:noFill/>
          <a:ln w="9525">
            <a:noFill/>
            <a:miter lim="800000"/>
            <a:headEnd/>
            <a:tailEnd/>
          </a:ln>
          <a:effectLst/>
        </p:spPr>
        <p:txBody>
          <a:bodyPr anchor="b" anchorCtr="1"/>
          <a:lstStyle>
            <a:defPPr>
              <a:defRPr lang="en-US"/>
            </a:defPPr>
            <a:lvl1pPr marL="0" marR="0" lvl="0" indent="0" algn="ctr" defTabSz="914400" eaLnBrk="1" latinLnBrk="0" hangingPunct="1">
              <a:lnSpc>
                <a:spcPts val="2500"/>
              </a:lnSpc>
              <a:buClrTx/>
              <a:buSzTx/>
              <a:buFontTx/>
              <a:buNone/>
              <a:tabLst/>
              <a:defRPr kumimoji="0" sz="3200" b="1" i="0" u="none" strike="noStrike" cap="none" spc="0" normalizeH="0" baseline="0">
                <a:ln>
                  <a:noFill/>
                </a:ln>
                <a:solidFill>
                  <a:srgbClr val="737300">
                    <a:lumMod val="20000"/>
                    <a:lumOff val="80000"/>
                  </a:srgbClr>
                </a:solidFill>
                <a:effectLst>
                  <a:outerShdw blurRad="38100" dist="38100" dir="2700000" algn="tl">
                    <a:srgbClr val="000000"/>
                  </a:outerShdw>
                </a:effectLst>
                <a:uLnTx/>
                <a:uFillTx/>
                <a:latin typeface="Arial"/>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2800" b="1" i="0" u="none" strike="noStrike" kern="1200" cap="small"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Annual Fossil Fuel CO</a:t>
            </a:r>
            <a:r>
              <a:rPr kumimoji="0" lang="en-US" sz="2800" b="1" i="0" u="none" strike="noStrike" kern="1200" cap="small" spc="0" normalizeH="0" baseline="-2500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2</a:t>
            </a:r>
            <a:r>
              <a:rPr kumimoji="0" lang="en-US" sz="2800" b="1" i="0" u="none" strike="noStrike" kern="1200" cap="small"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 Emissions</a:t>
            </a:r>
            <a:r>
              <a:rPr kumimoji="0" lang="en-US" sz="2800" b="1" i="0" u="none" strike="noStrike" kern="1200" cap="small" spc="0" normalizeH="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 </a:t>
            </a:r>
            <a:endParaRPr kumimoji="0" lang="en-US" sz="2800" b="1" i="0" u="none" strike="noStrike" kern="1200" cap="small"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endParaRPr>
          </a:p>
        </p:txBody>
      </p:sp>
      <p:sp>
        <p:nvSpPr>
          <p:cNvPr id="14" name="Rectangle 13">
            <a:extLst>
              <a:ext uri="{FF2B5EF4-FFF2-40B4-BE49-F238E27FC236}">
                <a16:creationId xmlns:a16="http://schemas.microsoft.com/office/drawing/2014/main" id="{507945C6-A4F1-4ADB-947D-F7DB9C35E5AA}"/>
              </a:ext>
            </a:extLst>
          </p:cNvPr>
          <p:cNvSpPr/>
          <p:nvPr/>
        </p:nvSpPr>
        <p:spPr>
          <a:xfrm>
            <a:off x="2703282" y="495240"/>
            <a:ext cx="3826689" cy="400110"/>
          </a:xfrm>
          <a:prstGeom prst="rect">
            <a:avLst/>
          </a:prstGeom>
          <a:noFill/>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sz="1680" b="1" i="0" u="none" strike="noStrike" kern="1200" spc="0" baseline="0">
                <a:solidFill>
                  <a:srgbClr val="FFFF00"/>
                </a:solidFill>
                <a:latin typeface="+mn-lt"/>
                <a:ea typeface="+mn-ea"/>
                <a:cs typeface="+mn-cs"/>
              </a:defRPr>
            </a:pPr>
            <a:r>
              <a:rPr kumimoji="0" lang="en-US" sz="2000" b="1" u="none" strike="noStrike" kern="1200" cap="small" spc="0" normalizeH="0" baseline="0" noProof="0" dirty="0">
                <a:ln>
                  <a:noFill/>
                </a:ln>
                <a:solidFill>
                  <a:srgbClr val="CCFFCC"/>
                </a:solidFill>
                <a:effectLst/>
                <a:uLnTx/>
                <a:uFillTx/>
                <a:latin typeface="Tahoma"/>
                <a:ea typeface="+mn-ea"/>
                <a:cs typeface="+mn-cs"/>
              </a:rPr>
              <a:t>~30% “Renewable” in 2064</a:t>
            </a:r>
          </a:p>
        </p:txBody>
      </p:sp>
      <p:sp>
        <p:nvSpPr>
          <p:cNvPr id="27" name="TextBox 66">
            <a:extLst>
              <a:ext uri="{FF2B5EF4-FFF2-40B4-BE49-F238E27FC236}">
                <a16:creationId xmlns:a16="http://schemas.microsoft.com/office/drawing/2014/main" id="{2C04809B-3D2E-4B2C-9646-C7C7BB72C5CE}"/>
              </a:ext>
            </a:extLst>
          </p:cNvPr>
          <p:cNvSpPr txBox="1">
            <a:spLocks noChangeArrowheads="1"/>
          </p:cNvSpPr>
          <p:nvPr/>
        </p:nvSpPr>
        <p:spPr bwMode="auto">
          <a:xfrm>
            <a:off x="152400" y="4870906"/>
            <a:ext cx="4610099"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itchFamily="2" charset="2"/>
              <a:buChar char="n"/>
              <a:defRPr sz="3200">
                <a:solidFill>
                  <a:schemeClr val="tx1"/>
                </a:solidFill>
                <a:latin typeface="Tahoma" pitchFamily="34" charset="0"/>
              </a:defRPr>
            </a:lvl1pPr>
            <a:lvl2pPr marL="742950" indent="-285750">
              <a:spcBef>
                <a:spcPct val="20000"/>
              </a:spcBef>
              <a:buClr>
                <a:schemeClr val="tx1"/>
              </a:buClr>
              <a:buSzPct val="65000"/>
              <a:buFont typeface="Wingdings" pitchFamily="2" charset="2"/>
              <a:buChar char="n"/>
              <a:defRPr sz="2800">
                <a:solidFill>
                  <a:schemeClr val="tx1"/>
                </a:solidFill>
                <a:latin typeface="Tahoma" pitchFamily="34" charset="0"/>
              </a:defRPr>
            </a:lvl2pPr>
            <a:lvl3pPr marL="1143000" indent="-228600">
              <a:spcBef>
                <a:spcPct val="20000"/>
              </a:spcBef>
              <a:buClr>
                <a:schemeClr val="accent2"/>
              </a:buClr>
              <a:buSzPct val="65000"/>
              <a:buFont typeface="Wingdings" pitchFamily="2" charset="2"/>
              <a:buChar char="n"/>
              <a:defRPr sz="2400">
                <a:solidFill>
                  <a:schemeClr val="tx1"/>
                </a:solidFill>
                <a:latin typeface="Tahoma" pitchFamily="34" charset="0"/>
              </a:defRPr>
            </a:lvl3pPr>
            <a:lvl4pPr marL="1600200" indent="-228600">
              <a:spcBef>
                <a:spcPct val="20000"/>
              </a:spcBef>
              <a:buClr>
                <a:schemeClr val="tx1"/>
              </a:buClr>
              <a:buSzPct val="65000"/>
              <a:buFont typeface="Wingdings" pitchFamily="2" charset="2"/>
              <a:buChar char="n"/>
              <a:defRPr sz="2000">
                <a:solidFill>
                  <a:schemeClr val="tx1"/>
                </a:solidFill>
                <a:latin typeface="Tahoma" pitchFamily="34" charset="0"/>
              </a:defRPr>
            </a:lvl4pPr>
            <a:lvl5pPr marL="2057400" indent="-228600">
              <a:spcBef>
                <a:spcPct val="20000"/>
              </a:spcBef>
              <a:buClr>
                <a:schemeClr val="folHlink"/>
              </a:buClr>
              <a:buSzPct val="65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Historical Data: BP Statistical View of World Energy </a:t>
            </a:r>
            <a:r>
              <a:rPr kumimoji="0" 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(2022)    </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Future Scenario Tinker, 2022</a:t>
            </a:r>
          </a:p>
        </p:txBody>
      </p:sp>
      <p:graphicFrame>
        <p:nvGraphicFramePr>
          <p:cNvPr id="10" name="Chart 9">
            <a:extLst>
              <a:ext uri="{FF2B5EF4-FFF2-40B4-BE49-F238E27FC236}">
                <a16:creationId xmlns:a16="http://schemas.microsoft.com/office/drawing/2014/main" id="{5A13EE63-98C1-487B-B6D0-89E4FD792140}"/>
              </a:ext>
            </a:extLst>
          </p:cNvPr>
          <p:cNvGraphicFramePr>
            <a:graphicFrameLocks/>
          </p:cNvGraphicFramePr>
          <p:nvPr/>
        </p:nvGraphicFramePr>
        <p:xfrm>
          <a:off x="228600" y="933117"/>
          <a:ext cx="8153400" cy="4077033"/>
        </p:xfrm>
        <a:graphic>
          <a:graphicData uri="http://schemas.openxmlformats.org/drawingml/2006/chart">
            <c:chart xmlns:c="http://schemas.openxmlformats.org/drawingml/2006/chart" xmlns:r="http://schemas.openxmlformats.org/officeDocument/2006/relationships" r:id="rId6"/>
          </a:graphicData>
        </a:graphic>
      </p:graphicFrame>
      <p:grpSp>
        <p:nvGrpSpPr>
          <p:cNvPr id="3" name="Group 2">
            <a:extLst>
              <a:ext uri="{FF2B5EF4-FFF2-40B4-BE49-F238E27FC236}">
                <a16:creationId xmlns:a16="http://schemas.microsoft.com/office/drawing/2014/main" id="{EEA40F76-CA25-4A58-8A62-AEFE8189A915}"/>
              </a:ext>
            </a:extLst>
          </p:cNvPr>
          <p:cNvGrpSpPr/>
          <p:nvPr/>
        </p:nvGrpSpPr>
        <p:grpSpPr>
          <a:xfrm>
            <a:off x="1030867" y="1157162"/>
            <a:ext cx="6090124" cy="2548196"/>
            <a:chOff x="1030867" y="1157162"/>
            <a:chExt cx="6090124" cy="2548196"/>
          </a:xfrm>
        </p:grpSpPr>
        <p:sp>
          <p:nvSpPr>
            <p:cNvPr id="16" name="Freeform: Shape 15">
              <a:extLst>
                <a:ext uri="{FF2B5EF4-FFF2-40B4-BE49-F238E27FC236}">
                  <a16:creationId xmlns:a16="http://schemas.microsoft.com/office/drawing/2014/main" id="{72207074-92F8-4EAF-A88F-BEB9D709F858}"/>
                </a:ext>
              </a:extLst>
            </p:cNvPr>
            <p:cNvSpPr/>
            <p:nvPr/>
          </p:nvSpPr>
          <p:spPr bwMode="auto">
            <a:xfrm>
              <a:off x="1030867" y="1867532"/>
              <a:ext cx="3400290" cy="1837826"/>
            </a:xfrm>
            <a:custGeom>
              <a:avLst/>
              <a:gdLst>
                <a:gd name="connsiteX0" fmla="*/ 0 w 3297936"/>
                <a:gd name="connsiteY0" fmla="*/ 548640 h 548640"/>
                <a:gd name="connsiteX1" fmla="*/ 1036320 w 3297936"/>
                <a:gd name="connsiteY1" fmla="*/ 390144 h 548640"/>
                <a:gd name="connsiteX2" fmla="*/ 2432304 w 3297936"/>
                <a:gd name="connsiteY2" fmla="*/ 152400 h 548640"/>
                <a:gd name="connsiteX3" fmla="*/ 3297936 w 3297936"/>
                <a:gd name="connsiteY3" fmla="*/ 0 h 548640"/>
              </a:gdLst>
              <a:ahLst/>
              <a:cxnLst>
                <a:cxn ang="0">
                  <a:pos x="connsiteX0" y="connsiteY0"/>
                </a:cxn>
                <a:cxn ang="0">
                  <a:pos x="connsiteX1" y="connsiteY1"/>
                </a:cxn>
                <a:cxn ang="0">
                  <a:pos x="connsiteX2" y="connsiteY2"/>
                </a:cxn>
                <a:cxn ang="0">
                  <a:pos x="connsiteX3" y="connsiteY3"/>
                </a:cxn>
              </a:cxnLst>
              <a:rect l="l" t="t" r="r" b="b"/>
              <a:pathLst>
                <a:path w="3297936" h="548640">
                  <a:moveTo>
                    <a:pt x="0" y="548640"/>
                  </a:moveTo>
                  <a:lnTo>
                    <a:pt x="1036320" y="390144"/>
                  </a:lnTo>
                  <a:lnTo>
                    <a:pt x="2432304" y="152400"/>
                  </a:lnTo>
                  <a:lnTo>
                    <a:pt x="3297936" y="0"/>
                  </a:lnTo>
                </a:path>
              </a:pathLst>
            </a:custGeom>
            <a:noFill/>
            <a:ln w="57150" cap="flat" cmpd="sng" algn="ctr">
              <a:solidFill>
                <a:schemeClr val="tx1"/>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7" name="Freeform: Shape 16">
              <a:extLst>
                <a:ext uri="{FF2B5EF4-FFF2-40B4-BE49-F238E27FC236}">
                  <a16:creationId xmlns:a16="http://schemas.microsoft.com/office/drawing/2014/main" id="{2405C08E-BB65-449D-AEC4-E48C15200B72}"/>
                </a:ext>
              </a:extLst>
            </p:cNvPr>
            <p:cNvSpPr/>
            <p:nvPr/>
          </p:nvSpPr>
          <p:spPr bwMode="auto">
            <a:xfrm>
              <a:off x="4437226" y="1157162"/>
              <a:ext cx="2683765" cy="710370"/>
            </a:xfrm>
            <a:custGeom>
              <a:avLst/>
              <a:gdLst>
                <a:gd name="connsiteX0" fmla="*/ 0 w 2481943"/>
                <a:gd name="connsiteY0" fmla="*/ 595993 h 595993"/>
                <a:gd name="connsiteX1" fmla="*/ 620486 w 2481943"/>
                <a:gd name="connsiteY1" fmla="*/ 342900 h 595993"/>
                <a:gd name="connsiteX2" fmla="*/ 1322614 w 2481943"/>
                <a:gd name="connsiteY2" fmla="*/ 155122 h 595993"/>
                <a:gd name="connsiteX3" fmla="*/ 1861457 w 2481943"/>
                <a:gd name="connsiteY3" fmla="*/ 73479 h 595993"/>
                <a:gd name="connsiteX4" fmla="*/ 2481943 w 2481943"/>
                <a:gd name="connsiteY4" fmla="*/ 0 h 5959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1943" h="595993">
                  <a:moveTo>
                    <a:pt x="0" y="595993"/>
                  </a:moveTo>
                  <a:cubicBezTo>
                    <a:pt x="200025" y="506185"/>
                    <a:pt x="400050" y="416378"/>
                    <a:pt x="620486" y="342900"/>
                  </a:cubicBezTo>
                  <a:cubicBezTo>
                    <a:pt x="840922" y="269422"/>
                    <a:pt x="1115786" y="200025"/>
                    <a:pt x="1322614" y="155122"/>
                  </a:cubicBezTo>
                  <a:cubicBezTo>
                    <a:pt x="1529442" y="110219"/>
                    <a:pt x="1668235" y="99333"/>
                    <a:pt x="1861457" y="73479"/>
                  </a:cubicBezTo>
                  <a:cubicBezTo>
                    <a:pt x="2054679" y="47625"/>
                    <a:pt x="2268311" y="23812"/>
                    <a:pt x="2481943" y="0"/>
                  </a:cubicBezTo>
                </a:path>
              </a:pathLst>
            </a:custGeom>
            <a:noFill/>
            <a:ln w="5715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cxnSp>
        <p:nvCxnSpPr>
          <p:cNvPr id="4" name="Straight Arrow Connector 3">
            <a:extLst>
              <a:ext uri="{FF2B5EF4-FFF2-40B4-BE49-F238E27FC236}">
                <a16:creationId xmlns:a16="http://schemas.microsoft.com/office/drawing/2014/main" id="{5F2A5622-3F9B-4EB4-9BAF-C80CC7573920}"/>
              </a:ext>
            </a:extLst>
          </p:cNvPr>
          <p:cNvCxnSpPr>
            <a:cxnSpLocks/>
          </p:cNvCxnSpPr>
          <p:nvPr/>
        </p:nvCxnSpPr>
        <p:spPr bwMode="auto">
          <a:xfrm flipV="1">
            <a:off x="7103574" y="1183288"/>
            <a:ext cx="0" cy="1414588"/>
          </a:xfrm>
          <a:prstGeom prst="straightConnector1">
            <a:avLst/>
          </a:prstGeom>
          <a:noFill/>
          <a:ln w="57150" cap="flat" cmpd="sng" algn="ctr">
            <a:solidFill>
              <a:srgbClr val="FFFF00"/>
            </a:solidFill>
            <a:prstDash val="solid"/>
            <a:round/>
            <a:headEnd type="triangle" w="med" len="med"/>
            <a:tailEnd type="triangle" w="med" len="med"/>
          </a:ln>
          <a:effectLst>
            <a:outerShdw blurRad="50800" dist="38100" dir="2700000" algn="tl" rotWithShape="0">
              <a:prstClr val="black">
                <a:alpha val="40000"/>
              </a:prstClr>
            </a:outerShdw>
          </a:effectLst>
        </p:spPr>
      </p:cxnSp>
      <p:cxnSp>
        <p:nvCxnSpPr>
          <p:cNvPr id="15" name="Straight Arrow Connector 14">
            <a:extLst>
              <a:ext uri="{FF2B5EF4-FFF2-40B4-BE49-F238E27FC236}">
                <a16:creationId xmlns:a16="http://schemas.microsoft.com/office/drawing/2014/main" id="{4FCFCA64-46D7-496C-9142-FF2C49614B5F}"/>
              </a:ext>
            </a:extLst>
          </p:cNvPr>
          <p:cNvCxnSpPr>
            <a:cxnSpLocks/>
          </p:cNvCxnSpPr>
          <p:nvPr/>
        </p:nvCxnSpPr>
        <p:spPr bwMode="auto">
          <a:xfrm flipV="1">
            <a:off x="4576686" y="1733550"/>
            <a:ext cx="0" cy="533400"/>
          </a:xfrm>
          <a:prstGeom prst="straightConnector1">
            <a:avLst/>
          </a:prstGeom>
          <a:noFill/>
          <a:ln w="57150" cap="flat" cmpd="sng" algn="ctr">
            <a:solidFill>
              <a:srgbClr val="FFFF00"/>
            </a:solidFill>
            <a:prstDash val="solid"/>
            <a:round/>
            <a:headEnd type="triangle" w="med" len="med"/>
            <a:tailEnd type="triangle" w="med" len="med"/>
          </a:ln>
          <a:effectLst>
            <a:outerShdw blurRad="50800" dist="38100" dir="2700000" algn="tl" rotWithShape="0">
              <a:prstClr val="black">
                <a:alpha val="40000"/>
              </a:prstClr>
            </a:outerShdw>
          </a:effectLst>
        </p:spPr>
      </p:cxnSp>
      <p:sp>
        <p:nvSpPr>
          <p:cNvPr id="6" name="Rectangle 5">
            <a:extLst>
              <a:ext uri="{FF2B5EF4-FFF2-40B4-BE49-F238E27FC236}">
                <a16:creationId xmlns:a16="http://schemas.microsoft.com/office/drawing/2014/main" id="{474F8D44-2808-4CE7-B847-4BFE0DCE7DFA}"/>
              </a:ext>
            </a:extLst>
          </p:cNvPr>
          <p:cNvSpPr/>
          <p:nvPr/>
        </p:nvSpPr>
        <p:spPr bwMode="auto">
          <a:xfrm>
            <a:off x="6705600" y="2571750"/>
            <a:ext cx="415391" cy="2057400"/>
          </a:xfrm>
          <a:prstGeom prst="rect">
            <a:avLst/>
          </a:prstGeom>
          <a:noFill/>
          <a:ln w="57150" cap="flat" cmpd="sng" algn="ctr">
            <a:solidFill>
              <a:srgbClr val="FFFF00"/>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
        <p:nvSpPr>
          <p:cNvPr id="18" name="TextBox 17">
            <a:extLst>
              <a:ext uri="{FF2B5EF4-FFF2-40B4-BE49-F238E27FC236}">
                <a16:creationId xmlns:a16="http://schemas.microsoft.com/office/drawing/2014/main" id="{3CF032AF-C8C4-4160-A0CF-FF8AE4129EE4}"/>
              </a:ext>
            </a:extLst>
          </p:cNvPr>
          <p:cNvSpPr txBox="1"/>
          <p:nvPr/>
        </p:nvSpPr>
        <p:spPr>
          <a:xfrm rot="19890464">
            <a:off x="1466884" y="2177399"/>
            <a:ext cx="2528256" cy="461665"/>
          </a:xfrm>
          <a:prstGeom prst="rect">
            <a:avLst/>
          </a:prstGeom>
          <a:noFill/>
        </p:spPr>
        <p:txBody>
          <a:bodyPr wrap="none" rtlCol="0">
            <a:spAutoFit/>
          </a:bodyPr>
          <a:lstStyle/>
          <a:p>
            <a:r>
              <a:rPr lang="en-US" sz="2400" b="1" dirty="0">
                <a:effectLst>
                  <a:outerShdw blurRad="38100" dist="38100" dir="2700000" algn="tl">
                    <a:srgbClr val="000000">
                      <a:alpha val="43137"/>
                    </a:srgbClr>
                  </a:outerShdw>
                </a:effectLst>
              </a:rPr>
              <a:t>Energy Demand</a:t>
            </a:r>
          </a:p>
        </p:txBody>
      </p:sp>
      <p:sp>
        <p:nvSpPr>
          <p:cNvPr id="8" name="Rectangle 7">
            <a:extLst>
              <a:ext uri="{FF2B5EF4-FFF2-40B4-BE49-F238E27FC236}">
                <a16:creationId xmlns:a16="http://schemas.microsoft.com/office/drawing/2014/main" id="{34223AA9-D36D-4B52-9BB5-D2D9E42D34B5}"/>
              </a:ext>
            </a:extLst>
          </p:cNvPr>
          <p:cNvSpPr/>
          <p:nvPr/>
        </p:nvSpPr>
        <p:spPr>
          <a:xfrm>
            <a:off x="1676404" y="2624428"/>
            <a:ext cx="4957889" cy="1938992"/>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Carbon capture and direct air capture</a:t>
            </a:r>
            <a:r>
              <a:rPr kumimoji="0" lang="en-US" sz="4000" b="1" i="0" u="none" strike="noStrike" kern="1200" cap="none" spc="0" normalizeH="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 needed</a:t>
            </a:r>
            <a:endParaRPr kumimoji="0" lang="en-US" sz="4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endParaRPr>
          </a:p>
        </p:txBody>
      </p:sp>
      <p:pic>
        <p:nvPicPr>
          <p:cNvPr id="2" name="Audio 1">
            <a:hlinkClick r:id="" action="ppaction://media"/>
            <a:extLst>
              <a:ext uri="{FF2B5EF4-FFF2-40B4-BE49-F238E27FC236}">
                <a16:creationId xmlns:a16="http://schemas.microsoft.com/office/drawing/2014/main" id="{CF7285B6-42E8-4DB9-9E20-EED8C9A7EAEE}"/>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2083056379"/>
      </p:ext>
    </p:extLst>
  </p:cSld>
  <p:clrMapOvr>
    <a:masterClrMapping/>
  </p:clrMapOvr>
  <mc:AlternateContent xmlns:mc="http://schemas.openxmlformats.org/markup-compatibility/2006" xmlns:p14="http://schemas.microsoft.com/office/powerpoint/2010/main">
    <mc:Choice Requires="p14">
      <p:transition spd="med" p14:dur="700" advTm="36742">
        <p:fade/>
      </p:transition>
    </mc:Choice>
    <mc:Fallback xmlns="">
      <p:transition spd="med" advTm="3674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10">
                                            <p:graphicEl>
                                              <a:chart seriesIdx="0" categoryIdx="-4" bldStep="series"/>
                                            </p:graphicEl>
                                          </p:spTgt>
                                        </p:tgtEl>
                                        <p:attrNameLst>
                                          <p:attrName>style.visibility</p:attrName>
                                        </p:attrNameLst>
                                      </p:cBhvr>
                                      <p:to>
                                        <p:strVal val="visible"/>
                                      </p:to>
                                    </p:set>
                                    <p:animEffect transition="in" filter="wipe(left)">
                                      <p:cBhvr>
                                        <p:cTn id="11" dur="1500"/>
                                        <p:tgtEl>
                                          <p:spTgt spid="10">
                                            <p:graphicEl>
                                              <a:chart seriesIdx="0" categoryIdx="-4" bldStep="series"/>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10">
                                            <p:graphicEl>
                                              <a:chart seriesIdx="1" categoryIdx="-4" bldStep="series"/>
                                            </p:graphicEl>
                                          </p:spTgt>
                                        </p:tgtEl>
                                        <p:attrNameLst>
                                          <p:attrName>style.visibility</p:attrName>
                                        </p:attrNameLst>
                                      </p:cBhvr>
                                      <p:to>
                                        <p:strVal val="visible"/>
                                      </p:to>
                                    </p:set>
                                    <p:animEffect transition="in" filter="wipe(left)">
                                      <p:cBhvr>
                                        <p:cTn id="16" dur="1500"/>
                                        <p:tgtEl>
                                          <p:spTgt spid="10">
                                            <p:graphicEl>
                                              <a:chart seriesIdx="1" categoryIdx="-4" bldStep="series"/>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10">
                                            <p:graphicEl>
                                              <a:chart seriesIdx="2" categoryIdx="-4" bldStep="series"/>
                                            </p:graphicEl>
                                          </p:spTgt>
                                        </p:tgtEl>
                                        <p:attrNameLst>
                                          <p:attrName>style.visibility</p:attrName>
                                        </p:attrNameLst>
                                      </p:cBhvr>
                                      <p:to>
                                        <p:strVal val="visible"/>
                                      </p:to>
                                    </p:set>
                                    <p:animEffect transition="in" filter="wipe(left)">
                                      <p:cBhvr>
                                        <p:cTn id="21" dur="1500"/>
                                        <p:tgtEl>
                                          <p:spTgt spid="10">
                                            <p:graphicEl>
                                              <a:chart seriesIdx="2" categoryIdx="-4" bldStep="series"/>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42" fill="hold" nodeType="click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barn(outHorizontal)">
                                      <p:cBhvr>
                                        <p:cTn id="26" dur="1500"/>
                                        <p:tgtEl>
                                          <p:spTgt spid="15"/>
                                        </p:tgtEl>
                                      </p:cBhvr>
                                    </p:animEffect>
                                  </p:childTnLst>
                                </p:cTn>
                              </p:par>
                            </p:childTnLst>
                          </p:cTn>
                        </p:par>
                        <p:par>
                          <p:cTn id="27" fill="hold">
                            <p:stCondLst>
                              <p:cond delay="1500"/>
                            </p:stCondLst>
                            <p:childTnLst>
                              <p:par>
                                <p:cTn id="28" presetID="16" presetClass="entr" presetSubtype="42" fill="hold" nodeType="afterEffect">
                                  <p:stCondLst>
                                    <p:cond delay="0"/>
                                  </p:stCondLst>
                                  <p:childTnLst>
                                    <p:set>
                                      <p:cBhvr>
                                        <p:cTn id="29" dur="1" fill="hold">
                                          <p:stCondLst>
                                            <p:cond delay="0"/>
                                          </p:stCondLst>
                                        </p:cTn>
                                        <p:tgtEl>
                                          <p:spTgt spid="4"/>
                                        </p:tgtEl>
                                        <p:attrNameLst>
                                          <p:attrName>style.visibility</p:attrName>
                                        </p:attrNameLst>
                                      </p:cBhvr>
                                      <p:to>
                                        <p:strVal val="visible"/>
                                      </p:to>
                                    </p:set>
                                    <p:animEffect transition="in" filter="barn(outHorizontal)">
                                      <p:cBhvr>
                                        <p:cTn id="30" dur="1500"/>
                                        <p:tgtEl>
                                          <p:spTgt spid="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500"/>
                                        <p:tgtEl>
                                          <p:spTgt spid="6"/>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8"/>
                                        </p:tgtEl>
                                        <p:attrNameLst>
                                          <p:attrName>style.visibility</p:attrName>
                                        </p:attrNameLst>
                                      </p:cBhvr>
                                      <p:to>
                                        <p:strVal val="visible"/>
                                      </p:to>
                                    </p:set>
                                    <p:animEffect transition="in" filter="fade">
                                      <p:cBhvr>
                                        <p:cTn id="4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1" fill="hold" display="0">
                  <p:stCondLst>
                    <p:cond delay="indefinite"/>
                  </p:stCondLst>
                  <p:endCondLst>
                    <p:cond evt="onStopAudio" delay="0">
                      <p:tgtEl>
                        <p:sldTgt/>
                      </p:tgtEl>
                    </p:cond>
                  </p:endCondLst>
                </p:cTn>
                <p:tgtEl>
                  <p:spTgt spid="2"/>
                </p:tgtEl>
              </p:cMediaNode>
            </p:audio>
          </p:childTnLst>
        </p:cTn>
      </p:par>
    </p:tnLst>
    <p:bldLst>
      <p:bldGraphic spid="10" grpId="0">
        <p:bldSub>
          <a:bldChart bld="series" animBg="0"/>
        </p:bldSub>
      </p:bldGraphic>
      <p:bldP spid="6" grpId="0" animBg="1"/>
      <p:bldP spid="8"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2" name="Chart 41">
            <a:extLst>
              <a:ext uri="{FF2B5EF4-FFF2-40B4-BE49-F238E27FC236}">
                <a16:creationId xmlns:a16="http://schemas.microsoft.com/office/drawing/2014/main" id="{A65A712E-31AF-4514-A177-DC53AB7468F6}"/>
              </a:ext>
            </a:extLst>
          </p:cNvPr>
          <p:cNvGraphicFramePr>
            <a:graphicFrameLocks/>
          </p:cNvGraphicFramePr>
          <p:nvPr/>
        </p:nvGraphicFramePr>
        <p:xfrm>
          <a:off x="121186" y="867036"/>
          <a:ext cx="8703325" cy="4101572"/>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36" name="Chart 35">
            <a:extLst>
              <a:ext uri="{FF2B5EF4-FFF2-40B4-BE49-F238E27FC236}">
                <a16:creationId xmlns:a16="http://schemas.microsoft.com/office/drawing/2014/main" id="{5107BA0B-200F-4C48-B9DD-3487E3A065A6}"/>
              </a:ext>
            </a:extLst>
          </p:cNvPr>
          <p:cNvGraphicFramePr>
            <a:graphicFrameLocks/>
          </p:cNvGraphicFramePr>
          <p:nvPr/>
        </p:nvGraphicFramePr>
        <p:xfrm>
          <a:off x="317711" y="869490"/>
          <a:ext cx="8508578" cy="4101573"/>
        </p:xfrm>
        <a:graphic>
          <a:graphicData uri="http://schemas.openxmlformats.org/drawingml/2006/chart">
            <c:chart xmlns:c="http://schemas.openxmlformats.org/drawingml/2006/chart" xmlns:r="http://schemas.openxmlformats.org/officeDocument/2006/relationships" r:id="rId7"/>
          </a:graphicData>
        </a:graphic>
      </p:graphicFrame>
      <p:sp>
        <p:nvSpPr>
          <p:cNvPr id="50" name="Title 1"/>
          <p:cNvSpPr txBox="1">
            <a:spLocks/>
          </p:cNvSpPr>
          <p:nvPr/>
        </p:nvSpPr>
        <p:spPr>
          <a:xfrm>
            <a:off x="1206761" y="152673"/>
            <a:ext cx="6730479" cy="437877"/>
          </a:xfrm>
          <a:prstGeom prst="rect">
            <a:avLst/>
          </a:prstGeom>
          <a:noFill/>
          <a:ln w="9525">
            <a:noFill/>
            <a:miter lim="800000"/>
            <a:headEnd/>
            <a:tailEnd/>
          </a:ln>
          <a:effectLst/>
        </p:spPr>
        <p:txBody>
          <a:bodyPr anchor="b" anchorCtr="1"/>
          <a:lstStyle>
            <a:defPPr>
              <a:defRPr lang="en-US"/>
            </a:defPPr>
            <a:lvl1pPr marL="0" marR="0" lvl="0" indent="0" algn="ctr" defTabSz="914400" eaLnBrk="1" latinLnBrk="0" hangingPunct="1">
              <a:lnSpc>
                <a:spcPts val="2500"/>
              </a:lnSpc>
              <a:buClrTx/>
              <a:buSzTx/>
              <a:buFontTx/>
              <a:buNone/>
              <a:tabLst/>
              <a:defRPr kumimoji="0" sz="3200" b="1" i="0" u="none" strike="noStrike" cap="none" spc="0" normalizeH="0" baseline="0">
                <a:ln>
                  <a:noFill/>
                </a:ln>
                <a:solidFill>
                  <a:srgbClr val="737300">
                    <a:lumMod val="20000"/>
                    <a:lumOff val="80000"/>
                  </a:srgbClr>
                </a:solidFill>
                <a:effectLst>
                  <a:outerShdw blurRad="38100" dist="38100" dir="2700000" algn="tl">
                    <a:srgbClr val="000000"/>
                  </a:outerShdw>
                </a:effectLst>
                <a:uLnTx/>
                <a:uFillTx/>
                <a:latin typeface="Arial"/>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2800" b="1" i="0" u="none" strike="noStrike" kern="1200" cap="small" spc="0" normalizeH="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Annual Primary Energy Consumption</a:t>
            </a:r>
          </a:p>
        </p:txBody>
      </p:sp>
      <p:sp>
        <p:nvSpPr>
          <p:cNvPr id="10" name="Freeform 9"/>
          <p:cNvSpPr/>
          <p:nvPr/>
        </p:nvSpPr>
        <p:spPr bwMode="auto">
          <a:xfrm>
            <a:off x="924846" y="1052136"/>
            <a:ext cx="7576281" cy="699962"/>
          </a:xfrm>
          <a:custGeom>
            <a:avLst/>
            <a:gdLst>
              <a:gd name="connsiteX0" fmla="*/ 0 w 7410090"/>
              <a:gd name="connsiteY0" fmla="*/ 17253 h 612476"/>
              <a:gd name="connsiteX1" fmla="*/ 871268 w 7410090"/>
              <a:gd name="connsiteY1" fmla="*/ 0 h 612476"/>
              <a:gd name="connsiteX2" fmla="*/ 1397479 w 7410090"/>
              <a:gd name="connsiteY2" fmla="*/ 25879 h 612476"/>
              <a:gd name="connsiteX3" fmla="*/ 1923690 w 7410090"/>
              <a:gd name="connsiteY3" fmla="*/ 25879 h 612476"/>
              <a:gd name="connsiteX4" fmla="*/ 2553419 w 7410090"/>
              <a:gd name="connsiteY4" fmla="*/ 51759 h 612476"/>
              <a:gd name="connsiteX5" fmla="*/ 2915728 w 7410090"/>
              <a:gd name="connsiteY5" fmla="*/ 51759 h 612476"/>
              <a:gd name="connsiteX6" fmla="*/ 3467819 w 7410090"/>
              <a:gd name="connsiteY6" fmla="*/ 69012 h 612476"/>
              <a:gd name="connsiteX7" fmla="*/ 3916392 w 7410090"/>
              <a:gd name="connsiteY7" fmla="*/ 129396 h 612476"/>
              <a:gd name="connsiteX8" fmla="*/ 4218317 w 7410090"/>
              <a:gd name="connsiteY8" fmla="*/ 181155 h 612476"/>
              <a:gd name="connsiteX9" fmla="*/ 4908430 w 7410090"/>
              <a:gd name="connsiteY9" fmla="*/ 301925 h 612476"/>
              <a:gd name="connsiteX10" fmla="*/ 5796951 w 7410090"/>
              <a:gd name="connsiteY10" fmla="*/ 483079 h 612476"/>
              <a:gd name="connsiteX11" fmla="*/ 6504317 w 7410090"/>
              <a:gd name="connsiteY11" fmla="*/ 560717 h 612476"/>
              <a:gd name="connsiteX12" fmla="*/ 7410090 w 7410090"/>
              <a:gd name="connsiteY12" fmla="*/ 612476 h 612476"/>
              <a:gd name="connsiteX0" fmla="*/ 0 w 7410090"/>
              <a:gd name="connsiteY0" fmla="*/ 17253 h 612476"/>
              <a:gd name="connsiteX1" fmla="*/ 871268 w 7410090"/>
              <a:gd name="connsiteY1" fmla="*/ 0 h 612476"/>
              <a:gd name="connsiteX2" fmla="*/ 1397479 w 7410090"/>
              <a:gd name="connsiteY2" fmla="*/ 25879 h 612476"/>
              <a:gd name="connsiteX3" fmla="*/ 1923690 w 7410090"/>
              <a:gd name="connsiteY3" fmla="*/ 25879 h 612476"/>
              <a:gd name="connsiteX4" fmla="*/ 2553419 w 7410090"/>
              <a:gd name="connsiteY4" fmla="*/ 51759 h 612476"/>
              <a:gd name="connsiteX5" fmla="*/ 2915728 w 7410090"/>
              <a:gd name="connsiteY5" fmla="*/ 51759 h 612476"/>
              <a:gd name="connsiteX6" fmla="*/ 3450567 w 7410090"/>
              <a:gd name="connsiteY6" fmla="*/ 77639 h 612476"/>
              <a:gd name="connsiteX7" fmla="*/ 3916392 w 7410090"/>
              <a:gd name="connsiteY7" fmla="*/ 129396 h 612476"/>
              <a:gd name="connsiteX8" fmla="*/ 4218317 w 7410090"/>
              <a:gd name="connsiteY8" fmla="*/ 181155 h 612476"/>
              <a:gd name="connsiteX9" fmla="*/ 4908430 w 7410090"/>
              <a:gd name="connsiteY9" fmla="*/ 301925 h 612476"/>
              <a:gd name="connsiteX10" fmla="*/ 5796951 w 7410090"/>
              <a:gd name="connsiteY10" fmla="*/ 483079 h 612476"/>
              <a:gd name="connsiteX11" fmla="*/ 6504317 w 7410090"/>
              <a:gd name="connsiteY11" fmla="*/ 560717 h 612476"/>
              <a:gd name="connsiteX12" fmla="*/ 7410090 w 7410090"/>
              <a:gd name="connsiteY12" fmla="*/ 612476 h 612476"/>
              <a:gd name="connsiteX0" fmla="*/ 0 w 7410090"/>
              <a:gd name="connsiteY0" fmla="*/ 17253 h 612476"/>
              <a:gd name="connsiteX1" fmla="*/ 871268 w 7410090"/>
              <a:gd name="connsiteY1" fmla="*/ 0 h 612476"/>
              <a:gd name="connsiteX2" fmla="*/ 1397479 w 7410090"/>
              <a:gd name="connsiteY2" fmla="*/ 25879 h 612476"/>
              <a:gd name="connsiteX3" fmla="*/ 1923690 w 7410090"/>
              <a:gd name="connsiteY3" fmla="*/ 25879 h 612476"/>
              <a:gd name="connsiteX4" fmla="*/ 2553419 w 7410090"/>
              <a:gd name="connsiteY4" fmla="*/ 51759 h 612476"/>
              <a:gd name="connsiteX5" fmla="*/ 2915728 w 7410090"/>
              <a:gd name="connsiteY5" fmla="*/ 51759 h 612476"/>
              <a:gd name="connsiteX6" fmla="*/ 3450567 w 7410090"/>
              <a:gd name="connsiteY6" fmla="*/ 77639 h 612476"/>
              <a:gd name="connsiteX7" fmla="*/ 3873260 w 7410090"/>
              <a:gd name="connsiteY7" fmla="*/ 138023 h 612476"/>
              <a:gd name="connsiteX8" fmla="*/ 4218317 w 7410090"/>
              <a:gd name="connsiteY8" fmla="*/ 181155 h 612476"/>
              <a:gd name="connsiteX9" fmla="*/ 4908430 w 7410090"/>
              <a:gd name="connsiteY9" fmla="*/ 301925 h 612476"/>
              <a:gd name="connsiteX10" fmla="*/ 5796951 w 7410090"/>
              <a:gd name="connsiteY10" fmla="*/ 483079 h 612476"/>
              <a:gd name="connsiteX11" fmla="*/ 6504317 w 7410090"/>
              <a:gd name="connsiteY11" fmla="*/ 560717 h 612476"/>
              <a:gd name="connsiteX12" fmla="*/ 7410090 w 7410090"/>
              <a:gd name="connsiteY12" fmla="*/ 612476 h 612476"/>
              <a:gd name="connsiteX0" fmla="*/ 0 w 7410090"/>
              <a:gd name="connsiteY0" fmla="*/ 17253 h 612476"/>
              <a:gd name="connsiteX1" fmla="*/ 871268 w 7410090"/>
              <a:gd name="connsiteY1" fmla="*/ 0 h 612476"/>
              <a:gd name="connsiteX2" fmla="*/ 1397479 w 7410090"/>
              <a:gd name="connsiteY2" fmla="*/ 25879 h 612476"/>
              <a:gd name="connsiteX3" fmla="*/ 1923690 w 7410090"/>
              <a:gd name="connsiteY3" fmla="*/ 25879 h 612476"/>
              <a:gd name="connsiteX4" fmla="*/ 2553419 w 7410090"/>
              <a:gd name="connsiteY4" fmla="*/ 51759 h 612476"/>
              <a:gd name="connsiteX5" fmla="*/ 2915728 w 7410090"/>
              <a:gd name="connsiteY5" fmla="*/ 51759 h 612476"/>
              <a:gd name="connsiteX6" fmla="*/ 3450567 w 7410090"/>
              <a:gd name="connsiteY6" fmla="*/ 77639 h 612476"/>
              <a:gd name="connsiteX7" fmla="*/ 3873260 w 7410090"/>
              <a:gd name="connsiteY7" fmla="*/ 138023 h 612476"/>
              <a:gd name="connsiteX8" fmla="*/ 4218317 w 7410090"/>
              <a:gd name="connsiteY8" fmla="*/ 181155 h 612476"/>
              <a:gd name="connsiteX9" fmla="*/ 4908430 w 7410090"/>
              <a:gd name="connsiteY9" fmla="*/ 301925 h 612476"/>
              <a:gd name="connsiteX10" fmla="*/ 5806406 w 7410090"/>
              <a:gd name="connsiteY10" fmla="*/ 444979 h 612476"/>
              <a:gd name="connsiteX11" fmla="*/ 6504317 w 7410090"/>
              <a:gd name="connsiteY11" fmla="*/ 560717 h 612476"/>
              <a:gd name="connsiteX12" fmla="*/ 7410090 w 7410090"/>
              <a:gd name="connsiteY12" fmla="*/ 612476 h 612476"/>
              <a:gd name="connsiteX0" fmla="*/ 0 w 7410090"/>
              <a:gd name="connsiteY0" fmla="*/ 17253 h 612476"/>
              <a:gd name="connsiteX1" fmla="*/ 871268 w 7410090"/>
              <a:gd name="connsiteY1" fmla="*/ 0 h 612476"/>
              <a:gd name="connsiteX2" fmla="*/ 1397479 w 7410090"/>
              <a:gd name="connsiteY2" fmla="*/ 25879 h 612476"/>
              <a:gd name="connsiteX3" fmla="*/ 1923690 w 7410090"/>
              <a:gd name="connsiteY3" fmla="*/ 25879 h 612476"/>
              <a:gd name="connsiteX4" fmla="*/ 2553419 w 7410090"/>
              <a:gd name="connsiteY4" fmla="*/ 51759 h 612476"/>
              <a:gd name="connsiteX5" fmla="*/ 2915728 w 7410090"/>
              <a:gd name="connsiteY5" fmla="*/ 51759 h 612476"/>
              <a:gd name="connsiteX6" fmla="*/ 3450567 w 7410090"/>
              <a:gd name="connsiteY6" fmla="*/ 77639 h 612476"/>
              <a:gd name="connsiteX7" fmla="*/ 3873260 w 7410090"/>
              <a:gd name="connsiteY7" fmla="*/ 138023 h 612476"/>
              <a:gd name="connsiteX8" fmla="*/ 4218317 w 7410090"/>
              <a:gd name="connsiteY8" fmla="*/ 181155 h 612476"/>
              <a:gd name="connsiteX9" fmla="*/ 4908430 w 7410090"/>
              <a:gd name="connsiteY9" fmla="*/ 301925 h 612476"/>
              <a:gd name="connsiteX10" fmla="*/ 5806406 w 7410090"/>
              <a:gd name="connsiteY10" fmla="*/ 444979 h 612476"/>
              <a:gd name="connsiteX11" fmla="*/ 6532679 w 7410090"/>
              <a:gd name="connsiteY11" fmla="*/ 560717 h 612476"/>
              <a:gd name="connsiteX12" fmla="*/ 7410090 w 7410090"/>
              <a:gd name="connsiteY12" fmla="*/ 612476 h 612476"/>
              <a:gd name="connsiteX0" fmla="*/ 0 w 7410090"/>
              <a:gd name="connsiteY0" fmla="*/ 17253 h 612476"/>
              <a:gd name="connsiteX1" fmla="*/ 871268 w 7410090"/>
              <a:gd name="connsiteY1" fmla="*/ 0 h 612476"/>
              <a:gd name="connsiteX2" fmla="*/ 1397479 w 7410090"/>
              <a:gd name="connsiteY2" fmla="*/ 25879 h 612476"/>
              <a:gd name="connsiteX3" fmla="*/ 1923690 w 7410090"/>
              <a:gd name="connsiteY3" fmla="*/ 25879 h 612476"/>
              <a:gd name="connsiteX4" fmla="*/ 2553419 w 7410090"/>
              <a:gd name="connsiteY4" fmla="*/ 51759 h 612476"/>
              <a:gd name="connsiteX5" fmla="*/ 2915728 w 7410090"/>
              <a:gd name="connsiteY5" fmla="*/ 51759 h 612476"/>
              <a:gd name="connsiteX6" fmla="*/ 3450567 w 7410090"/>
              <a:gd name="connsiteY6" fmla="*/ 77639 h 612476"/>
              <a:gd name="connsiteX7" fmla="*/ 3873260 w 7410090"/>
              <a:gd name="connsiteY7" fmla="*/ 138023 h 612476"/>
              <a:gd name="connsiteX8" fmla="*/ 4218317 w 7410090"/>
              <a:gd name="connsiteY8" fmla="*/ 181155 h 612476"/>
              <a:gd name="connsiteX9" fmla="*/ 4917884 w 7410090"/>
              <a:gd name="connsiteY9" fmla="*/ 292400 h 612476"/>
              <a:gd name="connsiteX10" fmla="*/ 5806406 w 7410090"/>
              <a:gd name="connsiteY10" fmla="*/ 444979 h 612476"/>
              <a:gd name="connsiteX11" fmla="*/ 6532679 w 7410090"/>
              <a:gd name="connsiteY11" fmla="*/ 560717 h 612476"/>
              <a:gd name="connsiteX12" fmla="*/ 7410090 w 7410090"/>
              <a:gd name="connsiteY12" fmla="*/ 612476 h 612476"/>
              <a:gd name="connsiteX0" fmla="*/ 0 w 7410090"/>
              <a:gd name="connsiteY0" fmla="*/ 17253 h 612476"/>
              <a:gd name="connsiteX1" fmla="*/ 871268 w 7410090"/>
              <a:gd name="connsiteY1" fmla="*/ 0 h 612476"/>
              <a:gd name="connsiteX2" fmla="*/ 1397479 w 7410090"/>
              <a:gd name="connsiteY2" fmla="*/ 25879 h 612476"/>
              <a:gd name="connsiteX3" fmla="*/ 1923690 w 7410090"/>
              <a:gd name="connsiteY3" fmla="*/ 25879 h 612476"/>
              <a:gd name="connsiteX4" fmla="*/ 2553419 w 7410090"/>
              <a:gd name="connsiteY4" fmla="*/ 51759 h 612476"/>
              <a:gd name="connsiteX5" fmla="*/ 2915728 w 7410090"/>
              <a:gd name="connsiteY5" fmla="*/ 51759 h 612476"/>
              <a:gd name="connsiteX6" fmla="*/ 3450567 w 7410090"/>
              <a:gd name="connsiteY6" fmla="*/ 77639 h 612476"/>
              <a:gd name="connsiteX7" fmla="*/ 3873260 w 7410090"/>
              <a:gd name="connsiteY7" fmla="*/ 138023 h 612476"/>
              <a:gd name="connsiteX8" fmla="*/ 4218317 w 7410090"/>
              <a:gd name="connsiteY8" fmla="*/ 181155 h 612476"/>
              <a:gd name="connsiteX9" fmla="*/ 4917884 w 7410090"/>
              <a:gd name="connsiteY9" fmla="*/ 292400 h 612476"/>
              <a:gd name="connsiteX10" fmla="*/ 5806406 w 7410090"/>
              <a:gd name="connsiteY10" fmla="*/ 444979 h 612476"/>
              <a:gd name="connsiteX11" fmla="*/ 6598857 w 7410090"/>
              <a:gd name="connsiteY11" fmla="*/ 560717 h 612476"/>
              <a:gd name="connsiteX12" fmla="*/ 7410090 w 7410090"/>
              <a:gd name="connsiteY12" fmla="*/ 612476 h 612476"/>
              <a:gd name="connsiteX0" fmla="*/ 0 w 7410090"/>
              <a:gd name="connsiteY0" fmla="*/ 17253 h 612476"/>
              <a:gd name="connsiteX1" fmla="*/ 871268 w 7410090"/>
              <a:gd name="connsiteY1" fmla="*/ 0 h 612476"/>
              <a:gd name="connsiteX2" fmla="*/ 1397479 w 7410090"/>
              <a:gd name="connsiteY2" fmla="*/ 25879 h 612476"/>
              <a:gd name="connsiteX3" fmla="*/ 1955348 w 7410090"/>
              <a:gd name="connsiteY3" fmla="*/ 67332 h 612476"/>
              <a:gd name="connsiteX4" fmla="*/ 2553419 w 7410090"/>
              <a:gd name="connsiteY4" fmla="*/ 51759 h 612476"/>
              <a:gd name="connsiteX5" fmla="*/ 2915728 w 7410090"/>
              <a:gd name="connsiteY5" fmla="*/ 51759 h 612476"/>
              <a:gd name="connsiteX6" fmla="*/ 3450567 w 7410090"/>
              <a:gd name="connsiteY6" fmla="*/ 77639 h 612476"/>
              <a:gd name="connsiteX7" fmla="*/ 3873260 w 7410090"/>
              <a:gd name="connsiteY7" fmla="*/ 138023 h 612476"/>
              <a:gd name="connsiteX8" fmla="*/ 4218317 w 7410090"/>
              <a:gd name="connsiteY8" fmla="*/ 181155 h 612476"/>
              <a:gd name="connsiteX9" fmla="*/ 4917884 w 7410090"/>
              <a:gd name="connsiteY9" fmla="*/ 292400 h 612476"/>
              <a:gd name="connsiteX10" fmla="*/ 5806406 w 7410090"/>
              <a:gd name="connsiteY10" fmla="*/ 444979 h 612476"/>
              <a:gd name="connsiteX11" fmla="*/ 6598857 w 7410090"/>
              <a:gd name="connsiteY11" fmla="*/ 560717 h 612476"/>
              <a:gd name="connsiteX12" fmla="*/ 7410090 w 7410090"/>
              <a:gd name="connsiteY12" fmla="*/ 612476 h 612476"/>
              <a:gd name="connsiteX0" fmla="*/ 0 w 7410090"/>
              <a:gd name="connsiteY0" fmla="*/ 2382 h 597605"/>
              <a:gd name="connsiteX1" fmla="*/ 837198 w 7410090"/>
              <a:gd name="connsiteY1" fmla="*/ 0 h 597605"/>
              <a:gd name="connsiteX2" fmla="*/ 1397479 w 7410090"/>
              <a:gd name="connsiteY2" fmla="*/ 11008 h 597605"/>
              <a:gd name="connsiteX3" fmla="*/ 1955348 w 7410090"/>
              <a:gd name="connsiteY3" fmla="*/ 52461 h 597605"/>
              <a:gd name="connsiteX4" fmla="*/ 2553419 w 7410090"/>
              <a:gd name="connsiteY4" fmla="*/ 36888 h 597605"/>
              <a:gd name="connsiteX5" fmla="*/ 2915728 w 7410090"/>
              <a:gd name="connsiteY5" fmla="*/ 36888 h 597605"/>
              <a:gd name="connsiteX6" fmla="*/ 3450567 w 7410090"/>
              <a:gd name="connsiteY6" fmla="*/ 62768 h 597605"/>
              <a:gd name="connsiteX7" fmla="*/ 3873260 w 7410090"/>
              <a:gd name="connsiteY7" fmla="*/ 123152 h 597605"/>
              <a:gd name="connsiteX8" fmla="*/ 4218317 w 7410090"/>
              <a:gd name="connsiteY8" fmla="*/ 166284 h 597605"/>
              <a:gd name="connsiteX9" fmla="*/ 4917884 w 7410090"/>
              <a:gd name="connsiteY9" fmla="*/ 277529 h 597605"/>
              <a:gd name="connsiteX10" fmla="*/ 5806406 w 7410090"/>
              <a:gd name="connsiteY10" fmla="*/ 430108 h 597605"/>
              <a:gd name="connsiteX11" fmla="*/ 6598857 w 7410090"/>
              <a:gd name="connsiteY11" fmla="*/ 545846 h 597605"/>
              <a:gd name="connsiteX12" fmla="*/ 7410090 w 7410090"/>
              <a:gd name="connsiteY12" fmla="*/ 597605 h 597605"/>
              <a:gd name="connsiteX0" fmla="*/ 0 w 7410090"/>
              <a:gd name="connsiteY0" fmla="*/ 2382 h 597605"/>
              <a:gd name="connsiteX1" fmla="*/ 837198 w 7410090"/>
              <a:gd name="connsiteY1" fmla="*/ 0 h 597605"/>
              <a:gd name="connsiteX2" fmla="*/ 1397479 w 7410090"/>
              <a:gd name="connsiteY2" fmla="*/ 18443 h 597605"/>
              <a:gd name="connsiteX3" fmla="*/ 1955348 w 7410090"/>
              <a:gd name="connsiteY3" fmla="*/ 52461 h 597605"/>
              <a:gd name="connsiteX4" fmla="*/ 2553419 w 7410090"/>
              <a:gd name="connsiteY4" fmla="*/ 36888 h 597605"/>
              <a:gd name="connsiteX5" fmla="*/ 2915728 w 7410090"/>
              <a:gd name="connsiteY5" fmla="*/ 36888 h 597605"/>
              <a:gd name="connsiteX6" fmla="*/ 3450567 w 7410090"/>
              <a:gd name="connsiteY6" fmla="*/ 62768 h 597605"/>
              <a:gd name="connsiteX7" fmla="*/ 3873260 w 7410090"/>
              <a:gd name="connsiteY7" fmla="*/ 123152 h 597605"/>
              <a:gd name="connsiteX8" fmla="*/ 4218317 w 7410090"/>
              <a:gd name="connsiteY8" fmla="*/ 166284 h 597605"/>
              <a:gd name="connsiteX9" fmla="*/ 4917884 w 7410090"/>
              <a:gd name="connsiteY9" fmla="*/ 277529 h 597605"/>
              <a:gd name="connsiteX10" fmla="*/ 5806406 w 7410090"/>
              <a:gd name="connsiteY10" fmla="*/ 430108 h 597605"/>
              <a:gd name="connsiteX11" fmla="*/ 6598857 w 7410090"/>
              <a:gd name="connsiteY11" fmla="*/ 545846 h 597605"/>
              <a:gd name="connsiteX12" fmla="*/ 7410090 w 7410090"/>
              <a:gd name="connsiteY12" fmla="*/ 597605 h 597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10090" h="597605">
                <a:moveTo>
                  <a:pt x="0" y="2382"/>
                </a:moveTo>
                <a:lnTo>
                  <a:pt x="837198" y="0"/>
                </a:lnTo>
                <a:cubicBezTo>
                  <a:pt x="1070111" y="1438"/>
                  <a:pt x="1211121" y="9700"/>
                  <a:pt x="1397479" y="18443"/>
                </a:cubicBezTo>
                <a:cubicBezTo>
                  <a:pt x="1583837" y="27186"/>
                  <a:pt x="1762691" y="49387"/>
                  <a:pt x="1955348" y="52461"/>
                </a:cubicBezTo>
                <a:cubicBezTo>
                  <a:pt x="2148005" y="55535"/>
                  <a:pt x="2354062" y="42079"/>
                  <a:pt x="2553419" y="36888"/>
                </a:cubicBezTo>
                <a:cubicBezTo>
                  <a:pt x="2713482" y="34293"/>
                  <a:pt x="2766203" y="32575"/>
                  <a:pt x="2915728" y="36888"/>
                </a:cubicBezTo>
                <a:cubicBezTo>
                  <a:pt x="3065253" y="41201"/>
                  <a:pt x="3290978" y="48391"/>
                  <a:pt x="3450567" y="62768"/>
                </a:cubicBezTo>
                <a:cubicBezTo>
                  <a:pt x="3610156" y="77145"/>
                  <a:pt x="3745302" y="105899"/>
                  <a:pt x="3873260" y="123152"/>
                </a:cubicBezTo>
                <a:cubicBezTo>
                  <a:pt x="4001218" y="140405"/>
                  <a:pt x="4044213" y="140555"/>
                  <a:pt x="4218317" y="166284"/>
                </a:cubicBezTo>
                <a:cubicBezTo>
                  <a:pt x="4392421" y="192013"/>
                  <a:pt x="4653202" y="233558"/>
                  <a:pt x="4917884" y="277529"/>
                </a:cubicBezTo>
                <a:lnTo>
                  <a:pt x="5806406" y="430108"/>
                </a:lnTo>
                <a:cubicBezTo>
                  <a:pt x="6086568" y="474827"/>
                  <a:pt x="6330001" y="524280"/>
                  <a:pt x="6598857" y="545846"/>
                </a:cubicBezTo>
                <a:cubicBezTo>
                  <a:pt x="6867714" y="567412"/>
                  <a:pt x="7091632" y="582508"/>
                  <a:pt x="7410090" y="597605"/>
                </a:cubicBezTo>
              </a:path>
            </a:pathLst>
          </a:custGeom>
          <a:noFill/>
          <a:ln w="5715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6" name="Freeform 25"/>
          <p:cNvSpPr/>
          <p:nvPr/>
        </p:nvSpPr>
        <p:spPr bwMode="auto">
          <a:xfrm>
            <a:off x="924846" y="1695277"/>
            <a:ext cx="7587192" cy="1429677"/>
          </a:xfrm>
          <a:custGeom>
            <a:avLst/>
            <a:gdLst>
              <a:gd name="connsiteX0" fmla="*/ 0 w 7435970"/>
              <a:gd name="connsiteY0" fmla="*/ 0 h 1242204"/>
              <a:gd name="connsiteX1" fmla="*/ 992038 w 7435970"/>
              <a:gd name="connsiteY1" fmla="*/ 146649 h 1242204"/>
              <a:gd name="connsiteX2" fmla="*/ 1742536 w 7435970"/>
              <a:gd name="connsiteY2" fmla="*/ 327804 h 1242204"/>
              <a:gd name="connsiteX3" fmla="*/ 2751827 w 7435970"/>
              <a:gd name="connsiteY3" fmla="*/ 465827 h 1242204"/>
              <a:gd name="connsiteX4" fmla="*/ 3226279 w 7435970"/>
              <a:gd name="connsiteY4" fmla="*/ 422695 h 1242204"/>
              <a:gd name="connsiteX5" fmla="*/ 4226944 w 7435970"/>
              <a:gd name="connsiteY5" fmla="*/ 534838 h 1242204"/>
              <a:gd name="connsiteX6" fmla="*/ 5796951 w 7435970"/>
              <a:gd name="connsiteY6" fmla="*/ 923027 h 1242204"/>
              <a:gd name="connsiteX7" fmla="*/ 6935638 w 7435970"/>
              <a:gd name="connsiteY7" fmla="*/ 1164566 h 1242204"/>
              <a:gd name="connsiteX8" fmla="*/ 7435970 w 7435970"/>
              <a:gd name="connsiteY8" fmla="*/ 1242204 h 1242204"/>
              <a:gd name="connsiteX9" fmla="*/ 7435970 w 7435970"/>
              <a:gd name="connsiteY9" fmla="*/ 1242204 h 1242204"/>
              <a:gd name="connsiteX0" fmla="*/ 0 w 7478134"/>
              <a:gd name="connsiteY0" fmla="*/ 0 h 1260492"/>
              <a:gd name="connsiteX1" fmla="*/ 992038 w 7478134"/>
              <a:gd name="connsiteY1" fmla="*/ 146649 h 1260492"/>
              <a:gd name="connsiteX2" fmla="*/ 1742536 w 7478134"/>
              <a:gd name="connsiteY2" fmla="*/ 327804 h 1260492"/>
              <a:gd name="connsiteX3" fmla="*/ 2751827 w 7478134"/>
              <a:gd name="connsiteY3" fmla="*/ 465827 h 1260492"/>
              <a:gd name="connsiteX4" fmla="*/ 3226279 w 7478134"/>
              <a:gd name="connsiteY4" fmla="*/ 422695 h 1260492"/>
              <a:gd name="connsiteX5" fmla="*/ 4226944 w 7478134"/>
              <a:gd name="connsiteY5" fmla="*/ 534838 h 1260492"/>
              <a:gd name="connsiteX6" fmla="*/ 5796951 w 7478134"/>
              <a:gd name="connsiteY6" fmla="*/ 923027 h 1260492"/>
              <a:gd name="connsiteX7" fmla="*/ 6935638 w 7478134"/>
              <a:gd name="connsiteY7" fmla="*/ 1164566 h 1260492"/>
              <a:gd name="connsiteX8" fmla="*/ 7435970 w 7478134"/>
              <a:gd name="connsiteY8" fmla="*/ 1242204 h 1260492"/>
              <a:gd name="connsiteX9" fmla="*/ 7454258 w 7478134"/>
              <a:gd name="connsiteY9" fmla="*/ 1260492 h 1260492"/>
              <a:gd name="connsiteX0" fmla="*/ 0 w 7435970"/>
              <a:gd name="connsiteY0" fmla="*/ 0 h 1242204"/>
              <a:gd name="connsiteX1" fmla="*/ 992038 w 7435970"/>
              <a:gd name="connsiteY1" fmla="*/ 146649 h 1242204"/>
              <a:gd name="connsiteX2" fmla="*/ 1742536 w 7435970"/>
              <a:gd name="connsiteY2" fmla="*/ 327804 h 1242204"/>
              <a:gd name="connsiteX3" fmla="*/ 2751827 w 7435970"/>
              <a:gd name="connsiteY3" fmla="*/ 465827 h 1242204"/>
              <a:gd name="connsiteX4" fmla="*/ 3226279 w 7435970"/>
              <a:gd name="connsiteY4" fmla="*/ 422695 h 1242204"/>
              <a:gd name="connsiteX5" fmla="*/ 4226944 w 7435970"/>
              <a:gd name="connsiteY5" fmla="*/ 534838 h 1242204"/>
              <a:gd name="connsiteX6" fmla="*/ 5796951 w 7435970"/>
              <a:gd name="connsiteY6" fmla="*/ 923027 h 1242204"/>
              <a:gd name="connsiteX7" fmla="*/ 6935638 w 7435970"/>
              <a:gd name="connsiteY7" fmla="*/ 1164566 h 1242204"/>
              <a:gd name="connsiteX8" fmla="*/ 7435970 w 7435970"/>
              <a:gd name="connsiteY8" fmla="*/ 1242204 h 1242204"/>
              <a:gd name="connsiteX0" fmla="*/ 0 w 7417682"/>
              <a:gd name="connsiteY0" fmla="*/ 0 h 1242204"/>
              <a:gd name="connsiteX1" fmla="*/ 973750 w 7417682"/>
              <a:gd name="connsiteY1" fmla="*/ 146649 h 1242204"/>
              <a:gd name="connsiteX2" fmla="*/ 1724248 w 7417682"/>
              <a:gd name="connsiteY2" fmla="*/ 327804 h 1242204"/>
              <a:gd name="connsiteX3" fmla="*/ 2733539 w 7417682"/>
              <a:gd name="connsiteY3" fmla="*/ 465827 h 1242204"/>
              <a:gd name="connsiteX4" fmla="*/ 3207991 w 7417682"/>
              <a:gd name="connsiteY4" fmla="*/ 422695 h 1242204"/>
              <a:gd name="connsiteX5" fmla="*/ 4208656 w 7417682"/>
              <a:gd name="connsiteY5" fmla="*/ 534838 h 1242204"/>
              <a:gd name="connsiteX6" fmla="*/ 5778663 w 7417682"/>
              <a:gd name="connsiteY6" fmla="*/ 923027 h 1242204"/>
              <a:gd name="connsiteX7" fmla="*/ 6917350 w 7417682"/>
              <a:gd name="connsiteY7" fmla="*/ 1164566 h 1242204"/>
              <a:gd name="connsiteX8" fmla="*/ 7417682 w 7417682"/>
              <a:gd name="connsiteY8" fmla="*/ 1242204 h 1242204"/>
              <a:gd name="connsiteX0" fmla="*/ 0 w 7417682"/>
              <a:gd name="connsiteY0" fmla="*/ 0 h 1242204"/>
              <a:gd name="connsiteX1" fmla="*/ 973750 w 7417682"/>
              <a:gd name="connsiteY1" fmla="*/ 146649 h 1242204"/>
              <a:gd name="connsiteX2" fmla="*/ 1724248 w 7417682"/>
              <a:gd name="connsiteY2" fmla="*/ 327804 h 1242204"/>
              <a:gd name="connsiteX3" fmla="*/ 2733539 w 7417682"/>
              <a:gd name="connsiteY3" fmla="*/ 427727 h 1242204"/>
              <a:gd name="connsiteX4" fmla="*/ 3207991 w 7417682"/>
              <a:gd name="connsiteY4" fmla="*/ 422695 h 1242204"/>
              <a:gd name="connsiteX5" fmla="*/ 4208656 w 7417682"/>
              <a:gd name="connsiteY5" fmla="*/ 534838 h 1242204"/>
              <a:gd name="connsiteX6" fmla="*/ 5778663 w 7417682"/>
              <a:gd name="connsiteY6" fmla="*/ 923027 h 1242204"/>
              <a:gd name="connsiteX7" fmla="*/ 6917350 w 7417682"/>
              <a:gd name="connsiteY7" fmla="*/ 1164566 h 1242204"/>
              <a:gd name="connsiteX8" fmla="*/ 7417682 w 7417682"/>
              <a:gd name="connsiteY8" fmla="*/ 1242204 h 1242204"/>
              <a:gd name="connsiteX0" fmla="*/ 0 w 7417682"/>
              <a:gd name="connsiteY0" fmla="*/ 0 h 1242204"/>
              <a:gd name="connsiteX1" fmla="*/ 973750 w 7417682"/>
              <a:gd name="connsiteY1" fmla="*/ 146649 h 1242204"/>
              <a:gd name="connsiteX2" fmla="*/ 1724248 w 7417682"/>
              <a:gd name="connsiteY2" fmla="*/ 327804 h 1242204"/>
              <a:gd name="connsiteX3" fmla="*/ 2733539 w 7417682"/>
              <a:gd name="connsiteY3" fmla="*/ 427727 h 1242204"/>
              <a:gd name="connsiteX4" fmla="*/ 3255616 w 7417682"/>
              <a:gd name="connsiteY4" fmla="*/ 413170 h 1242204"/>
              <a:gd name="connsiteX5" fmla="*/ 4208656 w 7417682"/>
              <a:gd name="connsiteY5" fmla="*/ 534838 h 1242204"/>
              <a:gd name="connsiteX6" fmla="*/ 5778663 w 7417682"/>
              <a:gd name="connsiteY6" fmla="*/ 923027 h 1242204"/>
              <a:gd name="connsiteX7" fmla="*/ 6917350 w 7417682"/>
              <a:gd name="connsiteY7" fmla="*/ 1164566 h 1242204"/>
              <a:gd name="connsiteX8" fmla="*/ 7417682 w 7417682"/>
              <a:gd name="connsiteY8" fmla="*/ 1242204 h 1242204"/>
              <a:gd name="connsiteX0" fmla="*/ 0 w 7417682"/>
              <a:gd name="connsiteY0" fmla="*/ 0 h 1242204"/>
              <a:gd name="connsiteX1" fmla="*/ 973750 w 7417682"/>
              <a:gd name="connsiteY1" fmla="*/ 146649 h 1242204"/>
              <a:gd name="connsiteX2" fmla="*/ 1724248 w 7417682"/>
              <a:gd name="connsiteY2" fmla="*/ 327804 h 1242204"/>
              <a:gd name="connsiteX3" fmla="*/ 2685914 w 7417682"/>
              <a:gd name="connsiteY3" fmla="*/ 408677 h 1242204"/>
              <a:gd name="connsiteX4" fmla="*/ 3255616 w 7417682"/>
              <a:gd name="connsiteY4" fmla="*/ 413170 h 1242204"/>
              <a:gd name="connsiteX5" fmla="*/ 4208656 w 7417682"/>
              <a:gd name="connsiteY5" fmla="*/ 534838 h 1242204"/>
              <a:gd name="connsiteX6" fmla="*/ 5778663 w 7417682"/>
              <a:gd name="connsiteY6" fmla="*/ 923027 h 1242204"/>
              <a:gd name="connsiteX7" fmla="*/ 6917350 w 7417682"/>
              <a:gd name="connsiteY7" fmla="*/ 1164566 h 1242204"/>
              <a:gd name="connsiteX8" fmla="*/ 7417682 w 7417682"/>
              <a:gd name="connsiteY8" fmla="*/ 1242204 h 1242204"/>
              <a:gd name="connsiteX0" fmla="*/ 0 w 7417682"/>
              <a:gd name="connsiteY0" fmla="*/ 0 h 1242204"/>
              <a:gd name="connsiteX1" fmla="*/ 973750 w 7417682"/>
              <a:gd name="connsiteY1" fmla="*/ 146649 h 1242204"/>
              <a:gd name="connsiteX2" fmla="*/ 1724248 w 7417682"/>
              <a:gd name="connsiteY2" fmla="*/ 327804 h 1242204"/>
              <a:gd name="connsiteX3" fmla="*/ 2685914 w 7417682"/>
              <a:gd name="connsiteY3" fmla="*/ 408677 h 1242204"/>
              <a:gd name="connsiteX4" fmla="*/ 3255616 w 7417682"/>
              <a:gd name="connsiteY4" fmla="*/ 375070 h 1242204"/>
              <a:gd name="connsiteX5" fmla="*/ 4208656 w 7417682"/>
              <a:gd name="connsiteY5" fmla="*/ 534838 h 1242204"/>
              <a:gd name="connsiteX6" fmla="*/ 5778663 w 7417682"/>
              <a:gd name="connsiteY6" fmla="*/ 923027 h 1242204"/>
              <a:gd name="connsiteX7" fmla="*/ 6917350 w 7417682"/>
              <a:gd name="connsiteY7" fmla="*/ 1164566 h 1242204"/>
              <a:gd name="connsiteX8" fmla="*/ 7417682 w 7417682"/>
              <a:gd name="connsiteY8" fmla="*/ 1242204 h 1242204"/>
              <a:gd name="connsiteX0" fmla="*/ 0 w 7417682"/>
              <a:gd name="connsiteY0" fmla="*/ 0 h 1242204"/>
              <a:gd name="connsiteX1" fmla="*/ 973750 w 7417682"/>
              <a:gd name="connsiteY1" fmla="*/ 146649 h 1242204"/>
              <a:gd name="connsiteX2" fmla="*/ 1724248 w 7417682"/>
              <a:gd name="connsiteY2" fmla="*/ 327804 h 1242204"/>
              <a:gd name="connsiteX3" fmla="*/ 2685914 w 7417682"/>
              <a:gd name="connsiteY3" fmla="*/ 408677 h 1242204"/>
              <a:gd name="connsiteX4" fmla="*/ 3275210 w 7417682"/>
              <a:gd name="connsiteY4" fmla="*/ 420790 h 1242204"/>
              <a:gd name="connsiteX5" fmla="*/ 4208656 w 7417682"/>
              <a:gd name="connsiteY5" fmla="*/ 534838 h 1242204"/>
              <a:gd name="connsiteX6" fmla="*/ 5778663 w 7417682"/>
              <a:gd name="connsiteY6" fmla="*/ 923027 h 1242204"/>
              <a:gd name="connsiteX7" fmla="*/ 6917350 w 7417682"/>
              <a:gd name="connsiteY7" fmla="*/ 1164566 h 1242204"/>
              <a:gd name="connsiteX8" fmla="*/ 7417682 w 7417682"/>
              <a:gd name="connsiteY8" fmla="*/ 1242204 h 1242204"/>
              <a:gd name="connsiteX0" fmla="*/ 0 w 7417682"/>
              <a:gd name="connsiteY0" fmla="*/ 0 h 1242204"/>
              <a:gd name="connsiteX1" fmla="*/ 973750 w 7417682"/>
              <a:gd name="connsiteY1" fmla="*/ 146649 h 1242204"/>
              <a:gd name="connsiteX2" fmla="*/ 1724248 w 7417682"/>
              <a:gd name="connsiteY2" fmla="*/ 327804 h 1242204"/>
              <a:gd name="connsiteX3" fmla="*/ 2685914 w 7417682"/>
              <a:gd name="connsiteY3" fmla="*/ 408677 h 1242204"/>
              <a:gd name="connsiteX4" fmla="*/ 3275210 w 7417682"/>
              <a:gd name="connsiteY4" fmla="*/ 420790 h 1242204"/>
              <a:gd name="connsiteX5" fmla="*/ 4195593 w 7417682"/>
              <a:gd name="connsiteY5" fmla="*/ 554432 h 1242204"/>
              <a:gd name="connsiteX6" fmla="*/ 5778663 w 7417682"/>
              <a:gd name="connsiteY6" fmla="*/ 923027 h 1242204"/>
              <a:gd name="connsiteX7" fmla="*/ 6917350 w 7417682"/>
              <a:gd name="connsiteY7" fmla="*/ 1164566 h 1242204"/>
              <a:gd name="connsiteX8" fmla="*/ 7417682 w 7417682"/>
              <a:gd name="connsiteY8" fmla="*/ 1242204 h 1242204"/>
              <a:gd name="connsiteX0" fmla="*/ 0 w 7417682"/>
              <a:gd name="connsiteY0" fmla="*/ 0 h 1242204"/>
              <a:gd name="connsiteX1" fmla="*/ 973750 w 7417682"/>
              <a:gd name="connsiteY1" fmla="*/ 146649 h 1242204"/>
              <a:gd name="connsiteX2" fmla="*/ 1724248 w 7417682"/>
              <a:gd name="connsiteY2" fmla="*/ 327804 h 1242204"/>
              <a:gd name="connsiteX3" fmla="*/ 2581139 w 7417682"/>
              <a:gd name="connsiteY3" fmla="*/ 456302 h 1242204"/>
              <a:gd name="connsiteX4" fmla="*/ 3275210 w 7417682"/>
              <a:gd name="connsiteY4" fmla="*/ 420790 h 1242204"/>
              <a:gd name="connsiteX5" fmla="*/ 4195593 w 7417682"/>
              <a:gd name="connsiteY5" fmla="*/ 554432 h 1242204"/>
              <a:gd name="connsiteX6" fmla="*/ 5778663 w 7417682"/>
              <a:gd name="connsiteY6" fmla="*/ 923027 h 1242204"/>
              <a:gd name="connsiteX7" fmla="*/ 6917350 w 7417682"/>
              <a:gd name="connsiteY7" fmla="*/ 1164566 h 1242204"/>
              <a:gd name="connsiteX8" fmla="*/ 7417682 w 7417682"/>
              <a:gd name="connsiteY8" fmla="*/ 1242204 h 1242204"/>
              <a:gd name="connsiteX0" fmla="*/ 0 w 7417682"/>
              <a:gd name="connsiteY0" fmla="*/ 0 h 1242204"/>
              <a:gd name="connsiteX1" fmla="*/ 973750 w 7417682"/>
              <a:gd name="connsiteY1" fmla="*/ 146649 h 1242204"/>
              <a:gd name="connsiteX2" fmla="*/ 1724248 w 7417682"/>
              <a:gd name="connsiteY2" fmla="*/ 327804 h 1242204"/>
              <a:gd name="connsiteX3" fmla="*/ 2581139 w 7417682"/>
              <a:gd name="connsiteY3" fmla="*/ 456302 h 1242204"/>
              <a:gd name="connsiteX4" fmla="*/ 3275210 w 7417682"/>
              <a:gd name="connsiteY4" fmla="*/ 420790 h 1242204"/>
              <a:gd name="connsiteX5" fmla="*/ 4230192 w 7417682"/>
              <a:gd name="connsiteY5" fmla="*/ 524776 h 1242204"/>
              <a:gd name="connsiteX6" fmla="*/ 5778663 w 7417682"/>
              <a:gd name="connsiteY6" fmla="*/ 923027 h 1242204"/>
              <a:gd name="connsiteX7" fmla="*/ 6917350 w 7417682"/>
              <a:gd name="connsiteY7" fmla="*/ 1164566 h 1242204"/>
              <a:gd name="connsiteX8" fmla="*/ 7417682 w 7417682"/>
              <a:gd name="connsiteY8" fmla="*/ 1242204 h 1242204"/>
              <a:gd name="connsiteX0" fmla="*/ 0 w 7417682"/>
              <a:gd name="connsiteY0" fmla="*/ 0 h 1242204"/>
              <a:gd name="connsiteX1" fmla="*/ 973750 w 7417682"/>
              <a:gd name="connsiteY1" fmla="*/ 146649 h 1242204"/>
              <a:gd name="connsiteX2" fmla="*/ 1724248 w 7417682"/>
              <a:gd name="connsiteY2" fmla="*/ 327804 h 1242204"/>
              <a:gd name="connsiteX3" fmla="*/ 2571253 w 7417682"/>
              <a:gd name="connsiteY3" fmla="*/ 446416 h 1242204"/>
              <a:gd name="connsiteX4" fmla="*/ 3275210 w 7417682"/>
              <a:gd name="connsiteY4" fmla="*/ 420790 h 1242204"/>
              <a:gd name="connsiteX5" fmla="*/ 4230192 w 7417682"/>
              <a:gd name="connsiteY5" fmla="*/ 524776 h 1242204"/>
              <a:gd name="connsiteX6" fmla="*/ 5778663 w 7417682"/>
              <a:gd name="connsiteY6" fmla="*/ 923027 h 1242204"/>
              <a:gd name="connsiteX7" fmla="*/ 6917350 w 7417682"/>
              <a:gd name="connsiteY7" fmla="*/ 1164566 h 1242204"/>
              <a:gd name="connsiteX8" fmla="*/ 7417682 w 7417682"/>
              <a:gd name="connsiteY8" fmla="*/ 1242204 h 1242204"/>
              <a:gd name="connsiteX0" fmla="*/ 0 w 7417682"/>
              <a:gd name="connsiteY0" fmla="*/ 0 h 1242204"/>
              <a:gd name="connsiteX1" fmla="*/ 973750 w 7417682"/>
              <a:gd name="connsiteY1" fmla="*/ 146649 h 1242204"/>
              <a:gd name="connsiteX2" fmla="*/ 1724248 w 7417682"/>
              <a:gd name="connsiteY2" fmla="*/ 327804 h 1242204"/>
              <a:gd name="connsiteX3" fmla="*/ 2571253 w 7417682"/>
              <a:gd name="connsiteY3" fmla="*/ 446416 h 1242204"/>
              <a:gd name="connsiteX4" fmla="*/ 3265324 w 7417682"/>
              <a:gd name="connsiteY4" fmla="*/ 401019 h 1242204"/>
              <a:gd name="connsiteX5" fmla="*/ 4230192 w 7417682"/>
              <a:gd name="connsiteY5" fmla="*/ 524776 h 1242204"/>
              <a:gd name="connsiteX6" fmla="*/ 5778663 w 7417682"/>
              <a:gd name="connsiteY6" fmla="*/ 923027 h 1242204"/>
              <a:gd name="connsiteX7" fmla="*/ 6917350 w 7417682"/>
              <a:gd name="connsiteY7" fmla="*/ 1164566 h 1242204"/>
              <a:gd name="connsiteX8" fmla="*/ 7417682 w 7417682"/>
              <a:gd name="connsiteY8" fmla="*/ 1242204 h 1242204"/>
              <a:gd name="connsiteX0" fmla="*/ 0 w 7417682"/>
              <a:gd name="connsiteY0" fmla="*/ 0 h 1242204"/>
              <a:gd name="connsiteX1" fmla="*/ 973750 w 7417682"/>
              <a:gd name="connsiteY1" fmla="*/ 146649 h 1242204"/>
              <a:gd name="connsiteX2" fmla="*/ 1724248 w 7417682"/>
              <a:gd name="connsiteY2" fmla="*/ 327804 h 1242204"/>
              <a:gd name="connsiteX3" fmla="*/ 2563291 w 7417682"/>
              <a:gd name="connsiteY3" fmla="*/ 411061 h 1242204"/>
              <a:gd name="connsiteX4" fmla="*/ 3265324 w 7417682"/>
              <a:gd name="connsiteY4" fmla="*/ 401019 h 1242204"/>
              <a:gd name="connsiteX5" fmla="*/ 4230192 w 7417682"/>
              <a:gd name="connsiteY5" fmla="*/ 524776 h 1242204"/>
              <a:gd name="connsiteX6" fmla="*/ 5778663 w 7417682"/>
              <a:gd name="connsiteY6" fmla="*/ 923027 h 1242204"/>
              <a:gd name="connsiteX7" fmla="*/ 6917350 w 7417682"/>
              <a:gd name="connsiteY7" fmla="*/ 1164566 h 1242204"/>
              <a:gd name="connsiteX8" fmla="*/ 7417682 w 7417682"/>
              <a:gd name="connsiteY8" fmla="*/ 1242204 h 1242204"/>
              <a:gd name="connsiteX0" fmla="*/ 0 w 7417682"/>
              <a:gd name="connsiteY0" fmla="*/ 0 h 1242204"/>
              <a:gd name="connsiteX1" fmla="*/ 973750 w 7417682"/>
              <a:gd name="connsiteY1" fmla="*/ 146649 h 1242204"/>
              <a:gd name="connsiteX2" fmla="*/ 1724248 w 7417682"/>
              <a:gd name="connsiteY2" fmla="*/ 327804 h 1242204"/>
              <a:gd name="connsiteX3" fmla="*/ 2563291 w 7417682"/>
              <a:gd name="connsiteY3" fmla="*/ 411061 h 1242204"/>
              <a:gd name="connsiteX4" fmla="*/ 3265324 w 7417682"/>
              <a:gd name="connsiteY4" fmla="*/ 386877 h 1242204"/>
              <a:gd name="connsiteX5" fmla="*/ 4230192 w 7417682"/>
              <a:gd name="connsiteY5" fmla="*/ 524776 h 1242204"/>
              <a:gd name="connsiteX6" fmla="*/ 5778663 w 7417682"/>
              <a:gd name="connsiteY6" fmla="*/ 923027 h 1242204"/>
              <a:gd name="connsiteX7" fmla="*/ 6917350 w 7417682"/>
              <a:gd name="connsiteY7" fmla="*/ 1164566 h 1242204"/>
              <a:gd name="connsiteX8" fmla="*/ 7417682 w 7417682"/>
              <a:gd name="connsiteY8" fmla="*/ 1242204 h 1242204"/>
              <a:gd name="connsiteX0" fmla="*/ 0 w 7417682"/>
              <a:gd name="connsiteY0" fmla="*/ 0 h 1242204"/>
              <a:gd name="connsiteX1" fmla="*/ 973750 w 7417682"/>
              <a:gd name="connsiteY1" fmla="*/ 146649 h 1242204"/>
              <a:gd name="connsiteX2" fmla="*/ 1724248 w 7417682"/>
              <a:gd name="connsiteY2" fmla="*/ 327804 h 1242204"/>
              <a:gd name="connsiteX3" fmla="*/ 2563291 w 7417682"/>
              <a:gd name="connsiteY3" fmla="*/ 411061 h 1242204"/>
              <a:gd name="connsiteX4" fmla="*/ 3265324 w 7417682"/>
              <a:gd name="connsiteY4" fmla="*/ 386877 h 1242204"/>
              <a:gd name="connsiteX5" fmla="*/ 4230192 w 7417682"/>
              <a:gd name="connsiteY5" fmla="*/ 524776 h 1242204"/>
              <a:gd name="connsiteX6" fmla="*/ 5778663 w 7417682"/>
              <a:gd name="connsiteY6" fmla="*/ 901813 h 1242204"/>
              <a:gd name="connsiteX7" fmla="*/ 6917350 w 7417682"/>
              <a:gd name="connsiteY7" fmla="*/ 1164566 h 1242204"/>
              <a:gd name="connsiteX8" fmla="*/ 7417682 w 7417682"/>
              <a:gd name="connsiteY8" fmla="*/ 1242204 h 1242204"/>
              <a:gd name="connsiteX0" fmla="*/ 0 w 7417682"/>
              <a:gd name="connsiteY0" fmla="*/ 0 h 1242204"/>
              <a:gd name="connsiteX1" fmla="*/ 973750 w 7417682"/>
              <a:gd name="connsiteY1" fmla="*/ 146649 h 1242204"/>
              <a:gd name="connsiteX2" fmla="*/ 1724248 w 7417682"/>
              <a:gd name="connsiteY2" fmla="*/ 327804 h 1242204"/>
              <a:gd name="connsiteX3" fmla="*/ 2563291 w 7417682"/>
              <a:gd name="connsiteY3" fmla="*/ 411061 h 1242204"/>
              <a:gd name="connsiteX4" fmla="*/ 3265324 w 7417682"/>
              <a:gd name="connsiteY4" fmla="*/ 386877 h 1242204"/>
              <a:gd name="connsiteX5" fmla="*/ 4230192 w 7417682"/>
              <a:gd name="connsiteY5" fmla="*/ 524776 h 1242204"/>
              <a:gd name="connsiteX6" fmla="*/ 5778663 w 7417682"/>
              <a:gd name="connsiteY6" fmla="*/ 901813 h 1242204"/>
              <a:gd name="connsiteX7" fmla="*/ 6917350 w 7417682"/>
              <a:gd name="connsiteY7" fmla="*/ 1150424 h 1242204"/>
              <a:gd name="connsiteX8" fmla="*/ 7417682 w 7417682"/>
              <a:gd name="connsiteY8" fmla="*/ 1242204 h 1242204"/>
              <a:gd name="connsiteX0" fmla="*/ 0 w 7465455"/>
              <a:gd name="connsiteY0" fmla="*/ 0 h 1249275"/>
              <a:gd name="connsiteX1" fmla="*/ 973750 w 7465455"/>
              <a:gd name="connsiteY1" fmla="*/ 146649 h 1249275"/>
              <a:gd name="connsiteX2" fmla="*/ 1724248 w 7465455"/>
              <a:gd name="connsiteY2" fmla="*/ 327804 h 1249275"/>
              <a:gd name="connsiteX3" fmla="*/ 2563291 w 7465455"/>
              <a:gd name="connsiteY3" fmla="*/ 411061 h 1249275"/>
              <a:gd name="connsiteX4" fmla="*/ 3265324 w 7465455"/>
              <a:gd name="connsiteY4" fmla="*/ 386877 h 1249275"/>
              <a:gd name="connsiteX5" fmla="*/ 4230192 w 7465455"/>
              <a:gd name="connsiteY5" fmla="*/ 524776 h 1249275"/>
              <a:gd name="connsiteX6" fmla="*/ 5778663 w 7465455"/>
              <a:gd name="connsiteY6" fmla="*/ 901813 h 1249275"/>
              <a:gd name="connsiteX7" fmla="*/ 6917350 w 7465455"/>
              <a:gd name="connsiteY7" fmla="*/ 1150424 h 1249275"/>
              <a:gd name="connsiteX8" fmla="*/ 7465455 w 7465455"/>
              <a:gd name="connsiteY8" fmla="*/ 1249275 h 1249275"/>
              <a:gd name="connsiteX0" fmla="*/ 0 w 7465455"/>
              <a:gd name="connsiteY0" fmla="*/ 0 h 1249275"/>
              <a:gd name="connsiteX1" fmla="*/ 973750 w 7465455"/>
              <a:gd name="connsiteY1" fmla="*/ 146649 h 1249275"/>
              <a:gd name="connsiteX2" fmla="*/ 1724248 w 7465455"/>
              <a:gd name="connsiteY2" fmla="*/ 327804 h 1249275"/>
              <a:gd name="connsiteX3" fmla="*/ 2509090 w 7465455"/>
              <a:gd name="connsiteY3" fmla="*/ 396621 h 1249275"/>
              <a:gd name="connsiteX4" fmla="*/ 3265324 w 7465455"/>
              <a:gd name="connsiteY4" fmla="*/ 386877 h 1249275"/>
              <a:gd name="connsiteX5" fmla="*/ 4230192 w 7465455"/>
              <a:gd name="connsiteY5" fmla="*/ 524776 h 1249275"/>
              <a:gd name="connsiteX6" fmla="*/ 5778663 w 7465455"/>
              <a:gd name="connsiteY6" fmla="*/ 901813 h 1249275"/>
              <a:gd name="connsiteX7" fmla="*/ 6917350 w 7465455"/>
              <a:gd name="connsiteY7" fmla="*/ 1150424 h 1249275"/>
              <a:gd name="connsiteX8" fmla="*/ 7465455 w 7465455"/>
              <a:gd name="connsiteY8" fmla="*/ 1249275 h 1249275"/>
              <a:gd name="connsiteX0" fmla="*/ 0 w 7465455"/>
              <a:gd name="connsiteY0" fmla="*/ 0 h 1249275"/>
              <a:gd name="connsiteX1" fmla="*/ 973750 w 7465455"/>
              <a:gd name="connsiteY1" fmla="*/ 146649 h 1249275"/>
              <a:gd name="connsiteX2" fmla="*/ 1718828 w 7465455"/>
              <a:gd name="connsiteY2" fmla="*/ 298924 h 1249275"/>
              <a:gd name="connsiteX3" fmla="*/ 2509090 w 7465455"/>
              <a:gd name="connsiteY3" fmla="*/ 396621 h 1249275"/>
              <a:gd name="connsiteX4" fmla="*/ 3265324 w 7465455"/>
              <a:gd name="connsiteY4" fmla="*/ 386877 h 1249275"/>
              <a:gd name="connsiteX5" fmla="*/ 4230192 w 7465455"/>
              <a:gd name="connsiteY5" fmla="*/ 524776 h 1249275"/>
              <a:gd name="connsiteX6" fmla="*/ 5778663 w 7465455"/>
              <a:gd name="connsiteY6" fmla="*/ 901813 h 1249275"/>
              <a:gd name="connsiteX7" fmla="*/ 6917350 w 7465455"/>
              <a:gd name="connsiteY7" fmla="*/ 1150424 h 1249275"/>
              <a:gd name="connsiteX8" fmla="*/ 7465455 w 7465455"/>
              <a:gd name="connsiteY8" fmla="*/ 1249275 h 1249275"/>
              <a:gd name="connsiteX0" fmla="*/ 0 w 7465455"/>
              <a:gd name="connsiteY0" fmla="*/ 0 h 1249275"/>
              <a:gd name="connsiteX1" fmla="*/ 973750 w 7465455"/>
              <a:gd name="connsiteY1" fmla="*/ 132209 h 1249275"/>
              <a:gd name="connsiteX2" fmla="*/ 1718828 w 7465455"/>
              <a:gd name="connsiteY2" fmla="*/ 298924 h 1249275"/>
              <a:gd name="connsiteX3" fmla="*/ 2509090 w 7465455"/>
              <a:gd name="connsiteY3" fmla="*/ 396621 h 1249275"/>
              <a:gd name="connsiteX4" fmla="*/ 3265324 w 7465455"/>
              <a:gd name="connsiteY4" fmla="*/ 386877 h 1249275"/>
              <a:gd name="connsiteX5" fmla="*/ 4230192 w 7465455"/>
              <a:gd name="connsiteY5" fmla="*/ 524776 h 1249275"/>
              <a:gd name="connsiteX6" fmla="*/ 5778663 w 7465455"/>
              <a:gd name="connsiteY6" fmla="*/ 901813 h 1249275"/>
              <a:gd name="connsiteX7" fmla="*/ 6917350 w 7465455"/>
              <a:gd name="connsiteY7" fmla="*/ 1150424 h 1249275"/>
              <a:gd name="connsiteX8" fmla="*/ 7465455 w 7465455"/>
              <a:gd name="connsiteY8" fmla="*/ 1249275 h 1249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5455" h="1249275">
                <a:moveTo>
                  <a:pt x="0" y="0"/>
                </a:moveTo>
                <a:cubicBezTo>
                  <a:pt x="350807" y="46007"/>
                  <a:pt x="687279" y="82388"/>
                  <a:pt x="973750" y="132209"/>
                </a:cubicBezTo>
                <a:cubicBezTo>
                  <a:pt x="1260221" y="182030"/>
                  <a:pt x="1462938" y="254855"/>
                  <a:pt x="1718828" y="298924"/>
                </a:cubicBezTo>
                <a:cubicBezTo>
                  <a:pt x="1974718" y="342993"/>
                  <a:pt x="2251341" y="381962"/>
                  <a:pt x="2509090" y="396621"/>
                </a:cubicBezTo>
                <a:cubicBezTo>
                  <a:pt x="2766839" y="411280"/>
                  <a:pt x="2978474" y="365518"/>
                  <a:pt x="3265324" y="386877"/>
                </a:cubicBezTo>
                <a:cubicBezTo>
                  <a:pt x="3552174" y="408236"/>
                  <a:pt x="3811302" y="438953"/>
                  <a:pt x="4230192" y="524776"/>
                </a:cubicBezTo>
                <a:cubicBezTo>
                  <a:pt x="4649082" y="610599"/>
                  <a:pt x="5330803" y="797538"/>
                  <a:pt x="5778663" y="901813"/>
                </a:cubicBezTo>
                <a:cubicBezTo>
                  <a:pt x="6226523" y="1006088"/>
                  <a:pt x="6644180" y="1097228"/>
                  <a:pt x="6917350" y="1150424"/>
                </a:cubicBezTo>
                <a:cubicBezTo>
                  <a:pt x="7190520" y="1203620"/>
                  <a:pt x="7379018" y="1233287"/>
                  <a:pt x="7465455" y="1249275"/>
                </a:cubicBezTo>
              </a:path>
            </a:pathLst>
          </a:custGeom>
          <a:noFill/>
          <a:ln w="5715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32" name="TextBox 31">
            <a:extLst>
              <a:ext uri="{FF2B5EF4-FFF2-40B4-BE49-F238E27FC236}">
                <a16:creationId xmlns:a16="http://schemas.microsoft.com/office/drawing/2014/main" id="{CA3AA3E4-0608-4C02-8AD6-2FE2DC551220}"/>
              </a:ext>
            </a:extLst>
          </p:cNvPr>
          <p:cNvSpPr txBox="1"/>
          <p:nvPr/>
        </p:nvSpPr>
        <p:spPr>
          <a:xfrm>
            <a:off x="3202382" y="2478623"/>
            <a:ext cx="854721" cy="646331"/>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DADADA">
                    <a:lumMod val="10000"/>
                  </a:srgbClr>
                </a:solidFill>
                <a:effectLst>
                  <a:outerShdw blurRad="38100" dist="38100" dir="2700000" algn="tl">
                    <a:srgbClr val="000000">
                      <a:alpha val="43137"/>
                    </a:srgbClr>
                  </a:outerShdw>
                </a:effectLst>
                <a:uLnTx/>
                <a:uFillTx/>
                <a:latin typeface="Arial"/>
                <a:ea typeface="+mn-ea"/>
                <a:cs typeface="+mn-cs"/>
              </a:rPr>
              <a:t>HC</a:t>
            </a:r>
          </a:p>
        </p:txBody>
      </p:sp>
      <p:sp>
        <p:nvSpPr>
          <p:cNvPr id="33" name="TextBox 32">
            <a:extLst>
              <a:ext uri="{FF2B5EF4-FFF2-40B4-BE49-F238E27FC236}">
                <a16:creationId xmlns:a16="http://schemas.microsoft.com/office/drawing/2014/main" id="{5E2B6F58-6F7A-498B-AAFE-31BF77C2F3A7}"/>
              </a:ext>
            </a:extLst>
          </p:cNvPr>
          <p:cNvSpPr txBox="1"/>
          <p:nvPr/>
        </p:nvSpPr>
        <p:spPr>
          <a:xfrm>
            <a:off x="4873708" y="1723370"/>
            <a:ext cx="1029449" cy="646331"/>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DADADA">
                    <a:lumMod val="10000"/>
                  </a:srgbClr>
                </a:solidFill>
                <a:effectLst>
                  <a:outerShdw blurRad="38100" dist="38100" dir="2700000" algn="tl">
                    <a:srgbClr val="000000">
                      <a:alpha val="43137"/>
                    </a:srgbClr>
                  </a:outerShdw>
                </a:effectLst>
                <a:uLnTx/>
                <a:uFillTx/>
                <a:latin typeface="Arial"/>
                <a:ea typeface="+mn-ea"/>
                <a:cs typeface="+mn-cs"/>
              </a:rPr>
              <a:t>CH</a:t>
            </a:r>
            <a:r>
              <a:rPr kumimoji="0" lang="en-US" sz="3600" b="1" i="0" u="none" strike="noStrike" kern="1200" cap="none" spc="0" normalizeH="0" baseline="-25000" noProof="0" dirty="0">
                <a:ln>
                  <a:noFill/>
                </a:ln>
                <a:solidFill>
                  <a:srgbClr val="DADADA">
                    <a:lumMod val="10000"/>
                  </a:srgbClr>
                </a:solidFill>
                <a:effectLst>
                  <a:outerShdw blurRad="38100" dist="38100" dir="2700000" algn="tl">
                    <a:srgbClr val="000000">
                      <a:alpha val="43137"/>
                    </a:srgbClr>
                  </a:outerShdw>
                </a:effectLst>
                <a:uLnTx/>
                <a:uFillTx/>
                <a:latin typeface="Arial"/>
                <a:ea typeface="+mn-ea"/>
                <a:cs typeface="+mn-cs"/>
              </a:rPr>
              <a:t>4</a:t>
            </a:r>
          </a:p>
        </p:txBody>
      </p:sp>
      <p:sp>
        <p:nvSpPr>
          <p:cNvPr id="34" name="TextBox 33">
            <a:extLst>
              <a:ext uri="{FF2B5EF4-FFF2-40B4-BE49-F238E27FC236}">
                <a16:creationId xmlns:a16="http://schemas.microsoft.com/office/drawing/2014/main" id="{D291D9B2-727C-481E-B777-4FBEDCC157F6}"/>
              </a:ext>
            </a:extLst>
          </p:cNvPr>
          <p:cNvSpPr txBox="1"/>
          <p:nvPr/>
        </p:nvSpPr>
        <p:spPr>
          <a:xfrm>
            <a:off x="6320788" y="1657350"/>
            <a:ext cx="689612" cy="646331"/>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DADADA">
                    <a:lumMod val="10000"/>
                  </a:srgbClr>
                </a:solidFill>
                <a:effectLst>
                  <a:outerShdw blurRad="38100" dist="38100" dir="2700000" algn="tl">
                    <a:srgbClr val="000000">
                      <a:alpha val="43137"/>
                    </a:srgbClr>
                  </a:outerShdw>
                </a:effectLst>
                <a:uLnTx/>
                <a:uFillTx/>
                <a:latin typeface="Arial"/>
                <a:ea typeface="+mn-ea"/>
                <a:cs typeface="+mn-cs"/>
              </a:rPr>
              <a:t>H</a:t>
            </a:r>
            <a:r>
              <a:rPr kumimoji="0" lang="en-US" sz="3600" b="1" i="0" u="none" strike="noStrike" kern="1200" cap="none" spc="0" normalizeH="0" baseline="-25000" noProof="0" dirty="0">
                <a:ln>
                  <a:noFill/>
                </a:ln>
                <a:solidFill>
                  <a:srgbClr val="DADADA">
                    <a:lumMod val="10000"/>
                  </a:srgbClr>
                </a:solidFill>
                <a:effectLst>
                  <a:outerShdw blurRad="38100" dist="38100" dir="2700000" algn="tl">
                    <a:srgbClr val="000000">
                      <a:alpha val="43137"/>
                    </a:srgbClr>
                  </a:outerShdw>
                </a:effectLst>
                <a:uLnTx/>
                <a:uFillTx/>
                <a:latin typeface="Arial"/>
                <a:ea typeface="+mn-ea"/>
                <a:cs typeface="+mn-cs"/>
              </a:rPr>
              <a:t>2</a:t>
            </a:r>
          </a:p>
        </p:txBody>
      </p:sp>
      <p:sp>
        <p:nvSpPr>
          <p:cNvPr id="35" name="TextBox 34">
            <a:extLst>
              <a:ext uri="{FF2B5EF4-FFF2-40B4-BE49-F238E27FC236}">
                <a16:creationId xmlns:a16="http://schemas.microsoft.com/office/drawing/2014/main" id="{7E85D300-00F7-4F23-8642-28FCC4C880CB}"/>
              </a:ext>
            </a:extLst>
          </p:cNvPr>
          <p:cNvSpPr txBox="1"/>
          <p:nvPr/>
        </p:nvSpPr>
        <p:spPr>
          <a:xfrm>
            <a:off x="993363" y="3428535"/>
            <a:ext cx="518091" cy="646331"/>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DADADA">
                    <a:lumMod val="10000"/>
                  </a:srgbClr>
                </a:solidFill>
                <a:effectLst>
                  <a:outerShdw blurRad="38100" dist="38100" dir="2700000" algn="tl">
                    <a:srgbClr val="000000">
                      <a:alpha val="43137"/>
                    </a:srgbClr>
                  </a:outerShdw>
                </a:effectLst>
                <a:uLnTx/>
                <a:uFillTx/>
                <a:latin typeface="Arial"/>
                <a:ea typeface="+mn-ea"/>
                <a:cs typeface="+mn-cs"/>
              </a:rPr>
              <a:t>C</a:t>
            </a:r>
          </a:p>
        </p:txBody>
      </p:sp>
      <p:sp>
        <p:nvSpPr>
          <p:cNvPr id="29" name="TextBox 28">
            <a:extLst>
              <a:ext uri="{FF2B5EF4-FFF2-40B4-BE49-F238E27FC236}">
                <a16:creationId xmlns:a16="http://schemas.microsoft.com/office/drawing/2014/main" id="{1F0E3E23-47CB-4E18-9970-15E81D7756CE}"/>
              </a:ext>
            </a:extLst>
          </p:cNvPr>
          <p:cNvSpPr txBox="1"/>
          <p:nvPr/>
        </p:nvSpPr>
        <p:spPr>
          <a:xfrm>
            <a:off x="5548351" y="1741647"/>
            <a:ext cx="2424062"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Dispatchable</a:t>
            </a:r>
          </a:p>
        </p:txBody>
      </p:sp>
      <p:sp>
        <p:nvSpPr>
          <p:cNvPr id="30" name="TextBox 29">
            <a:extLst>
              <a:ext uri="{FF2B5EF4-FFF2-40B4-BE49-F238E27FC236}">
                <a16:creationId xmlns:a16="http://schemas.microsoft.com/office/drawing/2014/main" id="{1C9D5805-FB1F-4007-A071-07AD1A340C00}"/>
              </a:ext>
            </a:extLst>
          </p:cNvPr>
          <p:cNvSpPr txBox="1"/>
          <p:nvPr/>
        </p:nvSpPr>
        <p:spPr>
          <a:xfrm>
            <a:off x="6429536" y="1036299"/>
            <a:ext cx="1877437" cy="461665"/>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Intermittent</a:t>
            </a:r>
          </a:p>
        </p:txBody>
      </p:sp>
      <p:sp>
        <p:nvSpPr>
          <p:cNvPr id="31" name="TextBox 30">
            <a:extLst>
              <a:ext uri="{FF2B5EF4-FFF2-40B4-BE49-F238E27FC236}">
                <a16:creationId xmlns:a16="http://schemas.microsoft.com/office/drawing/2014/main" id="{678AC972-0BA3-49AA-80E2-F98B006BA4DD}"/>
              </a:ext>
            </a:extLst>
          </p:cNvPr>
          <p:cNvSpPr txBox="1"/>
          <p:nvPr/>
        </p:nvSpPr>
        <p:spPr>
          <a:xfrm>
            <a:off x="7301760" y="1620619"/>
            <a:ext cx="1199367" cy="646331"/>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DADADA">
                    <a:lumMod val="10000"/>
                  </a:srgbClr>
                </a:solidFill>
                <a:effectLst>
                  <a:outerShdw blurRad="38100" dist="38100" dir="2700000" algn="tl">
                    <a:srgbClr val="000000">
                      <a:alpha val="43137"/>
                    </a:srgbClr>
                  </a:outerShdw>
                </a:effectLst>
                <a:uLnTx/>
                <a:uFillTx/>
                <a:latin typeface="Arial"/>
                <a:ea typeface="+mn-ea"/>
                <a:cs typeface="+mn-cs"/>
              </a:rPr>
              <a:t>U Th</a:t>
            </a:r>
            <a:endParaRPr kumimoji="0" lang="en-US" sz="3600" b="1" i="0" u="none" strike="noStrike" kern="1200" cap="none" spc="0" normalizeH="0" baseline="-25000" noProof="0" dirty="0">
              <a:ln>
                <a:noFill/>
              </a:ln>
              <a:solidFill>
                <a:srgbClr val="DADADA">
                  <a:lumMod val="10000"/>
                </a:srgbClr>
              </a:solidFill>
              <a:effectLst>
                <a:outerShdw blurRad="38100" dist="38100" dir="2700000" algn="tl">
                  <a:srgbClr val="000000">
                    <a:alpha val="43137"/>
                  </a:srgbClr>
                </a:outerShdw>
              </a:effectLst>
              <a:uLnTx/>
              <a:uFillTx/>
              <a:latin typeface="Arial"/>
              <a:ea typeface="+mn-ea"/>
              <a:cs typeface="+mn-cs"/>
            </a:endParaRPr>
          </a:p>
        </p:txBody>
      </p:sp>
      <p:sp>
        <p:nvSpPr>
          <p:cNvPr id="39" name="TextBox 38">
            <a:extLst>
              <a:ext uri="{FF2B5EF4-FFF2-40B4-BE49-F238E27FC236}">
                <a16:creationId xmlns:a16="http://schemas.microsoft.com/office/drawing/2014/main" id="{28174BB6-0EF5-4DC8-8730-29120F547772}"/>
              </a:ext>
            </a:extLst>
          </p:cNvPr>
          <p:cNvSpPr txBox="1"/>
          <p:nvPr/>
        </p:nvSpPr>
        <p:spPr>
          <a:xfrm>
            <a:off x="6140502" y="1486250"/>
            <a:ext cx="2151551" cy="707886"/>
          </a:xfrm>
          <a:prstGeom prst="rect">
            <a:avLst/>
          </a:prstGeom>
          <a:solidFill>
            <a:srgbClr val="0070C0"/>
          </a:solidFill>
          <a:effectLst>
            <a:outerShdw blurRad="50800" dist="38100" dir="2700000" algn="tl" rotWithShape="0">
              <a:prstClr val="black">
                <a:alpha val="40000"/>
              </a:prstClr>
            </a:outerShdw>
          </a:effectLst>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charset="0"/>
                <a:ea typeface="+mn-ea"/>
                <a:cs typeface="+mn-cs"/>
              </a:rPr>
              <a:t>Reliable</a:t>
            </a:r>
          </a:p>
        </p:txBody>
      </p:sp>
      <p:sp>
        <p:nvSpPr>
          <p:cNvPr id="41" name="Freeform 9">
            <a:extLst>
              <a:ext uri="{FF2B5EF4-FFF2-40B4-BE49-F238E27FC236}">
                <a16:creationId xmlns:a16="http://schemas.microsoft.com/office/drawing/2014/main" id="{0E6A4E7A-CA9C-4CAA-A0E8-9B65F2B4BE34}"/>
              </a:ext>
            </a:extLst>
          </p:cNvPr>
          <p:cNvSpPr/>
          <p:nvPr/>
        </p:nvSpPr>
        <p:spPr bwMode="auto">
          <a:xfrm>
            <a:off x="924846" y="1214889"/>
            <a:ext cx="7576281" cy="735885"/>
          </a:xfrm>
          <a:custGeom>
            <a:avLst/>
            <a:gdLst>
              <a:gd name="connsiteX0" fmla="*/ 0 w 7410090"/>
              <a:gd name="connsiteY0" fmla="*/ 17253 h 612476"/>
              <a:gd name="connsiteX1" fmla="*/ 871268 w 7410090"/>
              <a:gd name="connsiteY1" fmla="*/ 0 h 612476"/>
              <a:gd name="connsiteX2" fmla="*/ 1397479 w 7410090"/>
              <a:gd name="connsiteY2" fmla="*/ 25879 h 612476"/>
              <a:gd name="connsiteX3" fmla="*/ 1923690 w 7410090"/>
              <a:gd name="connsiteY3" fmla="*/ 25879 h 612476"/>
              <a:gd name="connsiteX4" fmla="*/ 2553419 w 7410090"/>
              <a:gd name="connsiteY4" fmla="*/ 51759 h 612476"/>
              <a:gd name="connsiteX5" fmla="*/ 2915728 w 7410090"/>
              <a:gd name="connsiteY5" fmla="*/ 51759 h 612476"/>
              <a:gd name="connsiteX6" fmla="*/ 3467819 w 7410090"/>
              <a:gd name="connsiteY6" fmla="*/ 69012 h 612476"/>
              <a:gd name="connsiteX7" fmla="*/ 3916392 w 7410090"/>
              <a:gd name="connsiteY7" fmla="*/ 129396 h 612476"/>
              <a:gd name="connsiteX8" fmla="*/ 4218317 w 7410090"/>
              <a:gd name="connsiteY8" fmla="*/ 181155 h 612476"/>
              <a:gd name="connsiteX9" fmla="*/ 4908430 w 7410090"/>
              <a:gd name="connsiteY9" fmla="*/ 301925 h 612476"/>
              <a:gd name="connsiteX10" fmla="*/ 5796951 w 7410090"/>
              <a:gd name="connsiteY10" fmla="*/ 483079 h 612476"/>
              <a:gd name="connsiteX11" fmla="*/ 6504317 w 7410090"/>
              <a:gd name="connsiteY11" fmla="*/ 560717 h 612476"/>
              <a:gd name="connsiteX12" fmla="*/ 7410090 w 7410090"/>
              <a:gd name="connsiteY12" fmla="*/ 612476 h 612476"/>
              <a:gd name="connsiteX0" fmla="*/ 0 w 7410090"/>
              <a:gd name="connsiteY0" fmla="*/ 17253 h 612476"/>
              <a:gd name="connsiteX1" fmla="*/ 871268 w 7410090"/>
              <a:gd name="connsiteY1" fmla="*/ 0 h 612476"/>
              <a:gd name="connsiteX2" fmla="*/ 1397479 w 7410090"/>
              <a:gd name="connsiteY2" fmla="*/ 25879 h 612476"/>
              <a:gd name="connsiteX3" fmla="*/ 1923690 w 7410090"/>
              <a:gd name="connsiteY3" fmla="*/ 25879 h 612476"/>
              <a:gd name="connsiteX4" fmla="*/ 2553419 w 7410090"/>
              <a:gd name="connsiteY4" fmla="*/ 51759 h 612476"/>
              <a:gd name="connsiteX5" fmla="*/ 2915728 w 7410090"/>
              <a:gd name="connsiteY5" fmla="*/ 51759 h 612476"/>
              <a:gd name="connsiteX6" fmla="*/ 3450567 w 7410090"/>
              <a:gd name="connsiteY6" fmla="*/ 77639 h 612476"/>
              <a:gd name="connsiteX7" fmla="*/ 3916392 w 7410090"/>
              <a:gd name="connsiteY7" fmla="*/ 129396 h 612476"/>
              <a:gd name="connsiteX8" fmla="*/ 4218317 w 7410090"/>
              <a:gd name="connsiteY8" fmla="*/ 181155 h 612476"/>
              <a:gd name="connsiteX9" fmla="*/ 4908430 w 7410090"/>
              <a:gd name="connsiteY9" fmla="*/ 301925 h 612476"/>
              <a:gd name="connsiteX10" fmla="*/ 5796951 w 7410090"/>
              <a:gd name="connsiteY10" fmla="*/ 483079 h 612476"/>
              <a:gd name="connsiteX11" fmla="*/ 6504317 w 7410090"/>
              <a:gd name="connsiteY11" fmla="*/ 560717 h 612476"/>
              <a:gd name="connsiteX12" fmla="*/ 7410090 w 7410090"/>
              <a:gd name="connsiteY12" fmla="*/ 612476 h 612476"/>
              <a:gd name="connsiteX0" fmla="*/ 0 w 7410090"/>
              <a:gd name="connsiteY0" fmla="*/ 17253 h 612476"/>
              <a:gd name="connsiteX1" fmla="*/ 871268 w 7410090"/>
              <a:gd name="connsiteY1" fmla="*/ 0 h 612476"/>
              <a:gd name="connsiteX2" fmla="*/ 1397479 w 7410090"/>
              <a:gd name="connsiteY2" fmla="*/ 25879 h 612476"/>
              <a:gd name="connsiteX3" fmla="*/ 1923690 w 7410090"/>
              <a:gd name="connsiteY3" fmla="*/ 25879 h 612476"/>
              <a:gd name="connsiteX4" fmla="*/ 2553419 w 7410090"/>
              <a:gd name="connsiteY4" fmla="*/ 51759 h 612476"/>
              <a:gd name="connsiteX5" fmla="*/ 2915728 w 7410090"/>
              <a:gd name="connsiteY5" fmla="*/ 51759 h 612476"/>
              <a:gd name="connsiteX6" fmla="*/ 3450567 w 7410090"/>
              <a:gd name="connsiteY6" fmla="*/ 77639 h 612476"/>
              <a:gd name="connsiteX7" fmla="*/ 3873260 w 7410090"/>
              <a:gd name="connsiteY7" fmla="*/ 138023 h 612476"/>
              <a:gd name="connsiteX8" fmla="*/ 4218317 w 7410090"/>
              <a:gd name="connsiteY8" fmla="*/ 181155 h 612476"/>
              <a:gd name="connsiteX9" fmla="*/ 4908430 w 7410090"/>
              <a:gd name="connsiteY9" fmla="*/ 301925 h 612476"/>
              <a:gd name="connsiteX10" fmla="*/ 5796951 w 7410090"/>
              <a:gd name="connsiteY10" fmla="*/ 483079 h 612476"/>
              <a:gd name="connsiteX11" fmla="*/ 6504317 w 7410090"/>
              <a:gd name="connsiteY11" fmla="*/ 560717 h 612476"/>
              <a:gd name="connsiteX12" fmla="*/ 7410090 w 7410090"/>
              <a:gd name="connsiteY12" fmla="*/ 612476 h 612476"/>
              <a:gd name="connsiteX0" fmla="*/ 0 w 7410090"/>
              <a:gd name="connsiteY0" fmla="*/ 17253 h 612476"/>
              <a:gd name="connsiteX1" fmla="*/ 871268 w 7410090"/>
              <a:gd name="connsiteY1" fmla="*/ 0 h 612476"/>
              <a:gd name="connsiteX2" fmla="*/ 1397479 w 7410090"/>
              <a:gd name="connsiteY2" fmla="*/ 25879 h 612476"/>
              <a:gd name="connsiteX3" fmla="*/ 1923690 w 7410090"/>
              <a:gd name="connsiteY3" fmla="*/ 25879 h 612476"/>
              <a:gd name="connsiteX4" fmla="*/ 2553419 w 7410090"/>
              <a:gd name="connsiteY4" fmla="*/ 51759 h 612476"/>
              <a:gd name="connsiteX5" fmla="*/ 2915728 w 7410090"/>
              <a:gd name="connsiteY5" fmla="*/ 51759 h 612476"/>
              <a:gd name="connsiteX6" fmla="*/ 3450567 w 7410090"/>
              <a:gd name="connsiteY6" fmla="*/ 77639 h 612476"/>
              <a:gd name="connsiteX7" fmla="*/ 3873260 w 7410090"/>
              <a:gd name="connsiteY7" fmla="*/ 138023 h 612476"/>
              <a:gd name="connsiteX8" fmla="*/ 4218317 w 7410090"/>
              <a:gd name="connsiteY8" fmla="*/ 181155 h 612476"/>
              <a:gd name="connsiteX9" fmla="*/ 4908430 w 7410090"/>
              <a:gd name="connsiteY9" fmla="*/ 301925 h 612476"/>
              <a:gd name="connsiteX10" fmla="*/ 5806406 w 7410090"/>
              <a:gd name="connsiteY10" fmla="*/ 444979 h 612476"/>
              <a:gd name="connsiteX11" fmla="*/ 6504317 w 7410090"/>
              <a:gd name="connsiteY11" fmla="*/ 560717 h 612476"/>
              <a:gd name="connsiteX12" fmla="*/ 7410090 w 7410090"/>
              <a:gd name="connsiteY12" fmla="*/ 612476 h 612476"/>
              <a:gd name="connsiteX0" fmla="*/ 0 w 7410090"/>
              <a:gd name="connsiteY0" fmla="*/ 17253 h 612476"/>
              <a:gd name="connsiteX1" fmla="*/ 871268 w 7410090"/>
              <a:gd name="connsiteY1" fmla="*/ 0 h 612476"/>
              <a:gd name="connsiteX2" fmla="*/ 1397479 w 7410090"/>
              <a:gd name="connsiteY2" fmla="*/ 25879 h 612476"/>
              <a:gd name="connsiteX3" fmla="*/ 1923690 w 7410090"/>
              <a:gd name="connsiteY3" fmla="*/ 25879 h 612476"/>
              <a:gd name="connsiteX4" fmla="*/ 2553419 w 7410090"/>
              <a:gd name="connsiteY4" fmla="*/ 51759 h 612476"/>
              <a:gd name="connsiteX5" fmla="*/ 2915728 w 7410090"/>
              <a:gd name="connsiteY5" fmla="*/ 51759 h 612476"/>
              <a:gd name="connsiteX6" fmla="*/ 3450567 w 7410090"/>
              <a:gd name="connsiteY6" fmla="*/ 77639 h 612476"/>
              <a:gd name="connsiteX7" fmla="*/ 3873260 w 7410090"/>
              <a:gd name="connsiteY7" fmla="*/ 138023 h 612476"/>
              <a:gd name="connsiteX8" fmla="*/ 4218317 w 7410090"/>
              <a:gd name="connsiteY8" fmla="*/ 181155 h 612476"/>
              <a:gd name="connsiteX9" fmla="*/ 4908430 w 7410090"/>
              <a:gd name="connsiteY9" fmla="*/ 301925 h 612476"/>
              <a:gd name="connsiteX10" fmla="*/ 5806406 w 7410090"/>
              <a:gd name="connsiteY10" fmla="*/ 444979 h 612476"/>
              <a:gd name="connsiteX11" fmla="*/ 6532679 w 7410090"/>
              <a:gd name="connsiteY11" fmla="*/ 560717 h 612476"/>
              <a:gd name="connsiteX12" fmla="*/ 7410090 w 7410090"/>
              <a:gd name="connsiteY12" fmla="*/ 612476 h 612476"/>
              <a:gd name="connsiteX0" fmla="*/ 0 w 7410090"/>
              <a:gd name="connsiteY0" fmla="*/ 17253 h 612476"/>
              <a:gd name="connsiteX1" fmla="*/ 871268 w 7410090"/>
              <a:gd name="connsiteY1" fmla="*/ 0 h 612476"/>
              <a:gd name="connsiteX2" fmla="*/ 1397479 w 7410090"/>
              <a:gd name="connsiteY2" fmla="*/ 25879 h 612476"/>
              <a:gd name="connsiteX3" fmla="*/ 1923690 w 7410090"/>
              <a:gd name="connsiteY3" fmla="*/ 25879 h 612476"/>
              <a:gd name="connsiteX4" fmla="*/ 2553419 w 7410090"/>
              <a:gd name="connsiteY4" fmla="*/ 51759 h 612476"/>
              <a:gd name="connsiteX5" fmla="*/ 2915728 w 7410090"/>
              <a:gd name="connsiteY5" fmla="*/ 51759 h 612476"/>
              <a:gd name="connsiteX6" fmla="*/ 3450567 w 7410090"/>
              <a:gd name="connsiteY6" fmla="*/ 77639 h 612476"/>
              <a:gd name="connsiteX7" fmla="*/ 3873260 w 7410090"/>
              <a:gd name="connsiteY7" fmla="*/ 138023 h 612476"/>
              <a:gd name="connsiteX8" fmla="*/ 4218317 w 7410090"/>
              <a:gd name="connsiteY8" fmla="*/ 181155 h 612476"/>
              <a:gd name="connsiteX9" fmla="*/ 4917884 w 7410090"/>
              <a:gd name="connsiteY9" fmla="*/ 292400 h 612476"/>
              <a:gd name="connsiteX10" fmla="*/ 5806406 w 7410090"/>
              <a:gd name="connsiteY10" fmla="*/ 444979 h 612476"/>
              <a:gd name="connsiteX11" fmla="*/ 6532679 w 7410090"/>
              <a:gd name="connsiteY11" fmla="*/ 560717 h 612476"/>
              <a:gd name="connsiteX12" fmla="*/ 7410090 w 7410090"/>
              <a:gd name="connsiteY12" fmla="*/ 612476 h 612476"/>
              <a:gd name="connsiteX0" fmla="*/ 0 w 7410090"/>
              <a:gd name="connsiteY0" fmla="*/ 17253 h 612476"/>
              <a:gd name="connsiteX1" fmla="*/ 871268 w 7410090"/>
              <a:gd name="connsiteY1" fmla="*/ 0 h 612476"/>
              <a:gd name="connsiteX2" fmla="*/ 1397479 w 7410090"/>
              <a:gd name="connsiteY2" fmla="*/ 25879 h 612476"/>
              <a:gd name="connsiteX3" fmla="*/ 1923690 w 7410090"/>
              <a:gd name="connsiteY3" fmla="*/ 25879 h 612476"/>
              <a:gd name="connsiteX4" fmla="*/ 2553419 w 7410090"/>
              <a:gd name="connsiteY4" fmla="*/ 51759 h 612476"/>
              <a:gd name="connsiteX5" fmla="*/ 2915728 w 7410090"/>
              <a:gd name="connsiteY5" fmla="*/ 51759 h 612476"/>
              <a:gd name="connsiteX6" fmla="*/ 3450567 w 7410090"/>
              <a:gd name="connsiteY6" fmla="*/ 77639 h 612476"/>
              <a:gd name="connsiteX7" fmla="*/ 3873260 w 7410090"/>
              <a:gd name="connsiteY7" fmla="*/ 138023 h 612476"/>
              <a:gd name="connsiteX8" fmla="*/ 4218317 w 7410090"/>
              <a:gd name="connsiteY8" fmla="*/ 181155 h 612476"/>
              <a:gd name="connsiteX9" fmla="*/ 4917884 w 7410090"/>
              <a:gd name="connsiteY9" fmla="*/ 292400 h 612476"/>
              <a:gd name="connsiteX10" fmla="*/ 5806406 w 7410090"/>
              <a:gd name="connsiteY10" fmla="*/ 444979 h 612476"/>
              <a:gd name="connsiteX11" fmla="*/ 6598857 w 7410090"/>
              <a:gd name="connsiteY11" fmla="*/ 560717 h 612476"/>
              <a:gd name="connsiteX12" fmla="*/ 7410090 w 7410090"/>
              <a:gd name="connsiteY12" fmla="*/ 612476 h 612476"/>
              <a:gd name="connsiteX0" fmla="*/ 0 w 7410090"/>
              <a:gd name="connsiteY0" fmla="*/ 17253 h 612476"/>
              <a:gd name="connsiteX1" fmla="*/ 871268 w 7410090"/>
              <a:gd name="connsiteY1" fmla="*/ 0 h 612476"/>
              <a:gd name="connsiteX2" fmla="*/ 1397479 w 7410090"/>
              <a:gd name="connsiteY2" fmla="*/ 25879 h 612476"/>
              <a:gd name="connsiteX3" fmla="*/ 1923690 w 7410090"/>
              <a:gd name="connsiteY3" fmla="*/ 52818 h 612476"/>
              <a:gd name="connsiteX4" fmla="*/ 2553419 w 7410090"/>
              <a:gd name="connsiteY4" fmla="*/ 51759 h 612476"/>
              <a:gd name="connsiteX5" fmla="*/ 2915728 w 7410090"/>
              <a:gd name="connsiteY5" fmla="*/ 51759 h 612476"/>
              <a:gd name="connsiteX6" fmla="*/ 3450567 w 7410090"/>
              <a:gd name="connsiteY6" fmla="*/ 77639 h 612476"/>
              <a:gd name="connsiteX7" fmla="*/ 3873260 w 7410090"/>
              <a:gd name="connsiteY7" fmla="*/ 138023 h 612476"/>
              <a:gd name="connsiteX8" fmla="*/ 4218317 w 7410090"/>
              <a:gd name="connsiteY8" fmla="*/ 181155 h 612476"/>
              <a:gd name="connsiteX9" fmla="*/ 4917884 w 7410090"/>
              <a:gd name="connsiteY9" fmla="*/ 292400 h 612476"/>
              <a:gd name="connsiteX10" fmla="*/ 5806406 w 7410090"/>
              <a:gd name="connsiteY10" fmla="*/ 444979 h 612476"/>
              <a:gd name="connsiteX11" fmla="*/ 6598857 w 7410090"/>
              <a:gd name="connsiteY11" fmla="*/ 560717 h 612476"/>
              <a:gd name="connsiteX12" fmla="*/ 7410090 w 7410090"/>
              <a:gd name="connsiteY12" fmla="*/ 612476 h 612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10090" h="612476">
                <a:moveTo>
                  <a:pt x="0" y="17253"/>
                </a:moveTo>
                <a:lnTo>
                  <a:pt x="871268" y="0"/>
                </a:lnTo>
                <a:cubicBezTo>
                  <a:pt x="1104181" y="1438"/>
                  <a:pt x="1222075" y="17076"/>
                  <a:pt x="1397479" y="25879"/>
                </a:cubicBezTo>
                <a:cubicBezTo>
                  <a:pt x="1572883" y="34682"/>
                  <a:pt x="1731033" y="48505"/>
                  <a:pt x="1923690" y="52818"/>
                </a:cubicBezTo>
                <a:cubicBezTo>
                  <a:pt x="2116347" y="57131"/>
                  <a:pt x="2388079" y="51936"/>
                  <a:pt x="2553419" y="51759"/>
                </a:cubicBezTo>
                <a:cubicBezTo>
                  <a:pt x="2718759" y="51583"/>
                  <a:pt x="2766203" y="47446"/>
                  <a:pt x="2915728" y="51759"/>
                </a:cubicBezTo>
                <a:cubicBezTo>
                  <a:pt x="3065253" y="56072"/>
                  <a:pt x="3290978" y="63262"/>
                  <a:pt x="3450567" y="77639"/>
                </a:cubicBezTo>
                <a:cubicBezTo>
                  <a:pt x="3610156" y="92016"/>
                  <a:pt x="3745302" y="120770"/>
                  <a:pt x="3873260" y="138023"/>
                </a:cubicBezTo>
                <a:cubicBezTo>
                  <a:pt x="4001218" y="155276"/>
                  <a:pt x="4044213" y="155426"/>
                  <a:pt x="4218317" y="181155"/>
                </a:cubicBezTo>
                <a:cubicBezTo>
                  <a:pt x="4392421" y="206884"/>
                  <a:pt x="4653202" y="248429"/>
                  <a:pt x="4917884" y="292400"/>
                </a:cubicBezTo>
                <a:lnTo>
                  <a:pt x="5806406" y="444979"/>
                </a:lnTo>
                <a:cubicBezTo>
                  <a:pt x="6086568" y="489698"/>
                  <a:pt x="6330001" y="539151"/>
                  <a:pt x="6598857" y="560717"/>
                </a:cubicBezTo>
                <a:cubicBezTo>
                  <a:pt x="6867714" y="582283"/>
                  <a:pt x="7091632" y="597379"/>
                  <a:pt x="7410090" y="612476"/>
                </a:cubicBezTo>
              </a:path>
            </a:pathLst>
          </a:custGeom>
          <a:noFill/>
          <a:ln w="5715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nvGrpSpPr>
          <p:cNvPr id="11" name="Group 10"/>
          <p:cNvGrpSpPr/>
          <p:nvPr/>
        </p:nvGrpSpPr>
        <p:grpSpPr>
          <a:xfrm>
            <a:off x="851947" y="915767"/>
            <a:ext cx="7717208" cy="2956495"/>
            <a:chOff x="1253487" y="1048844"/>
            <a:chExt cx="7328796" cy="2956495"/>
          </a:xfrm>
        </p:grpSpPr>
        <p:sp>
          <p:nvSpPr>
            <p:cNvPr id="15" name="TextBox 14"/>
            <p:cNvSpPr txBox="1"/>
            <p:nvPr/>
          </p:nvSpPr>
          <p:spPr>
            <a:xfrm>
              <a:off x="7714447" y="3543674"/>
              <a:ext cx="761467" cy="461665"/>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32%</a:t>
              </a:r>
            </a:p>
          </p:txBody>
        </p:sp>
        <p:sp>
          <p:nvSpPr>
            <p:cNvPr id="16" name="TextBox 15"/>
            <p:cNvSpPr txBox="1"/>
            <p:nvPr/>
          </p:nvSpPr>
          <p:spPr>
            <a:xfrm>
              <a:off x="7577690" y="1301114"/>
              <a:ext cx="1004593" cy="523220"/>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30%</a:t>
              </a:r>
            </a:p>
          </p:txBody>
        </p:sp>
        <p:grpSp>
          <p:nvGrpSpPr>
            <p:cNvPr id="17" name="Group 16"/>
            <p:cNvGrpSpPr/>
            <p:nvPr/>
          </p:nvGrpSpPr>
          <p:grpSpPr>
            <a:xfrm>
              <a:off x="1253487" y="1048844"/>
              <a:ext cx="7222427" cy="2153870"/>
              <a:chOff x="988603" y="986080"/>
              <a:chExt cx="4632872" cy="2153870"/>
            </a:xfrm>
          </p:grpSpPr>
          <p:grpSp>
            <p:nvGrpSpPr>
              <p:cNvPr id="21" name="Group 20"/>
              <p:cNvGrpSpPr/>
              <p:nvPr/>
            </p:nvGrpSpPr>
            <p:grpSpPr>
              <a:xfrm>
                <a:off x="988603" y="1346663"/>
                <a:ext cx="4632872" cy="1793287"/>
                <a:chOff x="1305611" y="1293667"/>
                <a:chExt cx="4216285" cy="1793287"/>
              </a:xfrm>
            </p:grpSpPr>
            <p:sp>
              <p:nvSpPr>
                <p:cNvPr id="23" name="TextBox 22"/>
                <p:cNvSpPr txBox="1"/>
                <p:nvPr/>
              </p:nvSpPr>
              <p:spPr>
                <a:xfrm>
                  <a:off x="1305611" y="1293667"/>
                  <a:ext cx="542508" cy="461665"/>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15%</a:t>
                  </a:r>
                </a:p>
              </p:txBody>
            </p:sp>
            <p:sp>
              <p:nvSpPr>
                <p:cNvPr id="24" name="TextBox 23"/>
                <p:cNvSpPr txBox="1"/>
                <p:nvPr/>
              </p:nvSpPr>
              <p:spPr>
                <a:xfrm>
                  <a:off x="5077369" y="2188946"/>
                  <a:ext cx="444527" cy="461665"/>
                </a:xfrm>
                <a:prstGeom prst="rect">
                  <a:avLst/>
                </a:prstGeom>
                <a:noFill/>
              </p:spPr>
              <p:txBody>
                <a:bodyPr wrap="none" rtlCol="0">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38%</a:t>
                  </a:r>
                </a:p>
              </p:txBody>
            </p:sp>
            <p:sp>
              <p:nvSpPr>
                <p:cNvPr id="25" name="TextBox 24"/>
                <p:cNvSpPr txBox="1"/>
                <p:nvPr/>
              </p:nvSpPr>
              <p:spPr>
                <a:xfrm>
                  <a:off x="1308312" y="2625289"/>
                  <a:ext cx="586937" cy="461665"/>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79%</a:t>
                  </a:r>
                </a:p>
              </p:txBody>
            </p:sp>
          </p:grpSp>
          <p:sp>
            <p:nvSpPr>
              <p:cNvPr id="22" name="TextBox 21"/>
              <p:cNvSpPr txBox="1"/>
              <p:nvPr/>
            </p:nvSpPr>
            <p:spPr>
              <a:xfrm>
                <a:off x="1086421" y="986080"/>
                <a:ext cx="400473" cy="461665"/>
              </a:xfrm>
              <a:prstGeom prst="rect">
                <a:avLst/>
              </a:prstGeom>
              <a:noFill/>
            </p:spPr>
            <p:txBody>
              <a:bodyPr wrap="square" rtlCol="0">
                <a:spAutoFit/>
              </a:bodyPr>
              <a:lstStyle>
                <a:defPPr>
                  <a:defRPr lang="en-US"/>
                </a:defPPr>
                <a:lvl1pPr marL="0" marR="0" lvl="0" indent="0" defTabSz="914400" eaLnBrk="1" latinLnBrk="0" hangingPunct="1">
                  <a:lnSpc>
                    <a:spcPct val="100000"/>
                  </a:lnSpc>
                  <a:buClrTx/>
                  <a:buSzTx/>
                  <a:buFontTx/>
                  <a:buNone/>
                  <a:tabLst/>
                  <a:defRPr kumimoji="0" sz="2400" b="1" i="0" u="none" strike="noStrike" cap="none" spc="0" normalizeH="0" baseline="0">
                    <a:ln>
                      <a:noFill/>
                    </a:ln>
                    <a:solidFill>
                      <a:srgbClr val="FFFFFF"/>
                    </a:solidFill>
                    <a:effectLst>
                      <a:outerShdw blurRad="38100" dist="38100" dir="2700000" algn="tl">
                        <a:srgbClr val="000000">
                          <a:alpha val="43137"/>
                        </a:srgbClr>
                      </a:outerShdw>
                    </a:effectLst>
                    <a:uLnTx/>
                    <a:uFillTx/>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6%</a:t>
                </a:r>
              </a:p>
            </p:txBody>
          </p:sp>
        </p:grpSp>
        <p:sp>
          <p:nvSpPr>
            <p:cNvPr id="14" name="TextBox 13"/>
            <p:cNvSpPr txBox="1"/>
            <p:nvPr/>
          </p:nvSpPr>
          <p:spPr>
            <a:xfrm>
              <a:off x="5033608" y="3086816"/>
              <a:ext cx="761467" cy="461665"/>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58%</a:t>
              </a:r>
            </a:p>
          </p:txBody>
        </p:sp>
        <p:sp>
          <p:nvSpPr>
            <p:cNvPr id="12" name="TextBox 11"/>
            <p:cNvSpPr txBox="1"/>
            <p:nvPr/>
          </p:nvSpPr>
          <p:spPr>
            <a:xfrm>
              <a:off x="5037948" y="1145112"/>
              <a:ext cx="761467" cy="461665"/>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13%</a:t>
              </a:r>
            </a:p>
          </p:txBody>
        </p:sp>
        <p:sp>
          <p:nvSpPr>
            <p:cNvPr id="13" name="TextBox 12"/>
            <p:cNvSpPr txBox="1"/>
            <p:nvPr/>
          </p:nvSpPr>
          <p:spPr>
            <a:xfrm>
              <a:off x="5037948" y="1715626"/>
              <a:ext cx="761467" cy="461665"/>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29%</a:t>
              </a:r>
            </a:p>
          </p:txBody>
        </p:sp>
      </p:grpSp>
      <p:sp>
        <p:nvSpPr>
          <p:cNvPr id="40" name="Rectangle 39">
            <a:extLst>
              <a:ext uri="{FF2B5EF4-FFF2-40B4-BE49-F238E27FC236}">
                <a16:creationId xmlns:a16="http://schemas.microsoft.com/office/drawing/2014/main" id="{FD58DB81-D3FC-44AD-9174-0D2B92D83624}"/>
              </a:ext>
            </a:extLst>
          </p:cNvPr>
          <p:cNvSpPr/>
          <p:nvPr/>
        </p:nvSpPr>
        <p:spPr>
          <a:xfrm>
            <a:off x="2340202" y="484771"/>
            <a:ext cx="4552849" cy="461665"/>
          </a:xfrm>
          <a:prstGeom prst="rect">
            <a:avLst/>
          </a:prstGeom>
          <a:noFill/>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sz="1680" b="1" i="0" u="none" strike="noStrike" kern="1200" spc="0" baseline="0">
                <a:solidFill>
                  <a:srgbClr val="FFFF00"/>
                </a:solidFill>
                <a:latin typeface="+mn-lt"/>
                <a:ea typeface="+mn-ea"/>
                <a:cs typeface="+mn-cs"/>
              </a:defRPr>
            </a:pPr>
            <a:r>
              <a:rPr kumimoji="0" lang="en-US" sz="2400" b="1" u="none" strike="noStrike" kern="1200" cap="small" spc="0" normalizeH="0" noProof="0" dirty="0">
                <a:ln>
                  <a:noFill/>
                </a:ln>
                <a:solidFill>
                  <a:srgbClr val="CCFFCC"/>
                </a:solidFill>
                <a:effectLst/>
                <a:uLnTx/>
                <a:uFillTx/>
                <a:latin typeface="Tahoma"/>
                <a:ea typeface="+mn-ea"/>
                <a:cs typeface="+mn-cs"/>
              </a:rPr>
              <a:t>~30% “Renewable” in 2064</a:t>
            </a:r>
          </a:p>
        </p:txBody>
      </p:sp>
      <p:sp>
        <p:nvSpPr>
          <p:cNvPr id="43" name="TextBox 66">
            <a:extLst>
              <a:ext uri="{FF2B5EF4-FFF2-40B4-BE49-F238E27FC236}">
                <a16:creationId xmlns:a16="http://schemas.microsoft.com/office/drawing/2014/main" id="{E862334A-A476-4402-A0C3-26F2EEA20B24}"/>
              </a:ext>
            </a:extLst>
          </p:cNvPr>
          <p:cNvSpPr txBox="1">
            <a:spLocks noChangeArrowheads="1"/>
          </p:cNvSpPr>
          <p:nvPr/>
        </p:nvSpPr>
        <p:spPr bwMode="auto">
          <a:xfrm>
            <a:off x="228600" y="4933950"/>
            <a:ext cx="47914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itchFamily="2" charset="2"/>
              <a:buChar char="n"/>
              <a:defRPr sz="3200">
                <a:solidFill>
                  <a:schemeClr val="tx1"/>
                </a:solidFill>
                <a:latin typeface="Tahoma" pitchFamily="34" charset="0"/>
              </a:defRPr>
            </a:lvl1pPr>
            <a:lvl2pPr marL="742950" indent="-285750">
              <a:spcBef>
                <a:spcPct val="20000"/>
              </a:spcBef>
              <a:buClr>
                <a:schemeClr val="tx1"/>
              </a:buClr>
              <a:buSzPct val="65000"/>
              <a:buFont typeface="Wingdings" pitchFamily="2" charset="2"/>
              <a:buChar char="n"/>
              <a:defRPr sz="2800">
                <a:solidFill>
                  <a:schemeClr val="tx1"/>
                </a:solidFill>
                <a:latin typeface="Tahoma" pitchFamily="34" charset="0"/>
              </a:defRPr>
            </a:lvl2pPr>
            <a:lvl3pPr marL="1143000" indent="-228600">
              <a:spcBef>
                <a:spcPct val="20000"/>
              </a:spcBef>
              <a:buClr>
                <a:schemeClr val="accent2"/>
              </a:buClr>
              <a:buSzPct val="65000"/>
              <a:buFont typeface="Wingdings" pitchFamily="2" charset="2"/>
              <a:buChar char="n"/>
              <a:defRPr sz="2400">
                <a:solidFill>
                  <a:schemeClr val="tx1"/>
                </a:solidFill>
                <a:latin typeface="Tahoma" pitchFamily="34" charset="0"/>
              </a:defRPr>
            </a:lvl3pPr>
            <a:lvl4pPr marL="1600200" indent="-228600">
              <a:spcBef>
                <a:spcPct val="20000"/>
              </a:spcBef>
              <a:buClr>
                <a:schemeClr val="tx1"/>
              </a:buClr>
              <a:buSzPct val="65000"/>
              <a:buFont typeface="Wingdings" pitchFamily="2" charset="2"/>
              <a:buChar char="n"/>
              <a:defRPr sz="2000">
                <a:solidFill>
                  <a:schemeClr val="tx1"/>
                </a:solidFill>
                <a:latin typeface="Tahoma" pitchFamily="34" charset="0"/>
              </a:defRPr>
            </a:lvl4pPr>
            <a:lvl5pPr marL="2057400" indent="-228600">
              <a:spcBef>
                <a:spcPct val="20000"/>
              </a:spcBef>
              <a:buClr>
                <a:schemeClr val="folHlink"/>
              </a:buClr>
              <a:buSzPct val="65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Data: BP Statistical View of World Energy </a:t>
            </a:r>
            <a:r>
              <a:rPr kumimoji="0" 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(2020). </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Analysis Tinker 2022</a:t>
            </a:r>
          </a:p>
        </p:txBody>
      </p:sp>
      <p:sp>
        <p:nvSpPr>
          <p:cNvPr id="2" name="Oval 1">
            <a:extLst>
              <a:ext uri="{FF2B5EF4-FFF2-40B4-BE49-F238E27FC236}">
                <a16:creationId xmlns:a16="http://schemas.microsoft.com/office/drawing/2014/main" id="{C167BF44-E42E-41EA-B1F4-E86BD6BB29D2}"/>
              </a:ext>
            </a:extLst>
          </p:cNvPr>
          <p:cNvSpPr/>
          <p:nvPr/>
        </p:nvSpPr>
        <p:spPr bwMode="auto">
          <a:xfrm>
            <a:off x="4919283" y="946436"/>
            <a:ext cx="519758" cy="2545180"/>
          </a:xfrm>
          <a:prstGeom prst="ellipse">
            <a:avLst/>
          </a:prstGeom>
          <a:noFill/>
          <a:ln w="57150" cap="flat" cmpd="sng" algn="ctr">
            <a:solidFill>
              <a:schemeClr val="tx1"/>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37" name="Rectangle 36">
            <a:extLst>
              <a:ext uri="{FF2B5EF4-FFF2-40B4-BE49-F238E27FC236}">
                <a16:creationId xmlns:a16="http://schemas.microsoft.com/office/drawing/2014/main" id="{F5A61B4C-F49C-4E8A-8D9D-2483D381676B}"/>
              </a:ext>
            </a:extLst>
          </p:cNvPr>
          <p:cNvSpPr/>
          <p:nvPr/>
        </p:nvSpPr>
        <p:spPr>
          <a:xfrm>
            <a:off x="1295400" y="1169067"/>
            <a:ext cx="6899124" cy="2800767"/>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A portfolio of energy sources is needed for affordable, reliable,</a:t>
            </a:r>
            <a:r>
              <a:rPr kumimoji="0" lang="en-US" sz="4400" b="1" i="0" u="none" strike="noStrike" kern="1200" cap="none" spc="0" normalizeH="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 </a:t>
            </a:r>
            <a:r>
              <a:rPr kumimoji="0" lang="en-US" sz="44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secure energy</a:t>
            </a:r>
          </a:p>
        </p:txBody>
      </p:sp>
      <p:sp>
        <p:nvSpPr>
          <p:cNvPr id="44" name="Title 1">
            <a:extLst>
              <a:ext uri="{FF2B5EF4-FFF2-40B4-BE49-F238E27FC236}">
                <a16:creationId xmlns:a16="http://schemas.microsoft.com/office/drawing/2014/main" id="{825B61B8-583B-401B-AD25-84D2B6C20A6B}"/>
              </a:ext>
            </a:extLst>
          </p:cNvPr>
          <p:cNvSpPr txBox="1">
            <a:spLocks/>
          </p:cNvSpPr>
          <p:nvPr/>
        </p:nvSpPr>
        <p:spPr>
          <a:xfrm>
            <a:off x="1447800" y="209550"/>
            <a:ext cx="6248400" cy="437877"/>
          </a:xfrm>
          <a:prstGeom prst="rect">
            <a:avLst/>
          </a:prstGeom>
          <a:noFill/>
          <a:ln w="9525">
            <a:noFill/>
            <a:miter lim="800000"/>
            <a:headEnd/>
            <a:tailEnd/>
          </a:ln>
          <a:effectLst/>
        </p:spPr>
        <p:txBody>
          <a:bodyPr anchor="b" anchorCtr="1"/>
          <a:lstStyle>
            <a:defPPr>
              <a:defRPr lang="en-US"/>
            </a:defPPr>
            <a:lvl1pPr marL="0" marR="0" lvl="0" indent="0" algn="ctr" defTabSz="914400" eaLnBrk="1" latinLnBrk="0" hangingPunct="1">
              <a:lnSpc>
                <a:spcPts val="2500"/>
              </a:lnSpc>
              <a:buClrTx/>
              <a:buSzTx/>
              <a:buFontTx/>
              <a:buNone/>
              <a:tabLst/>
              <a:defRPr kumimoji="0" sz="3200" b="1" i="0" u="none" strike="noStrike" cap="none" spc="0" normalizeH="0" baseline="0">
                <a:ln>
                  <a:noFill/>
                </a:ln>
                <a:solidFill>
                  <a:srgbClr val="737300">
                    <a:lumMod val="20000"/>
                    <a:lumOff val="80000"/>
                  </a:srgbClr>
                </a:solidFill>
                <a:effectLst>
                  <a:outerShdw blurRad="38100" dist="38100" dir="2700000" algn="tl">
                    <a:srgbClr val="000000"/>
                  </a:outerShdw>
                </a:effectLst>
                <a:uLnTx/>
                <a:uFillTx/>
                <a:latin typeface="Arial"/>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3200" b="1" i="0" u="none" strike="noStrike" kern="1200" cap="small" spc="0" normalizeH="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Global Energy Mix</a:t>
            </a:r>
          </a:p>
        </p:txBody>
      </p:sp>
      <p:pic>
        <p:nvPicPr>
          <p:cNvPr id="3" name="Audio 2">
            <a:hlinkClick r:id="" action="ppaction://media"/>
            <a:extLst>
              <a:ext uri="{FF2B5EF4-FFF2-40B4-BE49-F238E27FC236}">
                <a16:creationId xmlns:a16="http://schemas.microsoft.com/office/drawing/2014/main" id="{5524DCA8-424C-474F-BCD2-5F8810508F77}"/>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234333453"/>
      </p:ext>
    </p:extLst>
  </p:cSld>
  <p:clrMapOvr>
    <a:masterClrMapping/>
  </p:clrMapOvr>
  <mc:AlternateContent xmlns:mc="http://schemas.openxmlformats.org/markup-compatibility/2006" xmlns:p14="http://schemas.microsoft.com/office/powerpoint/2010/main">
    <mc:Choice Requires="p14">
      <p:transition spd="med" p14:dur="700" advTm="77826">
        <p:fade/>
      </p:transition>
    </mc:Choice>
    <mc:Fallback xmlns="">
      <p:transition spd="med" advTm="7782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2" presetClass="exit" presetSubtype="8" fill="hold" grpId="0" nodeType="clickEffect">
                                  <p:stCondLst>
                                    <p:cond delay="0"/>
                                  </p:stCondLst>
                                  <p:childTnLst>
                                    <p:animEffect transition="out" filter="wipe(left)">
                                      <p:cBhvr>
                                        <p:cTn id="10" dur="1750"/>
                                        <p:tgtEl>
                                          <p:spTgt spid="42"/>
                                        </p:tgtEl>
                                      </p:cBhvr>
                                    </p:animEffect>
                                    <p:set>
                                      <p:cBhvr>
                                        <p:cTn id="11" dur="1" fill="hold">
                                          <p:stCondLst>
                                            <p:cond delay="1749"/>
                                          </p:stCondLst>
                                        </p:cTn>
                                        <p:tgtEl>
                                          <p:spTgt spid="42"/>
                                        </p:tgtEl>
                                        <p:attrNameLst>
                                          <p:attrName>style.visibility</p:attrName>
                                        </p:attrNameLst>
                                      </p:cBhvr>
                                      <p:to>
                                        <p:strVal val="hidden"/>
                                      </p:to>
                                    </p:set>
                                  </p:childTnLst>
                                </p:cTn>
                              </p:par>
                              <p:par>
                                <p:cTn id="12" presetID="22" presetClass="entr" presetSubtype="8" fill="hold" grpId="0" nodeType="withEffect">
                                  <p:stCondLst>
                                    <p:cond delay="0"/>
                                  </p:stCondLst>
                                  <p:childTnLst>
                                    <p:set>
                                      <p:cBhvr>
                                        <p:cTn id="13" dur="1" fill="hold">
                                          <p:stCondLst>
                                            <p:cond delay="0"/>
                                          </p:stCondLst>
                                        </p:cTn>
                                        <p:tgtEl>
                                          <p:spTgt spid="36"/>
                                        </p:tgtEl>
                                        <p:attrNameLst>
                                          <p:attrName>style.visibility</p:attrName>
                                        </p:attrNameLst>
                                      </p:cBhvr>
                                      <p:to>
                                        <p:strVal val="visible"/>
                                      </p:to>
                                    </p:set>
                                    <p:animEffect transition="in" filter="wipe(left)">
                                      <p:cBhvr>
                                        <p:cTn id="14" dur="2000"/>
                                        <p:tgtEl>
                                          <p:spTgt spid="36"/>
                                        </p:tgtEl>
                                      </p:cBhvr>
                                    </p:animEffect>
                                  </p:childTnLst>
                                </p:cTn>
                              </p:par>
                              <p:par>
                                <p:cTn id="15" presetID="10" presetClass="exit" presetSubtype="0" fill="hold" grpId="0" nodeType="withEffect">
                                  <p:stCondLst>
                                    <p:cond delay="0"/>
                                  </p:stCondLst>
                                  <p:childTnLst>
                                    <p:animEffect transition="out" filter="fade">
                                      <p:cBhvr>
                                        <p:cTn id="16" dur="500"/>
                                        <p:tgtEl>
                                          <p:spTgt spid="50"/>
                                        </p:tgtEl>
                                      </p:cBhvr>
                                    </p:animEffect>
                                    <p:set>
                                      <p:cBhvr>
                                        <p:cTn id="17" dur="1" fill="hold">
                                          <p:stCondLst>
                                            <p:cond delay="499"/>
                                          </p:stCondLst>
                                        </p:cTn>
                                        <p:tgtEl>
                                          <p:spTgt spid="50"/>
                                        </p:tgtEl>
                                        <p:attrNameLst>
                                          <p:attrName>style.visibility</p:attrName>
                                        </p:attrNameLst>
                                      </p:cBhvr>
                                      <p:to>
                                        <p:strVal val="hidden"/>
                                      </p:to>
                                    </p:set>
                                  </p:childTnLst>
                                </p:cTn>
                              </p:par>
                              <p:par>
                                <p:cTn id="18" presetID="10" presetClass="entr" presetSubtype="0" fill="hold" grpId="0" nodeType="withEffect">
                                  <p:stCondLst>
                                    <p:cond delay="0"/>
                                  </p:stCondLst>
                                  <p:childTnLst>
                                    <p:set>
                                      <p:cBhvr>
                                        <p:cTn id="19" dur="1" fill="hold">
                                          <p:stCondLst>
                                            <p:cond delay="0"/>
                                          </p:stCondLst>
                                        </p:cTn>
                                        <p:tgtEl>
                                          <p:spTgt spid="44"/>
                                        </p:tgtEl>
                                        <p:attrNameLst>
                                          <p:attrName>style.visibility</p:attrName>
                                        </p:attrNameLst>
                                      </p:cBhvr>
                                      <p:to>
                                        <p:strVal val="visible"/>
                                      </p:to>
                                    </p:set>
                                    <p:animEffect transition="in" filter="fade">
                                      <p:cBhvr>
                                        <p:cTn id="20" dur="500"/>
                                        <p:tgtEl>
                                          <p:spTgt spid="44"/>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p:cTn id="25" dur="1000" fill="hold"/>
                                        <p:tgtEl>
                                          <p:spTgt spid="2"/>
                                        </p:tgtEl>
                                        <p:attrNameLst>
                                          <p:attrName>ppt_w</p:attrName>
                                        </p:attrNameLst>
                                      </p:cBhvr>
                                      <p:tavLst>
                                        <p:tav tm="0">
                                          <p:val>
                                            <p:fltVal val="0"/>
                                          </p:val>
                                        </p:tav>
                                        <p:tav tm="100000">
                                          <p:val>
                                            <p:strVal val="#ppt_w"/>
                                          </p:val>
                                        </p:tav>
                                      </p:tavLst>
                                    </p:anim>
                                    <p:anim calcmode="lin" valueType="num">
                                      <p:cBhvr>
                                        <p:cTn id="26" dur="1000" fill="hold"/>
                                        <p:tgtEl>
                                          <p:spTgt spid="2"/>
                                        </p:tgtEl>
                                        <p:attrNameLst>
                                          <p:attrName>ppt_h</p:attrName>
                                        </p:attrNameLst>
                                      </p:cBhvr>
                                      <p:tavLst>
                                        <p:tav tm="0">
                                          <p:val>
                                            <p:fltVal val="0"/>
                                          </p:val>
                                        </p:tav>
                                        <p:tav tm="100000">
                                          <p:val>
                                            <p:strVal val="#ppt_h"/>
                                          </p:val>
                                        </p:tav>
                                      </p:tavLst>
                                    </p:anim>
                                    <p:animEffect transition="in" filter="fade">
                                      <p:cBhvr>
                                        <p:cTn id="27" dur="10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1" nodeType="clickEffect">
                                  <p:stCondLst>
                                    <p:cond delay="0"/>
                                  </p:stCondLst>
                                  <p:childTnLst>
                                    <p:animEffect transition="out" filter="fade">
                                      <p:cBhvr>
                                        <p:cTn id="31" dur="500"/>
                                        <p:tgtEl>
                                          <p:spTgt spid="2"/>
                                        </p:tgtEl>
                                      </p:cBhvr>
                                    </p:animEffect>
                                    <p:set>
                                      <p:cBhvr>
                                        <p:cTn id="32" dur="1" fill="hold">
                                          <p:stCondLst>
                                            <p:cond delay="499"/>
                                          </p:stCondLst>
                                        </p:cTn>
                                        <p:tgtEl>
                                          <p:spTgt spid="2"/>
                                        </p:tgtEl>
                                        <p:attrNameLst>
                                          <p:attrName>style.visibility</p:attrName>
                                        </p:attrNameLst>
                                      </p:cBhvr>
                                      <p:to>
                                        <p:strVal val="hidden"/>
                                      </p:to>
                                    </p:set>
                                  </p:childTnLst>
                                </p:cTn>
                              </p:par>
                            </p:childTnLst>
                          </p:cTn>
                        </p:par>
                        <p:par>
                          <p:cTn id="33" fill="hold">
                            <p:stCondLst>
                              <p:cond delay="500"/>
                            </p:stCondLst>
                            <p:childTnLst>
                              <p:par>
                                <p:cTn id="34" presetID="22" presetClass="entr" presetSubtype="8" fill="hold" nodeType="after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wipe(left)">
                                      <p:cBhvr>
                                        <p:cTn id="36" dur="2500"/>
                                        <p:tgtEl>
                                          <p:spTgt spid="11"/>
                                        </p:tgtEl>
                                      </p:cBhvr>
                                    </p:animEffect>
                                  </p:childTnLst>
                                </p:cTn>
                              </p:par>
                              <p:par>
                                <p:cTn id="37" presetID="22" presetClass="entr" presetSubtype="8" fill="hold" grpId="0" nodeType="withEffect">
                                  <p:stCondLst>
                                    <p:cond delay="0"/>
                                  </p:stCondLst>
                                  <p:childTnLst>
                                    <p:set>
                                      <p:cBhvr>
                                        <p:cTn id="38" dur="1" fill="hold">
                                          <p:stCondLst>
                                            <p:cond delay="0"/>
                                          </p:stCondLst>
                                        </p:cTn>
                                        <p:tgtEl>
                                          <p:spTgt spid="26"/>
                                        </p:tgtEl>
                                        <p:attrNameLst>
                                          <p:attrName>style.visibility</p:attrName>
                                        </p:attrNameLst>
                                      </p:cBhvr>
                                      <p:to>
                                        <p:strVal val="visible"/>
                                      </p:to>
                                    </p:set>
                                    <p:animEffect transition="in" filter="wipe(left)">
                                      <p:cBhvr>
                                        <p:cTn id="39" dur="2500"/>
                                        <p:tgtEl>
                                          <p:spTgt spid="26"/>
                                        </p:tgtEl>
                                      </p:cBhvr>
                                    </p:animEffect>
                                  </p:childTnLst>
                                </p:cTn>
                              </p:par>
                              <p:par>
                                <p:cTn id="40" presetID="22" presetClass="entr" presetSubtype="8" fill="hold" grpId="0" nodeType="withEffect">
                                  <p:stCondLst>
                                    <p:cond delay="0"/>
                                  </p:stCondLst>
                                  <p:childTnLst>
                                    <p:set>
                                      <p:cBhvr>
                                        <p:cTn id="41" dur="1" fill="hold">
                                          <p:stCondLst>
                                            <p:cond delay="0"/>
                                          </p:stCondLst>
                                        </p:cTn>
                                        <p:tgtEl>
                                          <p:spTgt spid="41"/>
                                        </p:tgtEl>
                                        <p:attrNameLst>
                                          <p:attrName>style.visibility</p:attrName>
                                        </p:attrNameLst>
                                      </p:cBhvr>
                                      <p:to>
                                        <p:strVal val="visible"/>
                                      </p:to>
                                    </p:set>
                                    <p:animEffect transition="in" filter="wipe(left)">
                                      <p:cBhvr>
                                        <p:cTn id="42" dur="2500"/>
                                        <p:tgtEl>
                                          <p:spTgt spid="41"/>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xit" presetSubtype="0" fill="hold" nodeType="clickEffect">
                                  <p:stCondLst>
                                    <p:cond delay="0"/>
                                  </p:stCondLst>
                                  <p:childTnLst>
                                    <p:animEffect transition="out" filter="fade">
                                      <p:cBhvr>
                                        <p:cTn id="46" dur="500"/>
                                        <p:tgtEl>
                                          <p:spTgt spid="11"/>
                                        </p:tgtEl>
                                      </p:cBhvr>
                                    </p:animEffect>
                                    <p:set>
                                      <p:cBhvr>
                                        <p:cTn id="47" dur="1" fill="hold">
                                          <p:stCondLst>
                                            <p:cond delay="499"/>
                                          </p:stCondLst>
                                        </p:cTn>
                                        <p:tgtEl>
                                          <p:spTgt spid="11"/>
                                        </p:tgtEl>
                                        <p:attrNameLst>
                                          <p:attrName>style.visibility</p:attrName>
                                        </p:attrNameLst>
                                      </p:cBhvr>
                                      <p:to>
                                        <p:strVal val="hidden"/>
                                      </p:to>
                                    </p:set>
                                  </p:childTnLst>
                                </p:cTn>
                              </p:par>
                              <p:par>
                                <p:cTn id="48" presetID="10" presetClass="exit" presetSubtype="0" fill="hold" grpId="1" nodeType="withEffect">
                                  <p:stCondLst>
                                    <p:cond delay="0"/>
                                  </p:stCondLst>
                                  <p:childTnLst>
                                    <p:animEffect transition="out" filter="fade">
                                      <p:cBhvr>
                                        <p:cTn id="49" dur="500"/>
                                        <p:tgtEl>
                                          <p:spTgt spid="26"/>
                                        </p:tgtEl>
                                      </p:cBhvr>
                                    </p:animEffect>
                                    <p:set>
                                      <p:cBhvr>
                                        <p:cTn id="50" dur="1" fill="hold">
                                          <p:stCondLst>
                                            <p:cond delay="499"/>
                                          </p:stCondLst>
                                        </p:cTn>
                                        <p:tgtEl>
                                          <p:spTgt spid="26"/>
                                        </p:tgtEl>
                                        <p:attrNameLst>
                                          <p:attrName>style.visibility</p:attrName>
                                        </p:attrNameLst>
                                      </p:cBhvr>
                                      <p:to>
                                        <p:strVal val="hidden"/>
                                      </p:to>
                                    </p:set>
                                  </p:childTnLst>
                                </p:cTn>
                              </p:par>
                              <p:par>
                                <p:cTn id="51" presetID="10" presetClass="exit" presetSubtype="0" fill="hold" grpId="1" nodeType="withEffect">
                                  <p:stCondLst>
                                    <p:cond delay="0"/>
                                  </p:stCondLst>
                                  <p:childTnLst>
                                    <p:animEffect transition="out" filter="fade">
                                      <p:cBhvr>
                                        <p:cTn id="52" dur="500"/>
                                        <p:tgtEl>
                                          <p:spTgt spid="41"/>
                                        </p:tgtEl>
                                      </p:cBhvr>
                                    </p:animEffect>
                                    <p:set>
                                      <p:cBhvr>
                                        <p:cTn id="53" dur="1" fill="hold">
                                          <p:stCondLst>
                                            <p:cond delay="499"/>
                                          </p:stCondLst>
                                        </p:cTn>
                                        <p:tgtEl>
                                          <p:spTgt spid="41"/>
                                        </p:tgtEl>
                                        <p:attrNameLst>
                                          <p:attrName>style.visibility</p:attrName>
                                        </p:attrNameLst>
                                      </p:cBhvr>
                                      <p:to>
                                        <p:strVal val="hidden"/>
                                      </p:to>
                                    </p:set>
                                  </p:childTnLst>
                                </p:cTn>
                              </p:par>
                              <p:par>
                                <p:cTn id="54" presetID="10" presetClass="exit" presetSubtype="0" fill="hold" nodeType="withEffect">
                                  <p:stCondLst>
                                    <p:cond delay="0"/>
                                  </p:stCondLst>
                                  <p:childTnLst>
                                    <p:animEffect transition="out" filter="fade">
                                      <p:cBhvr>
                                        <p:cTn id="55" dur="500"/>
                                        <p:tgtEl>
                                          <p:spTgt spid="11"/>
                                        </p:tgtEl>
                                      </p:cBhvr>
                                    </p:animEffect>
                                    <p:set>
                                      <p:cBhvr>
                                        <p:cTn id="56" dur="1" fill="hold">
                                          <p:stCondLst>
                                            <p:cond delay="499"/>
                                          </p:stCondLst>
                                        </p:cTn>
                                        <p:tgtEl>
                                          <p:spTgt spid="11"/>
                                        </p:tgtEl>
                                        <p:attrNameLst>
                                          <p:attrName>style.visibility</p:attrName>
                                        </p:attrNameLst>
                                      </p:cBhvr>
                                      <p:to>
                                        <p:strVal val="hidden"/>
                                      </p:to>
                                    </p:set>
                                  </p:childTnLst>
                                </p:cTn>
                              </p:par>
                              <p:par>
                                <p:cTn id="57" presetID="10" presetClass="exit" presetSubtype="0" fill="hold" grpId="2" nodeType="withEffect">
                                  <p:stCondLst>
                                    <p:cond delay="0"/>
                                  </p:stCondLst>
                                  <p:childTnLst>
                                    <p:animEffect transition="out" filter="fade">
                                      <p:cBhvr>
                                        <p:cTn id="58" dur="500"/>
                                        <p:tgtEl>
                                          <p:spTgt spid="26"/>
                                        </p:tgtEl>
                                      </p:cBhvr>
                                    </p:animEffect>
                                    <p:set>
                                      <p:cBhvr>
                                        <p:cTn id="59" dur="1" fill="hold">
                                          <p:stCondLst>
                                            <p:cond delay="499"/>
                                          </p:stCondLst>
                                        </p:cTn>
                                        <p:tgtEl>
                                          <p:spTgt spid="26"/>
                                        </p:tgtEl>
                                        <p:attrNameLst>
                                          <p:attrName>style.visibility</p:attrName>
                                        </p:attrNameLst>
                                      </p:cBhvr>
                                      <p:to>
                                        <p:strVal val="hidden"/>
                                      </p:to>
                                    </p:set>
                                  </p:childTnLst>
                                </p:cTn>
                              </p:par>
                              <p:par>
                                <p:cTn id="60" presetID="10" presetClass="entr" presetSubtype="0" fill="hold" grpId="0" nodeType="withEffect">
                                  <p:stCondLst>
                                    <p:cond delay="0"/>
                                  </p:stCondLst>
                                  <p:childTnLst>
                                    <p:set>
                                      <p:cBhvr>
                                        <p:cTn id="61" dur="1" fill="hold">
                                          <p:stCondLst>
                                            <p:cond delay="0"/>
                                          </p:stCondLst>
                                        </p:cTn>
                                        <p:tgtEl>
                                          <p:spTgt spid="35"/>
                                        </p:tgtEl>
                                        <p:attrNameLst>
                                          <p:attrName>style.visibility</p:attrName>
                                        </p:attrNameLst>
                                      </p:cBhvr>
                                      <p:to>
                                        <p:strVal val="visible"/>
                                      </p:to>
                                    </p:set>
                                    <p:animEffect transition="in" filter="fade">
                                      <p:cBhvr>
                                        <p:cTn id="62" dur="1000"/>
                                        <p:tgtEl>
                                          <p:spTgt spid="35"/>
                                        </p:tgtEl>
                                      </p:cBhvr>
                                    </p:animEffect>
                                  </p:childTnLst>
                                </p:cTn>
                              </p:par>
                            </p:childTnLst>
                          </p:cTn>
                        </p:par>
                        <p:par>
                          <p:cTn id="63" fill="hold">
                            <p:stCondLst>
                              <p:cond delay="1000"/>
                            </p:stCondLst>
                            <p:childTnLst>
                              <p:par>
                                <p:cTn id="64" presetID="10" presetClass="entr" presetSubtype="0" fill="hold" grpId="0" nodeType="afterEffect">
                                  <p:stCondLst>
                                    <p:cond delay="0"/>
                                  </p:stCondLst>
                                  <p:childTnLst>
                                    <p:set>
                                      <p:cBhvr>
                                        <p:cTn id="65" dur="1" fill="hold">
                                          <p:stCondLst>
                                            <p:cond delay="0"/>
                                          </p:stCondLst>
                                        </p:cTn>
                                        <p:tgtEl>
                                          <p:spTgt spid="32"/>
                                        </p:tgtEl>
                                        <p:attrNameLst>
                                          <p:attrName>style.visibility</p:attrName>
                                        </p:attrNameLst>
                                      </p:cBhvr>
                                      <p:to>
                                        <p:strVal val="visible"/>
                                      </p:to>
                                    </p:set>
                                    <p:animEffect transition="in" filter="fade">
                                      <p:cBhvr>
                                        <p:cTn id="66" dur="1000"/>
                                        <p:tgtEl>
                                          <p:spTgt spid="32"/>
                                        </p:tgtEl>
                                      </p:cBhvr>
                                    </p:animEffect>
                                  </p:childTnLst>
                                </p:cTn>
                              </p:par>
                            </p:childTnLst>
                          </p:cTn>
                        </p:par>
                        <p:par>
                          <p:cTn id="67" fill="hold">
                            <p:stCondLst>
                              <p:cond delay="2000"/>
                            </p:stCondLst>
                            <p:childTnLst>
                              <p:par>
                                <p:cTn id="68" presetID="10" presetClass="entr" presetSubtype="0" fill="hold" grpId="0" nodeType="afterEffect">
                                  <p:stCondLst>
                                    <p:cond delay="0"/>
                                  </p:stCondLst>
                                  <p:childTnLst>
                                    <p:set>
                                      <p:cBhvr>
                                        <p:cTn id="69" dur="1" fill="hold">
                                          <p:stCondLst>
                                            <p:cond delay="0"/>
                                          </p:stCondLst>
                                        </p:cTn>
                                        <p:tgtEl>
                                          <p:spTgt spid="33"/>
                                        </p:tgtEl>
                                        <p:attrNameLst>
                                          <p:attrName>style.visibility</p:attrName>
                                        </p:attrNameLst>
                                      </p:cBhvr>
                                      <p:to>
                                        <p:strVal val="visible"/>
                                      </p:to>
                                    </p:set>
                                    <p:animEffect transition="in" filter="fade">
                                      <p:cBhvr>
                                        <p:cTn id="70" dur="1000"/>
                                        <p:tgtEl>
                                          <p:spTgt spid="33"/>
                                        </p:tgtEl>
                                      </p:cBhvr>
                                    </p:animEffect>
                                  </p:childTnLst>
                                </p:cTn>
                              </p:par>
                            </p:childTnLst>
                          </p:cTn>
                        </p:par>
                        <p:par>
                          <p:cTn id="71" fill="hold">
                            <p:stCondLst>
                              <p:cond delay="3000"/>
                            </p:stCondLst>
                            <p:childTnLst>
                              <p:par>
                                <p:cTn id="72" presetID="10" presetClass="entr" presetSubtype="0" fill="hold" grpId="0" nodeType="afterEffect">
                                  <p:stCondLst>
                                    <p:cond delay="0"/>
                                  </p:stCondLst>
                                  <p:childTnLst>
                                    <p:set>
                                      <p:cBhvr>
                                        <p:cTn id="73" dur="1" fill="hold">
                                          <p:stCondLst>
                                            <p:cond delay="0"/>
                                          </p:stCondLst>
                                        </p:cTn>
                                        <p:tgtEl>
                                          <p:spTgt spid="34"/>
                                        </p:tgtEl>
                                        <p:attrNameLst>
                                          <p:attrName>style.visibility</p:attrName>
                                        </p:attrNameLst>
                                      </p:cBhvr>
                                      <p:to>
                                        <p:strVal val="visible"/>
                                      </p:to>
                                    </p:set>
                                    <p:animEffect transition="in" filter="fade">
                                      <p:cBhvr>
                                        <p:cTn id="74" dur="1000"/>
                                        <p:tgtEl>
                                          <p:spTgt spid="34"/>
                                        </p:tgtEl>
                                      </p:cBhvr>
                                    </p:animEffect>
                                  </p:childTnLst>
                                </p:cTn>
                              </p:par>
                            </p:childTnLst>
                          </p:cTn>
                        </p:par>
                        <p:par>
                          <p:cTn id="75" fill="hold">
                            <p:stCondLst>
                              <p:cond delay="4000"/>
                            </p:stCondLst>
                            <p:childTnLst>
                              <p:par>
                                <p:cTn id="76" presetID="10" presetClass="entr" presetSubtype="0" fill="hold" grpId="0" nodeType="afterEffect">
                                  <p:stCondLst>
                                    <p:cond delay="0"/>
                                  </p:stCondLst>
                                  <p:childTnLst>
                                    <p:set>
                                      <p:cBhvr>
                                        <p:cTn id="77" dur="1" fill="hold">
                                          <p:stCondLst>
                                            <p:cond delay="0"/>
                                          </p:stCondLst>
                                        </p:cTn>
                                        <p:tgtEl>
                                          <p:spTgt spid="31"/>
                                        </p:tgtEl>
                                        <p:attrNameLst>
                                          <p:attrName>style.visibility</p:attrName>
                                        </p:attrNameLst>
                                      </p:cBhvr>
                                      <p:to>
                                        <p:strVal val="visible"/>
                                      </p:to>
                                    </p:set>
                                    <p:animEffect transition="in" filter="fade">
                                      <p:cBhvr>
                                        <p:cTn id="78" dur="1000"/>
                                        <p:tgtEl>
                                          <p:spTgt spid="31"/>
                                        </p:tgtEl>
                                      </p:cBhvr>
                                    </p:animEffect>
                                  </p:childTnLst>
                                </p:cTn>
                              </p:par>
                            </p:childTnLst>
                          </p:cTn>
                        </p:par>
                      </p:childTnLst>
                    </p:cTn>
                  </p:par>
                  <p:par>
                    <p:cTn id="79" fill="hold">
                      <p:stCondLst>
                        <p:cond delay="indefinite"/>
                      </p:stCondLst>
                      <p:childTnLst>
                        <p:par>
                          <p:cTn id="80" fill="hold">
                            <p:stCondLst>
                              <p:cond delay="0"/>
                            </p:stCondLst>
                            <p:childTnLst>
                              <p:par>
                                <p:cTn id="81" presetID="10" presetClass="exit" presetSubtype="0" fill="hold" grpId="1" nodeType="clickEffect">
                                  <p:stCondLst>
                                    <p:cond delay="0"/>
                                  </p:stCondLst>
                                  <p:childTnLst>
                                    <p:animEffect transition="out" filter="fade">
                                      <p:cBhvr>
                                        <p:cTn id="82" dur="500"/>
                                        <p:tgtEl>
                                          <p:spTgt spid="35"/>
                                        </p:tgtEl>
                                      </p:cBhvr>
                                    </p:animEffect>
                                    <p:set>
                                      <p:cBhvr>
                                        <p:cTn id="83" dur="1" fill="hold">
                                          <p:stCondLst>
                                            <p:cond delay="499"/>
                                          </p:stCondLst>
                                        </p:cTn>
                                        <p:tgtEl>
                                          <p:spTgt spid="35"/>
                                        </p:tgtEl>
                                        <p:attrNameLst>
                                          <p:attrName>style.visibility</p:attrName>
                                        </p:attrNameLst>
                                      </p:cBhvr>
                                      <p:to>
                                        <p:strVal val="hidden"/>
                                      </p:to>
                                    </p:set>
                                  </p:childTnLst>
                                </p:cTn>
                              </p:par>
                              <p:par>
                                <p:cTn id="84" presetID="10" presetClass="exit" presetSubtype="0" fill="hold" grpId="1" nodeType="withEffect">
                                  <p:stCondLst>
                                    <p:cond delay="0"/>
                                  </p:stCondLst>
                                  <p:childTnLst>
                                    <p:animEffect transition="out" filter="fade">
                                      <p:cBhvr>
                                        <p:cTn id="85" dur="500"/>
                                        <p:tgtEl>
                                          <p:spTgt spid="32"/>
                                        </p:tgtEl>
                                      </p:cBhvr>
                                    </p:animEffect>
                                    <p:set>
                                      <p:cBhvr>
                                        <p:cTn id="86" dur="1" fill="hold">
                                          <p:stCondLst>
                                            <p:cond delay="499"/>
                                          </p:stCondLst>
                                        </p:cTn>
                                        <p:tgtEl>
                                          <p:spTgt spid="32"/>
                                        </p:tgtEl>
                                        <p:attrNameLst>
                                          <p:attrName>style.visibility</p:attrName>
                                        </p:attrNameLst>
                                      </p:cBhvr>
                                      <p:to>
                                        <p:strVal val="hidden"/>
                                      </p:to>
                                    </p:set>
                                  </p:childTnLst>
                                </p:cTn>
                              </p:par>
                              <p:par>
                                <p:cTn id="87" presetID="10" presetClass="exit" presetSubtype="0" fill="hold" grpId="1" nodeType="withEffect">
                                  <p:stCondLst>
                                    <p:cond delay="0"/>
                                  </p:stCondLst>
                                  <p:childTnLst>
                                    <p:animEffect transition="out" filter="fade">
                                      <p:cBhvr>
                                        <p:cTn id="88" dur="500"/>
                                        <p:tgtEl>
                                          <p:spTgt spid="33"/>
                                        </p:tgtEl>
                                      </p:cBhvr>
                                    </p:animEffect>
                                    <p:set>
                                      <p:cBhvr>
                                        <p:cTn id="89" dur="1" fill="hold">
                                          <p:stCondLst>
                                            <p:cond delay="499"/>
                                          </p:stCondLst>
                                        </p:cTn>
                                        <p:tgtEl>
                                          <p:spTgt spid="33"/>
                                        </p:tgtEl>
                                        <p:attrNameLst>
                                          <p:attrName>style.visibility</p:attrName>
                                        </p:attrNameLst>
                                      </p:cBhvr>
                                      <p:to>
                                        <p:strVal val="hidden"/>
                                      </p:to>
                                    </p:set>
                                  </p:childTnLst>
                                </p:cTn>
                              </p:par>
                              <p:par>
                                <p:cTn id="90" presetID="10" presetClass="exit" presetSubtype="0" fill="hold" grpId="1" nodeType="withEffect">
                                  <p:stCondLst>
                                    <p:cond delay="0"/>
                                  </p:stCondLst>
                                  <p:childTnLst>
                                    <p:animEffect transition="out" filter="fade">
                                      <p:cBhvr>
                                        <p:cTn id="91" dur="500"/>
                                        <p:tgtEl>
                                          <p:spTgt spid="34"/>
                                        </p:tgtEl>
                                      </p:cBhvr>
                                    </p:animEffect>
                                    <p:set>
                                      <p:cBhvr>
                                        <p:cTn id="92" dur="1" fill="hold">
                                          <p:stCondLst>
                                            <p:cond delay="499"/>
                                          </p:stCondLst>
                                        </p:cTn>
                                        <p:tgtEl>
                                          <p:spTgt spid="34"/>
                                        </p:tgtEl>
                                        <p:attrNameLst>
                                          <p:attrName>style.visibility</p:attrName>
                                        </p:attrNameLst>
                                      </p:cBhvr>
                                      <p:to>
                                        <p:strVal val="hidden"/>
                                      </p:to>
                                    </p:set>
                                  </p:childTnLst>
                                </p:cTn>
                              </p:par>
                              <p:par>
                                <p:cTn id="93" presetID="10" presetClass="exit" presetSubtype="0" fill="hold" grpId="1" nodeType="withEffect">
                                  <p:stCondLst>
                                    <p:cond delay="0"/>
                                  </p:stCondLst>
                                  <p:childTnLst>
                                    <p:animEffect transition="out" filter="fade">
                                      <p:cBhvr>
                                        <p:cTn id="94" dur="500"/>
                                        <p:tgtEl>
                                          <p:spTgt spid="31"/>
                                        </p:tgtEl>
                                      </p:cBhvr>
                                    </p:animEffect>
                                    <p:set>
                                      <p:cBhvr>
                                        <p:cTn id="95" dur="1" fill="hold">
                                          <p:stCondLst>
                                            <p:cond delay="499"/>
                                          </p:stCondLst>
                                        </p:cTn>
                                        <p:tgtEl>
                                          <p:spTgt spid="31"/>
                                        </p:tgtEl>
                                        <p:attrNameLst>
                                          <p:attrName>style.visibility</p:attrName>
                                        </p:attrNameLst>
                                      </p:cBhvr>
                                      <p:to>
                                        <p:strVal val="hidden"/>
                                      </p:to>
                                    </p:set>
                                  </p:childTnLst>
                                </p:cTn>
                              </p:par>
                            </p:childTnLst>
                          </p:cTn>
                        </p:par>
                        <p:par>
                          <p:cTn id="96" fill="hold">
                            <p:stCondLst>
                              <p:cond delay="500"/>
                            </p:stCondLst>
                            <p:childTnLst>
                              <p:par>
                                <p:cTn id="97" presetID="10" presetClass="entr" presetSubtype="0" fill="hold" grpId="3" nodeType="afterEffect">
                                  <p:stCondLst>
                                    <p:cond delay="0"/>
                                  </p:stCondLst>
                                  <p:childTnLst>
                                    <p:set>
                                      <p:cBhvr>
                                        <p:cTn id="98" dur="1" fill="hold">
                                          <p:stCondLst>
                                            <p:cond delay="0"/>
                                          </p:stCondLst>
                                        </p:cTn>
                                        <p:tgtEl>
                                          <p:spTgt spid="26"/>
                                        </p:tgtEl>
                                        <p:attrNameLst>
                                          <p:attrName>style.visibility</p:attrName>
                                        </p:attrNameLst>
                                      </p:cBhvr>
                                      <p:to>
                                        <p:strVal val="visible"/>
                                      </p:to>
                                    </p:set>
                                    <p:animEffect transition="in" filter="fade">
                                      <p:cBhvr>
                                        <p:cTn id="99" dur="1500"/>
                                        <p:tgtEl>
                                          <p:spTgt spid="26"/>
                                        </p:tgtEl>
                                      </p:cBhvr>
                                    </p:animEffect>
                                  </p:childTnLst>
                                </p:cTn>
                              </p:par>
                              <p:par>
                                <p:cTn id="100" presetID="10" presetClass="entr" presetSubtype="0" fill="hold" grpId="0" nodeType="withEffect">
                                  <p:stCondLst>
                                    <p:cond delay="0"/>
                                  </p:stCondLst>
                                  <p:childTnLst>
                                    <p:set>
                                      <p:cBhvr>
                                        <p:cTn id="101" dur="1" fill="hold">
                                          <p:stCondLst>
                                            <p:cond delay="0"/>
                                          </p:stCondLst>
                                        </p:cTn>
                                        <p:tgtEl>
                                          <p:spTgt spid="10"/>
                                        </p:tgtEl>
                                        <p:attrNameLst>
                                          <p:attrName>style.visibility</p:attrName>
                                        </p:attrNameLst>
                                      </p:cBhvr>
                                      <p:to>
                                        <p:strVal val="visible"/>
                                      </p:to>
                                    </p:set>
                                    <p:animEffect transition="in" filter="fade">
                                      <p:cBhvr>
                                        <p:cTn id="102" dur="1500"/>
                                        <p:tgtEl>
                                          <p:spTgt spid="10"/>
                                        </p:tgtEl>
                                      </p:cBhvr>
                                    </p:animEffect>
                                  </p:childTnLst>
                                </p:cTn>
                              </p:par>
                            </p:childTnLst>
                          </p:cTn>
                        </p:par>
                        <p:par>
                          <p:cTn id="103" fill="hold">
                            <p:stCondLst>
                              <p:cond delay="2000"/>
                            </p:stCondLst>
                            <p:childTnLst>
                              <p:par>
                                <p:cTn id="104" presetID="22" presetClass="entr" presetSubtype="8" fill="hold" grpId="0" nodeType="afterEffect">
                                  <p:stCondLst>
                                    <p:cond delay="0"/>
                                  </p:stCondLst>
                                  <p:childTnLst>
                                    <p:set>
                                      <p:cBhvr>
                                        <p:cTn id="105" dur="1" fill="hold">
                                          <p:stCondLst>
                                            <p:cond delay="0"/>
                                          </p:stCondLst>
                                        </p:cTn>
                                        <p:tgtEl>
                                          <p:spTgt spid="29"/>
                                        </p:tgtEl>
                                        <p:attrNameLst>
                                          <p:attrName>style.visibility</p:attrName>
                                        </p:attrNameLst>
                                      </p:cBhvr>
                                      <p:to>
                                        <p:strVal val="visible"/>
                                      </p:to>
                                    </p:set>
                                    <p:animEffect transition="in" filter="wipe(left)">
                                      <p:cBhvr>
                                        <p:cTn id="106" dur="1000"/>
                                        <p:tgtEl>
                                          <p:spTgt spid="29"/>
                                        </p:tgtEl>
                                      </p:cBhvr>
                                    </p:animEffect>
                                  </p:childTnLst>
                                </p:cTn>
                              </p:par>
                            </p:childTnLst>
                          </p:cTn>
                        </p:par>
                        <p:par>
                          <p:cTn id="107" fill="hold">
                            <p:stCondLst>
                              <p:cond delay="3000"/>
                            </p:stCondLst>
                            <p:childTnLst>
                              <p:par>
                                <p:cTn id="108" presetID="22" presetClass="entr" presetSubtype="8" fill="hold" grpId="0" nodeType="afterEffect">
                                  <p:stCondLst>
                                    <p:cond delay="0"/>
                                  </p:stCondLst>
                                  <p:childTnLst>
                                    <p:set>
                                      <p:cBhvr>
                                        <p:cTn id="109" dur="1" fill="hold">
                                          <p:stCondLst>
                                            <p:cond delay="0"/>
                                          </p:stCondLst>
                                        </p:cTn>
                                        <p:tgtEl>
                                          <p:spTgt spid="30"/>
                                        </p:tgtEl>
                                        <p:attrNameLst>
                                          <p:attrName>style.visibility</p:attrName>
                                        </p:attrNameLst>
                                      </p:cBhvr>
                                      <p:to>
                                        <p:strVal val="visible"/>
                                      </p:to>
                                    </p:set>
                                    <p:animEffect transition="in" filter="wipe(left)">
                                      <p:cBhvr>
                                        <p:cTn id="110" dur="1000"/>
                                        <p:tgtEl>
                                          <p:spTgt spid="30"/>
                                        </p:tgtEl>
                                      </p:cBhvr>
                                    </p:animEffect>
                                  </p:childTnLst>
                                </p:cTn>
                              </p:par>
                            </p:childTnLst>
                          </p:cTn>
                        </p:par>
                      </p:childTnLst>
                    </p:cTn>
                  </p:par>
                  <p:par>
                    <p:cTn id="111" fill="hold">
                      <p:stCondLst>
                        <p:cond delay="indefinite"/>
                      </p:stCondLst>
                      <p:childTnLst>
                        <p:par>
                          <p:cTn id="112" fill="hold">
                            <p:stCondLst>
                              <p:cond delay="0"/>
                            </p:stCondLst>
                            <p:childTnLst>
                              <p:par>
                                <p:cTn id="113" presetID="10" presetClass="exit" presetSubtype="0" fill="hold" grpId="1" nodeType="clickEffect">
                                  <p:stCondLst>
                                    <p:cond delay="0"/>
                                  </p:stCondLst>
                                  <p:childTnLst>
                                    <p:animEffect transition="out" filter="fade">
                                      <p:cBhvr>
                                        <p:cTn id="114" dur="500"/>
                                        <p:tgtEl>
                                          <p:spTgt spid="29"/>
                                        </p:tgtEl>
                                      </p:cBhvr>
                                    </p:animEffect>
                                    <p:set>
                                      <p:cBhvr>
                                        <p:cTn id="115" dur="1" fill="hold">
                                          <p:stCondLst>
                                            <p:cond delay="499"/>
                                          </p:stCondLst>
                                        </p:cTn>
                                        <p:tgtEl>
                                          <p:spTgt spid="29"/>
                                        </p:tgtEl>
                                        <p:attrNameLst>
                                          <p:attrName>style.visibility</p:attrName>
                                        </p:attrNameLst>
                                      </p:cBhvr>
                                      <p:to>
                                        <p:strVal val="hidden"/>
                                      </p:to>
                                    </p:set>
                                  </p:childTnLst>
                                </p:cTn>
                              </p:par>
                              <p:par>
                                <p:cTn id="116" presetID="10" presetClass="exit" presetSubtype="0" fill="hold" grpId="1" nodeType="withEffect">
                                  <p:stCondLst>
                                    <p:cond delay="0"/>
                                  </p:stCondLst>
                                  <p:childTnLst>
                                    <p:animEffect transition="out" filter="fade">
                                      <p:cBhvr>
                                        <p:cTn id="117" dur="500"/>
                                        <p:tgtEl>
                                          <p:spTgt spid="30"/>
                                        </p:tgtEl>
                                      </p:cBhvr>
                                    </p:animEffect>
                                    <p:set>
                                      <p:cBhvr>
                                        <p:cTn id="118" dur="1" fill="hold">
                                          <p:stCondLst>
                                            <p:cond delay="499"/>
                                          </p:stCondLst>
                                        </p:cTn>
                                        <p:tgtEl>
                                          <p:spTgt spid="30"/>
                                        </p:tgtEl>
                                        <p:attrNameLst>
                                          <p:attrName>style.visibility</p:attrName>
                                        </p:attrNameLst>
                                      </p:cBhvr>
                                      <p:to>
                                        <p:strVal val="hidden"/>
                                      </p:to>
                                    </p:set>
                                  </p:childTnLst>
                                </p:cTn>
                              </p:par>
                              <p:par>
                                <p:cTn id="119" presetID="22" presetClass="entr" presetSubtype="8" fill="hold" grpId="0" nodeType="withEffect">
                                  <p:stCondLst>
                                    <p:cond delay="0"/>
                                  </p:stCondLst>
                                  <p:childTnLst>
                                    <p:set>
                                      <p:cBhvr>
                                        <p:cTn id="120" dur="1" fill="hold">
                                          <p:stCondLst>
                                            <p:cond delay="0"/>
                                          </p:stCondLst>
                                        </p:cTn>
                                        <p:tgtEl>
                                          <p:spTgt spid="39"/>
                                        </p:tgtEl>
                                        <p:attrNameLst>
                                          <p:attrName>style.visibility</p:attrName>
                                        </p:attrNameLst>
                                      </p:cBhvr>
                                      <p:to>
                                        <p:strVal val="visible"/>
                                      </p:to>
                                    </p:set>
                                    <p:animEffect transition="in" filter="wipe(left)">
                                      <p:cBhvr>
                                        <p:cTn id="121" dur="1000"/>
                                        <p:tgtEl>
                                          <p:spTgt spid="39"/>
                                        </p:tgtEl>
                                      </p:cBhvr>
                                    </p:animEffect>
                                  </p:childTnLst>
                                </p:cTn>
                              </p:par>
                            </p:childTnLst>
                          </p:cTn>
                        </p:par>
                      </p:childTnLst>
                    </p:cTn>
                  </p:par>
                  <p:par>
                    <p:cTn id="122" fill="hold">
                      <p:stCondLst>
                        <p:cond delay="indefinite"/>
                      </p:stCondLst>
                      <p:childTnLst>
                        <p:par>
                          <p:cTn id="123" fill="hold">
                            <p:stCondLst>
                              <p:cond delay="0"/>
                            </p:stCondLst>
                            <p:childTnLst>
                              <p:par>
                                <p:cTn id="124" presetID="10" presetClass="entr" presetSubtype="0" fill="hold" grpId="0" nodeType="clickEffect">
                                  <p:stCondLst>
                                    <p:cond delay="0"/>
                                  </p:stCondLst>
                                  <p:childTnLst>
                                    <p:set>
                                      <p:cBhvr>
                                        <p:cTn id="125" dur="1" fill="hold">
                                          <p:stCondLst>
                                            <p:cond delay="0"/>
                                          </p:stCondLst>
                                        </p:cTn>
                                        <p:tgtEl>
                                          <p:spTgt spid="37"/>
                                        </p:tgtEl>
                                        <p:attrNameLst>
                                          <p:attrName>style.visibility</p:attrName>
                                        </p:attrNameLst>
                                      </p:cBhvr>
                                      <p:to>
                                        <p:strVal val="visible"/>
                                      </p:to>
                                    </p:set>
                                    <p:animEffect transition="in" filter="fade">
                                      <p:cBhvr>
                                        <p:cTn id="126" dur="1000"/>
                                        <p:tgtEl>
                                          <p:spTgt spid="37"/>
                                        </p:tgtEl>
                                      </p:cBhvr>
                                    </p:animEffect>
                                  </p:childTnLst>
                                </p:cTn>
                              </p:par>
                              <p:par>
                                <p:cTn id="127" presetID="10" presetClass="exit" presetSubtype="0" fill="hold" grpId="1" nodeType="withEffect">
                                  <p:stCondLst>
                                    <p:cond delay="0"/>
                                  </p:stCondLst>
                                  <p:childTnLst>
                                    <p:animEffect transition="out" filter="fade">
                                      <p:cBhvr>
                                        <p:cTn id="128" dur="500"/>
                                        <p:tgtEl>
                                          <p:spTgt spid="39"/>
                                        </p:tgtEl>
                                      </p:cBhvr>
                                    </p:animEffect>
                                    <p:set>
                                      <p:cBhvr>
                                        <p:cTn id="129" dur="1" fill="hold">
                                          <p:stCondLst>
                                            <p:cond delay="499"/>
                                          </p:stCondLst>
                                        </p:cTn>
                                        <p:tgtEl>
                                          <p:spTgt spid="3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0" fill="hold" display="0">
                  <p:stCondLst>
                    <p:cond delay="indefinite"/>
                  </p:stCondLst>
                  <p:endCondLst>
                    <p:cond evt="onStopAudio" delay="0">
                      <p:tgtEl>
                        <p:sldTgt/>
                      </p:tgtEl>
                    </p:cond>
                  </p:endCondLst>
                </p:cTn>
                <p:tgtEl>
                  <p:spTgt spid="3"/>
                </p:tgtEl>
              </p:cMediaNode>
            </p:audio>
          </p:childTnLst>
        </p:cTn>
      </p:par>
    </p:tnLst>
    <p:bldLst>
      <p:bldGraphic spid="42" grpId="0">
        <p:bldAsOne/>
      </p:bldGraphic>
      <p:bldGraphic spid="36" grpId="0">
        <p:bldAsOne/>
      </p:bldGraphic>
      <p:bldP spid="50" grpId="0"/>
      <p:bldP spid="10" grpId="0" animBg="1"/>
      <p:bldP spid="26" grpId="0" animBg="1"/>
      <p:bldP spid="26" grpId="1" animBg="1"/>
      <p:bldP spid="26" grpId="2" animBg="1"/>
      <p:bldP spid="26" grpId="3" animBg="1"/>
      <p:bldP spid="32" grpId="0"/>
      <p:bldP spid="32" grpId="1"/>
      <p:bldP spid="33" grpId="0"/>
      <p:bldP spid="33" grpId="1"/>
      <p:bldP spid="34" grpId="0"/>
      <p:bldP spid="34" grpId="1"/>
      <p:bldP spid="35" grpId="0"/>
      <p:bldP spid="35" grpId="1"/>
      <p:bldP spid="29" grpId="0"/>
      <p:bldP spid="29" grpId="1"/>
      <p:bldP spid="30" grpId="0"/>
      <p:bldP spid="30" grpId="1"/>
      <p:bldP spid="31" grpId="0"/>
      <p:bldP spid="31" grpId="1"/>
      <p:bldP spid="39" grpId="0" animBg="1"/>
      <p:bldP spid="39" grpId="1" animBg="1"/>
      <p:bldP spid="41" grpId="0" animBg="1"/>
      <p:bldP spid="41" grpId="1" animBg="1"/>
      <p:bldP spid="2" grpId="0" animBg="1"/>
      <p:bldP spid="2" grpId="1" animBg="1"/>
      <p:bldP spid="37" grpId="0" animBg="1"/>
      <p:bldP spid="4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6" name="Chart 35">
            <a:extLst>
              <a:ext uri="{FF2B5EF4-FFF2-40B4-BE49-F238E27FC236}">
                <a16:creationId xmlns:a16="http://schemas.microsoft.com/office/drawing/2014/main" id="{5107BA0B-200F-4C48-B9DD-3487E3A065A6}"/>
              </a:ext>
            </a:extLst>
          </p:cNvPr>
          <p:cNvGraphicFramePr>
            <a:graphicFrameLocks/>
          </p:cNvGraphicFramePr>
          <p:nvPr/>
        </p:nvGraphicFramePr>
        <p:xfrm>
          <a:off x="317711" y="869490"/>
          <a:ext cx="8508578" cy="4101573"/>
        </p:xfrm>
        <a:graphic>
          <a:graphicData uri="http://schemas.openxmlformats.org/drawingml/2006/chart">
            <c:chart xmlns:c="http://schemas.openxmlformats.org/drawingml/2006/chart" xmlns:r="http://schemas.openxmlformats.org/officeDocument/2006/relationships" r:id="rId6"/>
          </a:graphicData>
        </a:graphic>
      </p:graphicFrame>
      <p:sp>
        <p:nvSpPr>
          <p:cNvPr id="50" name="Title 1"/>
          <p:cNvSpPr txBox="1">
            <a:spLocks/>
          </p:cNvSpPr>
          <p:nvPr/>
        </p:nvSpPr>
        <p:spPr>
          <a:xfrm>
            <a:off x="1447800" y="209550"/>
            <a:ext cx="6248400" cy="437877"/>
          </a:xfrm>
          <a:prstGeom prst="rect">
            <a:avLst/>
          </a:prstGeom>
          <a:noFill/>
          <a:ln w="9525">
            <a:noFill/>
            <a:miter lim="800000"/>
            <a:headEnd/>
            <a:tailEnd/>
          </a:ln>
          <a:effectLst/>
        </p:spPr>
        <p:txBody>
          <a:bodyPr anchor="b" anchorCtr="1"/>
          <a:lstStyle>
            <a:defPPr>
              <a:defRPr lang="en-US"/>
            </a:defPPr>
            <a:lvl1pPr marL="0" marR="0" lvl="0" indent="0" algn="ctr" defTabSz="914400" eaLnBrk="1" latinLnBrk="0" hangingPunct="1">
              <a:lnSpc>
                <a:spcPts val="2500"/>
              </a:lnSpc>
              <a:buClrTx/>
              <a:buSzTx/>
              <a:buFontTx/>
              <a:buNone/>
              <a:tabLst/>
              <a:defRPr kumimoji="0" sz="3200" b="1" i="0" u="none" strike="noStrike" cap="none" spc="0" normalizeH="0" baseline="0">
                <a:ln>
                  <a:noFill/>
                </a:ln>
                <a:solidFill>
                  <a:srgbClr val="737300">
                    <a:lumMod val="20000"/>
                    <a:lumOff val="80000"/>
                  </a:srgbClr>
                </a:solidFill>
                <a:effectLst>
                  <a:outerShdw blurRad="38100" dist="38100" dir="2700000" algn="tl">
                    <a:srgbClr val="000000"/>
                  </a:outerShdw>
                </a:effectLst>
                <a:uLnTx/>
                <a:uFillTx/>
                <a:latin typeface="Arial"/>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3200" b="1" i="0" u="none" strike="noStrike" kern="1200" cap="small" spc="0" normalizeH="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Global Energy Mix</a:t>
            </a:r>
          </a:p>
        </p:txBody>
      </p:sp>
      <p:sp>
        <p:nvSpPr>
          <p:cNvPr id="40" name="Rectangle 39">
            <a:extLst>
              <a:ext uri="{FF2B5EF4-FFF2-40B4-BE49-F238E27FC236}">
                <a16:creationId xmlns:a16="http://schemas.microsoft.com/office/drawing/2014/main" id="{FD58DB81-D3FC-44AD-9174-0D2B92D83624}"/>
              </a:ext>
            </a:extLst>
          </p:cNvPr>
          <p:cNvSpPr/>
          <p:nvPr/>
        </p:nvSpPr>
        <p:spPr>
          <a:xfrm>
            <a:off x="2340202" y="484771"/>
            <a:ext cx="4552849" cy="461665"/>
          </a:xfrm>
          <a:prstGeom prst="rect">
            <a:avLst/>
          </a:prstGeom>
          <a:noFill/>
        </p:spPr>
        <p:txBody>
          <a:bodyPr wrap="none">
            <a:spAutoFit/>
          </a:bodyPr>
          <a:lstStyle/>
          <a:p>
            <a:pPr algn="ctr">
              <a:defRPr sz="1680" b="1" i="0" u="none" strike="noStrike" kern="1200" spc="0" baseline="0">
                <a:solidFill>
                  <a:srgbClr val="FFFF00"/>
                </a:solidFill>
                <a:latin typeface="+mn-lt"/>
                <a:ea typeface="+mn-ea"/>
                <a:cs typeface="+mn-cs"/>
              </a:defRPr>
            </a:pPr>
            <a:r>
              <a:rPr lang="en-US" sz="2400" b="1" cap="small" dirty="0">
                <a:solidFill>
                  <a:srgbClr val="CCFFCC"/>
                </a:solidFill>
              </a:rPr>
              <a:t>~30% “Renewable” in 2064</a:t>
            </a:r>
          </a:p>
        </p:txBody>
      </p:sp>
      <p:sp>
        <p:nvSpPr>
          <p:cNvPr id="43" name="TextBox 66">
            <a:extLst>
              <a:ext uri="{FF2B5EF4-FFF2-40B4-BE49-F238E27FC236}">
                <a16:creationId xmlns:a16="http://schemas.microsoft.com/office/drawing/2014/main" id="{E862334A-A476-4402-A0C3-26F2EEA20B24}"/>
              </a:ext>
            </a:extLst>
          </p:cNvPr>
          <p:cNvSpPr txBox="1">
            <a:spLocks noChangeArrowheads="1"/>
          </p:cNvSpPr>
          <p:nvPr/>
        </p:nvSpPr>
        <p:spPr bwMode="auto">
          <a:xfrm>
            <a:off x="228600" y="4933950"/>
            <a:ext cx="47914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itchFamily="2" charset="2"/>
              <a:buChar char="n"/>
              <a:defRPr sz="3200">
                <a:solidFill>
                  <a:schemeClr val="tx1"/>
                </a:solidFill>
                <a:latin typeface="Tahoma" pitchFamily="34" charset="0"/>
              </a:defRPr>
            </a:lvl1pPr>
            <a:lvl2pPr marL="742950" indent="-285750">
              <a:spcBef>
                <a:spcPct val="20000"/>
              </a:spcBef>
              <a:buClr>
                <a:schemeClr val="tx1"/>
              </a:buClr>
              <a:buSzPct val="65000"/>
              <a:buFont typeface="Wingdings" pitchFamily="2" charset="2"/>
              <a:buChar char="n"/>
              <a:defRPr sz="2800">
                <a:solidFill>
                  <a:schemeClr val="tx1"/>
                </a:solidFill>
                <a:latin typeface="Tahoma" pitchFamily="34" charset="0"/>
              </a:defRPr>
            </a:lvl2pPr>
            <a:lvl3pPr marL="1143000" indent="-228600">
              <a:spcBef>
                <a:spcPct val="20000"/>
              </a:spcBef>
              <a:buClr>
                <a:schemeClr val="accent2"/>
              </a:buClr>
              <a:buSzPct val="65000"/>
              <a:buFont typeface="Wingdings" pitchFamily="2" charset="2"/>
              <a:buChar char="n"/>
              <a:defRPr sz="2400">
                <a:solidFill>
                  <a:schemeClr val="tx1"/>
                </a:solidFill>
                <a:latin typeface="Tahoma" pitchFamily="34" charset="0"/>
              </a:defRPr>
            </a:lvl3pPr>
            <a:lvl4pPr marL="1600200" indent="-228600">
              <a:spcBef>
                <a:spcPct val="20000"/>
              </a:spcBef>
              <a:buClr>
                <a:schemeClr val="tx1"/>
              </a:buClr>
              <a:buSzPct val="65000"/>
              <a:buFont typeface="Wingdings" pitchFamily="2" charset="2"/>
              <a:buChar char="n"/>
              <a:defRPr sz="2000">
                <a:solidFill>
                  <a:schemeClr val="tx1"/>
                </a:solidFill>
                <a:latin typeface="Tahoma" pitchFamily="34" charset="0"/>
              </a:defRPr>
            </a:lvl4pPr>
            <a:lvl5pPr marL="2057400" indent="-228600">
              <a:spcBef>
                <a:spcPct val="20000"/>
              </a:spcBef>
              <a:buClr>
                <a:schemeClr val="folHlink"/>
              </a:buClr>
              <a:buSzPct val="65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folHlink"/>
              </a:buClr>
              <a:buSzPct val="65000"/>
              <a:buFont typeface="Wingdings" pitchFamily="2" charset="2"/>
              <a:buChar char="n"/>
              <a:defRPr sz="2000">
                <a:solidFill>
                  <a:schemeClr val="tx1"/>
                </a:solidFill>
                <a:latin typeface="Tahoma"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Data: BP Statistical View of World Energy </a:t>
            </a:r>
            <a:r>
              <a:rPr kumimoji="0" 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(2020). </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Analysis Tinker 2022</a:t>
            </a:r>
          </a:p>
        </p:txBody>
      </p:sp>
      <p:sp>
        <p:nvSpPr>
          <p:cNvPr id="37" name="Rectangle 36">
            <a:extLst>
              <a:ext uri="{FF2B5EF4-FFF2-40B4-BE49-F238E27FC236}">
                <a16:creationId xmlns:a16="http://schemas.microsoft.com/office/drawing/2014/main" id="{BBFA31A4-E5E5-4AE7-9EB4-F74861366A40}"/>
              </a:ext>
            </a:extLst>
          </p:cNvPr>
          <p:cNvSpPr/>
          <p:nvPr/>
        </p:nvSpPr>
        <p:spPr>
          <a:xfrm>
            <a:off x="1568626" y="1167656"/>
            <a:ext cx="6096000" cy="2800767"/>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Can we produce the oil and gas required to deliver the energy the world needs?</a:t>
            </a:r>
          </a:p>
        </p:txBody>
      </p:sp>
      <p:pic>
        <p:nvPicPr>
          <p:cNvPr id="2" name="Audio 1">
            <a:hlinkClick r:id="" action="ppaction://media"/>
            <a:extLst>
              <a:ext uri="{FF2B5EF4-FFF2-40B4-BE49-F238E27FC236}">
                <a16:creationId xmlns:a16="http://schemas.microsoft.com/office/drawing/2014/main" id="{5D89E42E-39FA-4532-A1DE-79641CD8F353}"/>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1052549145"/>
      </p:ext>
    </p:extLst>
  </p:cSld>
  <p:clrMapOvr>
    <a:masterClrMapping/>
  </p:clrMapOvr>
  <mc:AlternateContent xmlns:mc="http://schemas.openxmlformats.org/markup-compatibility/2006" xmlns:p14="http://schemas.microsoft.com/office/powerpoint/2010/main">
    <mc:Choice Requires="p14">
      <p:transition spd="med" p14:dur="700" advTm="11226">
        <p:fade/>
      </p:transition>
    </mc:Choice>
    <mc:Fallback xmlns="">
      <p:transition spd="med" advTm="1122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7"/>
                                        </p:tgtEl>
                                        <p:attrNameLst>
                                          <p:attrName>style.visibility</p:attrName>
                                        </p:attrNameLst>
                                      </p:cBhvr>
                                      <p:to>
                                        <p:strVal val="visible"/>
                                      </p:to>
                                    </p:set>
                                    <p:animEffect transition="in" filter="fade">
                                      <p:cBhvr>
                                        <p:cTn id="11" dur="10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2"/>
                </p:tgtEl>
              </p:cMediaNode>
            </p:audio>
          </p:childTnLst>
        </p:cTn>
      </p:par>
    </p:tnLst>
    <p:bldLst>
      <p:bldP spid="37"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 name="Rectangle 146">
            <a:extLst>
              <a:ext uri="{FF2B5EF4-FFF2-40B4-BE49-F238E27FC236}">
                <a16:creationId xmlns:a16="http://schemas.microsoft.com/office/drawing/2014/main" id="{FC2E77DF-1CE5-4B57-A931-2E31A471F892}"/>
              </a:ext>
            </a:extLst>
          </p:cNvPr>
          <p:cNvSpPr/>
          <p:nvPr/>
        </p:nvSpPr>
        <p:spPr bwMode="auto">
          <a:xfrm rot="10800000" flipV="1">
            <a:off x="5157759" y="1758057"/>
            <a:ext cx="3474720" cy="2377440"/>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48" name="TextBox 136">
            <a:extLst>
              <a:ext uri="{FF2B5EF4-FFF2-40B4-BE49-F238E27FC236}">
                <a16:creationId xmlns:a16="http://schemas.microsoft.com/office/drawing/2014/main" id="{648AAAB8-7D4F-4C65-B6BC-A5212DBA4AC9}"/>
              </a:ext>
            </a:extLst>
          </p:cNvPr>
          <p:cNvSpPr txBox="1">
            <a:spLocks noChangeArrowheads="1"/>
          </p:cNvSpPr>
          <p:nvPr/>
        </p:nvSpPr>
        <p:spPr bwMode="auto">
          <a:xfrm>
            <a:off x="4495800" y="1601353"/>
            <a:ext cx="614234"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500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49" name="Straight Connector 148">
            <a:extLst>
              <a:ext uri="{FF2B5EF4-FFF2-40B4-BE49-F238E27FC236}">
                <a16:creationId xmlns:a16="http://schemas.microsoft.com/office/drawing/2014/main" id="{4843B62F-1726-496A-A7D1-DCBE93EC717E}"/>
              </a:ext>
            </a:extLst>
          </p:cNvPr>
          <p:cNvCxnSpPr>
            <a:cxnSpLocks/>
          </p:cNvCxnSpPr>
          <p:nvPr/>
        </p:nvCxnSpPr>
        <p:spPr bwMode="auto">
          <a:xfrm>
            <a:off x="5069664" y="1758057"/>
            <a:ext cx="91440" cy="0"/>
          </a:xfrm>
          <a:prstGeom prst="line">
            <a:avLst/>
          </a:prstGeom>
          <a:noFill/>
          <a:ln w="12700" cap="flat" cmpd="sng" algn="ctr">
            <a:solidFill>
              <a:schemeClr val="tx1"/>
            </a:solidFill>
            <a:prstDash val="solid"/>
            <a:round/>
            <a:headEnd type="none" w="med" len="med"/>
            <a:tailEnd type="none" w="med" len="med"/>
          </a:ln>
          <a:effectLst/>
        </p:spPr>
      </p:cxnSp>
      <p:sp>
        <p:nvSpPr>
          <p:cNvPr id="150" name="TextBox 136">
            <a:extLst>
              <a:ext uri="{FF2B5EF4-FFF2-40B4-BE49-F238E27FC236}">
                <a16:creationId xmlns:a16="http://schemas.microsoft.com/office/drawing/2014/main" id="{C50BD7CC-EDF9-4DAB-96A8-B18C7CA883C5}"/>
              </a:ext>
            </a:extLst>
          </p:cNvPr>
          <p:cNvSpPr txBox="1">
            <a:spLocks noChangeArrowheads="1"/>
          </p:cNvSpPr>
          <p:nvPr/>
        </p:nvSpPr>
        <p:spPr bwMode="auto">
          <a:xfrm>
            <a:off x="4495801" y="3973023"/>
            <a:ext cx="614234"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51" name="Straight Connector 150">
            <a:extLst>
              <a:ext uri="{FF2B5EF4-FFF2-40B4-BE49-F238E27FC236}">
                <a16:creationId xmlns:a16="http://schemas.microsoft.com/office/drawing/2014/main" id="{0B7740FE-75DA-46C1-897C-9330737DD6B1}"/>
              </a:ext>
            </a:extLst>
          </p:cNvPr>
          <p:cNvCxnSpPr>
            <a:cxnSpLocks/>
          </p:cNvCxnSpPr>
          <p:nvPr/>
        </p:nvCxnSpPr>
        <p:spPr bwMode="auto">
          <a:xfrm>
            <a:off x="5069664" y="4135498"/>
            <a:ext cx="91440" cy="0"/>
          </a:xfrm>
          <a:prstGeom prst="line">
            <a:avLst/>
          </a:prstGeom>
          <a:noFill/>
          <a:ln w="12700" cap="flat" cmpd="sng" algn="ctr">
            <a:solidFill>
              <a:schemeClr val="tx1"/>
            </a:solidFill>
            <a:prstDash val="solid"/>
            <a:round/>
            <a:headEnd type="none" w="med" len="med"/>
            <a:tailEnd type="none" w="med" len="med"/>
          </a:ln>
          <a:effectLst/>
        </p:spPr>
      </p:cxnSp>
      <p:sp>
        <p:nvSpPr>
          <p:cNvPr id="153" name="TextBox 136">
            <a:extLst>
              <a:ext uri="{FF2B5EF4-FFF2-40B4-BE49-F238E27FC236}">
                <a16:creationId xmlns:a16="http://schemas.microsoft.com/office/drawing/2014/main" id="{5EA943B8-E571-447F-A9BA-DA25EB57928D}"/>
              </a:ext>
            </a:extLst>
          </p:cNvPr>
          <p:cNvSpPr txBox="1">
            <a:spLocks noChangeArrowheads="1"/>
          </p:cNvSpPr>
          <p:nvPr/>
        </p:nvSpPr>
        <p:spPr bwMode="auto">
          <a:xfrm>
            <a:off x="4495800" y="3498689"/>
            <a:ext cx="614234"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54" name="Straight Connector 153">
            <a:extLst>
              <a:ext uri="{FF2B5EF4-FFF2-40B4-BE49-F238E27FC236}">
                <a16:creationId xmlns:a16="http://schemas.microsoft.com/office/drawing/2014/main" id="{990B3CAF-EB07-4E3B-9001-589209071BB7}"/>
              </a:ext>
            </a:extLst>
          </p:cNvPr>
          <p:cNvCxnSpPr>
            <a:cxnSpLocks/>
          </p:cNvCxnSpPr>
          <p:nvPr/>
        </p:nvCxnSpPr>
        <p:spPr bwMode="auto">
          <a:xfrm>
            <a:off x="5069664" y="3660009"/>
            <a:ext cx="91440" cy="0"/>
          </a:xfrm>
          <a:prstGeom prst="line">
            <a:avLst/>
          </a:prstGeom>
          <a:noFill/>
          <a:ln w="12700" cap="flat" cmpd="sng" algn="ctr">
            <a:solidFill>
              <a:schemeClr val="tx1"/>
            </a:solidFill>
            <a:prstDash val="solid"/>
            <a:round/>
            <a:headEnd type="none" w="med" len="med"/>
            <a:tailEnd type="none" w="med" len="med"/>
          </a:ln>
          <a:effectLst/>
        </p:spPr>
      </p:cxnSp>
      <p:sp>
        <p:nvSpPr>
          <p:cNvPr id="162" name="TextBox 136">
            <a:extLst>
              <a:ext uri="{FF2B5EF4-FFF2-40B4-BE49-F238E27FC236}">
                <a16:creationId xmlns:a16="http://schemas.microsoft.com/office/drawing/2014/main" id="{32CB7567-7406-48B1-AD5E-6E92D55BD9FF}"/>
              </a:ext>
            </a:extLst>
          </p:cNvPr>
          <p:cNvSpPr txBox="1">
            <a:spLocks noChangeArrowheads="1"/>
          </p:cNvSpPr>
          <p:nvPr/>
        </p:nvSpPr>
        <p:spPr bwMode="auto">
          <a:xfrm>
            <a:off x="4495800" y="3024355"/>
            <a:ext cx="614234"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63" name="Straight Connector 162">
            <a:extLst>
              <a:ext uri="{FF2B5EF4-FFF2-40B4-BE49-F238E27FC236}">
                <a16:creationId xmlns:a16="http://schemas.microsoft.com/office/drawing/2014/main" id="{DB349A23-9C34-457C-9CC8-D6A8521DC017}"/>
              </a:ext>
            </a:extLst>
          </p:cNvPr>
          <p:cNvCxnSpPr>
            <a:cxnSpLocks/>
          </p:cNvCxnSpPr>
          <p:nvPr/>
        </p:nvCxnSpPr>
        <p:spPr bwMode="auto">
          <a:xfrm>
            <a:off x="5069664" y="3184521"/>
            <a:ext cx="91440" cy="0"/>
          </a:xfrm>
          <a:prstGeom prst="line">
            <a:avLst/>
          </a:prstGeom>
          <a:noFill/>
          <a:ln w="12700" cap="flat" cmpd="sng" algn="ctr">
            <a:solidFill>
              <a:schemeClr val="tx1"/>
            </a:solidFill>
            <a:prstDash val="solid"/>
            <a:round/>
            <a:headEnd type="none" w="med" len="med"/>
            <a:tailEnd type="none" w="med" len="med"/>
          </a:ln>
          <a:effectLst/>
        </p:spPr>
      </p:cxnSp>
      <p:sp>
        <p:nvSpPr>
          <p:cNvPr id="164" name="TextBox 136">
            <a:extLst>
              <a:ext uri="{FF2B5EF4-FFF2-40B4-BE49-F238E27FC236}">
                <a16:creationId xmlns:a16="http://schemas.microsoft.com/office/drawing/2014/main" id="{211A6491-40B4-45CC-B86D-0FF510678BD5}"/>
              </a:ext>
            </a:extLst>
          </p:cNvPr>
          <p:cNvSpPr txBox="1">
            <a:spLocks noChangeArrowheads="1"/>
          </p:cNvSpPr>
          <p:nvPr/>
        </p:nvSpPr>
        <p:spPr bwMode="auto">
          <a:xfrm>
            <a:off x="4495800" y="2550021"/>
            <a:ext cx="614234"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300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65" name="Straight Connector 164">
            <a:extLst>
              <a:ext uri="{FF2B5EF4-FFF2-40B4-BE49-F238E27FC236}">
                <a16:creationId xmlns:a16="http://schemas.microsoft.com/office/drawing/2014/main" id="{F69DDE22-D25D-4BA2-BABD-82024BDC338B}"/>
              </a:ext>
            </a:extLst>
          </p:cNvPr>
          <p:cNvCxnSpPr>
            <a:cxnSpLocks/>
          </p:cNvCxnSpPr>
          <p:nvPr/>
        </p:nvCxnSpPr>
        <p:spPr bwMode="auto">
          <a:xfrm>
            <a:off x="5069664" y="2709033"/>
            <a:ext cx="91440" cy="0"/>
          </a:xfrm>
          <a:prstGeom prst="line">
            <a:avLst/>
          </a:prstGeom>
          <a:noFill/>
          <a:ln w="12700" cap="flat" cmpd="sng" algn="ctr">
            <a:solidFill>
              <a:schemeClr val="tx1"/>
            </a:solidFill>
            <a:prstDash val="solid"/>
            <a:round/>
            <a:headEnd type="none" w="med" len="med"/>
            <a:tailEnd type="none" w="med" len="med"/>
          </a:ln>
          <a:effectLst/>
        </p:spPr>
      </p:cxnSp>
      <p:sp>
        <p:nvSpPr>
          <p:cNvPr id="166" name="TextBox 136">
            <a:extLst>
              <a:ext uri="{FF2B5EF4-FFF2-40B4-BE49-F238E27FC236}">
                <a16:creationId xmlns:a16="http://schemas.microsoft.com/office/drawing/2014/main" id="{0244F5B6-F69D-49BC-B8B1-920D03FA25FF}"/>
              </a:ext>
            </a:extLst>
          </p:cNvPr>
          <p:cNvSpPr txBox="1">
            <a:spLocks noChangeArrowheads="1"/>
          </p:cNvSpPr>
          <p:nvPr/>
        </p:nvSpPr>
        <p:spPr bwMode="auto">
          <a:xfrm>
            <a:off x="4495800" y="2075687"/>
            <a:ext cx="614234"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400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67" name="Straight Connector 166">
            <a:extLst>
              <a:ext uri="{FF2B5EF4-FFF2-40B4-BE49-F238E27FC236}">
                <a16:creationId xmlns:a16="http://schemas.microsoft.com/office/drawing/2014/main" id="{B17EB789-B37E-446A-82E9-C2CEBF05FFCE}"/>
              </a:ext>
            </a:extLst>
          </p:cNvPr>
          <p:cNvCxnSpPr>
            <a:cxnSpLocks/>
          </p:cNvCxnSpPr>
          <p:nvPr/>
        </p:nvCxnSpPr>
        <p:spPr bwMode="auto">
          <a:xfrm>
            <a:off x="5069664" y="2233545"/>
            <a:ext cx="91440" cy="0"/>
          </a:xfrm>
          <a:prstGeom prst="line">
            <a:avLst/>
          </a:prstGeom>
          <a:noFill/>
          <a:ln w="12700" cap="flat" cmpd="sng" algn="ctr">
            <a:solidFill>
              <a:schemeClr val="tx1"/>
            </a:solidFill>
            <a:prstDash val="solid"/>
            <a:round/>
            <a:headEnd type="none" w="med" len="med"/>
            <a:tailEnd type="none" w="med" len="med"/>
          </a:ln>
          <a:effectLst/>
        </p:spPr>
      </p:cxnSp>
      <p:sp>
        <p:nvSpPr>
          <p:cNvPr id="97" name="Rectangle 96">
            <a:extLst>
              <a:ext uri="{FF2B5EF4-FFF2-40B4-BE49-F238E27FC236}">
                <a16:creationId xmlns:a16="http://schemas.microsoft.com/office/drawing/2014/main" id="{4354987F-7AFD-49FF-97BA-9F67E2590B1D}"/>
              </a:ext>
            </a:extLst>
          </p:cNvPr>
          <p:cNvSpPr/>
          <p:nvPr/>
        </p:nvSpPr>
        <p:spPr bwMode="auto">
          <a:xfrm rot="10800000" flipV="1">
            <a:off x="749659" y="1758057"/>
            <a:ext cx="3474720" cy="2377440"/>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52" name="Rectangle 111">
            <a:extLst>
              <a:ext uri="{FF2B5EF4-FFF2-40B4-BE49-F238E27FC236}">
                <a16:creationId xmlns:a16="http://schemas.microsoft.com/office/drawing/2014/main" id="{FFD8C9C5-181F-4CCB-8820-7D27861B2D6D}"/>
              </a:ext>
            </a:extLst>
          </p:cNvPr>
          <p:cNvSpPr>
            <a:spLocks noChangeArrowheads="1"/>
          </p:cNvSpPr>
          <p:nvPr/>
        </p:nvSpPr>
        <p:spPr bwMode="auto">
          <a:xfrm>
            <a:off x="152400" y="80388"/>
            <a:ext cx="8839200" cy="891162"/>
          </a:xfrm>
          <a:prstGeom prst="rect">
            <a:avLst/>
          </a:prstGeom>
          <a:noFill/>
          <a:ln w="9525">
            <a:noFill/>
            <a:miter lim="800000"/>
            <a:headEnd/>
            <a:tailEnd/>
          </a:ln>
          <a:effectLst/>
        </p:spPr>
        <p:txBody>
          <a:bodyPr anchor="b" anchorCtr="1"/>
          <a:lstStyle/>
          <a:p>
            <a:pPr lvl="0" algn="ctr">
              <a:lnSpc>
                <a:spcPts val="3200"/>
              </a:lnSpc>
              <a:defRPr/>
            </a:pPr>
            <a:r>
              <a:rPr lang="en-US" sz="2800" b="1" cap="small" dirty="0">
                <a:solidFill>
                  <a:schemeClr val="accent2">
                    <a:lumMod val="20000"/>
                    <a:lumOff val="80000"/>
                  </a:schemeClr>
                </a:solidFill>
                <a:effectLst>
                  <a:outerShdw blurRad="38100" dist="38100" dir="2700000" algn="tl">
                    <a:srgbClr val="000000"/>
                  </a:outerShdw>
                </a:effectLst>
                <a:latin typeface="Arial" pitchFamily="34" charset="0"/>
              </a:rPr>
              <a:t>Liquids and Natural Gas</a:t>
            </a:r>
            <a:br>
              <a:rPr lang="en-US" sz="2800" b="1" cap="small" dirty="0">
                <a:solidFill>
                  <a:schemeClr val="accent2">
                    <a:lumMod val="20000"/>
                    <a:lumOff val="80000"/>
                  </a:schemeClr>
                </a:solidFill>
                <a:effectLst>
                  <a:outerShdw blurRad="38100" dist="38100" dir="2700000" algn="tl">
                    <a:srgbClr val="000000"/>
                  </a:outerShdw>
                </a:effectLst>
                <a:latin typeface="Arial" pitchFamily="34" charset="0"/>
              </a:rPr>
            </a:br>
            <a:r>
              <a:rPr lang="en-US" sz="2400" b="1" cap="small" dirty="0">
                <a:solidFill>
                  <a:srgbClr val="CCFFCC"/>
                </a:solidFill>
                <a:effectLst>
                  <a:outerShdw blurRad="38100" dist="38100" dir="2700000" algn="tl">
                    <a:srgbClr val="000000"/>
                  </a:outerShdw>
                </a:effectLst>
                <a:latin typeface="Arial" pitchFamily="34" charset="0"/>
              </a:rPr>
              <a:t>Global Supply and Demand</a:t>
            </a:r>
            <a:endParaRPr kumimoji="0" lang="en-US" sz="2800" b="1" u="none" strike="noStrike" kern="1200" cap="small" spc="0" normalizeH="0" noProof="0" dirty="0">
              <a:ln>
                <a:noFill/>
              </a:ln>
              <a:solidFill>
                <a:srgbClr val="CCFFCC"/>
              </a:solidFill>
              <a:effectLst>
                <a:outerShdw blurRad="38100" dist="38100" dir="2700000" algn="tl">
                  <a:srgbClr val="000000"/>
                </a:outerShdw>
              </a:effectLst>
              <a:uLnTx/>
              <a:uFillTx/>
              <a:latin typeface="Arial" pitchFamily="34" charset="0"/>
            </a:endParaRPr>
          </a:p>
        </p:txBody>
      </p:sp>
      <p:sp>
        <p:nvSpPr>
          <p:cNvPr id="2" name="TextBox 66">
            <a:extLst>
              <a:ext uri="{FF2B5EF4-FFF2-40B4-BE49-F238E27FC236}">
                <a16:creationId xmlns:a16="http://schemas.microsoft.com/office/drawing/2014/main" id="{54EB12FF-468D-4FB7-9951-3C30C075C407}"/>
              </a:ext>
            </a:extLst>
          </p:cNvPr>
          <p:cNvSpPr txBox="1">
            <a:spLocks noChangeArrowheads="1"/>
          </p:cNvSpPr>
          <p:nvPr/>
        </p:nvSpPr>
        <p:spPr bwMode="auto">
          <a:xfrm>
            <a:off x="-1" y="4942368"/>
            <a:ext cx="1828801"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lvl="0">
              <a:buClr>
                <a:srgbClr val="FFCC66"/>
              </a:buClr>
              <a:buNone/>
              <a:defRPr/>
            </a:pPr>
            <a:r>
              <a:rPr lang="en-US" altLang="en-US" sz="700" dirty="0">
                <a:solidFill>
                  <a:schemeClr val="tx1">
                    <a:lumMod val="75000"/>
                  </a:schemeClr>
                </a:solidFill>
                <a:effectLst>
                  <a:outerShdw blurRad="38100" dist="38100" dir="2700000" algn="tl">
                    <a:srgbClr val="000000">
                      <a:alpha val="43137"/>
                    </a:srgbClr>
                  </a:outerShdw>
                </a:effectLst>
                <a:latin typeface="Arial"/>
              </a:rPr>
              <a:t>Source: Jefferies, ExxonMobil, Quantum</a:t>
            </a:r>
            <a:endParaRPr lang="en-US" sz="1000" dirty="0">
              <a:solidFill>
                <a:schemeClr val="tx1">
                  <a:lumMod val="75000"/>
                </a:schemeClr>
              </a:solidFill>
              <a:effectLst>
                <a:outerShdw blurRad="38100" dist="38100" dir="2700000" algn="tl">
                  <a:srgbClr val="000000">
                    <a:alpha val="43137"/>
                  </a:srgbClr>
                </a:outerShdw>
              </a:effectLst>
              <a:latin typeface="Arial"/>
            </a:endParaRPr>
          </a:p>
        </p:txBody>
      </p:sp>
      <p:sp>
        <p:nvSpPr>
          <p:cNvPr id="12" name="TextBox 136">
            <a:extLst>
              <a:ext uri="{FF2B5EF4-FFF2-40B4-BE49-F238E27FC236}">
                <a16:creationId xmlns:a16="http://schemas.microsoft.com/office/drawing/2014/main" id="{D47FCFF4-43C9-4F49-B008-958CB02E3390}"/>
              </a:ext>
            </a:extLst>
          </p:cNvPr>
          <p:cNvSpPr txBox="1">
            <a:spLocks noChangeArrowheads="1"/>
          </p:cNvSpPr>
          <p:nvPr/>
        </p:nvSpPr>
        <p:spPr bwMode="auto">
          <a:xfrm>
            <a:off x="87700" y="1601353"/>
            <a:ext cx="614234"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120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3" name="Straight Connector 12">
            <a:extLst>
              <a:ext uri="{FF2B5EF4-FFF2-40B4-BE49-F238E27FC236}">
                <a16:creationId xmlns:a16="http://schemas.microsoft.com/office/drawing/2014/main" id="{510B3BF5-C8CE-440A-859B-A71F0DB2108A}"/>
              </a:ext>
            </a:extLst>
          </p:cNvPr>
          <p:cNvCxnSpPr>
            <a:cxnSpLocks/>
          </p:cNvCxnSpPr>
          <p:nvPr/>
        </p:nvCxnSpPr>
        <p:spPr bwMode="auto">
          <a:xfrm>
            <a:off x="661564" y="1758057"/>
            <a:ext cx="91440" cy="0"/>
          </a:xfrm>
          <a:prstGeom prst="line">
            <a:avLst/>
          </a:prstGeom>
          <a:noFill/>
          <a:ln w="12700" cap="flat" cmpd="sng" algn="ctr">
            <a:solidFill>
              <a:schemeClr val="tx1"/>
            </a:solidFill>
            <a:prstDash val="solid"/>
            <a:round/>
            <a:headEnd type="none" w="med" len="med"/>
            <a:tailEnd type="none" w="med" len="med"/>
          </a:ln>
          <a:effectLst/>
        </p:spPr>
      </p:cxnSp>
      <p:sp>
        <p:nvSpPr>
          <p:cNvPr id="14" name="TextBox 136">
            <a:extLst>
              <a:ext uri="{FF2B5EF4-FFF2-40B4-BE49-F238E27FC236}">
                <a16:creationId xmlns:a16="http://schemas.microsoft.com/office/drawing/2014/main" id="{7E98E9B7-BF7A-4867-A1B0-FB5E415F0072}"/>
              </a:ext>
            </a:extLst>
          </p:cNvPr>
          <p:cNvSpPr txBox="1">
            <a:spLocks noChangeArrowheads="1"/>
          </p:cNvSpPr>
          <p:nvPr/>
        </p:nvSpPr>
        <p:spPr bwMode="auto">
          <a:xfrm>
            <a:off x="87701" y="3973023"/>
            <a:ext cx="614234"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5" name="Straight Connector 14">
            <a:extLst>
              <a:ext uri="{FF2B5EF4-FFF2-40B4-BE49-F238E27FC236}">
                <a16:creationId xmlns:a16="http://schemas.microsoft.com/office/drawing/2014/main" id="{7A646B9E-E6BA-464B-B7D6-EE6C63BA58EB}"/>
              </a:ext>
            </a:extLst>
          </p:cNvPr>
          <p:cNvCxnSpPr>
            <a:cxnSpLocks/>
          </p:cNvCxnSpPr>
          <p:nvPr/>
        </p:nvCxnSpPr>
        <p:spPr bwMode="auto">
          <a:xfrm>
            <a:off x="661564" y="4135498"/>
            <a:ext cx="91440" cy="0"/>
          </a:xfrm>
          <a:prstGeom prst="line">
            <a:avLst/>
          </a:prstGeom>
          <a:noFill/>
          <a:ln w="12700" cap="flat" cmpd="sng" algn="ctr">
            <a:solidFill>
              <a:schemeClr val="tx1"/>
            </a:solidFill>
            <a:prstDash val="solid"/>
            <a:round/>
            <a:headEnd type="none" w="med" len="med"/>
            <a:tailEnd type="none" w="med" len="med"/>
          </a:ln>
          <a:effectLst/>
        </p:spPr>
      </p:cxnSp>
      <p:sp>
        <p:nvSpPr>
          <p:cNvPr id="17" name="TextBox 136">
            <a:extLst>
              <a:ext uri="{FF2B5EF4-FFF2-40B4-BE49-F238E27FC236}">
                <a16:creationId xmlns:a16="http://schemas.microsoft.com/office/drawing/2014/main" id="{42E2F534-09FD-4A1B-9F99-6D7AD671AB81}"/>
              </a:ext>
            </a:extLst>
          </p:cNvPr>
          <p:cNvSpPr txBox="1">
            <a:spLocks noChangeArrowheads="1"/>
          </p:cNvSpPr>
          <p:nvPr/>
        </p:nvSpPr>
        <p:spPr bwMode="auto">
          <a:xfrm>
            <a:off x="87700" y="3182465"/>
            <a:ext cx="614234"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40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8" name="Straight Connector 17">
            <a:extLst>
              <a:ext uri="{FF2B5EF4-FFF2-40B4-BE49-F238E27FC236}">
                <a16:creationId xmlns:a16="http://schemas.microsoft.com/office/drawing/2014/main" id="{8B4A3662-0658-4061-B15E-BADA19FBE594}"/>
              </a:ext>
            </a:extLst>
          </p:cNvPr>
          <p:cNvCxnSpPr>
            <a:cxnSpLocks/>
          </p:cNvCxnSpPr>
          <p:nvPr/>
        </p:nvCxnSpPr>
        <p:spPr bwMode="auto">
          <a:xfrm>
            <a:off x="661564" y="3343017"/>
            <a:ext cx="91440" cy="0"/>
          </a:xfrm>
          <a:prstGeom prst="line">
            <a:avLst/>
          </a:prstGeom>
          <a:noFill/>
          <a:ln w="12700" cap="flat" cmpd="sng" algn="ctr">
            <a:solidFill>
              <a:schemeClr val="tx1"/>
            </a:solidFill>
            <a:prstDash val="solid"/>
            <a:round/>
            <a:headEnd type="none" w="med" len="med"/>
            <a:tailEnd type="none" w="med" len="med"/>
          </a:ln>
          <a:effectLst/>
        </p:spPr>
      </p:cxnSp>
      <p:sp>
        <p:nvSpPr>
          <p:cNvPr id="23" name="TextBox 136">
            <a:extLst>
              <a:ext uri="{FF2B5EF4-FFF2-40B4-BE49-F238E27FC236}">
                <a16:creationId xmlns:a16="http://schemas.microsoft.com/office/drawing/2014/main" id="{63010C66-8C50-4BBE-8968-7AFCA76448A1}"/>
              </a:ext>
            </a:extLst>
          </p:cNvPr>
          <p:cNvSpPr txBox="1">
            <a:spLocks noChangeArrowheads="1"/>
          </p:cNvSpPr>
          <p:nvPr/>
        </p:nvSpPr>
        <p:spPr bwMode="auto">
          <a:xfrm>
            <a:off x="87701" y="3577743"/>
            <a:ext cx="614234"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24" name="Straight Connector 23">
            <a:extLst>
              <a:ext uri="{FF2B5EF4-FFF2-40B4-BE49-F238E27FC236}">
                <a16:creationId xmlns:a16="http://schemas.microsoft.com/office/drawing/2014/main" id="{C896CC78-C4DE-4362-BFA7-D4A542B2082B}"/>
              </a:ext>
            </a:extLst>
          </p:cNvPr>
          <p:cNvCxnSpPr>
            <a:cxnSpLocks/>
          </p:cNvCxnSpPr>
          <p:nvPr/>
        </p:nvCxnSpPr>
        <p:spPr bwMode="auto">
          <a:xfrm>
            <a:off x="661564" y="3739257"/>
            <a:ext cx="91440" cy="0"/>
          </a:xfrm>
          <a:prstGeom prst="line">
            <a:avLst/>
          </a:prstGeom>
          <a:noFill/>
          <a:ln w="12700" cap="flat" cmpd="sng" algn="ctr">
            <a:solidFill>
              <a:schemeClr val="tx1"/>
            </a:solidFill>
            <a:prstDash val="solid"/>
            <a:round/>
            <a:headEnd type="none" w="med" len="med"/>
            <a:tailEnd type="none" w="med" len="med"/>
          </a:ln>
          <a:effectLst/>
        </p:spPr>
      </p:cxnSp>
      <p:sp>
        <p:nvSpPr>
          <p:cNvPr id="57" name="TextBox 136">
            <a:extLst>
              <a:ext uri="{FF2B5EF4-FFF2-40B4-BE49-F238E27FC236}">
                <a16:creationId xmlns:a16="http://schemas.microsoft.com/office/drawing/2014/main" id="{BE3604B1-EDA7-4158-862F-B541B0517DF7}"/>
              </a:ext>
            </a:extLst>
          </p:cNvPr>
          <p:cNvSpPr txBox="1">
            <a:spLocks noChangeArrowheads="1"/>
          </p:cNvSpPr>
          <p:nvPr/>
        </p:nvSpPr>
        <p:spPr bwMode="auto">
          <a:xfrm>
            <a:off x="685800" y="1352550"/>
            <a:ext cx="3587164" cy="310341"/>
          </a:xfrm>
          <a:prstGeom prst="rect">
            <a:avLst/>
          </a:prstGeom>
          <a:noFill/>
          <a:ln w="9525">
            <a:noFill/>
            <a:miter lim="800000"/>
            <a:headEnd/>
            <a:tailEnd/>
          </a:ln>
        </p:spPr>
        <p:txBody>
          <a:bodyPr wrap="square">
            <a:spAutoFit/>
          </a:bodyPr>
          <a:lstStyle/>
          <a:p>
            <a:pPr lvl="0" algn="ctr">
              <a:lnSpc>
                <a:spcPts val="1700"/>
              </a:lnSpc>
              <a:defRPr/>
            </a:pPr>
            <a:r>
              <a:rPr lang="en-US" b="1" dirty="0">
                <a:effectLst>
                  <a:outerShdw blurRad="38100" dist="38100" dir="2700000" algn="tl">
                    <a:srgbClr val="000000"/>
                  </a:outerShdw>
                </a:effectLst>
                <a:latin typeface="Arial" pitchFamily="34" charset="0"/>
              </a:rPr>
              <a:t>Liquids (MMBbl/d)</a:t>
            </a:r>
          </a:p>
        </p:txBody>
      </p:sp>
      <p:grpSp>
        <p:nvGrpSpPr>
          <p:cNvPr id="59" name="Group 58">
            <a:extLst>
              <a:ext uri="{FF2B5EF4-FFF2-40B4-BE49-F238E27FC236}">
                <a16:creationId xmlns:a16="http://schemas.microsoft.com/office/drawing/2014/main" id="{FB393286-8156-44F3-8870-274AC17024F6}"/>
              </a:ext>
            </a:extLst>
          </p:cNvPr>
          <p:cNvGrpSpPr/>
          <p:nvPr/>
        </p:nvGrpSpPr>
        <p:grpSpPr>
          <a:xfrm>
            <a:off x="643679" y="4116744"/>
            <a:ext cx="3686678" cy="307777"/>
            <a:chOff x="643679" y="3879626"/>
            <a:chExt cx="3686678" cy="307777"/>
          </a:xfrm>
        </p:grpSpPr>
        <p:sp>
          <p:nvSpPr>
            <p:cNvPr id="34" name="TextBox 136">
              <a:extLst>
                <a:ext uri="{FF2B5EF4-FFF2-40B4-BE49-F238E27FC236}">
                  <a16:creationId xmlns:a16="http://schemas.microsoft.com/office/drawing/2014/main" id="{7B294A5D-65E2-4FAA-B851-3F34447DFB54}"/>
                </a:ext>
              </a:extLst>
            </p:cNvPr>
            <p:cNvSpPr txBox="1">
              <a:spLocks noChangeArrowheads="1"/>
            </p:cNvSpPr>
            <p:nvPr/>
          </p:nvSpPr>
          <p:spPr bwMode="auto">
            <a:xfrm>
              <a:off x="643679" y="3879626"/>
              <a:ext cx="582211"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2021</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68" name="TextBox 136">
              <a:extLst>
                <a:ext uri="{FF2B5EF4-FFF2-40B4-BE49-F238E27FC236}">
                  <a16:creationId xmlns:a16="http://schemas.microsoft.com/office/drawing/2014/main" id="{898AC0FD-B5E2-4596-AAA9-73B165686446}"/>
                </a:ext>
              </a:extLst>
            </p:cNvPr>
            <p:cNvSpPr txBox="1">
              <a:spLocks noChangeArrowheads="1"/>
            </p:cNvSpPr>
            <p:nvPr/>
          </p:nvSpPr>
          <p:spPr bwMode="auto">
            <a:xfrm>
              <a:off x="1322789" y="3879626"/>
              <a:ext cx="582211"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4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2025</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70" name="TextBox 136">
              <a:extLst>
                <a:ext uri="{FF2B5EF4-FFF2-40B4-BE49-F238E27FC236}">
                  <a16:creationId xmlns:a16="http://schemas.microsoft.com/office/drawing/2014/main" id="{D1ADE971-3BC7-44BD-8F00-1CD5D251DB1E}"/>
                </a:ext>
              </a:extLst>
            </p:cNvPr>
            <p:cNvSpPr txBox="1">
              <a:spLocks noChangeArrowheads="1"/>
            </p:cNvSpPr>
            <p:nvPr/>
          </p:nvSpPr>
          <p:spPr bwMode="auto">
            <a:xfrm>
              <a:off x="2131241" y="3879626"/>
              <a:ext cx="582211"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4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2030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72" name="TextBox 136">
              <a:extLst>
                <a:ext uri="{FF2B5EF4-FFF2-40B4-BE49-F238E27FC236}">
                  <a16:creationId xmlns:a16="http://schemas.microsoft.com/office/drawing/2014/main" id="{E9570C68-B2B7-4644-8E58-E87C21F2F88B}"/>
                </a:ext>
              </a:extLst>
            </p:cNvPr>
            <p:cNvSpPr txBox="1">
              <a:spLocks noChangeArrowheads="1"/>
            </p:cNvSpPr>
            <p:nvPr/>
          </p:nvSpPr>
          <p:spPr bwMode="auto">
            <a:xfrm>
              <a:off x="2939693" y="3879626"/>
              <a:ext cx="582211"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4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2035</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74" name="TextBox 136">
              <a:extLst>
                <a:ext uri="{FF2B5EF4-FFF2-40B4-BE49-F238E27FC236}">
                  <a16:creationId xmlns:a16="http://schemas.microsoft.com/office/drawing/2014/main" id="{876A3D98-E941-49B8-96F9-2A1D3707897E}"/>
                </a:ext>
              </a:extLst>
            </p:cNvPr>
            <p:cNvSpPr txBox="1">
              <a:spLocks noChangeArrowheads="1"/>
            </p:cNvSpPr>
            <p:nvPr/>
          </p:nvSpPr>
          <p:spPr bwMode="auto">
            <a:xfrm>
              <a:off x="3748146" y="3879626"/>
              <a:ext cx="582211"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4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2040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sp>
        <p:nvSpPr>
          <p:cNvPr id="85" name="TextBox 136">
            <a:extLst>
              <a:ext uri="{FF2B5EF4-FFF2-40B4-BE49-F238E27FC236}">
                <a16:creationId xmlns:a16="http://schemas.microsoft.com/office/drawing/2014/main" id="{3C3AAB44-DF1F-47A5-83DC-9D4D69889B8F}"/>
              </a:ext>
            </a:extLst>
          </p:cNvPr>
          <p:cNvSpPr txBox="1">
            <a:spLocks noChangeArrowheads="1"/>
          </p:cNvSpPr>
          <p:nvPr/>
        </p:nvSpPr>
        <p:spPr bwMode="auto">
          <a:xfrm>
            <a:off x="87700" y="2787187"/>
            <a:ext cx="614234"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60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86" name="Straight Connector 85">
            <a:extLst>
              <a:ext uri="{FF2B5EF4-FFF2-40B4-BE49-F238E27FC236}">
                <a16:creationId xmlns:a16="http://schemas.microsoft.com/office/drawing/2014/main" id="{BC695B89-9969-4E37-B98A-1CCE2462D2C6}"/>
              </a:ext>
            </a:extLst>
          </p:cNvPr>
          <p:cNvCxnSpPr>
            <a:cxnSpLocks/>
          </p:cNvCxnSpPr>
          <p:nvPr/>
        </p:nvCxnSpPr>
        <p:spPr bwMode="auto">
          <a:xfrm>
            <a:off x="661564" y="2946777"/>
            <a:ext cx="91440" cy="0"/>
          </a:xfrm>
          <a:prstGeom prst="line">
            <a:avLst/>
          </a:prstGeom>
          <a:noFill/>
          <a:ln w="12700" cap="flat" cmpd="sng" algn="ctr">
            <a:solidFill>
              <a:schemeClr val="tx1"/>
            </a:solidFill>
            <a:prstDash val="solid"/>
            <a:round/>
            <a:headEnd type="none" w="med" len="med"/>
            <a:tailEnd type="none" w="med" len="med"/>
          </a:ln>
          <a:effectLst/>
        </p:spPr>
      </p:cxnSp>
      <p:sp>
        <p:nvSpPr>
          <p:cNvPr id="88" name="TextBox 136">
            <a:extLst>
              <a:ext uri="{FF2B5EF4-FFF2-40B4-BE49-F238E27FC236}">
                <a16:creationId xmlns:a16="http://schemas.microsoft.com/office/drawing/2014/main" id="{E36305BD-CF7D-443F-8755-19348D759F70}"/>
              </a:ext>
            </a:extLst>
          </p:cNvPr>
          <p:cNvSpPr txBox="1">
            <a:spLocks noChangeArrowheads="1"/>
          </p:cNvSpPr>
          <p:nvPr/>
        </p:nvSpPr>
        <p:spPr bwMode="auto">
          <a:xfrm>
            <a:off x="87700" y="2391909"/>
            <a:ext cx="614234"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80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89" name="Straight Connector 88">
            <a:extLst>
              <a:ext uri="{FF2B5EF4-FFF2-40B4-BE49-F238E27FC236}">
                <a16:creationId xmlns:a16="http://schemas.microsoft.com/office/drawing/2014/main" id="{78BC3FAF-F02A-4C40-B061-2F9C164F0CB0}"/>
              </a:ext>
            </a:extLst>
          </p:cNvPr>
          <p:cNvCxnSpPr>
            <a:cxnSpLocks/>
          </p:cNvCxnSpPr>
          <p:nvPr/>
        </p:nvCxnSpPr>
        <p:spPr bwMode="auto">
          <a:xfrm>
            <a:off x="661564" y="2550537"/>
            <a:ext cx="91440" cy="0"/>
          </a:xfrm>
          <a:prstGeom prst="line">
            <a:avLst/>
          </a:prstGeom>
          <a:noFill/>
          <a:ln w="12700" cap="flat" cmpd="sng" algn="ctr">
            <a:solidFill>
              <a:schemeClr val="tx1"/>
            </a:solidFill>
            <a:prstDash val="solid"/>
            <a:round/>
            <a:headEnd type="none" w="med" len="med"/>
            <a:tailEnd type="none" w="med" len="med"/>
          </a:ln>
          <a:effectLst/>
        </p:spPr>
      </p:cxnSp>
      <p:sp>
        <p:nvSpPr>
          <p:cNvPr id="91" name="TextBox 136">
            <a:extLst>
              <a:ext uri="{FF2B5EF4-FFF2-40B4-BE49-F238E27FC236}">
                <a16:creationId xmlns:a16="http://schemas.microsoft.com/office/drawing/2014/main" id="{A7DD5570-9084-4D5A-BED2-6BB03457709C}"/>
              </a:ext>
            </a:extLst>
          </p:cNvPr>
          <p:cNvSpPr txBox="1">
            <a:spLocks noChangeArrowheads="1"/>
          </p:cNvSpPr>
          <p:nvPr/>
        </p:nvSpPr>
        <p:spPr bwMode="auto">
          <a:xfrm>
            <a:off x="87700" y="1996631"/>
            <a:ext cx="614234"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92" name="Straight Connector 91">
            <a:extLst>
              <a:ext uri="{FF2B5EF4-FFF2-40B4-BE49-F238E27FC236}">
                <a16:creationId xmlns:a16="http://schemas.microsoft.com/office/drawing/2014/main" id="{A38DE98F-F9D3-4D2E-9FC3-232F1623337E}"/>
              </a:ext>
            </a:extLst>
          </p:cNvPr>
          <p:cNvCxnSpPr>
            <a:cxnSpLocks/>
          </p:cNvCxnSpPr>
          <p:nvPr/>
        </p:nvCxnSpPr>
        <p:spPr bwMode="auto">
          <a:xfrm>
            <a:off x="661564" y="2154297"/>
            <a:ext cx="91440" cy="0"/>
          </a:xfrm>
          <a:prstGeom prst="line">
            <a:avLst/>
          </a:prstGeom>
          <a:noFill/>
          <a:ln w="12700" cap="flat" cmpd="sng" algn="ctr">
            <a:solidFill>
              <a:schemeClr val="tx1"/>
            </a:solidFill>
            <a:prstDash val="solid"/>
            <a:round/>
            <a:headEnd type="none" w="med" len="med"/>
            <a:tailEnd type="none" w="med" len="med"/>
          </a:ln>
          <a:effectLst/>
        </p:spPr>
      </p:cxnSp>
      <p:pic>
        <p:nvPicPr>
          <p:cNvPr id="1026" name="Picture 1">
            <a:extLst>
              <a:ext uri="{FF2B5EF4-FFF2-40B4-BE49-F238E27FC236}">
                <a16:creationId xmlns:a16="http://schemas.microsoft.com/office/drawing/2014/main" id="{DCD5617D-A8FE-434C-974F-90473396064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017" y="5439079"/>
            <a:ext cx="3360860" cy="1541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6" name="TextBox 136">
            <a:extLst>
              <a:ext uri="{FF2B5EF4-FFF2-40B4-BE49-F238E27FC236}">
                <a16:creationId xmlns:a16="http://schemas.microsoft.com/office/drawing/2014/main" id="{7423728B-F058-48C1-941B-0F22EE13BA56}"/>
              </a:ext>
            </a:extLst>
          </p:cNvPr>
          <p:cNvSpPr txBox="1">
            <a:spLocks noChangeArrowheads="1"/>
          </p:cNvSpPr>
          <p:nvPr/>
        </p:nvSpPr>
        <p:spPr bwMode="auto">
          <a:xfrm>
            <a:off x="5179426" y="1355527"/>
            <a:ext cx="3583574" cy="310341"/>
          </a:xfrm>
          <a:prstGeom prst="rect">
            <a:avLst/>
          </a:prstGeom>
          <a:noFill/>
          <a:ln w="9525">
            <a:noFill/>
            <a:miter lim="800000"/>
            <a:headEnd/>
            <a:tailEnd/>
          </a:ln>
        </p:spPr>
        <p:txBody>
          <a:bodyPr wrap="square">
            <a:spAutoFit/>
          </a:bodyPr>
          <a:lstStyle/>
          <a:p>
            <a:pPr lvl="0" algn="ctr">
              <a:lnSpc>
                <a:spcPts val="1700"/>
              </a:lnSpc>
              <a:defRPr/>
            </a:pPr>
            <a:r>
              <a:rPr lang="en-US" b="1" dirty="0">
                <a:effectLst>
                  <a:outerShdw blurRad="38100" dist="38100" dir="2700000" algn="tl">
                    <a:srgbClr val="000000"/>
                  </a:outerShdw>
                </a:effectLst>
                <a:latin typeface="Arial" pitchFamily="34" charset="0"/>
              </a:rPr>
              <a:t>Natural Gas (Bcf/d)</a:t>
            </a:r>
          </a:p>
        </p:txBody>
      </p:sp>
      <p:grpSp>
        <p:nvGrpSpPr>
          <p:cNvPr id="171" name="Group 170">
            <a:extLst>
              <a:ext uri="{FF2B5EF4-FFF2-40B4-BE49-F238E27FC236}">
                <a16:creationId xmlns:a16="http://schemas.microsoft.com/office/drawing/2014/main" id="{38AD99BE-4AEC-4CE3-B8F5-7A755BE0B408}"/>
              </a:ext>
            </a:extLst>
          </p:cNvPr>
          <p:cNvGrpSpPr/>
          <p:nvPr/>
        </p:nvGrpSpPr>
        <p:grpSpPr>
          <a:xfrm>
            <a:off x="5054655" y="4116744"/>
            <a:ext cx="3686678" cy="307777"/>
            <a:chOff x="643679" y="3879626"/>
            <a:chExt cx="3686678" cy="307777"/>
          </a:xfrm>
        </p:grpSpPr>
        <p:sp>
          <p:nvSpPr>
            <p:cNvPr id="172" name="TextBox 136">
              <a:extLst>
                <a:ext uri="{FF2B5EF4-FFF2-40B4-BE49-F238E27FC236}">
                  <a16:creationId xmlns:a16="http://schemas.microsoft.com/office/drawing/2014/main" id="{19F5E636-6D26-4267-B022-D1004D25CA4E}"/>
                </a:ext>
              </a:extLst>
            </p:cNvPr>
            <p:cNvSpPr txBox="1">
              <a:spLocks noChangeArrowheads="1"/>
            </p:cNvSpPr>
            <p:nvPr/>
          </p:nvSpPr>
          <p:spPr bwMode="auto">
            <a:xfrm>
              <a:off x="643679" y="3879626"/>
              <a:ext cx="582211"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2021</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3" name="TextBox 136">
              <a:extLst>
                <a:ext uri="{FF2B5EF4-FFF2-40B4-BE49-F238E27FC236}">
                  <a16:creationId xmlns:a16="http://schemas.microsoft.com/office/drawing/2014/main" id="{23E20BD6-3975-49AE-AE54-DA90DF3D9ED1}"/>
                </a:ext>
              </a:extLst>
            </p:cNvPr>
            <p:cNvSpPr txBox="1">
              <a:spLocks noChangeArrowheads="1"/>
            </p:cNvSpPr>
            <p:nvPr/>
          </p:nvSpPr>
          <p:spPr bwMode="auto">
            <a:xfrm>
              <a:off x="1322789" y="3879626"/>
              <a:ext cx="582211"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4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2025</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4" name="TextBox 136">
              <a:extLst>
                <a:ext uri="{FF2B5EF4-FFF2-40B4-BE49-F238E27FC236}">
                  <a16:creationId xmlns:a16="http://schemas.microsoft.com/office/drawing/2014/main" id="{5748E2E2-CD42-43C3-A5C5-2007E84D7454}"/>
                </a:ext>
              </a:extLst>
            </p:cNvPr>
            <p:cNvSpPr txBox="1">
              <a:spLocks noChangeArrowheads="1"/>
            </p:cNvSpPr>
            <p:nvPr/>
          </p:nvSpPr>
          <p:spPr bwMode="auto">
            <a:xfrm>
              <a:off x="2131241" y="3879626"/>
              <a:ext cx="582211"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4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2030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5" name="TextBox 136">
              <a:extLst>
                <a:ext uri="{FF2B5EF4-FFF2-40B4-BE49-F238E27FC236}">
                  <a16:creationId xmlns:a16="http://schemas.microsoft.com/office/drawing/2014/main" id="{0E0CF18E-8FDF-4C0B-8F38-1880543ED762}"/>
                </a:ext>
              </a:extLst>
            </p:cNvPr>
            <p:cNvSpPr txBox="1">
              <a:spLocks noChangeArrowheads="1"/>
            </p:cNvSpPr>
            <p:nvPr/>
          </p:nvSpPr>
          <p:spPr bwMode="auto">
            <a:xfrm>
              <a:off x="2939693" y="3879626"/>
              <a:ext cx="582211"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4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2035</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6" name="TextBox 136">
              <a:extLst>
                <a:ext uri="{FF2B5EF4-FFF2-40B4-BE49-F238E27FC236}">
                  <a16:creationId xmlns:a16="http://schemas.microsoft.com/office/drawing/2014/main" id="{37E6E195-BA61-4E89-B11E-10EE7CACD1E9}"/>
                </a:ext>
              </a:extLst>
            </p:cNvPr>
            <p:cNvSpPr txBox="1">
              <a:spLocks noChangeArrowheads="1"/>
            </p:cNvSpPr>
            <p:nvPr/>
          </p:nvSpPr>
          <p:spPr bwMode="auto">
            <a:xfrm>
              <a:off x="3748146" y="3879626"/>
              <a:ext cx="582211" cy="30777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4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2040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nvGrpSpPr>
          <p:cNvPr id="3" name="Group 2">
            <a:extLst>
              <a:ext uri="{FF2B5EF4-FFF2-40B4-BE49-F238E27FC236}">
                <a16:creationId xmlns:a16="http://schemas.microsoft.com/office/drawing/2014/main" id="{E352BF4F-9974-4075-B8A4-F0B6807985C5}"/>
              </a:ext>
            </a:extLst>
          </p:cNvPr>
          <p:cNvGrpSpPr/>
          <p:nvPr/>
        </p:nvGrpSpPr>
        <p:grpSpPr>
          <a:xfrm>
            <a:off x="761671" y="2087323"/>
            <a:ext cx="3453459" cy="1557814"/>
            <a:chOff x="761671" y="1850205"/>
            <a:chExt cx="3453459" cy="1557814"/>
          </a:xfrm>
        </p:grpSpPr>
        <p:sp>
          <p:nvSpPr>
            <p:cNvPr id="36" name="Freeform: Shape 35">
              <a:extLst>
                <a:ext uri="{FF2B5EF4-FFF2-40B4-BE49-F238E27FC236}">
                  <a16:creationId xmlns:a16="http://schemas.microsoft.com/office/drawing/2014/main" id="{5C59FCAE-560D-473F-9E17-438563F8EC58}"/>
                </a:ext>
              </a:extLst>
            </p:cNvPr>
            <p:cNvSpPr/>
            <p:nvPr/>
          </p:nvSpPr>
          <p:spPr>
            <a:xfrm>
              <a:off x="761671" y="1851998"/>
              <a:ext cx="3447710" cy="1556021"/>
            </a:xfrm>
            <a:custGeom>
              <a:avLst/>
              <a:gdLst>
                <a:gd name="connsiteX0" fmla="*/ 2345627 w 2345626"/>
                <a:gd name="connsiteY0" fmla="*/ 59150 h 1049083"/>
                <a:gd name="connsiteX1" fmla="*/ 1109567 w 2345626"/>
                <a:gd name="connsiteY1" fmla="*/ 0 h 1049083"/>
                <a:gd name="connsiteX2" fmla="*/ 0 w 2345626"/>
                <a:gd name="connsiteY2" fmla="*/ 51626 h 1049083"/>
                <a:gd name="connsiteX3" fmla="*/ 2345627 w 2345626"/>
                <a:gd name="connsiteY3" fmla="*/ 1049084 h 1049083"/>
                <a:gd name="connsiteX4" fmla="*/ 2345627 w 2345626"/>
                <a:gd name="connsiteY4" fmla="*/ 59150 h 10490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5626" h="1049083">
                  <a:moveTo>
                    <a:pt x="2345627" y="59150"/>
                  </a:moveTo>
                  <a:lnTo>
                    <a:pt x="1109567" y="0"/>
                  </a:lnTo>
                  <a:lnTo>
                    <a:pt x="0" y="51626"/>
                  </a:lnTo>
                  <a:cubicBezTo>
                    <a:pt x="0" y="51626"/>
                    <a:pt x="738473" y="732854"/>
                    <a:pt x="2345627" y="1049084"/>
                  </a:cubicBezTo>
                  <a:lnTo>
                    <a:pt x="2345627" y="59150"/>
                  </a:lnTo>
                  <a:close/>
                </a:path>
              </a:pathLst>
            </a:custGeom>
            <a:solidFill>
              <a:srgbClr val="92D050"/>
            </a:solid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FACFA73F-DF52-4948-B63E-9EC6B157060D}"/>
                </a:ext>
              </a:extLst>
            </p:cNvPr>
            <p:cNvSpPr/>
            <p:nvPr/>
          </p:nvSpPr>
          <p:spPr>
            <a:xfrm>
              <a:off x="767421" y="1850205"/>
              <a:ext cx="3447709" cy="92499"/>
            </a:xfrm>
            <a:custGeom>
              <a:avLst/>
              <a:gdLst>
                <a:gd name="connsiteX0" fmla="*/ 2345627 w 2345626"/>
                <a:gd name="connsiteY0" fmla="*/ 59150 h 59150"/>
                <a:gd name="connsiteX1" fmla="*/ 1109663 w 2345626"/>
                <a:gd name="connsiteY1" fmla="*/ 0 h 59150"/>
                <a:gd name="connsiteX2" fmla="*/ 0 w 2345626"/>
                <a:gd name="connsiteY2" fmla="*/ 51530 h 59150"/>
              </a:gdLst>
              <a:ahLst/>
              <a:cxnLst>
                <a:cxn ang="0">
                  <a:pos x="connsiteX0" y="connsiteY0"/>
                </a:cxn>
                <a:cxn ang="0">
                  <a:pos x="connsiteX1" y="connsiteY1"/>
                </a:cxn>
                <a:cxn ang="0">
                  <a:pos x="connsiteX2" y="connsiteY2"/>
                </a:cxn>
              </a:cxnLst>
              <a:rect l="l" t="t" r="r" b="b"/>
              <a:pathLst>
                <a:path w="2345626" h="59150">
                  <a:moveTo>
                    <a:pt x="2345627" y="59150"/>
                  </a:moveTo>
                  <a:lnTo>
                    <a:pt x="1109663" y="0"/>
                  </a:lnTo>
                  <a:lnTo>
                    <a:pt x="0" y="51530"/>
                  </a:lnTo>
                </a:path>
              </a:pathLst>
            </a:custGeom>
            <a:noFill/>
            <a:ln w="38100" cap="flat">
              <a:solidFill>
                <a:srgbClr val="000000"/>
              </a:solidFill>
              <a:prstDash val="sysDash"/>
              <a:miter/>
            </a:ln>
          </p:spPr>
          <p:txBody>
            <a:bodyPr rtlCol="0" anchor="ctr"/>
            <a:lstStyle/>
            <a:p>
              <a:endParaRPr lang="en-US" dirty="0"/>
            </a:p>
          </p:txBody>
        </p:sp>
        <p:sp>
          <p:nvSpPr>
            <p:cNvPr id="177" name="TextBox 136">
              <a:extLst>
                <a:ext uri="{FF2B5EF4-FFF2-40B4-BE49-F238E27FC236}">
                  <a16:creationId xmlns:a16="http://schemas.microsoft.com/office/drawing/2014/main" id="{72C283B4-A8ED-47D0-9D1D-7935A4C7A3C6}"/>
                </a:ext>
              </a:extLst>
            </p:cNvPr>
            <p:cNvSpPr txBox="1">
              <a:spLocks noChangeArrowheads="1"/>
            </p:cNvSpPr>
            <p:nvPr/>
          </p:nvSpPr>
          <p:spPr bwMode="auto">
            <a:xfrm>
              <a:off x="1929659" y="2088898"/>
              <a:ext cx="2230671" cy="59247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300"/>
                </a:lnSpc>
                <a:spcBef>
                  <a:spcPct val="0"/>
                </a:spcBef>
                <a:spcAft>
                  <a:spcPct val="0"/>
                </a:spcAft>
                <a:buClrTx/>
                <a:buSzTx/>
                <a:buFontTx/>
                <a:buNone/>
                <a:tabLst/>
                <a:defRPr/>
              </a:pPr>
              <a:r>
                <a:rPr lang="en-US" sz="1200" b="1" dirty="0">
                  <a:solidFill>
                    <a:srgbClr val="000000"/>
                  </a:solidFill>
                  <a:latin typeface="Arial" panose="020B0604020202020204" pitchFamily="34" charset="0"/>
                  <a:cs typeface="Arial" panose="020B0604020202020204" pitchFamily="34" charset="0"/>
                </a:rPr>
                <a:t>Replace</a:t>
              </a:r>
              <a:r>
                <a:rPr kumimoji="0" lang="en-US" sz="1200" b="1" i="0" u="none" strike="noStrike" kern="1200" cap="none" spc="0" normalizeH="0" baseline="0" noProof="0" dirty="0">
                  <a:ln>
                    <a:noFill/>
                  </a:ln>
                  <a:solidFill>
                    <a:srgbClr val="000000"/>
                  </a:solidFill>
                  <a:uLnTx/>
                  <a:uFillTx/>
                  <a:latin typeface="Arial" panose="020B0604020202020204" pitchFamily="34" charset="0"/>
                  <a:ea typeface="+mn-ea"/>
                  <a:cs typeface="Arial" panose="020B0604020202020204" pitchFamily="34" charset="0"/>
                </a:rPr>
                <a:t> ~70% of current global production to satisfy global demand for oil</a:t>
              </a:r>
              <a:endParaRPr kumimoji="0" lang="en-US" sz="1200" b="1" i="1" u="none" strike="noStrike" kern="1200" cap="none" spc="0" normalizeH="0" baseline="0" noProof="0" dirty="0">
                <a:ln>
                  <a:noFill/>
                </a:ln>
                <a:solidFill>
                  <a:srgbClr val="000000"/>
                </a:solidFill>
                <a:uLnTx/>
                <a:uFillTx/>
                <a:latin typeface="Arial" panose="020B0604020202020204" pitchFamily="34" charset="0"/>
                <a:ea typeface="+mn-ea"/>
                <a:cs typeface="Arial" panose="020B0604020202020204" pitchFamily="34" charset="0"/>
              </a:endParaRPr>
            </a:p>
          </p:txBody>
        </p:sp>
      </p:grpSp>
      <p:grpSp>
        <p:nvGrpSpPr>
          <p:cNvPr id="4" name="Group 3">
            <a:extLst>
              <a:ext uri="{FF2B5EF4-FFF2-40B4-BE49-F238E27FC236}">
                <a16:creationId xmlns:a16="http://schemas.microsoft.com/office/drawing/2014/main" id="{E4232497-84DF-4523-AFB8-6F1D2625ADF9}"/>
              </a:ext>
            </a:extLst>
          </p:cNvPr>
          <p:cNvGrpSpPr/>
          <p:nvPr/>
        </p:nvGrpSpPr>
        <p:grpSpPr>
          <a:xfrm>
            <a:off x="5173075" y="2049841"/>
            <a:ext cx="3447288" cy="1650534"/>
            <a:chOff x="5173075" y="1812723"/>
            <a:chExt cx="3447288" cy="1650534"/>
          </a:xfrm>
        </p:grpSpPr>
        <p:sp>
          <p:nvSpPr>
            <p:cNvPr id="38" name="Freeform: Shape 37">
              <a:extLst>
                <a:ext uri="{FF2B5EF4-FFF2-40B4-BE49-F238E27FC236}">
                  <a16:creationId xmlns:a16="http://schemas.microsoft.com/office/drawing/2014/main" id="{B784F6D4-29A8-4552-B5C4-F3762F6DD96C}"/>
                </a:ext>
              </a:extLst>
            </p:cNvPr>
            <p:cNvSpPr/>
            <p:nvPr/>
          </p:nvSpPr>
          <p:spPr>
            <a:xfrm>
              <a:off x="5173075" y="1816819"/>
              <a:ext cx="3447288" cy="1646438"/>
            </a:xfrm>
            <a:custGeom>
              <a:avLst/>
              <a:gdLst>
                <a:gd name="connsiteX0" fmla="*/ 2376869 w 2376868"/>
                <a:gd name="connsiteY0" fmla="*/ 0 h 1110043"/>
                <a:gd name="connsiteX1" fmla="*/ 1131666 w 2376868"/>
                <a:gd name="connsiteY1" fmla="*/ 60293 h 1110043"/>
                <a:gd name="connsiteX2" fmla="*/ 0 w 2376868"/>
                <a:gd name="connsiteY2" fmla="*/ 193548 h 1110043"/>
                <a:gd name="connsiteX3" fmla="*/ 2376869 w 2376868"/>
                <a:gd name="connsiteY3" fmla="*/ 1110044 h 1110043"/>
                <a:gd name="connsiteX4" fmla="*/ 2376869 w 2376868"/>
                <a:gd name="connsiteY4" fmla="*/ 0 h 1110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68" h="1110043">
                  <a:moveTo>
                    <a:pt x="2376869" y="0"/>
                  </a:moveTo>
                  <a:lnTo>
                    <a:pt x="1131666" y="60293"/>
                  </a:lnTo>
                  <a:lnTo>
                    <a:pt x="0" y="193548"/>
                  </a:lnTo>
                  <a:cubicBezTo>
                    <a:pt x="0" y="193548"/>
                    <a:pt x="718471" y="800481"/>
                    <a:pt x="2376869" y="1110044"/>
                  </a:cubicBezTo>
                  <a:lnTo>
                    <a:pt x="2376869" y="0"/>
                  </a:lnTo>
                  <a:close/>
                </a:path>
              </a:pathLst>
            </a:custGeom>
            <a:solidFill>
              <a:srgbClr val="FF6699"/>
            </a:solid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4399646E-37CF-47AC-9D97-8D56D9AAB3EA}"/>
                </a:ext>
              </a:extLst>
            </p:cNvPr>
            <p:cNvSpPr/>
            <p:nvPr/>
          </p:nvSpPr>
          <p:spPr>
            <a:xfrm>
              <a:off x="5173075" y="1812723"/>
              <a:ext cx="3447287" cy="302669"/>
            </a:xfrm>
            <a:custGeom>
              <a:avLst/>
              <a:gdLst>
                <a:gd name="connsiteX0" fmla="*/ 2376869 w 2376868"/>
                <a:gd name="connsiteY0" fmla="*/ 0 h 193547"/>
                <a:gd name="connsiteX1" fmla="*/ 1131665 w 2376868"/>
                <a:gd name="connsiteY1" fmla="*/ 60293 h 193547"/>
                <a:gd name="connsiteX2" fmla="*/ 0 w 2376868"/>
                <a:gd name="connsiteY2" fmla="*/ 193548 h 193547"/>
              </a:gdLst>
              <a:ahLst/>
              <a:cxnLst>
                <a:cxn ang="0">
                  <a:pos x="connsiteX0" y="connsiteY0"/>
                </a:cxn>
                <a:cxn ang="0">
                  <a:pos x="connsiteX1" y="connsiteY1"/>
                </a:cxn>
                <a:cxn ang="0">
                  <a:pos x="connsiteX2" y="connsiteY2"/>
                </a:cxn>
              </a:cxnLst>
              <a:rect l="l" t="t" r="r" b="b"/>
              <a:pathLst>
                <a:path w="2376868" h="193547">
                  <a:moveTo>
                    <a:pt x="2376869" y="0"/>
                  </a:moveTo>
                  <a:lnTo>
                    <a:pt x="1131665" y="60293"/>
                  </a:lnTo>
                  <a:lnTo>
                    <a:pt x="0" y="193548"/>
                  </a:lnTo>
                </a:path>
              </a:pathLst>
            </a:custGeom>
            <a:noFill/>
            <a:ln w="38100" cap="flat">
              <a:solidFill>
                <a:srgbClr val="000000"/>
              </a:solidFill>
              <a:prstDash val="sysDash"/>
              <a:miter/>
            </a:ln>
          </p:spPr>
          <p:txBody>
            <a:bodyPr rtlCol="0" anchor="ctr"/>
            <a:lstStyle/>
            <a:p>
              <a:endParaRPr lang="en-US" dirty="0"/>
            </a:p>
          </p:txBody>
        </p:sp>
        <p:sp>
          <p:nvSpPr>
            <p:cNvPr id="178" name="TextBox 136">
              <a:extLst>
                <a:ext uri="{FF2B5EF4-FFF2-40B4-BE49-F238E27FC236}">
                  <a16:creationId xmlns:a16="http://schemas.microsoft.com/office/drawing/2014/main" id="{4B1D78C8-1F83-4235-B65F-74AD549D1446}"/>
                </a:ext>
              </a:extLst>
            </p:cNvPr>
            <p:cNvSpPr txBox="1">
              <a:spLocks noChangeArrowheads="1"/>
            </p:cNvSpPr>
            <p:nvPr/>
          </p:nvSpPr>
          <p:spPr bwMode="auto">
            <a:xfrm>
              <a:off x="6400800" y="2147631"/>
              <a:ext cx="2214082" cy="59247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300"/>
                </a:lnSpc>
                <a:spcBef>
                  <a:spcPct val="0"/>
                </a:spcBef>
                <a:spcAft>
                  <a:spcPct val="0"/>
                </a:spcAft>
                <a:buClrTx/>
                <a:buSzTx/>
                <a:buFontTx/>
                <a:buNone/>
                <a:tabLst/>
                <a:defRPr/>
              </a:pPr>
              <a:r>
                <a:rPr lang="en-US" sz="1200" b="1" dirty="0">
                  <a:solidFill>
                    <a:srgbClr val="000000"/>
                  </a:solidFill>
                  <a:latin typeface="Arial" panose="020B0604020202020204" pitchFamily="34" charset="0"/>
                  <a:cs typeface="Arial" panose="020B0604020202020204" pitchFamily="34" charset="0"/>
                </a:rPr>
                <a:t>Replace</a:t>
              </a:r>
              <a:r>
                <a:rPr kumimoji="0" lang="en-US" sz="1200" b="1" i="0" u="none" strike="noStrike" kern="1200" cap="none" spc="0" normalizeH="0" baseline="0" noProof="0" dirty="0">
                  <a:ln>
                    <a:noFill/>
                  </a:ln>
                  <a:solidFill>
                    <a:srgbClr val="000000"/>
                  </a:solidFill>
                  <a:uLnTx/>
                  <a:uFillTx/>
                  <a:latin typeface="Arial" panose="020B0604020202020204" pitchFamily="34" charset="0"/>
                  <a:ea typeface="+mn-ea"/>
                  <a:cs typeface="Arial" panose="020B0604020202020204" pitchFamily="34" charset="0"/>
                </a:rPr>
                <a:t> ~60% of current global production to satisfy global demand for gas</a:t>
              </a:r>
              <a:endParaRPr kumimoji="0" lang="en-US" sz="1200" b="1" i="1" u="none" strike="noStrike" kern="1200" cap="none" spc="0" normalizeH="0" baseline="0" noProof="0" dirty="0">
                <a:ln>
                  <a:noFill/>
                </a:ln>
                <a:solidFill>
                  <a:srgbClr val="000000"/>
                </a:solidFill>
                <a:uLnTx/>
                <a:uFillTx/>
                <a:latin typeface="Arial" panose="020B0604020202020204" pitchFamily="34" charset="0"/>
                <a:ea typeface="+mn-ea"/>
                <a:cs typeface="Arial" panose="020B0604020202020204" pitchFamily="34" charset="0"/>
              </a:endParaRPr>
            </a:p>
          </p:txBody>
        </p:sp>
      </p:grpSp>
      <p:grpSp>
        <p:nvGrpSpPr>
          <p:cNvPr id="5" name="Group 4">
            <a:extLst>
              <a:ext uri="{FF2B5EF4-FFF2-40B4-BE49-F238E27FC236}">
                <a16:creationId xmlns:a16="http://schemas.microsoft.com/office/drawing/2014/main" id="{D5E449B7-A6EC-4FD1-B075-983FDA8644A5}"/>
              </a:ext>
            </a:extLst>
          </p:cNvPr>
          <p:cNvGrpSpPr/>
          <p:nvPr/>
        </p:nvGrpSpPr>
        <p:grpSpPr>
          <a:xfrm>
            <a:off x="761671" y="2165689"/>
            <a:ext cx="3447710" cy="1956541"/>
            <a:chOff x="761671" y="1928571"/>
            <a:chExt cx="3447710" cy="1956541"/>
          </a:xfrm>
        </p:grpSpPr>
        <p:sp>
          <p:nvSpPr>
            <p:cNvPr id="35" name="Freeform: Shape 34">
              <a:extLst>
                <a:ext uri="{FF2B5EF4-FFF2-40B4-BE49-F238E27FC236}">
                  <a16:creationId xmlns:a16="http://schemas.microsoft.com/office/drawing/2014/main" id="{2B0ABD26-FC8A-4E39-83EA-E013EDE5548F}"/>
                </a:ext>
              </a:extLst>
            </p:cNvPr>
            <p:cNvSpPr/>
            <p:nvPr/>
          </p:nvSpPr>
          <p:spPr>
            <a:xfrm>
              <a:off x="761671" y="1928571"/>
              <a:ext cx="3447710" cy="1956541"/>
            </a:xfrm>
            <a:custGeom>
              <a:avLst/>
              <a:gdLst>
                <a:gd name="connsiteX0" fmla="*/ 0 w 2345626"/>
                <a:gd name="connsiteY0" fmla="*/ 0 h 1319117"/>
                <a:gd name="connsiteX1" fmla="*/ 0 w 2345626"/>
                <a:gd name="connsiteY1" fmla="*/ 1319117 h 1319117"/>
                <a:gd name="connsiteX2" fmla="*/ 2345627 w 2345626"/>
                <a:gd name="connsiteY2" fmla="*/ 1319117 h 1319117"/>
                <a:gd name="connsiteX3" fmla="*/ 2345627 w 2345626"/>
                <a:gd name="connsiteY3" fmla="*/ 997458 h 1319117"/>
                <a:gd name="connsiteX4" fmla="*/ 0 w 2345626"/>
                <a:gd name="connsiteY4" fmla="*/ 0 h 1319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5626" h="1319117">
                  <a:moveTo>
                    <a:pt x="0" y="0"/>
                  </a:moveTo>
                  <a:lnTo>
                    <a:pt x="0" y="1319117"/>
                  </a:lnTo>
                  <a:lnTo>
                    <a:pt x="2345627" y="1319117"/>
                  </a:lnTo>
                  <a:lnTo>
                    <a:pt x="2345627" y="997458"/>
                  </a:lnTo>
                  <a:cubicBezTo>
                    <a:pt x="738473" y="681228"/>
                    <a:pt x="0" y="0"/>
                    <a:pt x="0" y="0"/>
                  </a:cubicBezTo>
                  <a:close/>
                </a:path>
              </a:pathLst>
            </a:custGeom>
            <a:solidFill>
              <a:srgbClr val="00B050"/>
            </a:solidFill>
            <a:ln w="9525" cap="flat">
              <a:noFill/>
              <a:prstDash val="solid"/>
              <a:miter/>
            </a:ln>
          </p:spPr>
          <p:txBody>
            <a:bodyPr rtlCol="0" anchor="ctr"/>
            <a:lstStyle/>
            <a:p>
              <a:endParaRPr lang="en-US" dirty="0"/>
            </a:p>
          </p:txBody>
        </p:sp>
        <p:sp>
          <p:nvSpPr>
            <p:cNvPr id="71" name="TextBox 136">
              <a:extLst>
                <a:ext uri="{FF2B5EF4-FFF2-40B4-BE49-F238E27FC236}">
                  <a16:creationId xmlns:a16="http://schemas.microsoft.com/office/drawing/2014/main" id="{BDB25443-92ED-4CB2-82CC-850A11C95B9B}"/>
                </a:ext>
              </a:extLst>
            </p:cNvPr>
            <p:cNvSpPr txBox="1">
              <a:spLocks noChangeArrowheads="1"/>
            </p:cNvSpPr>
            <p:nvPr/>
          </p:nvSpPr>
          <p:spPr bwMode="auto">
            <a:xfrm>
              <a:off x="914399" y="3316915"/>
              <a:ext cx="2332690" cy="292388"/>
            </a:xfrm>
            <a:prstGeom prst="rect">
              <a:avLst/>
            </a:prstGeom>
            <a:noFill/>
            <a:ln w="9525">
              <a:noFill/>
              <a:miter lim="800000"/>
              <a:headEnd/>
              <a:tailEnd/>
            </a:ln>
          </p:spPr>
          <p:txBody>
            <a:bodyPr wrap="none">
              <a:spAutoFit/>
            </a:bodyPr>
            <a:lstStyle/>
            <a:p>
              <a:pPr lvl="0">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rPr>
                <a:t>Current production decline</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endParaRPr>
            </a:p>
          </p:txBody>
        </p:sp>
      </p:grpSp>
      <p:grpSp>
        <p:nvGrpSpPr>
          <p:cNvPr id="7" name="Group 6">
            <a:extLst>
              <a:ext uri="{FF2B5EF4-FFF2-40B4-BE49-F238E27FC236}">
                <a16:creationId xmlns:a16="http://schemas.microsoft.com/office/drawing/2014/main" id="{E446AC36-F63A-4B30-B717-E72DA2FEBD4D}"/>
              </a:ext>
            </a:extLst>
          </p:cNvPr>
          <p:cNvGrpSpPr/>
          <p:nvPr/>
        </p:nvGrpSpPr>
        <p:grpSpPr>
          <a:xfrm>
            <a:off x="5173075" y="2341011"/>
            <a:ext cx="3447288" cy="1781217"/>
            <a:chOff x="5173075" y="2103893"/>
            <a:chExt cx="3447288" cy="1781217"/>
          </a:xfrm>
        </p:grpSpPr>
        <p:sp>
          <p:nvSpPr>
            <p:cNvPr id="45" name="Freeform: Shape 44">
              <a:extLst>
                <a:ext uri="{FF2B5EF4-FFF2-40B4-BE49-F238E27FC236}">
                  <a16:creationId xmlns:a16="http://schemas.microsoft.com/office/drawing/2014/main" id="{E6A0CB19-32D4-4A03-97B0-9496F4414164}"/>
                </a:ext>
              </a:extLst>
            </p:cNvPr>
            <p:cNvSpPr/>
            <p:nvPr/>
          </p:nvSpPr>
          <p:spPr>
            <a:xfrm>
              <a:off x="5173075" y="2103893"/>
              <a:ext cx="3447288" cy="1781217"/>
            </a:xfrm>
            <a:custGeom>
              <a:avLst/>
              <a:gdLst>
                <a:gd name="connsiteX0" fmla="*/ 0 w 2376868"/>
                <a:gd name="connsiteY0" fmla="*/ 0 h 1200912"/>
                <a:gd name="connsiteX1" fmla="*/ 0 w 2376868"/>
                <a:gd name="connsiteY1" fmla="*/ 1200912 h 1200912"/>
                <a:gd name="connsiteX2" fmla="*/ 2376869 w 2376868"/>
                <a:gd name="connsiteY2" fmla="*/ 1200912 h 1200912"/>
                <a:gd name="connsiteX3" fmla="*/ 2376869 w 2376868"/>
                <a:gd name="connsiteY3" fmla="*/ 916496 h 1200912"/>
                <a:gd name="connsiteX4" fmla="*/ 0 w 2376868"/>
                <a:gd name="connsiteY4" fmla="*/ 0 h 12009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68" h="1200912">
                  <a:moveTo>
                    <a:pt x="0" y="0"/>
                  </a:moveTo>
                  <a:lnTo>
                    <a:pt x="0" y="1200912"/>
                  </a:lnTo>
                  <a:lnTo>
                    <a:pt x="2376869" y="1200912"/>
                  </a:lnTo>
                  <a:lnTo>
                    <a:pt x="2376869" y="916496"/>
                  </a:lnTo>
                  <a:cubicBezTo>
                    <a:pt x="718471" y="606933"/>
                    <a:pt x="0" y="0"/>
                    <a:pt x="0" y="0"/>
                  </a:cubicBezTo>
                  <a:close/>
                </a:path>
              </a:pathLst>
            </a:custGeom>
            <a:solidFill>
              <a:srgbClr val="FF0000"/>
            </a:solidFill>
            <a:ln w="9525" cap="flat">
              <a:noFill/>
              <a:prstDash val="solid"/>
              <a:miter/>
            </a:ln>
          </p:spPr>
          <p:txBody>
            <a:bodyPr rtlCol="0" anchor="ctr"/>
            <a:lstStyle/>
            <a:p>
              <a:endParaRPr lang="en-US" dirty="0"/>
            </a:p>
          </p:txBody>
        </p:sp>
        <p:sp>
          <p:nvSpPr>
            <p:cNvPr id="73" name="TextBox 136">
              <a:extLst>
                <a:ext uri="{FF2B5EF4-FFF2-40B4-BE49-F238E27FC236}">
                  <a16:creationId xmlns:a16="http://schemas.microsoft.com/office/drawing/2014/main" id="{FC3E95CB-50E7-46C0-812C-79E463AFCDDB}"/>
                </a:ext>
              </a:extLst>
            </p:cNvPr>
            <p:cNvSpPr txBox="1">
              <a:spLocks noChangeArrowheads="1"/>
            </p:cNvSpPr>
            <p:nvPr/>
          </p:nvSpPr>
          <p:spPr bwMode="auto">
            <a:xfrm>
              <a:off x="5309084" y="3340625"/>
              <a:ext cx="2332690" cy="292388"/>
            </a:xfrm>
            <a:prstGeom prst="rect">
              <a:avLst/>
            </a:prstGeom>
            <a:noFill/>
            <a:ln w="9525">
              <a:noFill/>
              <a:miter lim="800000"/>
              <a:headEnd/>
              <a:tailEnd/>
            </a:ln>
          </p:spPr>
          <p:txBody>
            <a:bodyPr wrap="none">
              <a:spAutoFit/>
            </a:bodyPr>
            <a:lstStyle/>
            <a:p>
              <a:pPr lvl="0">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rPr>
                <a:t>Current production decline</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endParaRPr>
            </a:p>
          </p:txBody>
        </p:sp>
      </p:grpSp>
      <p:pic>
        <p:nvPicPr>
          <p:cNvPr id="6" name="Audio 5">
            <a:hlinkClick r:id="" action="ppaction://media"/>
            <a:extLst>
              <a:ext uri="{FF2B5EF4-FFF2-40B4-BE49-F238E27FC236}">
                <a16:creationId xmlns:a16="http://schemas.microsoft.com/office/drawing/2014/main" id="{B92FB596-C6DB-48BD-BB70-B8BDC09D01B2}"/>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3538170059"/>
      </p:ext>
    </p:extLst>
  </p:cSld>
  <p:clrMapOvr>
    <a:masterClrMapping/>
  </p:clrMapOvr>
  <mc:AlternateContent xmlns:mc="http://schemas.openxmlformats.org/markup-compatibility/2006" xmlns:p14="http://schemas.microsoft.com/office/powerpoint/2010/main">
    <mc:Choice Requires="p14">
      <p:transition spd="med" p14:dur="700" advTm="35051">
        <p:fade/>
      </p:transition>
    </mc:Choice>
    <mc:Fallback xmlns="">
      <p:transition spd="med" advTm="3505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left)">
                                      <p:cBhvr>
                                        <p:cTn id="11" dur="1500"/>
                                        <p:tgtEl>
                                          <p:spTgt spid="3"/>
                                        </p:tgtEl>
                                      </p:cBhvr>
                                    </p:animEffect>
                                  </p:childTnLst>
                                </p:cTn>
                              </p:par>
                            </p:childTnLst>
                          </p:cTn>
                        </p:par>
                        <p:par>
                          <p:cTn id="12" fill="hold">
                            <p:stCondLst>
                              <p:cond delay="1500"/>
                            </p:stCondLst>
                            <p:childTnLst>
                              <p:par>
                                <p:cTn id="13" presetID="22" presetClass="entr" presetSubtype="8"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wipe(left)">
                                      <p:cBhvr>
                                        <p:cTn id="15"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6" fill="hold" display="0">
                  <p:stCondLst>
                    <p:cond delay="indefinite"/>
                  </p:stCondLst>
                  <p:endCondLst>
                    <p:cond evt="onStopAudio" delay="0">
                      <p:tgtEl>
                        <p:sldTgt/>
                      </p:tgtEl>
                    </p:cond>
                  </p:endCondLst>
                </p:cTn>
                <p:tgtEl>
                  <p:spTgt spid="6"/>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66">
            <a:extLst>
              <a:ext uri="{FF2B5EF4-FFF2-40B4-BE49-F238E27FC236}">
                <a16:creationId xmlns:a16="http://schemas.microsoft.com/office/drawing/2014/main" id="{54EB12FF-468D-4FB7-9951-3C30C075C407}"/>
              </a:ext>
            </a:extLst>
          </p:cNvPr>
          <p:cNvSpPr txBox="1">
            <a:spLocks noChangeArrowheads="1"/>
          </p:cNvSpPr>
          <p:nvPr/>
        </p:nvSpPr>
        <p:spPr bwMode="auto">
          <a:xfrm>
            <a:off x="194189" y="4837219"/>
            <a:ext cx="1828800"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1000" b="1" i="0" u="none" strike="noStrike" kern="1200" cap="none" spc="0" normalizeH="0" baseline="0" noProof="0" dirty="0">
                <a:ln>
                  <a:noFill/>
                </a:ln>
                <a:effectLst>
                  <a:outerShdw blurRad="38100" dist="38100" dir="2700000" algn="tl">
                    <a:srgbClr val="000000">
                      <a:alpha val="43137"/>
                    </a:srgbClr>
                  </a:outerShdw>
                </a:effectLst>
                <a:uLnTx/>
                <a:uFillTx/>
                <a:latin typeface="Arial"/>
                <a:ea typeface="+mn-ea"/>
                <a:cs typeface="+mn-cs"/>
              </a:rPr>
              <a:t>Source: S&amp;P Global</a:t>
            </a:r>
            <a:endParaRPr kumimoji="0" lang="en-US" sz="1200" b="1" i="0" u="none" strike="noStrike" kern="1200" cap="none" spc="0" normalizeH="0" baseline="0" noProof="0" dirty="0">
              <a:ln>
                <a:noFill/>
              </a:ln>
              <a:effectLst>
                <a:outerShdw blurRad="38100" dist="38100" dir="2700000" algn="tl">
                  <a:srgbClr val="000000">
                    <a:alpha val="43137"/>
                  </a:srgbClr>
                </a:outerShdw>
              </a:effectLst>
              <a:uLnTx/>
              <a:uFillTx/>
              <a:latin typeface="Arial"/>
              <a:ea typeface="+mn-ea"/>
              <a:cs typeface="+mn-cs"/>
            </a:endParaRPr>
          </a:p>
        </p:txBody>
      </p:sp>
      <p:sp>
        <p:nvSpPr>
          <p:cNvPr id="3" name="Rectangle 111">
            <a:extLst>
              <a:ext uri="{FF2B5EF4-FFF2-40B4-BE49-F238E27FC236}">
                <a16:creationId xmlns:a16="http://schemas.microsoft.com/office/drawing/2014/main" id="{A4001CCA-78E2-4CB8-B542-B932F9F9CFD8}"/>
              </a:ext>
            </a:extLst>
          </p:cNvPr>
          <p:cNvSpPr>
            <a:spLocks noChangeArrowheads="1"/>
          </p:cNvSpPr>
          <p:nvPr/>
        </p:nvSpPr>
        <p:spPr bwMode="auto">
          <a:xfrm>
            <a:off x="-28795" y="831579"/>
            <a:ext cx="2432139" cy="1248488"/>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2900"/>
              </a:lnSpc>
              <a:spcBef>
                <a:spcPct val="0"/>
              </a:spcBef>
              <a:spcAft>
                <a:spcPct val="0"/>
              </a:spcAft>
              <a:buClrTx/>
              <a:buSzTx/>
              <a:buFontTx/>
              <a:buNone/>
              <a:tabLst/>
              <a:defRPr/>
            </a:pPr>
            <a:r>
              <a:rPr kumimoji="0" lang="en-US" sz="26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Oil and Gas Producers 2021</a:t>
            </a:r>
            <a:endParaRPr kumimoji="0" lang="en-US" sz="2600" b="1" i="1"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sp>
        <p:nvSpPr>
          <p:cNvPr id="4" name="Rectangle 3">
            <a:extLst>
              <a:ext uri="{FF2B5EF4-FFF2-40B4-BE49-F238E27FC236}">
                <a16:creationId xmlns:a16="http://schemas.microsoft.com/office/drawing/2014/main" id="{C5D0B541-919A-4129-9B55-3C650430CEFE}"/>
              </a:ext>
            </a:extLst>
          </p:cNvPr>
          <p:cNvSpPr/>
          <p:nvPr/>
        </p:nvSpPr>
        <p:spPr bwMode="auto">
          <a:xfrm rot="10800000" flipV="1">
            <a:off x="3903688" y="840565"/>
            <a:ext cx="4480560" cy="3840480"/>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6" name="Straight Connector 5">
            <a:extLst>
              <a:ext uri="{FF2B5EF4-FFF2-40B4-BE49-F238E27FC236}">
                <a16:creationId xmlns:a16="http://schemas.microsoft.com/office/drawing/2014/main" id="{934E0051-887E-4605-BA76-4A8D3C63F8C1}"/>
              </a:ext>
            </a:extLst>
          </p:cNvPr>
          <p:cNvCxnSpPr>
            <a:cxnSpLocks/>
          </p:cNvCxnSpPr>
          <p:nvPr/>
        </p:nvCxnSpPr>
        <p:spPr bwMode="auto">
          <a:xfrm flipV="1">
            <a:off x="4543768" y="840565"/>
            <a:ext cx="0" cy="384048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29" name="Straight Connector 28">
            <a:extLst>
              <a:ext uri="{FF2B5EF4-FFF2-40B4-BE49-F238E27FC236}">
                <a16:creationId xmlns:a16="http://schemas.microsoft.com/office/drawing/2014/main" id="{589B9B53-2E3A-469E-9D12-BC9349B95605}"/>
              </a:ext>
            </a:extLst>
          </p:cNvPr>
          <p:cNvCxnSpPr>
            <a:cxnSpLocks/>
          </p:cNvCxnSpPr>
          <p:nvPr/>
        </p:nvCxnSpPr>
        <p:spPr bwMode="auto">
          <a:xfrm rot="5400000">
            <a:off x="3857968" y="797984"/>
            <a:ext cx="91440" cy="0"/>
          </a:xfrm>
          <a:prstGeom prst="line">
            <a:avLst/>
          </a:prstGeom>
          <a:noFill/>
          <a:ln w="12700" cap="flat" cmpd="sng" algn="ctr">
            <a:solidFill>
              <a:schemeClr val="tx1"/>
            </a:solidFill>
            <a:prstDash val="solid"/>
            <a:round/>
            <a:headEnd type="none" w="med" len="med"/>
            <a:tailEnd type="none" w="med" len="med"/>
          </a:ln>
          <a:effectLst/>
        </p:spPr>
      </p:cxnSp>
      <p:sp>
        <p:nvSpPr>
          <p:cNvPr id="30" name="TextBox 136">
            <a:extLst>
              <a:ext uri="{FF2B5EF4-FFF2-40B4-BE49-F238E27FC236}">
                <a16:creationId xmlns:a16="http://schemas.microsoft.com/office/drawing/2014/main" id="{C162B515-01B2-49F2-A1C3-16FE655BD329}"/>
              </a:ext>
            </a:extLst>
          </p:cNvPr>
          <p:cNvSpPr txBox="1">
            <a:spLocks noChangeArrowheads="1"/>
          </p:cNvSpPr>
          <p:nvPr/>
        </p:nvSpPr>
        <p:spPr bwMode="auto">
          <a:xfrm>
            <a:off x="3756295" y="429536"/>
            <a:ext cx="298480"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336" name="TextBox 136">
            <a:extLst>
              <a:ext uri="{FF2B5EF4-FFF2-40B4-BE49-F238E27FC236}">
                <a16:creationId xmlns:a16="http://schemas.microsoft.com/office/drawing/2014/main" id="{7ED41BF2-5DDB-4BCD-AAA1-CAE7B52C07C0}"/>
              </a:ext>
            </a:extLst>
          </p:cNvPr>
          <p:cNvSpPr txBox="1">
            <a:spLocks noChangeArrowheads="1"/>
          </p:cNvSpPr>
          <p:nvPr/>
        </p:nvSpPr>
        <p:spPr bwMode="auto">
          <a:xfrm>
            <a:off x="5309279" y="101160"/>
            <a:ext cx="1983616" cy="385362"/>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outerShdw>
                </a:effectLst>
                <a:uLnTx/>
                <a:uFillTx/>
                <a:latin typeface="Arial" pitchFamily="34" charset="0"/>
                <a:ea typeface="+mn-ea"/>
                <a:cs typeface="+mn-cs"/>
              </a:rPr>
              <a:t>MBOED</a:t>
            </a:r>
          </a:p>
        </p:txBody>
      </p:sp>
      <p:cxnSp>
        <p:nvCxnSpPr>
          <p:cNvPr id="338" name="Straight Connector 337">
            <a:extLst>
              <a:ext uri="{FF2B5EF4-FFF2-40B4-BE49-F238E27FC236}">
                <a16:creationId xmlns:a16="http://schemas.microsoft.com/office/drawing/2014/main" id="{ADD087F9-4216-49DD-A2E1-F538F006D9E1}"/>
              </a:ext>
            </a:extLst>
          </p:cNvPr>
          <p:cNvCxnSpPr>
            <a:cxnSpLocks/>
          </p:cNvCxnSpPr>
          <p:nvPr/>
        </p:nvCxnSpPr>
        <p:spPr bwMode="auto">
          <a:xfrm flipV="1">
            <a:off x="5183848" y="840565"/>
            <a:ext cx="0" cy="384048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339" name="Straight Connector 338">
            <a:extLst>
              <a:ext uri="{FF2B5EF4-FFF2-40B4-BE49-F238E27FC236}">
                <a16:creationId xmlns:a16="http://schemas.microsoft.com/office/drawing/2014/main" id="{0525D41A-29CC-45EE-BAB9-B8D31CD24F96}"/>
              </a:ext>
            </a:extLst>
          </p:cNvPr>
          <p:cNvCxnSpPr>
            <a:cxnSpLocks/>
          </p:cNvCxnSpPr>
          <p:nvPr/>
        </p:nvCxnSpPr>
        <p:spPr bwMode="auto">
          <a:xfrm flipV="1">
            <a:off x="5823928" y="840565"/>
            <a:ext cx="0" cy="384048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340" name="Straight Connector 339">
            <a:extLst>
              <a:ext uri="{FF2B5EF4-FFF2-40B4-BE49-F238E27FC236}">
                <a16:creationId xmlns:a16="http://schemas.microsoft.com/office/drawing/2014/main" id="{120A4150-C210-467B-AC65-9338480601DA}"/>
              </a:ext>
            </a:extLst>
          </p:cNvPr>
          <p:cNvCxnSpPr>
            <a:cxnSpLocks/>
          </p:cNvCxnSpPr>
          <p:nvPr/>
        </p:nvCxnSpPr>
        <p:spPr bwMode="auto">
          <a:xfrm flipV="1">
            <a:off x="6464008" y="840565"/>
            <a:ext cx="0" cy="384048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343" name="Straight Connector 342">
            <a:extLst>
              <a:ext uri="{FF2B5EF4-FFF2-40B4-BE49-F238E27FC236}">
                <a16:creationId xmlns:a16="http://schemas.microsoft.com/office/drawing/2014/main" id="{BD99746A-CAE7-4891-AD02-20FA182747DD}"/>
              </a:ext>
            </a:extLst>
          </p:cNvPr>
          <p:cNvCxnSpPr>
            <a:cxnSpLocks/>
          </p:cNvCxnSpPr>
          <p:nvPr/>
        </p:nvCxnSpPr>
        <p:spPr bwMode="auto">
          <a:xfrm rot="5400000">
            <a:off x="8338528" y="797984"/>
            <a:ext cx="91440" cy="0"/>
          </a:xfrm>
          <a:prstGeom prst="line">
            <a:avLst/>
          </a:prstGeom>
          <a:noFill/>
          <a:ln w="12700" cap="flat" cmpd="sng" algn="ctr">
            <a:solidFill>
              <a:schemeClr val="tx1"/>
            </a:solidFill>
            <a:prstDash val="solid"/>
            <a:round/>
            <a:headEnd type="none" w="med" len="med"/>
            <a:tailEnd type="none" w="med" len="med"/>
          </a:ln>
          <a:effectLst/>
        </p:spPr>
      </p:cxnSp>
      <p:sp>
        <p:nvSpPr>
          <p:cNvPr id="344" name="TextBox 136">
            <a:extLst>
              <a:ext uri="{FF2B5EF4-FFF2-40B4-BE49-F238E27FC236}">
                <a16:creationId xmlns:a16="http://schemas.microsoft.com/office/drawing/2014/main" id="{F261BF57-5B01-4B8C-B24F-3D4C7CC7E0D4}"/>
              </a:ext>
            </a:extLst>
          </p:cNvPr>
          <p:cNvSpPr txBox="1">
            <a:spLocks noChangeArrowheads="1"/>
          </p:cNvSpPr>
          <p:nvPr/>
        </p:nvSpPr>
        <p:spPr bwMode="auto">
          <a:xfrm>
            <a:off x="8178101" y="429536"/>
            <a:ext cx="412293"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14</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345" name="Straight Connector 344">
            <a:extLst>
              <a:ext uri="{FF2B5EF4-FFF2-40B4-BE49-F238E27FC236}">
                <a16:creationId xmlns:a16="http://schemas.microsoft.com/office/drawing/2014/main" id="{58B369D9-4C7D-4ECE-BCED-98436D938968}"/>
              </a:ext>
            </a:extLst>
          </p:cNvPr>
          <p:cNvCxnSpPr>
            <a:cxnSpLocks/>
          </p:cNvCxnSpPr>
          <p:nvPr/>
        </p:nvCxnSpPr>
        <p:spPr bwMode="auto">
          <a:xfrm rot="5400000">
            <a:off x="4498048" y="797984"/>
            <a:ext cx="91440" cy="0"/>
          </a:xfrm>
          <a:prstGeom prst="line">
            <a:avLst/>
          </a:prstGeom>
          <a:noFill/>
          <a:ln w="12700" cap="flat" cmpd="sng" algn="ctr">
            <a:solidFill>
              <a:schemeClr val="tx1"/>
            </a:solidFill>
            <a:prstDash val="solid"/>
            <a:round/>
            <a:headEnd type="none" w="med" len="med"/>
            <a:tailEnd type="none" w="med" len="med"/>
          </a:ln>
          <a:effectLst/>
        </p:spPr>
      </p:cxnSp>
      <p:sp>
        <p:nvSpPr>
          <p:cNvPr id="346" name="TextBox 136">
            <a:extLst>
              <a:ext uri="{FF2B5EF4-FFF2-40B4-BE49-F238E27FC236}">
                <a16:creationId xmlns:a16="http://schemas.microsoft.com/office/drawing/2014/main" id="{19498A1C-6AC1-47D6-B713-937845008231}"/>
              </a:ext>
            </a:extLst>
          </p:cNvPr>
          <p:cNvSpPr txBox="1">
            <a:spLocks noChangeArrowheads="1"/>
          </p:cNvSpPr>
          <p:nvPr/>
        </p:nvSpPr>
        <p:spPr bwMode="auto">
          <a:xfrm>
            <a:off x="4395854" y="429536"/>
            <a:ext cx="298480"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347" name="Straight Connector 346">
            <a:extLst>
              <a:ext uri="{FF2B5EF4-FFF2-40B4-BE49-F238E27FC236}">
                <a16:creationId xmlns:a16="http://schemas.microsoft.com/office/drawing/2014/main" id="{D7CA1401-7961-41B9-A565-E21AB8C6BA92}"/>
              </a:ext>
            </a:extLst>
          </p:cNvPr>
          <p:cNvCxnSpPr>
            <a:cxnSpLocks/>
          </p:cNvCxnSpPr>
          <p:nvPr/>
        </p:nvCxnSpPr>
        <p:spPr bwMode="auto">
          <a:xfrm rot="5400000">
            <a:off x="5138128" y="797984"/>
            <a:ext cx="91440" cy="0"/>
          </a:xfrm>
          <a:prstGeom prst="line">
            <a:avLst/>
          </a:prstGeom>
          <a:noFill/>
          <a:ln w="12700" cap="flat" cmpd="sng" algn="ctr">
            <a:solidFill>
              <a:schemeClr val="tx1"/>
            </a:solidFill>
            <a:prstDash val="solid"/>
            <a:round/>
            <a:headEnd type="none" w="med" len="med"/>
            <a:tailEnd type="none" w="med" len="med"/>
          </a:ln>
          <a:effectLst/>
        </p:spPr>
      </p:cxnSp>
      <p:sp>
        <p:nvSpPr>
          <p:cNvPr id="348" name="TextBox 136">
            <a:extLst>
              <a:ext uri="{FF2B5EF4-FFF2-40B4-BE49-F238E27FC236}">
                <a16:creationId xmlns:a16="http://schemas.microsoft.com/office/drawing/2014/main" id="{FA8FFEE7-622D-438E-B8EB-717445327DBE}"/>
              </a:ext>
            </a:extLst>
          </p:cNvPr>
          <p:cNvSpPr txBox="1">
            <a:spLocks noChangeArrowheads="1"/>
          </p:cNvSpPr>
          <p:nvPr/>
        </p:nvSpPr>
        <p:spPr bwMode="auto">
          <a:xfrm>
            <a:off x="5035413" y="429536"/>
            <a:ext cx="298480"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4</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349" name="Straight Connector 348">
            <a:extLst>
              <a:ext uri="{FF2B5EF4-FFF2-40B4-BE49-F238E27FC236}">
                <a16:creationId xmlns:a16="http://schemas.microsoft.com/office/drawing/2014/main" id="{39C08456-F0BD-42D2-BEFF-CC05A244C3E3}"/>
              </a:ext>
            </a:extLst>
          </p:cNvPr>
          <p:cNvCxnSpPr>
            <a:cxnSpLocks/>
          </p:cNvCxnSpPr>
          <p:nvPr/>
        </p:nvCxnSpPr>
        <p:spPr bwMode="auto">
          <a:xfrm rot="5400000">
            <a:off x="5778208" y="797984"/>
            <a:ext cx="91440" cy="0"/>
          </a:xfrm>
          <a:prstGeom prst="line">
            <a:avLst/>
          </a:prstGeom>
          <a:noFill/>
          <a:ln w="12700" cap="flat" cmpd="sng" algn="ctr">
            <a:solidFill>
              <a:schemeClr val="tx1"/>
            </a:solidFill>
            <a:prstDash val="solid"/>
            <a:round/>
            <a:headEnd type="none" w="med" len="med"/>
            <a:tailEnd type="none" w="med" len="med"/>
          </a:ln>
          <a:effectLst/>
        </p:spPr>
      </p:cxnSp>
      <p:sp>
        <p:nvSpPr>
          <p:cNvPr id="350" name="TextBox 136">
            <a:extLst>
              <a:ext uri="{FF2B5EF4-FFF2-40B4-BE49-F238E27FC236}">
                <a16:creationId xmlns:a16="http://schemas.microsoft.com/office/drawing/2014/main" id="{A0D39C59-0B3A-41A1-A75A-F4358585B400}"/>
              </a:ext>
            </a:extLst>
          </p:cNvPr>
          <p:cNvSpPr txBox="1">
            <a:spLocks noChangeArrowheads="1"/>
          </p:cNvSpPr>
          <p:nvPr/>
        </p:nvSpPr>
        <p:spPr bwMode="auto">
          <a:xfrm>
            <a:off x="5674972" y="429536"/>
            <a:ext cx="298480"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6</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351" name="Straight Connector 350">
            <a:extLst>
              <a:ext uri="{FF2B5EF4-FFF2-40B4-BE49-F238E27FC236}">
                <a16:creationId xmlns:a16="http://schemas.microsoft.com/office/drawing/2014/main" id="{7D1CABF1-EB16-43F7-8A83-CFEF353AF412}"/>
              </a:ext>
            </a:extLst>
          </p:cNvPr>
          <p:cNvCxnSpPr>
            <a:cxnSpLocks/>
          </p:cNvCxnSpPr>
          <p:nvPr/>
        </p:nvCxnSpPr>
        <p:spPr bwMode="auto">
          <a:xfrm rot="5400000">
            <a:off x="6418288" y="797984"/>
            <a:ext cx="91440" cy="0"/>
          </a:xfrm>
          <a:prstGeom prst="line">
            <a:avLst/>
          </a:prstGeom>
          <a:noFill/>
          <a:ln w="12700" cap="flat" cmpd="sng" algn="ctr">
            <a:solidFill>
              <a:schemeClr val="tx1"/>
            </a:solidFill>
            <a:prstDash val="solid"/>
            <a:round/>
            <a:headEnd type="none" w="med" len="med"/>
            <a:tailEnd type="none" w="med" len="med"/>
          </a:ln>
          <a:effectLst/>
        </p:spPr>
      </p:cxnSp>
      <p:sp>
        <p:nvSpPr>
          <p:cNvPr id="352" name="TextBox 136">
            <a:extLst>
              <a:ext uri="{FF2B5EF4-FFF2-40B4-BE49-F238E27FC236}">
                <a16:creationId xmlns:a16="http://schemas.microsoft.com/office/drawing/2014/main" id="{AD45BE41-7B8A-4B69-8A81-3FAEC759F918}"/>
              </a:ext>
            </a:extLst>
          </p:cNvPr>
          <p:cNvSpPr txBox="1">
            <a:spLocks noChangeArrowheads="1"/>
          </p:cNvSpPr>
          <p:nvPr/>
        </p:nvSpPr>
        <p:spPr bwMode="auto">
          <a:xfrm>
            <a:off x="6314531" y="429536"/>
            <a:ext cx="298480"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8</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7" name="TextBox 66">
            <a:extLst>
              <a:ext uri="{FF2B5EF4-FFF2-40B4-BE49-F238E27FC236}">
                <a16:creationId xmlns:a16="http://schemas.microsoft.com/office/drawing/2014/main" id="{29FD0EF1-7224-4BC7-A4B2-0CA32214DA50}"/>
              </a:ext>
            </a:extLst>
          </p:cNvPr>
          <p:cNvSpPr txBox="1">
            <a:spLocks noChangeArrowheads="1"/>
          </p:cNvSpPr>
          <p:nvPr/>
        </p:nvSpPr>
        <p:spPr bwMode="auto">
          <a:xfrm>
            <a:off x="5161374" y="4800687"/>
            <a:ext cx="2745718"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sz="1100" b="1" i="0" u="none" strike="noStrike" kern="1200" cap="none" spc="0" normalizeH="0" baseline="0" noProof="0" dirty="0">
                <a:ln>
                  <a:noFill/>
                </a:ln>
                <a:effectLst>
                  <a:outerShdw blurRad="38100" dist="38100" dir="2700000" algn="tl">
                    <a:srgbClr val="000000">
                      <a:alpha val="43137"/>
                    </a:srgbClr>
                  </a:outerShdw>
                </a:effectLst>
                <a:uLnTx/>
                <a:uFillTx/>
                <a:latin typeface="Arial"/>
                <a:ea typeface="+mn-ea"/>
                <a:cs typeface="+mn-cs"/>
              </a:rPr>
              <a:t>Note: *National oil companies</a:t>
            </a:r>
          </a:p>
        </p:txBody>
      </p:sp>
      <p:cxnSp>
        <p:nvCxnSpPr>
          <p:cNvPr id="38" name="Straight Connector 37">
            <a:extLst>
              <a:ext uri="{FF2B5EF4-FFF2-40B4-BE49-F238E27FC236}">
                <a16:creationId xmlns:a16="http://schemas.microsoft.com/office/drawing/2014/main" id="{F62C302A-2DEF-4CD2-A181-EC71A3B04EA5}"/>
              </a:ext>
            </a:extLst>
          </p:cNvPr>
          <p:cNvCxnSpPr>
            <a:cxnSpLocks/>
          </p:cNvCxnSpPr>
          <p:nvPr/>
        </p:nvCxnSpPr>
        <p:spPr bwMode="auto">
          <a:xfrm flipV="1">
            <a:off x="7104088" y="840565"/>
            <a:ext cx="0" cy="384048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39" name="Straight Connector 38">
            <a:extLst>
              <a:ext uri="{FF2B5EF4-FFF2-40B4-BE49-F238E27FC236}">
                <a16:creationId xmlns:a16="http://schemas.microsoft.com/office/drawing/2014/main" id="{B86F0360-C3F3-4127-9A87-972BD09FE9ED}"/>
              </a:ext>
            </a:extLst>
          </p:cNvPr>
          <p:cNvCxnSpPr>
            <a:cxnSpLocks/>
          </p:cNvCxnSpPr>
          <p:nvPr/>
        </p:nvCxnSpPr>
        <p:spPr bwMode="auto">
          <a:xfrm rot="5400000">
            <a:off x="7058368" y="797984"/>
            <a:ext cx="91440" cy="0"/>
          </a:xfrm>
          <a:prstGeom prst="line">
            <a:avLst/>
          </a:prstGeom>
          <a:noFill/>
          <a:ln w="12700" cap="flat" cmpd="sng" algn="ctr">
            <a:solidFill>
              <a:schemeClr val="tx1"/>
            </a:solidFill>
            <a:prstDash val="solid"/>
            <a:round/>
            <a:headEnd type="none" w="med" len="med"/>
            <a:tailEnd type="none" w="med" len="med"/>
          </a:ln>
          <a:effectLst/>
        </p:spPr>
      </p:cxnSp>
      <p:sp>
        <p:nvSpPr>
          <p:cNvPr id="40" name="TextBox 136">
            <a:extLst>
              <a:ext uri="{FF2B5EF4-FFF2-40B4-BE49-F238E27FC236}">
                <a16:creationId xmlns:a16="http://schemas.microsoft.com/office/drawing/2014/main" id="{95878783-169B-425B-AC85-B7FD6FE5ED39}"/>
              </a:ext>
            </a:extLst>
          </p:cNvPr>
          <p:cNvSpPr txBox="1">
            <a:spLocks noChangeArrowheads="1"/>
          </p:cNvSpPr>
          <p:nvPr/>
        </p:nvSpPr>
        <p:spPr bwMode="auto">
          <a:xfrm>
            <a:off x="6897943" y="429536"/>
            <a:ext cx="412293"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5" name="Group 4">
            <a:extLst>
              <a:ext uri="{FF2B5EF4-FFF2-40B4-BE49-F238E27FC236}">
                <a16:creationId xmlns:a16="http://schemas.microsoft.com/office/drawing/2014/main" id="{9303F29B-AA96-4ACB-BD43-F7BE225E185B}"/>
              </a:ext>
            </a:extLst>
          </p:cNvPr>
          <p:cNvGrpSpPr/>
          <p:nvPr/>
        </p:nvGrpSpPr>
        <p:grpSpPr>
          <a:xfrm>
            <a:off x="2022989" y="831562"/>
            <a:ext cx="1856142" cy="3797588"/>
            <a:chOff x="2209800" y="831562"/>
            <a:chExt cx="1856142" cy="3797588"/>
          </a:xfrm>
        </p:grpSpPr>
        <p:sp>
          <p:nvSpPr>
            <p:cNvPr id="357" name="TextBox 136">
              <a:extLst>
                <a:ext uri="{FF2B5EF4-FFF2-40B4-BE49-F238E27FC236}">
                  <a16:creationId xmlns:a16="http://schemas.microsoft.com/office/drawing/2014/main" id="{8B50A5AE-9A8C-4DD4-88CF-11A4F9D44B0A}"/>
                </a:ext>
              </a:extLst>
            </p:cNvPr>
            <p:cNvSpPr txBox="1">
              <a:spLocks noChangeArrowheads="1"/>
            </p:cNvSpPr>
            <p:nvPr/>
          </p:nvSpPr>
          <p:spPr bwMode="auto">
            <a:xfrm>
              <a:off x="2541942" y="831562"/>
              <a:ext cx="1524000"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Saudi Aramco</a:t>
              </a:r>
              <a:endParaRPr kumimoji="0" lang="en-US" sz="13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1" name="TextBox 136">
              <a:extLst>
                <a:ext uri="{FF2B5EF4-FFF2-40B4-BE49-F238E27FC236}">
                  <a16:creationId xmlns:a16="http://schemas.microsoft.com/office/drawing/2014/main" id="{14C67E6D-DB5B-45CF-9C60-C5105F1D4F79}"/>
                </a:ext>
              </a:extLst>
            </p:cNvPr>
            <p:cNvSpPr txBox="1">
              <a:spLocks noChangeArrowheads="1"/>
            </p:cNvSpPr>
            <p:nvPr/>
          </p:nvSpPr>
          <p:spPr bwMode="auto">
            <a:xfrm>
              <a:off x="2362200" y="1077936"/>
              <a:ext cx="1703742"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Gazprom (Russia)</a:t>
              </a:r>
              <a:endParaRPr kumimoji="0" lang="en-US" sz="13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3" name="TextBox 136">
              <a:extLst>
                <a:ext uri="{FF2B5EF4-FFF2-40B4-BE49-F238E27FC236}">
                  <a16:creationId xmlns:a16="http://schemas.microsoft.com/office/drawing/2014/main" id="{1855A20B-0D9B-4DBC-B605-6AE11F52CEC3}"/>
                </a:ext>
              </a:extLst>
            </p:cNvPr>
            <p:cNvSpPr txBox="1">
              <a:spLocks noChangeArrowheads="1"/>
            </p:cNvSpPr>
            <p:nvPr/>
          </p:nvSpPr>
          <p:spPr bwMode="auto">
            <a:xfrm>
              <a:off x="2541942" y="1332304"/>
              <a:ext cx="1524000"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NIOC (Iran)</a:t>
              </a:r>
              <a:endParaRPr kumimoji="0" lang="en-US" sz="13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4" name="TextBox 136">
              <a:extLst>
                <a:ext uri="{FF2B5EF4-FFF2-40B4-BE49-F238E27FC236}">
                  <a16:creationId xmlns:a16="http://schemas.microsoft.com/office/drawing/2014/main" id="{5A98C065-349D-458F-9983-576520F15904}"/>
                </a:ext>
              </a:extLst>
            </p:cNvPr>
            <p:cNvSpPr txBox="1">
              <a:spLocks noChangeArrowheads="1"/>
            </p:cNvSpPr>
            <p:nvPr/>
          </p:nvSpPr>
          <p:spPr bwMode="auto">
            <a:xfrm>
              <a:off x="2541942" y="1582675"/>
              <a:ext cx="1524000"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CNPC (China)</a:t>
              </a:r>
              <a:endParaRPr kumimoji="0" lang="en-US" sz="13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5" name="TextBox 136">
              <a:extLst>
                <a:ext uri="{FF2B5EF4-FFF2-40B4-BE49-F238E27FC236}">
                  <a16:creationId xmlns:a16="http://schemas.microsoft.com/office/drawing/2014/main" id="{D8D64CF6-C6AD-4CDE-BFF9-6EBAEFC3C38D}"/>
                </a:ext>
              </a:extLst>
            </p:cNvPr>
            <p:cNvSpPr txBox="1">
              <a:spLocks noChangeArrowheads="1"/>
            </p:cNvSpPr>
            <p:nvPr/>
          </p:nvSpPr>
          <p:spPr bwMode="auto">
            <a:xfrm>
              <a:off x="2541942" y="1829049"/>
              <a:ext cx="1524000"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Rosneft (Russia)</a:t>
              </a:r>
              <a:endParaRPr kumimoji="0" lang="en-US" sz="13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6" name="TextBox 136">
              <a:extLst>
                <a:ext uri="{FF2B5EF4-FFF2-40B4-BE49-F238E27FC236}">
                  <a16:creationId xmlns:a16="http://schemas.microsoft.com/office/drawing/2014/main" id="{A27F9719-EB3B-4F72-A3E3-760A02EF8F84}"/>
                </a:ext>
              </a:extLst>
            </p:cNvPr>
            <p:cNvSpPr txBox="1">
              <a:spLocks noChangeArrowheads="1"/>
            </p:cNvSpPr>
            <p:nvPr/>
          </p:nvSpPr>
          <p:spPr bwMode="auto">
            <a:xfrm>
              <a:off x="2541942" y="2083417"/>
              <a:ext cx="1524000"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ExxonMobil</a:t>
              </a:r>
              <a:endParaRPr kumimoji="0" lang="en-US" sz="13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7" name="TextBox 136">
              <a:extLst>
                <a:ext uri="{FF2B5EF4-FFF2-40B4-BE49-F238E27FC236}">
                  <a16:creationId xmlns:a16="http://schemas.microsoft.com/office/drawing/2014/main" id="{8D49FECE-DEB8-4A0C-8FAF-0C46745F6F9B}"/>
                </a:ext>
              </a:extLst>
            </p:cNvPr>
            <p:cNvSpPr txBox="1">
              <a:spLocks noChangeArrowheads="1"/>
            </p:cNvSpPr>
            <p:nvPr/>
          </p:nvSpPr>
          <p:spPr bwMode="auto">
            <a:xfrm>
              <a:off x="2541942" y="2333788"/>
              <a:ext cx="1524000"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BP</a:t>
              </a:r>
              <a:endParaRPr kumimoji="0" lang="en-US" sz="13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8" name="TextBox 136">
              <a:extLst>
                <a:ext uri="{FF2B5EF4-FFF2-40B4-BE49-F238E27FC236}">
                  <a16:creationId xmlns:a16="http://schemas.microsoft.com/office/drawing/2014/main" id="{BB75DB3D-1794-4DE5-8CB1-985967261E37}"/>
                </a:ext>
              </a:extLst>
            </p:cNvPr>
            <p:cNvSpPr txBox="1">
              <a:spLocks noChangeArrowheads="1"/>
            </p:cNvSpPr>
            <p:nvPr/>
          </p:nvSpPr>
          <p:spPr bwMode="auto">
            <a:xfrm>
              <a:off x="2541942" y="2584159"/>
              <a:ext cx="1524000"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Shell</a:t>
              </a:r>
              <a:endParaRPr kumimoji="0" lang="en-US" sz="13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9" name="TextBox 136">
              <a:extLst>
                <a:ext uri="{FF2B5EF4-FFF2-40B4-BE49-F238E27FC236}">
                  <a16:creationId xmlns:a16="http://schemas.microsoft.com/office/drawing/2014/main" id="{5EF4B55A-EE2E-4165-BB73-BC7F7762B94F}"/>
                </a:ext>
              </a:extLst>
            </p:cNvPr>
            <p:cNvSpPr txBox="1">
              <a:spLocks noChangeArrowheads="1"/>
            </p:cNvSpPr>
            <p:nvPr/>
          </p:nvSpPr>
          <p:spPr bwMode="auto">
            <a:xfrm>
              <a:off x="2541942" y="2834530"/>
              <a:ext cx="1524000"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Chevron</a:t>
              </a:r>
              <a:endParaRPr kumimoji="0" lang="en-US" sz="13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0" name="TextBox 136">
              <a:extLst>
                <a:ext uri="{FF2B5EF4-FFF2-40B4-BE49-F238E27FC236}">
                  <a16:creationId xmlns:a16="http://schemas.microsoft.com/office/drawing/2014/main" id="{6C0463D6-51BD-4C68-A176-F8A7859F9959}"/>
                </a:ext>
              </a:extLst>
            </p:cNvPr>
            <p:cNvSpPr txBox="1">
              <a:spLocks noChangeArrowheads="1"/>
            </p:cNvSpPr>
            <p:nvPr/>
          </p:nvSpPr>
          <p:spPr bwMode="auto">
            <a:xfrm>
              <a:off x="2209800" y="3084901"/>
              <a:ext cx="1856142"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ADNOC (Abu Dhabi)</a:t>
              </a:r>
              <a:endParaRPr kumimoji="0" lang="en-US" sz="13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1" name="TextBox 136">
              <a:extLst>
                <a:ext uri="{FF2B5EF4-FFF2-40B4-BE49-F238E27FC236}">
                  <a16:creationId xmlns:a16="http://schemas.microsoft.com/office/drawing/2014/main" id="{FD2386C2-96BB-4F20-A48F-9E8F6731658D}"/>
                </a:ext>
              </a:extLst>
            </p:cNvPr>
            <p:cNvSpPr txBox="1">
              <a:spLocks noChangeArrowheads="1"/>
            </p:cNvSpPr>
            <p:nvPr/>
          </p:nvSpPr>
          <p:spPr bwMode="auto">
            <a:xfrm>
              <a:off x="2541942" y="3335272"/>
              <a:ext cx="1524000"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KPC (Kuwait)</a:t>
              </a:r>
              <a:endParaRPr kumimoji="0" lang="en-US" sz="13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2" name="TextBox 136">
              <a:extLst>
                <a:ext uri="{FF2B5EF4-FFF2-40B4-BE49-F238E27FC236}">
                  <a16:creationId xmlns:a16="http://schemas.microsoft.com/office/drawing/2014/main" id="{3B3B3015-E50A-4A77-A22A-18DC1CE425CB}"/>
                </a:ext>
              </a:extLst>
            </p:cNvPr>
            <p:cNvSpPr txBox="1">
              <a:spLocks noChangeArrowheads="1"/>
            </p:cNvSpPr>
            <p:nvPr/>
          </p:nvSpPr>
          <p:spPr bwMode="auto">
            <a:xfrm>
              <a:off x="2298441" y="3585643"/>
              <a:ext cx="1767501"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Sonatrach (Algeria)</a:t>
              </a:r>
              <a:endParaRPr kumimoji="0" lang="en-US" sz="13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3" name="TextBox 136">
              <a:extLst>
                <a:ext uri="{FF2B5EF4-FFF2-40B4-BE49-F238E27FC236}">
                  <a16:creationId xmlns:a16="http://schemas.microsoft.com/office/drawing/2014/main" id="{31CF4462-9978-4A56-AD77-B7E6E2845CF6}"/>
                </a:ext>
              </a:extLst>
            </p:cNvPr>
            <p:cNvSpPr txBox="1">
              <a:spLocks noChangeArrowheads="1"/>
            </p:cNvSpPr>
            <p:nvPr/>
          </p:nvSpPr>
          <p:spPr bwMode="auto">
            <a:xfrm>
              <a:off x="2541942" y="3836014"/>
              <a:ext cx="1524000"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TotalEnergies</a:t>
              </a:r>
              <a:endParaRPr kumimoji="0" lang="en-US" sz="13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4" name="TextBox 136">
              <a:extLst>
                <a:ext uri="{FF2B5EF4-FFF2-40B4-BE49-F238E27FC236}">
                  <a16:creationId xmlns:a16="http://schemas.microsoft.com/office/drawing/2014/main" id="{D7FF74D3-F72F-4E41-AEC4-91AAB3EEC7A3}"/>
                </a:ext>
              </a:extLst>
            </p:cNvPr>
            <p:cNvSpPr txBox="1">
              <a:spLocks noChangeArrowheads="1"/>
            </p:cNvSpPr>
            <p:nvPr/>
          </p:nvSpPr>
          <p:spPr bwMode="auto">
            <a:xfrm>
              <a:off x="2541942" y="4086385"/>
              <a:ext cx="1524000"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QatarEnergy</a:t>
              </a:r>
              <a:endParaRPr kumimoji="0" lang="en-US" sz="13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5" name="TextBox 136">
              <a:extLst>
                <a:ext uri="{FF2B5EF4-FFF2-40B4-BE49-F238E27FC236}">
                  <a16:creationId xmlns:a16="http://schemas.microsoft.com/office/drawing/2014/main" id="{B62F2F33-FDF4-4756-92A5-FA7687A9BD4D}"/>
                </a:ext>
              </a:extLst>
            </p:cNvPr>
            <p:cNvSpPr txBox="1">
              <a:spLocks noChangeArrowheads="1"/>
            </p:cNvSpPr>
            <p:nvPr/>
          </p:nvSpPr>
          <p:spPr bwMode="auto">
            <a:xfrm>
              <a:off x="2541942" y="4336762"/>
              <a:ext cx="1524000" cy="292388"/>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Pemex (Mexico)</a:t>
              </a:r>
              <a:endParaRPr kumimoji="0" lang="en-US" sz="13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pic>
        <p:nvPicPr>
          <p:cNvPr id="57" name="Picture 6" descr="https://www.economist.com/img/b/608/1004/90/media-assets/image/20220730_WBC306.png">
            <a:extLst>
              <a:ext uri="{FF2B5EF4-FFF2-40B4-BE49-F238E27FC236}">
                <a16:creationId xmlns:a16="http://schemas.microsoft.com/office/drawing/2014/main" id="{626E7B05-117C-45A8-B12E-61514AF219E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5420044"/>
            <a:ext cx="2800350" cy="4629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8" name="Straight Connector 57">
            <a:extLst>
              <a:ext uri="{FF2B5EF4-FFF2-40B4-BE49-F238E27FC236}">
                <a16:creationId xmlns:a16="http://schemas.microsoft.com/office/drawing/2014/main" id="{40048BDC-3AF5-441B-9DA3-FD931E34C3CC}"/>
              </a:ext>
            </a:extLst>
          </p:cNvPr>
          <p:cNvCxnSpPr>
            <a:cxnSpLocks/>
          </p:cNvCxnSpPr>
          <p:nvPr/>
        </p:nvCxnSpPr>
        <p:spPr bwMode="auto">
          <a:xfrm flipV="1">
            <a:off x="7744168" y="840565"/>
            <a:ext cx="0" cy="384048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59" name="Straight Connector 58">
            <a:extLst>
              <a:ext uri="{FF2B5EF4-FFF2-40B4-BE49-F238E27FC236}">
                <a16:creationId xmlns:a16="http://schemas.microsoft.com/office/drawing/2014/main" id="{E52EB105-A3D9-4A22-96BB-E81CF8560485}"/>
              </a:ext>
            </a:extLst>
          </p:cNvPr>
          <p:cNvCxnSpPr>
            <a:cxnSpLocks/>
          </p:cNvCxnSpPr>
          <p:nvPr/>
        </p:nvCxnSpPr>
        <p:spPr bwMode="auto">
          <a:xfrm rot="5400000">
            <a:off x="7698448" y="797984"/>
            <a:ext cx="91440" cy="0"/>
          </a:xfrm>
          <a:prstGeom prst="line">
            <a:avLst/>
          </a:prstGeom>
          <a:noFill/>
          <a:ln w="12700" cap="flat" cmpd="sng" algn="ctr">
            <a:solidFill>
              <a:schemeClr val="tx1"/>
            </a:solidFill>
            <a:prstDash val="solid"/>
            <a:round/>
            <a:headEnd type="none" w="med" len="med"/>
            <a:tailEnd type="none" w="med" len="med"/>
          </a:ln>
          <a:effectLst/>
        </p:spPr>
      </p:cxnSp>
      <p:sp>
        <p:nvSpPr>
          <p:cNvPr id="60" name="TextBox 136">
            <a:extLst>
              <a:ext uri="{FF2B5EF4-FFF2-40B4-BE49-F238E27FC236}">
                <a16:creationId xmlns:a16="http://schemas.microsoft.com/office/drawing/2014/main" id="{1E0A18C4-62BC-4401-858E-138A2B9B001B}"/>
              </a:ext>
            </a:extLst>
          </p:cNvPr>
          <p:cNvSpPr txBox="1">
            <a:spLocks noChangeArrowheads="1"/>
          </p:cNvSpPr>
          <p:nvPr/>
        </p:nvSpPr>
        <p:spPr bwMode="auto">
          <a:xfrm>
            <a:off x="7534114" y="429536"/>
            <a:ext cx="412293"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12</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 name="Freeform: Shape 16">
            <a:extLst>
              <a:ext uri="{FF2B5EF4-FFF2-40B4-BE49-F238E27FC236}">
                <a16:creationId xmlns:a16="http://schemas.microsoft.com/office/drawing/2014/main" id="{C90B5130-0BF6-414B-B0BB-12B0C2C58B7B}"/>
              </a:ext>
            </a:extLst>
          </p:cNvPr>
          <p:cNvSpPr/>
          <p:nvPr/>
        </p:nvSpPr>
        <p:spPr>
          <a:xfrm>
            <a:off x="3913215" y="927062"/>
            <a:ext cx="3968496" cy="150482"/>
          </a:xfrm>
          <a:custGeom>
            <a:avLst/>
            <a:gdLst>
              <a:gd name="connsiteX0" fmla="*/ 0 w 2227802"/>
              <a:gd name="connsiteY0" fmla="*/ 0 h 157638"/>
              <a:gd name="connsiteX1" fmla="*/ 2227802 w 2227802"/>
              <a:gd name="connsiteY1" fmla="*/ 0 h 157638"/>
              <a:gd name="connsiteX2" fmla="*/ 2227802 w 2227802"/>
              <a:gd name="connsiteY2" fmla="*/ 157639 h 157638"/>
              <a:gd name="connsiteX3" fmla="*/ 0 w 2227802"/>
              <a:gd name="connsiteY3" fmla="*/ 157639 h 157638"/>
            </a:gdLst>
            <a:ahLst/>
            <a:cxnLst>
              <a:cxn ang="0">
                <a:pos x="connsiteX0" y="connsiteY0"/>
              </a:cxn>
              <a:cxn ang="0">
                <a:pos x="connsiteX1" y="connsiteY1"/>
              </a:cxn>
              <a:cxn ang="0">
                <a:pos x="connsiteX2" y="connsiteY2"/>
              </a:cxn>
              <a:cxn ang="0">
                <a:pos x="connsiteX3" y="connsiteY3"/>
              </a:cxn>
            </a:cxnLst>
            <a:rect l="l" t="t" r="r" b="b"/>
            <a:pathLst>
              <a:path w="2227802" h="157638">
                <a:moveTo>
                  <a:pt x="0" y="0"/>
                </a:moveTo>
                <a:lnTo>
                  <a:pt x="2227802" y="0"/>
                </a:lnTo>
                <a:lnTo>
                  <a:pt x="2227802" y="157639"/>
                </a:lnTo>
                <a:lnTo>
                  <a:pt x="0" y="157639"/>
                </a:lnTo>
                <a:close/>
              </a:path>
            </a:pathLst>
          </a:custGeom>
          <a:solidFill>
            <a:srgbClr val="0066FF"/>
          </a:solidFill>
          <a:ln w="4763" cap="flat">
            <a:solidFill>
              <a:srgbClr val="231F2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8" name="Freeform: Shape 17">
            <a:extLst>
              <a:ext uri="{FF2B5EF4-FFF2-40B4-BE49-F238E27FC236}">
                <a16:creationId xmlns:a16="http://schemas.microsoft.com/office/drawing/2014/main" id="{0CEAC4CF-6AB2-43AD-A494-BB40E8A0A297}"/>
              </a:ext>
            </a:extLst>
          </p:cNvPr>
          <p:cNvSpPr/>
          <p:nvPr/>
        </p:nvSpPr>
        <p:spPr>
          <a:xfrm>
            <a:off x="3913215" y="1177564"/>
            <a:ext cx="3112493" cy="150482"/>
          </a:xfrm>
          <a:custGeom>
            <a:avLst/>
            <a:gdLst>
              <a:gd name="connsiteX0" fmla="*/ 0 w 1747266"/>
              <a:gd name="connsiteY0" fmla="*/ 0 h 157638"/>
              <a:gd name="connsiteX1" fmla="*/ 1747266 w 1747266"/>
              <a:gd name="connsiteY1" fmla="*/ 0 h 157638"/>
              <a:gd name="connsiteX2" fmla="*/ 1747266 w 1747266"/>
              <a:gd name="connsiteY2" fmla="*/ 157639 h 157638"/>
              <a:gd name="connsiteX3" fmla="*/ 0 w 1747266"/>
              <a:gd name="connsiteY3" fmla="*/ 157639 h 157638"/>
            </a:gdLst>
            <a:ahLst/>
            <a:cxnLst>
              <a:cxn ang="0">
                <a:pos x="connsiteX0" y="connsiteY0"/>
              </a:cxn>
              <a:cxn ang="0">
                <a:pos x="connsiteX1" y="connsiteY1"/>
              </a:cxn>
              <a:cxn ang="0">
                <a:pos x="connsiteX2" y="connsiteY2"/>
              </a:cxn>
              <a:cxn ang="0">
                <a:pos x="connsiteX3" y="connsiteY3"/>
              </a:cxn>
            </a:cxnLst>
            <a:rect l="l" t="t" r="r" b="b"/>
            <a:pathLst>
              <a:path w="1747266" h="157638">
                <a:moveTo>
                  <a:pt x="0" y="0"/>
                </a:moveTo>
                <a:lnTo>
                  <a:pt x="1747266" y="0"/>
                </a:lnTo>
                <a:lnTo>
                  <a:pt x="1747266" y="157639"/>
                </a:lnTo>
                <a:lnTo>
                  <a:pt x="0" y="157639"/>
                </a:lnTo>
                <a:close/>
              </a:path>
            </a:pathLst>
          </a:custGeom>
          <a:solidFill>
            <a:srgbClr val="FF9999"/>
          </a:solidFill>
          <a:ln w="4763" cap="flat">
            <a:solidFill>
              <a:srgbClr val="231F2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0" name="Freeform: Shape 19">
            <a:extLst>
              <a:ext uri="{FF2B5EF4-FFF2-40B4-BE49-F238E27FC236}">
                <a16:creationId xmlns:a16="http://schemas.microsoft.com/office/drawing/2014/main" id="{30646464-7273-4D79-AF03-CAE9F78E94A1}"/>
              </a:ext>
            </a:extLst>
          </p:cNvPr>
          <p:cNvSpPr/>
          <p:nvPr/>
        </p:nvSpPr>
        <p:spPr>
          <a:xfrm>
            <a:off x="3913215" y="1428065"/>
            <a:ext cx="2292459" cy="150482"/>
          </a:xfrm>
          <a:custGeom>
            <a:avLst/>
            <a:gdLst>
              <a:gd name="connsiteX0" fmla="*/ 0 w 1286922"/>
              <a:gd name="connsiteY0" fmla="*/ 0 h 157638"/>
              <a:gd name="connsiteX1" fmla="*/ 1286923 w 1286922"/>
              <a:gd name="connsiteY1" fmla="*/ 0 h 157638"/>
              <a:gd name="connsiteX2" fmla="*/ 1286923 w 1286922"/>
              <a:gd name="connsiteY2" fmla="*/ 157639 h 157638"/>
              <a:gd name="connsiteX3" fmla="*/ 0 w 1286922"/>
              <a:gd name="connsiteY3" fmla="*/ 157639 h 157638"/>
            </a:gdLst>
            <a:ahLst/>
            <a:cxnLst>
              <a:cxn ang="0">
                <a:pos x="connsiteX0" y="connsiteY0"/>
              </a:cxn>
              <a:cxn ang="0">
                <a:pos x="connsiteX1" y="connsiteY1"/>
              </a:cxn>
              <a:cxn ang="0">
                <a:pos x="connsiteX2" y="connsiteY2"/>
              </a:cxn>
              <a:cxn ang="0">
                <a:pos x="connsiteX3" y="connsiteY3"/>
              </a:cxn>
            </a:cxnLst>
            <a:rect l="l" t="t" r="r" b="b"/>
            <a:pathLst>
              <a:path w="1286922" h="157638">
                <a:moveTo>
                  <a:pt x="0" y="0"/>
                </a:moveTo>
                <a:lnTo>
                  <a:pt x="1286923" y="0"/>
                </a:lnTo>
                <a:lnTo>
                  <a:pt x="1286923" y="157639"/>
                </a:lnTo>
                <a:lnTo>
                  <a:pt x="0" y="157639"/>
                </a:lnTo>
                <a:close/>
              </a:path>
            </a:pathLst>
          </a:custGeom>
          <a:solidFill>
            <a:srgbClr val="0066FF"/>
          </a:solidFill>
          <a:ln w="4763" cap="flat">
            <a:solidFill>
              <a:srgbClr val="231F2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1" name="Freeform: Shape 20">
            <a:extLst>
              <a:ext uri="{FF2B5EF4-FFF2-40B4-BE49-F238E27FC236}">
                <a16:creationId xmlns:a16="http://schemas.microsoft.com/office/drawing/2014/main" id="{650ADBB8-7442-4404-AF99-220DA9785C50}"/>
              </a:ext>
            </a:extLst>
          </p:cNvPr>
          <p:cNvSpPr/>
          <p:nvPr/>
        </p:nvSpPr>
        <p:spPr>
          <a:xfrm>
            <a:off x="3913215" y="1678567"/>
            <a:ext cx="1958882" cy="150482"/>
          </a:xfrm>
          <a:custGeom>
            <a:avLst/>
            <a:gdLst>
              <a:gd name="connsiteX0" fmla="*/ 0 w 1099661"/>
              <a:gd name="connsiteY0" fmla="*/ 0 h 157638"/>
              <a:gd name="connsiteX1" fmla="*/ 1099661 w 1099661"/>
              <a:gd name="connsiteY1" fmla="*/ 0 h 157638"/>
              <a:gd name="connsiteX2" fmla="*/ 1099661 w 1099661"/>
              <a:gd name="connsiteY2" fmla="*/ 157639 h 157638"/>
              <a:gd name="connsiteX3" fmla="*/ 0 w 1099661"/>
              <a:gd name="connsiteY3" fmla="*/ 157639 h 157638"/>
            </a:gdLst>
            <a:ahLst/>
            <a:cxnLst>
              <a:cxn ang="0">
                <a:pos x="connsiteX0" y="connsiteY0"/>
              </a:cxn>
              <a:cxn ang="0">
                <a:pos x="connsiteX1" y="connsiteY1"/>
              </a:cxn>
              <a:cxn ang="0">
                <a:pos x="connsiteX2" y="connsiteY2"/>
              </a:cxn>
              <a:cxn ang="0">
                <a:pos x="connsiteX3" y="connsiteY3"/>
              </a:cxn>
            </a:cxnLst>
            <a:rect l="l" t="t" r="r" b="b"/>
            <a:pathLst>
              <a:path w="1099661" h="157638">
                <a:moveTo>
                  <a:pt x="0" y="0"/>
                </a:moveTo>
                <a:lnTo>
                  <a:pt x="1099661" y="0"/>
                </a:lnTo>
                <a:lnTo>
                  <a:pt x="1099661" y="157639"/>
                </a:lnTo>
                <a:lnTo>
                  <a:pt x="0" y="157639"/>
                </a:lnTo>
                <a:close/>
              </a:path>
            </a:pathLst>
          </a:custGeom>
          <a:solidFill>
            <a:srgbClr val="0066FF"/>
          </a:solidFill>
          <a:ln w="4763" cap="flat">
            <a:solidFill>
              <a:srgbClr val="231F2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2" name="Freeform: Shape 21">
            <a:extLst>
              <a:ext uri="{FF2B5EF4-FFF2-40B4-BE49-F238E27FC236}">
                <a16:creationId xmlns:a16="http://schemas.microsoft.com/office/drawing/2014/main" id="{053F45FE-0AC2-496F-BFE9-0AD3897EC0D5}"/>
              </a:ext>
            </a:extLst>
          </p:cNvPr>
          <p:cNvSpPr/>
          <p:nvPr/>
        </p:nvSpPr>
        <p:spPr>
          <a:xfrm>
            <a:off x="3913215" y="1929070"/>
            <a:ext cx="1580508" cy="150482"/>
          </a:xfrm>
          <a:custGeom>
            <a:avLst/>
            <a:gdLst>
              <a:gd name="connsiteX0" fmla="*/ 0 w 887253"/>
              <a:gd name="connsiteY0" fmla="*/ 0 h 157638"/>
              <a:gd name="connsiteX1" fmla="*/ 887254 w 887253"/>
              <a:gd name="connsiteY1" fmla="*/ 0 h 157638"/>
              <a:gd name="connsiteX2" fmla="*/ 887254 w 887253"/>
              <a:gd name="connsiteY2" fmla="*/ 157639 h 157638"/>
              <a:gd name="connsiteX3" fmla="*/ 0 w 887253"/>
              <a:gd name="connsiteY3" fmla="*/ 157639 h 157638"/>
            </a:gdLst>
            <a:ahLst/>
            <a:cxnLst>
              <a:cxn ang="0">
                <a:pos x="connsiteX0" y="connsiteY0"/>
              </a:cxn>
              <a:cxn ang="0">
                <a:pos x="connsiteX1" y="connsiteY1"/>
              </a:cxn>
              <a:cxn ang="0">
                <a:pos x="connsiteX2" y="connsiteY2"/>
              </a:cxn>
              <a:cxn ang="0">
                <a:pos x="connsiteX3" y="connsiteY3"/>
              </a:cxn>
            </a:cxnLst>
            <a:rect l="l" t="t" r="r" b="b"/>
            <a:pathLst>
              <a:path w="887253" h="157638">
                <a:moveTo>
                  <a:pt x="0" y="0"/>
                </a:moveTo>
                <a:lnTo>
                  <a:pt x="887254" y="0"/>
                </a:lnTo>
                <a:lnTo>
                  <a:pt x="887254" y="157639"/>
                </a:lnTo>
                <a:lnTo>
                  <a:pt x="0" y="157639"/>
                </a:lnTo>
                <a:close/>
              </a:path>
            </a:pathLst>
          </a:custGeom>
          <a:solidFill>
            <a:srgbClr val="FF9999"/>
          </a:solidFill>
          <a:ln w="4763" cap="flat">
            <a:solidFill>
              <a:srgbClr val="231F2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3" name="Freeform: Shape 22">
            <a:extLst>
              <a:ext uri="{FF2B5EF4-FFF2-40B4-BE49-F238E27FC236}">
                <a16:creationId xmlns:a16="http://schemas.microsoft.com/office/drawing/2014/main" id="{21274E9F-AAA2-453E-A55F-9C193530E35C}"/>
              </a:ext>
            </a:extLst>
          </p:cNvPr>
          <p:cNvSpPr/>
          <p:nvPr/>
        </p:nvSpPr>
        <p:spPr>
          <a:xfrm>
            <a:off x="3913215" y="2179007"/>
            <a:ext cx="1190938" cy="150482"/>
          </a:xfrm>
          <a:custGeom>
            <a:avLst/>
            <a:gdLst>
              <a:gd name="connsiteX0" fmla="*/ 0 w 668559"/>
              <a:gd name="connsiteY0" fmla="*/ 0 h 157638"/>
              <a:gd name="connsiteX1" fmla="*/ 668560 w 668559"/>
              <a:gd name="connsiteY1" fmla="*/ 0 h 157638"/>
              <a:gd name="connsiteX2" fmla="*/ 668560 w 668559"/>
              <a:gd name="connsiteY2" fmla="*/ 157639 h 157638"/>
              <a:gd name="connsiteX3" fmla="*/ 0 w 668559"/>
              <a:gd name="connsiteY3" fmla="*/ 157639 h 157638"/>
            </a:gdLst>
            <a:ahLst/>
            <a:cxnLst>
              <a:cxn ang="0">
                <a:pos x="connsiteX0" y="connsiteY0"/>
              </a:cxn>
              <a:cxn ang="0">
                <a:pos x="connsiteX1" y="connsiteY1"/>
              </a:cxn>
              <a:cxn ang="0">
                <a:pos x="connsiteX2" y="connsiteY2"/>
              </a:cxn>
              <a:cxn ang="0">
                <a:pos x="connsiteX3" y="connsiteY3"/>
              </a:cxn>
            </a:cxnLst>
            <a:rect l="l" t="t" r="r" b="b"/>
            <a:pathLst>
              <a:path w="668559" h="157638">
                <a:moveTo>
                  <a:pt x="0" y="0"/>
                </a:moveTo>
                <a:lnTo>
                  <a:pt x="668560" y="0"/>
                </a:lnTo>
                <a:lnTo>
                  <a:pt x="668560" y="157639"/>
                </a:lnTo>
                <a:lnTo>
                  <a:pt x="0" y="157639"/>
                </a:lnTo>
                <a:close/>
              </a:path>
            </a:pathLst>
          </a:custGeom>
          <a:solidFill>
            <a:srgbClr val="00CCFF"/>
          </a:solidFill>
          <a:ln w="4763" cap="flat">
            <a:solidFill>
              <a:srgbClr val="231F2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4" name="Freeform: Shape 23">
            <a:extLst>
              <a:ext uri="{FF2B5EF4-FFF2-40B4-BE49-F238E27FC236}">
                <a16:creationId xmlns:a16="http://schemas.microsoft.com/office/drawing/2014/main" id="{437BE6BC-34D0-4C13-86F1-A4BD1BF6F0B0}"/>
              </a:ext>
            </a:extLst>
          </p:cNvPr>
          <p:cNvSpPr/>
          <p:nvPr/>
        </p:nvSpPr>
        <p:spPr>
          <a:xfrm>
            <a:off x="3913215" y="2430165"/>
            <a:ext cx="1041965" cy="150482"/>
          </a:xfrm>
          <a:custGeom>
            <a:avLst/>
            <a:gdLst>
              <a:gd name="connsiteX0" fmla="*/ 0 w 584930"/>
              <a:gd name="connsiteY0" fmla="*/ 0 h 157638"/>
              <a:gd name="connsiteX1" fmla="*/ 584930 w 584930"/>
              <a:gd name="connsiteY1" fmla="*/ 0 h 157638"/>
              <a:gd name="connsiteX2" fmla="*/ 584930 w 584930"/>
              <a:gd name="connsiteY2" fmla="*/ 157639 h 157638"/>
              <a:gd name="connsiteX3" fmla="*/ 0 w 584930"/>
              <a:gd name="connsiteY3" fmla="*/ 157639 h 157638"/>
            </a:gdLst>
            <a:ahLst/>
            <a:cxnLst>
              <a:cxn ang="0">
                <a:pos x="connsiteX0" y="connsiteY0"/>
              </a:cxn>
              <a:cxn ang="0">
                <a:pos x="connsiteX1" y="connsiteY1"/>
              </a:cxn>
              <a:cxn ang="0">
                <a:pos x="connsiteX2" y="connsiteY2"/>
              </a:cxn>
              <a:cxn ang="0">
                <a:pos x="connsiteX3" y="connsiteY3"/>
              </a:cxn>
            </a:cxnLst>
            <a:rect l="l" t="t" r="r" b="b"/>
            <a:pathLst>
              <a:path w="584930" h="157638">
                <a:moveTo>
                  <a:pt x="0" y="0"/>
                </a:moveTo>
                <a:lnTo>
                  <a:pt x="584930" y="0"/>
                </a:lnTo>
                <a:lnTo>
                  <a:pt x="584930" y="157639"/>
                </a:lnTo>
                <a:lnTo>
                  <a:pt x="0" y="157639"/>
                </a:lnTo>
                <a:close/>
              </a:path>
            </a:pathLst>
          </a:custGeom>
          <a:solidFill>
            <a:srgbClr val="00CCFF"/>
          </a:solidFill>
          <a:ln w="4763" cap="flat">
            <a:solidFill>
              <a:srgbClr val="231F2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5" name="Freeform: Shape 24">
            <a:extLst>
              <a:ext uri="{FF2B5EF4-FFF2-40B4-BE49-F238E27FC236}">
                <a16:creationId xmlns:a16="http://schemas.microsoft.com/office/drawing/2014/main" id="{E3234264-C163-4DCF-8373-342262FE9B0F}"/>
              </a:ext>
            </a:extLst>
          </p:cNvPr>
          <p:cNvSpPr/>
          <p:nvPr/>
        </p:nvSpPr>
        <p:spPr>
          <a:xfrm>
            <a:off x="3913215" y="2680666"/>
            <a:ext cx="1017702" cy="150482"/>
          </a:xfrm>
          <a:custGeom>
            <a:avLst/>
            <a:gdLst>
              <a:gd name="connsiteX0" fmla="*/ 0 w 571309"/>
              <a:gd name="connsiteY0" fmla="*/ 0 h 157638"/>
              <a:gd name="connsiteX1" fmla="*/ 571310 w 571309"/>
              <a:gd name="connsiteY1" fmla="*/ 0 h 157638"/>
              <a:gd name="connsiteX2" fmla="*/ 571310 w 571309"/>
              <a:gd name="connsiteY2" fmla="*/ 157639 h 157638"/>
              <a:gd name="connsiteX3" fmla="*/ 0 w 571309"/>
              <a:gd name="connsiteY3" fmla="*/ 157639 h 157638"/>
            </a:gdLst>
            <a:ahLst/>
            <a:cxnLst>
              <a:cxn ang="0">
                <a:pos x="connsiteX0" y="connsiteY0"/>
              </a:cxn>
              <a:cxn ang="0">
                <a:pos x="connsiteX1" y="connsiteY1"/>
              </a:cxn>
              <a:cxn ang="0">
                <a:pos x="connsiteX2" y="connsiteY2"/>
              </a:cxn>
              <a:cxn ang="0">
                <a:pos x="connsiteX3" y="connsiteY3"/>
              </a:cxn>
            </a:cxnLst>
            <a:rect l="l" t="t" r="r" b="b"/>
            <a:pathLst>
              <a:path w="571309" h="157638">
                <a:moveTo>
                  <a:pt x="0" y="0"/>
                </a:moveTo>
                <a:lnTo>
                  <a:pt x="571310" y="0"/>
                </a:lnTo>
                <a:lnTo>
                  <a:pt x="571310" y="157639"/>
                </a:lnTo>
                <a:lnTo>
                  <a:pt x="0" y="157639"/>
                </a:lnTo>
                <a:close/>
              </a:path>
            </a:pathLst>
          </a:custGeom>
          <a:solidFill>
            <a:srgbClr val="00CCFF"/>
          </a:solidFill>
          <a:ln w="4763" cap="flat">
            <a:solidFill>
              <a:srgbClr val="231F2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6" name="Freeform: Shape 25">
            <a:extLst>
              <a:ext uri="{FF2B5EF4-FFF2-40B4-BE49-F238E27FC236}">
                <a16:creationId xmlns:a16="http://schemas.microsoft.com/office/drawing/2014/main" id="{ADB87B24-6ABA-45DD-A808-4D2ED92D9C51}"/>
              </a:ext>
            </a:extLst>
          </p:cNvPr>
          <p:cNvSpPr/>
          <p:nvPr/>
        </p:nvSpPr>
        <p:spPr>
          <a:xfrm>
            <a:off x="3913215" y="2931168"/>
            <a:ext cx="993438" cy="150482"/>
          </a:xfrm>
          <a:custGeom>
            <a:avLst/>
            <a:gdLst>
              <a:gd name="connsiteX0" fmla="*/ 0 w 557688"/>
              <a:gd name="connsiteY0" fmla="*/ 0 h 157638"/>
              <a:gd name="connsiteX1" fmla="*/ 557689 w 557688"/>
              <a:gd name="connsiteY1" fmla="*/ 0 h 157638"/>
              <a:gd name="connsiteX2" fmla="*/ 557689 w 557688"/>
              <a:gd name="connsiteY2" fmla="*/ 157639 h 157638"/>
              <a:gd name="connsiteX3" fmla="*/ 0 w 557688"/>
              <a:gd name="connsiteY3" fmla="*/ 157639 h 157638"/>
            </a:gdLst>
            <a:ahLst/>
            <a:cxnLst>
              <a:cxn ang="0">
                <a:pos x="connsiteX0" y="connsiteY0"/>
              </a:cxn>
              <a:cxn ang="0">
                <a:pos x="connsiteX1" y="connsiteY1"/>
              </a:cxn>
              <a:cxn ang="0">
                <a:pos x="connsiteX2" y="connsiteY2"/>
              </a:cxn>
              <a:cxn ang="0">
                <a:pos x="connsiteX3" y="connsiteY3"/>
              </a:cxn>
            </a:cxnLst>
            <a:rect l="l" t="t" r="r" b="b"/>
            <a:pathLst>
              <a:path w="557688" h="157638">
                <a:moveTo>
                  <a:pt x="0" y="0"/>
                </a:moveTo>
                <a:lnTo>
                  <a:pt x="557689" y="0"/>
                </a:lnTo>
                <a:lnTo>
                  <a:pt x="557689" y="157639"/>
                </a:lnTo>
                <a:lnTo>
                  <a:pt x="0" y="157639"/>
                </a:lnTo>
                <a:close/>
              </a:path>
            </a:pathLst>
          </a:custGeom>
          <a:solidFill>
            <a:srgbClr val="00CCFF"/>
          </a:solidFill>
          <a:ln w="4763" cap="flat">
            <a:solidFill>
              <a:srgbClr val="231F2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7" name="Freeform: Shape 26">
            <a:extLst>
              <a:ext uri="{FF2B5EF4-FFF2-40B4-BE49-F238E27FC236}">
                <a16:creationId xmlns:a16="http://schemas.microsoft.com/office/drawing/2014/main" id="{5A614809-6ED2-4539-A06D-DFAC2B3FC963}"/>
              </a:ext>
            </a:extLst>
          </p:cNvPr>
          <p:cNvSpPr/>
          <p:nvPr/>
        </p:nvSpPr>
        <p:spPr>
          <a:xfrm>
            <a:off x="3913215" y="3181670"/>
            <a:ext cx="967309" cy="150482"/>
          </a:xfrm>
          <a:custGeom>
            <a:avLst/>
            <a:gdLst>
              <a:gd name="connsiteX0" fmla="*/ 0 w 543020"/>
              <a:gd name="connsiteY0" fmla="*/ 0 h 157638"/>
              <a:gd name="connsiteX1" fmla="*/ 543020 w 543020"/>
              <a:gd name="connsiteY1" fmla="*/ 0 h 157638"/>
              <a:gd name="connsiteX2" fmla="*/ 543020 w 543020"/>
              <a:gd name="connsiteY2" fmla="*/ 157639 h 157638"/>
              <a:gd name="connsiteX3" fmla="*/ 0 w 543020"/>
              <a:gd name="connsiteY3" fmla="*/ 157639 h 157638"/>
            </a:gdLst>
            <a:ahLst/>
            <a:cxnLst>
              <a:cxn ang="0">
                <a:pos x="connsiteX0" y="connsiteY0"/>
              </a:cxn>
              <a:cxn ang="0">
                <a:pos x="connsiteX1" y="connsiteY1"/>
              </a:cxn>
              <a:cxn ang="0">
                <a:pos x="connsiteX2" y="connsiteY2"/>
              </a:cxn>
              <a:cxn ang="0">
                <a:pos x="connsiteX3" y="connsiteY3"/>
              </a:cxn>
            </a:cxnLst>
            <a:rect l="l" t="t" r="r" b="b"/>
            <a:pathLst>
              <a:path w="543020" h="157638">
                <a:moveTo>
                  <a:pt x="0" y="0"/>
                </a:moveTo>
                <a:lnTo>
                  <a:pt x="543020" y="0"/>
                </a:lnTo>
                <a:lnTo>
                  <a:pt x="543020" y="157639"/>
                </a:lnTo>
                <a:lnTo>
                  <a:pt x="0" y="157639"/>
                </a:lnTo>
                <a:close/>
              </a:path>
            </a:pathLst>
          </a:custGeom>
          <a:solidFill>
            <a:srgbClr val="0066FF"/>
          </a:solidFill>
          <a:ln w="4763" cap="flat">
            <a:solidFill>
              <a:srgbClr val="231F2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28" name="Freeform: Shape 27">
            <a:extLst>
              <a:ext uri="{FF2B5EF4-FFF2-40B4-BE49-F238E27FC236}">
                <a16:creationId xmlns:a16="http://schemas.microsoft.com/office/drawing/2014/main" id="{8B2F3EB8-9C81-4E63-ADF2-5A6FBF2AA298}"/>
              </a:ext>
            </a:extLst>
          </p:cNvPr>
          <p:cNvSpPr/>
          <p:nvPr/>
        </p:nvSpPr>
        <p:spPr>
          <a:xfrm>
            <a:off x="3913215" y="3432172"/>
            <a:ext cx="928283" cy="150482"/>
          </a:xfrm>
          <a:custGeom>
            <a:avLst/>
            <a:gdLst>
              <a:gd name="connsiteX0" fmla="*/ 0 w 521112"/>
              <a:gd name="connsiteY0" fmla="*/ 0 h 157638"/>
              <a:gd name="connsiteX1" fmla="*/ 521113 w 521112"/>
              <a:gd name="connsiteY1" fmla="*/ 0 h 157638"/>
              <a:gd name="connsiteX2" fmla="*/ 521113 w 521112"/>
              <a:gd name="connsiteY2" fmla="*/ 157639 h 157638"/>
              <a:gd name="connsiteX3" fmla="*/ 0 w 521112"/>
              <a:gd name="connsiteY3" fmla="*/ 157639 h 157638"/>
            </a:gdLst>
            <a:ahLst/>
            <a:cxnLst>
              <a:cxn ang="0">
                <a:pos x="connsiteX0" y="connsiteY0"/>
              </a:cxn>
              <a:cxn ang="0">
                <a:pos x="connsiteX1" y="connsiteY1"/>
              </a:cxn>
              <a:cxn ang="0">
                <a:pos x="connsiteX2" y="connsiteY2"/>
              </a:cxn>
              <a:cxn ang="0">
                <a:pos x="connsiteX3" y="connsiteY3"/>
              </a:cxn>
            </a:cxnLst>
            <a:rect l="l" t="t" r="r" b="b"/>
            <a:pathLst>
              <a:path w="521112" h="157638">
                <a:moveTo>
                  <a:pt x="0" y="0"/>
                </a:moveTo>
                <a:lnTo>
                  <a:pt x="521113" y="0"/>
                </a:lnTo>
                <a:lnTo>
                  <a:pt x="521113" y="157639"/>
                </a:lnTo>
                <a:lnTo>
                  <a:pt x="0" y="157639"/>
                </a:lnTo>
                <a:close/>
              </a:path>
            </a:pathLst>
          </a:custGeom>
          <a:solidFill>
            <a:srgbClr val="0066FF"/>
          </a:solidFill>
          <a:ln w="4763" cap="flat">
            <a:solidFill>
              <a:srgbClr val="231F2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1" name="Freeform: Shape 30">
            <a:extLst>
              <a:ext uri="{FF2B5EF4-FFF2-40B4-BE49-F238E27FC236}">
                <a16:creationId xmlns:a16="http://schemas.microsoft.com/office/drawing/2014/main" id="{248FA320-B8A3-4FA9-880C-E998C416578D}"/>
              </a:ext>
            </a:extLst>
          </p:cNvPr>
          <p:cNvSpPr/>
          <p:nvPr/>
        </p:nvSpPr>
        <p:spPr>
          <a:xfrm>
            <a:off x="3913215" y="3682673"/>
            <a:ext cx="883489" cy="150482"/>
          </a:xfrm>
          <a:custGeom>
            <a:avLst/>
            <a:gdLst>
              <a:gd name="connsiteX0" fmla="*/ 0 w 495966"/>
              <a:gd name="connsiteY0" fmla="*/ 0 h 157638"/>
              <a:gd name="connsiteX1" fmla="*/ 495967 w 495966"/>
              <a:gd name="connsiteY1" fmla="*/ 0 h 157638"/>
              <a:gd name="connsiteX2" fmla="*/ 495967 w 495966"/>
              <a:gd name="connsiteY2" fmla="*/ 157639 h 157638"/>
              <a:gd name="connsiteX3" fmla="*/ 0 w 495966"/>
              <a:gd name="connsiteY3" fmla="*/ 157639 h 157638"/>
            </a:gdLst>
            <a:ahLst/>
            <a:cxnLst>
              <a:cxn ang="0">
                <a:pos x="connsiteX0" y="connsiteY0"/>
              </a:cxn>
              <a:cxn ang="0">
                <a:pos x="connsiteX1" y="connsiteY1"/>
              </a:cxn>
              <a:cxn ang="0">
                <a:pos x="connsiteX2" y="connsiteY2"/>
              </a:cxn>
              <a:cxn ang="0">
                <a:pos x="connsiteX3" y="connsiteY3"/>
              </a:cxn>
            </a:cxnLst>
            <a:rect l="l" t="t" r="r" b="b"/>
            <a:pathLst>
              <a:path w="495966" h="157638">
                <a:moveTo>
                  <a:pt x="0" y="0"/>
                </a:moveTo>
                <a:lnTo>
                  <a:pt x="495967" y="0"/>
                </a:lnTo>
                <a:lnTo>
                  <a:pt x="495967" y="157639"/>
                </a:lnTo>
                <a:lnTo>
                  <a:pt x="0" y="157639"/>
                </a:lnTo>
                <a:close/>
              </a:path>
            </a:pathLst>
          </a:custGeom>
          <a:solidFill>
            <a:srgbClr val="0066FF"/>
          </a:solidFill>
          <a:ln w="4763" cap="flat">
            <a:solidFill>
              <a:srgbClr val="231F2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2" name="Freeform: Shape 31">
            <a:extLst>
              <a:ext uri="{FF2B5EF4-FFF2-40B4-BE49-F238E27FC236}">
                <a16:creationId xmlns:a16="http://schemas.microsoft.com/office/drawing/2014/main" id="{95C6AF8C-3202-4C5C-A1FE-2A384CB0F2BD}"/>
              </a:ext>
            </a:extLst>
          </p:cNvPr>
          <p:cNvSpPr/>
          <p:nvPr/>
        </p:nvSpPr>
        <p:spPr>
          <a:xfrm>
            <a:off x="3913215" y="3933175"/>
            <a:ext cx="874159" cy="150482"/>
          </a:xfrm>
          <a:custGeom>
            <a:avLst/>
            <a:gdLst>
              <a:gd name="connsiteX0" fmla="*/ 0 w 490728"/>
              <a:gd name="connsiteY0" fmla="*/ 0 h 157638"/>
              <a:gd name="connsiteX1" fmla="*/ 490728 w 490728"/>
              <a:gd name="connsiteY1" fmla="*/ 0 h 157638"/>
              <a:gd name="connsiteX2" fmla="*/ 490728 w 490728"/>
              <a:gd name="connsiteY2" fmla="*/ 157639 h 157638"/>
              <a:gd name="connsiteX3" fmla="*/ 0 w 490728"/>
              <a:gd name="connsiteY3" fmla="*/ 157639 h 157638"/>
            </a:gdLst>
            <a:ahLst/>
            <a:cxnLst>
              <a:cxn ang="0">
                <a:pos x="connsiteX0" y="connsiteY0"/>
              </a:cxn>
              <a:cxn ang="0">
                <a:pos x="connsiteX1" y="connsiteY1"/>
              </a:cxn>
              <a:cxn ang="0">
                <a:pos x="connsiteX2" y="connsiteY2"/>
              </a:cxn>
              <a:cxn ang="0">
                <a:pos x="connsiteX3" y="connsiteY3"/>
              </a:cxn>
            </a:cxnLst>
            <a:rect l="l" t="t" r="r" b="b"/>
            <a:pathLst>
              <a:path w="490728" h="157638">
                <a:moveTo>
                  <a:pt x="0" y="0"/>
                </a:moveTo>
                <a:lnTo>
                  <a:pt x="490728" y="0"/>
                </a:lnTo>
                <a:lnTo>
                  <a:pt x="490728" y="157639"/>
                </a:lnTo>
                <a:lnTo>
                  <a:pt x="0" y="157639"/>
                </a:lnTo>
                <a:close/>
              </a:path>
            </a:pathLst>
          </a:custGeom>
          <a:solidFill>
            <a:srgbClr val="00CCFF"/>
          </a:solidFill>
          <a:ln w="4763" cap="flat">
            <a:solidFill>
              <a:srgbClr val="231F2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3" name="Freeform: Shape 32">
            <a:extLst>
              <a:ext uri="{FF2B5EF4-FFF2-40B4-BE49-F238E27FC236}">
                <a16:creationId xmlns:a16="http://schemas.microsoft.com/office/drawing/2014/main" id="{E9850920-00F5-4A99-885B-140F009CAA20}"/>
              </a:ext>
            </a:extLst>
          </p:cNvPr>
          <p:cNvSpPr/>
          <p:nvPr/>
        </p:nvSpPr>
        <p:spPr>
          <a:xfrm>
            <a:off x="3913215" y="4183678"/>
            <a:ext cx="822068" cy="150482"/>
          </a:xfrm>
          <a:custGeom>
            <a:avLst/>
            <a:gdLst>
              <a:gd name="connsiteX0" fmla="*/ 0 w 461486"/>
              <a:gd name="connsiteY0" fmla="*/ 0 h 157638"/>
              <a:gd name="connsiteX1" fmla="*/ 461486 w 461486"/>
              <a:gd name="connsiteY1" fmla="*/ 0 h 157638"/>
              <a:gd name="connsiteX2" fmla="*/ 461486 w 461486"/>
              <a:gd name="connsiteY2" fmla="*/ 157639 h 157638"/>
              <a:gd name="connsiteX3" fmla="*/ 0 w 461486"/>
              <a:gd name="connsiteY3" fmla="*/ 157639 h 157638"/>
            </a:gdLst>
            <a:ahLst/>
            <a:cxnLst>
              <a:cxn ang="0">
                <a:pos x="connsiteX0" y="connsiteY0"/>
              </a:cxn>
              <a:cxn ang="0">
                <a:pos x="connsiteX1" y="connsiteY1"/>
              </a:cxn>
              <a:cxn ang="0">
                <a:pos x="connsiteX2" y="connsiteY2"/>
              </a:cxn>
              <a:cxn ang="0">
                <a:pos x="connsiteX3" y="connsiteY3"/>
              </a:cxn>
            </a:cxnLst>
            <a:rect l="l" t="t" r="r" b="b"/>
            <a:pathLst>
              <a:path w="461486" h="157638">
                <a:moveTo>
                  <a:pt x="0" y="0"/>
                </a:moveTo>
                <a:lnTo>
                  <a:pt x="461486" y="0"/>
                </a:lnTo>
                <a:lnTo>
                  <a:pt x="461486" y="157639"/>
                </a:lnTo>
                <a:lnTo>
                  <a:pt x="0" y="157639"/>
                </a:lnTo>
                <a:close/>
              </a:path>
            </a:pathLst>
          </a:custGeom>
          <a:solidFill>
            <a:srgbClr val="0066FF"/>
          </a:solidFill>
          <a:ln w="4763" cap="flat">
            <a:solidFill>
              <a:srgbClr val="231F2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4" name="Freeform: Shape 33">
            <a:extLst>
              <a:ext uri="{FF2B5EF4-FFF2-40B4-BE49-F238E27FC236}">
                <a16:creationId xmlns:a16="http://schemas.microsoft.com/office/drawing/2014/main" id="{72854839-8760-4027-8811-CE0DBA759F7A}"/>
              </a:ext>
            </a:extLst>
          </p:cNvPr>
          <p:cNvSpPr/>
          <p:nvPr/>
        </p:nvSpPr>
        <p:spPr>
          <a:xfrm>
            <a:off x="3913215" y="4434180"/>
            <a:ext cx="807137" cy="150482"/>
          </a:xfrm>
          <a:custGeom>
            <a:avLst/>
            <a:gdLst>
              <a:gd name="connsiteX0" fmla="*/ 0 w 453104"/>
              <a:gd name="connsiteY0" fmla="*/ 0 h 157638"/>
              <a:gd name="connsiteX1" fmla="*/ 453104 w 453104"/>
              <a:gd name="connsiteY1" fmla="*/ 0 h 157638"/>
              <a:gd name="connsiteX2" fmla="*/ 453104 w 453104"/>
              <a:gd name="connsiteY2" fmla="*/ 157639 h 157638"/>
              <a:gd name="connsiteX3" fmla="*/ 0 w 453104"/>
              <a:gd name="connsiteY3" fmla="*/ 157639 h 157638"/>
            </a:gdLst>
            <a:ahLst/>
            <a:cxnLst>
              <a:cxn ang="0">
                <a:pos x="connsiteX0" y="connsiteY0"/>
              </a:cxn>
              <a:cxn ang="0">
                <a:pos x="connsiteX1" y="connsiteY1"/>
              </a:cxn>
              <a:cxn ang="0">
                <a:pos x="connsiteX2" y="connsiteY2"/>
              </a:cxn>
              <a:cxn ang="0">
                <a:pos x="connsiteX3" y="connsiteY3"/>
              </a:cxn>
            </a:cxnLst>
            <a:rect l="l" t="t" r="r" b="b"/>
            <a:pathLst>
              <a:path w="453104" h="157638">
                <a:moveTo>
                  <a:pt x="0" y="0"/>
                </a:moveTo>
                <a:lnTo>
                  <a:pt x="453104" y="0"/>
                </a:lnTo>
                <a:lnTo>
                  <a:pt x="453104" y="157639"/>
                </a:lnTo>
                <a:lnTo>
                  <a:pt x="0" y="157639"/>
                </a:lnTo>
                <a:close/>
              </a:path>
            </a:pathLst>
          </a:custGeom>
          <a:solidFill>
            <a:srgbClr val="0066FF"/>
          </a:solidFill>
          <a:ln w="4763" cap="flat">
            <a:solidFill>
              <a:srgbClr val="231F2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nvGrpSpPr>
          <p:cNvPr id="37" name="Group 36">
            <a:extLst>
              <a:ext uri="{FF2B5EF4-FFF2-40B4-BE49-F238E27FC236}">
                <a16:creationId xmlns:a16="http://schemas.microsoft.com/office/drawing/2014/main" id="{20A5EA97-5F6B-465C-AC1F-856F47A2675F}"/>
              </a:ext>
            </a:extLst>
          </p:cNvPr>
          <p:cNvGrpSpPr/>
          <p:nvPr/>
        </p:nvGrpSpPr>
        <p:grpSpPr>
          <a:xfrm>
            <a:off x="7468093" y="3933175"/>
            <a:ext cx="947677" cy="594746"/>
            <a:chOff x="228600" y="3914675"/>
            <a:chExt cx="947677" cy="594746"/>
          </a:xfrm>
        </p:grpSpPr>
        <p:grpSp>
          <p:nvGrpSpPr>
            <p:cNvPr id="82" name="Group 81">
              <a:extLst>
                <a:ext uri="{FF2B5EF4-FFF2-40B4-BE49-F238E27FC236}">
                  <a16:creationId xmlns:a16="http://schemas.microsoft.com/office/drawing/2014/main" id="{C9213A53-A87B-4E96-B4F5-A9755E2E8B44}"/>
                </a:ext>
              </a:extLst>
            </p:cNvPr>
            <p:cNvGrpSpPr/>
            <p:nvPr/>
          </p:nvGrpSpPr>
          <p:grpSpPr>
            <a:xfrm>
              <a:off x="228600" y="3914675"/>
              <a:ext cx="947677" cy="292388"/>
              <a:chOff x="7080682" y="955950"/>
              <a:chExt cx="947677" cy="292388"/>
            </a:xfrm>
          </p:grpSpPr>
          <p:sp>
            <p:nvSpPr>
              <p:cNvPr id="94" name="TextBox 136">
                <a:extLst>
                  <a:ext uri="{FF2B5EF4-FFF2-40B4-BE49-F238E27FC236}">
                    <a16:creationId xmlns:a16="http://schemas.microsoft.com/office/drawing/2014/main" id="{D962A8DD-B2C8-45A1-8F01-69CCCA96117A}"/>
                  </a:ext>
                </a:extLst>
              </p:cNvPr>
              <p:cNvSpPr txBox="1">
                <a:spLocks noChangeArrowheads="1"/>
              </p:cNvSpPr>
              <p:nvPr/>
            </p:nvSpPr>
            <p:spPr bwMode="auto">
              <a:xfrm>
                <a:off x="7316305" y="955950"/>
                <a:ext cx="712054"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NOCs*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5" name="Rectangle 78">
                <a:extLst>
                  <a:ext uri="{FF2B5EF4-FFF2-40B4-BE49-F238E27FC236}">
                    <a16:creationId xmlns:a16="http://schemas.microsoft.com/office/drawing/2014/main" id="{100FE3B3-F698-4E07-B8FF-F8A107C6C4A2}"/>
                  </a:ext>
                </a:extLst>
              </p:cNvPr>
              <p:cNvSpPr>
                <a:spLocks noChangeArrowheads="1"/>
              </p:cNvSpPr>
              <p:nvPr/>
            </p:nvSpPr>
            <p:spPr bwMode="auto">
              <a:xfrm>
                <a:off x="7080682" y="1033899"/>
                <a:ext cx="228600" cy="137160"/>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96" name="Group 95">
              <a:extLst>
                <a:ext uri="{FF2B5EF4-FFF2-40B4-BE49-F238E27FC236}">
                  <a16:creationId xmlns:a16="http://schemas.microsoft.com/office/drawing/2014/main" id="{0796EA36-6F7A-4CD6-9114-67895FE5C1CA}"/>
                </a:ext>
              </a:extLst>
            </p:cNvPr>
            <p:cNvGrpSpPr/>
            <p:nvPr/>
          </p:nvGrpSpPr>
          <p:grpSpPr>
            <a:xfrm>
              <a:off x="228600" y="4217033"/>
              <a:ext cx="809819" cy="292388"/>
              <a:chOff x="7080682" y="955950"/>
              <a:chExt cx="809819" cy="292388"/>
            </a:xfrm>
          </p:grpSpPr>
          <p:sp>
            <p:nvSpPr>
              <p:cNvPr id="97" name="TextBox 136">
                <a:extLst>
                  <a:ext uri="{FF2B5EF4-FFF2-40B4-BE49-F238E27FC236}">
                    <a16:creationId xmlns:a16="http://schemas.microsoft.com/office/drawing/2014/main" id="{7CD1AB0F-E8D2-4BB2-957A-27A9616EDF65}"/>
                  </a:ext>
                </a:extLst>
              </p:cNvPr>
              <p:cNvSpPr txBox="1">
                <a:spLocks noChangeArrowheads="1"/>
              </p:cNvSpPr>
              <p:nvPr/>
            </p:nvSpPr>
            <p:spPr bwMode="auto">
              <a:xfrm>
                <a:off x="7316305" y="955950"/>
                <a:ext cx="574196"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IOCs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8" name="Rectangle 78">
                <a:extLst>
                  <a:ext uri="{FF2B5EF4-FFF2-40B4-BE49-F238E27FC236}">
                    <a16:creationId xmlns:a16="http://schemas.microsoft.com/office/drawing/2014/main" id="{E6EC123A-62F5-429E-A0FE-C10698856B23}"/>
                  </a:ext>
                </a:extLst>
              </p:cNvPr>
              <p:cNvSpPr>
                <a:spLocks noChangeArrowheads="1"/>
              </p:cNvSpPr>
              <p:nvPr/>
            </p:nvSpPr>
            <p:spPr bwMode="auto">
              <a:xfrm>
                <a:off x="7080682" y="1033899"/>
                <a:ext cx="228600" cy="137160"/>
              </a:xfrm>
              <a:prstGeom prst="rect">
                <a:avLst/>
              </a:prstGeom>
              <a:solidFill>
                <a:srgbClr val="00CC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pic>
        <p:nvPicPr>
          <p:cNvPr id="7" name="Audio 6">
            <a:hlinkClick r:id="" action="ppaction://media"/>
            <a:extLst>
              <a:ext uri="{FF2B5EF4-FFF2-40B4-BE49-F238E27FC236}">
                <a16:creationId xmlns:a16="http://schemas.microsoft.com/office/drawing/2014/main" id="{8301EC94-498C-4782-8DF7-ADB6C8FC9943}"/>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888594734"/>
      </p:ext>
    </p:extLst>
  </p:cSld>
  <p:clrMapOvr>
    <a:masterClrMapping/>
  </p:clrMapOvr>
  <mc:AlternateContent xmlns:mc="http://schemas.openxmlformats.org/markup-compatibility/2006" xmlns:p14="http://schemas.microsoft.com/office/powerpoint/2010/main">
    <mc:Choice Requires="p14">
      <p:transition spd="med" p14:dur="700" advTm="31261">
        <p:fade/>
      </p:transition>
    </mc:Choice>
    <mc:Fallback xmlns="">
      <p:transition spd="med" advTm="312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grpId="0" nodeType="clickEffect">
                                  <p:stCondLst>
                                    <p:cond delay="0"/>
                                  </p:stCondLst>
                                  <p:childTnLst>
                                    <p:animMotion origin="layout" path="M 2.77778E-7 3.82716E-6 L 0.34045 -0.14599 " pathEditMode="relative" rAng="0" ptsTypes="AA">
                                      <p:cBhvr>
                                        <p:cTn id="10" dur="1000" fill="hold"/>
                                        <p:tgtEl>
                                          <p:spTgt spid="22"/>
                                        </p:tgtEl>
                                        <p:attrNameLst>
                                          <p:attrName>ppt_x</p:attrName>
                                          <p:attrName>ppt_y</p:attrName>
                                        </p:attrNameLst>
                                      </p:cBhvr>
                                      <p:rCtr x="17014" y="-7315"/>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grpId="0" nodeType="clickEffect">
                                  <p:stCondLst>
                                    <p:cond delay="0"/>
                                  </p:stCondLst>
                                  <p:childTnLst>
                                    <p:animMotion origin="layout" path="M 4.16667E-6 2.96296E-6 L 0.1302 -0.04877 " pathEditMode="relative" rAng="0" ptsTypes="AA">
                                      <p:cBhvr>
                                        <p:cTn id="14" dur="1000" fill="hold"/>
                                        <p:tgtEl>
                                          <p:spTgt spid="24"/>
                                        </p:tgtEl>
                                        <p:attrNameLst>
                                          <p:attrName>ppt_x</p:attrName>
                                          <p:attrName>ppt_y</p:attrName>
                                        </p:attrNameLst>
                                      </p:cBhvr>
                                      <p:rCtr x="6510" y="-2438"/>
                                    </p:animMotion>
                                  </p:childTnLst>
                                </p:cTn>
                              </p:par>
                              <p:par>
                                <p:cTn id="15" presetID="42" presetClass="path" presetSubtype="0" accel="50000" decel="50000" fill="hold" grpId="0" nodeType="withEffect">
                                  <p:stCondLst>
                                    <p:cond delay="0"/>
                                  </p:stCondLst>
                                  <p:childTnLst>
                                    <p:animMotion origin="layout" path="M 3.05556E-6 -2.46914E-6 L 0.24496 -0.09753 " pathEditMode="relative" rAng="0" ptsTypes="AA">
                                      <p:cBhvr>
                                        <p:cTn id="16" dur="1000" fill="hold"/>
                                        <p:tgtEl>
                                          <p:spTgt spid="25"/>
                                        </p:tgtEl>
                                        <p:attrNameLst>
                                          <p:attrName>ppt_x</p:attrName>
                                          <p:attrName>ppt_y</p:attrName>
                                        </p:attrNameLst>
                                      </p:cBhvr>
                                      <p:rCtr x="12240" y="-4877"/>
                                    </p:animMotion>
                                  </p:childTnLst>
                                </p:cTn>
                              </p:par>
                              <p:par>
                                <p:cTn id="17" presetID="42" presetClass="path" presetSubtype="0" accel="50000" decel="50000" fill="hold" grpId="0" nodeType="withEffect">
                                  <p:stCondLst>
                                    <p:cond delay="0"/>
                                  </p:stCondLst>
                                  <p:childTnLst>
                                    <p:animMotion origin="layout" path="M -1.66667E-6 7.40741E-7 L 0.3559 -0.1463 " pathEditMode="relative" rAng="0" ptsTypes="AA">
                                      <p:cBhvr>
                                        <p:cTn id="18" dur="1000" fill="hold"/>
                                        <p:tgtEl>
                                          <p:spTgt spid="26"/>
                                        </p:tgtEl>
                                        <p:attrNameLst>
                                          <p:attrName>ppt_x</p:attrName>
                                          <p:attrName>ppt_y</p:attrName>
                                        </p:attrNameLst>
                                      </p:cBhvr>
                                      <p:rCtr x="17795" y="-7315"/>
                                    </p:animMotion>
                                  </p:childTnLst>
                                </p:cTn>
                              </p:par>
                              <p:par>
                                <p:cTn id="19" presetID="42" presetClass="path" presetSubtype="0" accel="50000" decel="50000" fill="hold" grpId="0" nodeType="withEffect">
                                  <p:stCondLst>
                                    <p:cond delay="0"/>
                                  </p:stCondLst>
                                  <p:childTnLst>
                                    <p:animMotion origin="layout" path="M -4.44444E-6 -9.87654E-7 L 0.46372 -0.34105 " pathEditMode="relative" rAng="0" ptsTypes="AA">
                                      <p:cBhvr>
                                        <p:cTn id="20" dur="1000" fill="hold"/>
                                        <p:tgtEl>
                                          <p:spTgt spid="32"/>
                                        </p:tgtEl>
                                        <p:attrNameLst>
                                          <p:attrName>ppt_x</p:attrName>
                                          <p:attrName>ppt_y</p:attrName>
                                        </p:attrNameLst>
                                      </p:cBhvr>
                                      <p:rCtr x="23177" y="-17068"/>
                                    </p:animMotion>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7"/>
                </p:tgtEl>
              </p:cMediaNode>
            </p:audio>
          </p:childTnLst>
        </p:cTn>
      </p:par>
    </p:tnLst>
    <p:bldLst>
      <p:bldP spid="22" grpId="0" animBg="1"/>
      <p:bldP spid="24" grpId="0" animBg="1"/>
      <p:bldP spid="25" grpId="0" animBg="1"/>
      <p:bldP spid="26" grpId="0" animBg="1"/>
      <p:bldP spid="32"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C937EB6A-76FF-4235-943B-E7F67CD4460F}"/>
              </a:ext>
            </a:extLst>
          </p:cNvPr>
          <p:cNvGrpSpPr/>
          <p:nvPr/>
        </p:nvGrpSpPr>
        <p:grpSpPr>
          <a:xfrm>
            <a:off x="-1" y="0"/>
            <a:ext cx="9407107" cy="5143500"/>
            <a:chOff x="-1" y="0"/>
            <a:chExt cx="9407107" cy="5143500"/>
          </a:xfrm>
        </p:grpSpPr>
        <p:grpSp>
          <p:nvGrpSpPr>
            <p:cNvPr id="51" name="Group 50">
              <a:extLst>
                <a:ext uri="{FF2B5EF4-FFF2-40B4-BE49-F238E27FC236}">
                  <a16:creationId xmlns:a16="http://schemas.microsoft.com/office/drawing/2014/main" id="{3FBBB6DD-2C03-4EE4-BB97-5908BC677E97}"/>
                </a:ext>
              </a:extLst>
            </p:cNvPr>
            <p:cNvGrpSpPr/>
            <p:nvPr/>
          </p:nvGrpSpPr>
          <p:grpSpPr>
            <a:xfrm>
              <a:off x="-1" y="0"/>
              <a:ext cx="9407107" cy="5143500"/>
              <a:chOff x="-1" y="0"/>
              <a:chExt cx="9407107" cy="5143500"/>
            </a:xfrm>
          </p:grpSpPr>
          <p:pic>
            <p:nvPicPr>
              <p:cNvPr id="62" name="Picture 61">
                <a:extLst>
                  <a:ext uri="{FF2B5EF4-FFF2-40B4-BE49-F238E27FC236}">
                    <a16:creationId xmlns:a16="http://schemas.microsoft.com/office/drawing/2014/main" id="{C0028EA2-D324-4EB9-BB2A-D24E285B209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 y="0"/>
                <a:ext cx="9407107" cy="5143500"/>
              </a:xfrm>
              <a:prstGeom prst="rect">
                <a:avLst/>
              </a:prstGeom>
            </p:spPr>
          </p:pic>
          <p:sp>
            <p:nvSpPr>
              <p:cNvPr id="63" name="Rectangle 62">
                <a:extLst>
                  <a:ext uri="{FF2B5EF4-FFF2-40B4-BE49-F238E27FC236}">
                    <a16:creationId xmlns:a16="http://schemas.microsoft.com/office/drawing/2014/main" id="{34825440-1508-44EC-AFC0-889DDFFC80C8}"/>
                  </a:ext>
                </a:extLst>
              </p:cNvPr>
              <p:cNvSpPr/>
              <p:nvPr/>
            </p:nvSpPr>
            <p:spPr bwMode="auto">
              <a:xfrm>
                <a:off x="80753" y="4324350"/>
                <a:ext cx="9263743" cy="195704"/>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64" name="Rectangle 63">
                <a:extLst>
                  <a:ext uri="{FF2B5EF4-FFF2-40B4-BE49-F238E27FC236}">
                    <a16:creationId xmlns:a16="http://schemas.microsoft.com/office/drawing/2014/main" id="{13C0C8AB-79ED-4EEA-B22B-1562F64B8230}"/>
                  </a:ext>
                </a:extLst>
              </p:cNvPr>
              <p:cNvSpPr/>
              <p:nvPr/>
            </p:nvSpPr>
            <p:spPr bwMode="auto">
              <a:xfrm>
                <a:off x="80753" y="4652507"/>
                <a:ext cx="9263743" cy="195704"/>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52" name="TextBox 51">
              <a:extLst>
                <a:ext uri="{FF2B5EF4-FFF2-40B4-BE49-F238E27FC236}">
                  <a16:creationId xmlns:a16="http://schemas.microsoft.com/office/drawing/2014/main" id="{30BE79D0-8F2B-4A40-8A65-329E3E3BE710}"/>
                </a:ext>
              </a:extLst>
            </p:cNvPr>
            <p:cNvSpPr txBox="1"/>
            <p:nvPr/>
          </p:nvSpPr>
          <p:spPr>
            <a:xfrm>
              <a:off x="1179260" y="4476866"/>
              <a:ext cx="2076105" cy="577850"/>
            </a:xfrm>
            <a:prstGeom prst="rect">
              <a:avLst/>
            </a:prstGeom>
            <a:noFill/>
            <a:ln>
              <a:noFill/>
            </a:ln>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charset="0"/>
                  <a:ea typeface="+mn-ea"/>
                  <a:cs typeface="+mn-cs"/>
                </a:rPr>
                <a:t>Emerging</a:t>
              </a:r>
            </a:p>
          </p:txBody>
        </p:sp>
        <p:sp>
          <p:nvSpPr>
            <p:cNvPr id="53" name="TextBox 52">
              <a:extLst>
                <a:ext uri="{FF2B5EF4-FFF2-40B4-BE49-F238E27FC236}">
                  <a16:creationId xmlns:a16="http://schemas.microsoft.com/office/drawing/2014/main" id="{CA445369-BD0F-4D80-9364-89EEAB3D1D1D}"/>
                </a:ext>
              </a:extLst>
            </p:cNvPr>
            <p:cNvSpPr txBox="1"/>
            <p:nvPr/>
          </p:nvSpPr>
          <p:spPr>
            <a:xfrm>
              <a:off x="3886200" y="4476866"/>
              <a:ext cx="2283345" cy="577850"/>
            </a:xfrm>
            <a:prstGeom prst="rect">
              <a:avLst/>
            </a:prstGeom>
            <a:noFill/>
            <a:ln>
              <a:noFill/>
            </a:ln>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CC99FF"/>
                  </a:solidFill>
                  <a:effectLst>
                    <a:outerShdw blurRad="38100" dist="38100" dir="2700000" algn="tl">
                      <a:srgbClr val="000000">
                        <a:alpha val="43137"/>
                      </a:srgbClr>
                    </a:outerShdw>
                  </a:effectLst>
                  <a:uLnTx/>
                  <a:uFillTx/>
                  <a:latin typeface="Arial" charset="0"/>
                  <a:ea typeface="+mn-ea"/>
                  <a:cs typeface="+mn-cs"/>
                </a:rPr>
                <a:t>Developing</a:t>
              </a:r>
            </a:p>
          </p:txBody>
        </p:sp>
        <p:sp>
          <p:nvSpPr>
            <p:cNvPr id="54" name="TextBox 53">
              <a:extLst>
                <a:ext uri="{FF2B5EF4-FFF2-40B4-BE49-F238E27FC236}">
                  <a16:creationId xmlns:a16="http://schemas.microsoft.com/office/drawing/2014/main" id="{7CEBB570-8521-4653-B1F3-BC3ADC509D8B}"/>
                </a:ext>
              </a:extLst>
            </p:cNvPr>
            <p:cNvSpPr txBox="1"/>
            <p:nvPr/>
          </p:nvSpPr>
          <p:spPr>
            <a:xfrm>
              <a:off x="6800380" y="4476866"/>
              <a:ext cx="2283345" cy="577850"/>
            </a:xfrm>
            <a:prstGeom prst="rect">
              <a:avLst/>
            </a:prstGeom>
            <a:noFill/>
            <a:ln>
              <a:noFill/>
            </a:ln>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B0F0"/>
                  </a:solidFill>
                  <a:effectLst>
                    <a:outerShdw blurRad="38100" dist="38100" dir="2700000" algn="tl">
                      <a:srgbClr val="000000">
                        <a:alpha val="43137"/>
                      </a:srgbClr>
                    </a:outerShdw>
                  </a:effectLst>
                  <a:uLnTx/>
                  <a:uFillTx/>
                  <a:latin typeface="Arial" charset="0"/>
                  <a:ea typeface="+mn-ea"/>
                  <a:cs typeface="+mn-cs"/>
                </a:rPr>
                <a:t>Developed</a:t>
              </a:r>
            </a:p>
          </p:txBody>
        </p:sp>
      </p:grpSp>
      <p:pic>
        <p:nvPicPr>
          <p:cNvPr id="32" name="Picture 3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16752" y="-98760"/>
            <a:ext cx="10484519" cy="5242260"/>
          </a:xfrm>
          <a:prstGeom prst="rect">
            <a:avLst/>
          </a:prstGeom>
        </p:spPr>
      </p:pic>
      <p:sp>
        <p:nvSpPr>
          <p:cNvPr id="38" name="Rectangle 37">
            <a:extLst>
              <a:ext uri="{FF2B5EF4-FFF2-40B4-BE49-F238E27FC236}">
                <a16:creationId xmlns:a16="http://schemas.microsoft.com/office/drawing/2014/main" id="{479C815E-153F-4C3F-A927-C84C4F15BECC}"/>
              </a:ext>
            </a:extLst>
          </p:cNvPr>
          <p:cNvSpPr/>
          <p:nvPr/>
        </p:nvSpPr>
        <p:spPr bwMode="auto">
          <a:xfrm>
            <a:off x="-670259" y="-99340"/>
            <a:ext cx="10484519" cy="5342181"/>
          </a:xfrm>
          <a:prstGeom prst="rect">
            <a:avLst/>
          </a:prstGeom>
          <a:solidFill>
            <a:schemeClr val="accent4">
              <a:lumMod val="10000"/>
              <a:alpha val="85000"/>
            </a:schemeClr>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55" name="Rectangle 54">
            <a:extLst>
              <a:ext uri="{FF2B5EF4-FFF2-40B4-BE49-F238E27FC236}">
                <a16:creationId xmlns:a16="http://schemas.microsoft.com/office/drawing/2014/main" id="{8390DF68-F15F-4B75-A99D-2B5769AAF10D}"/>
              </a:ext>
            </a:extLst>
          </p:cNvPr>
          <p:cNvSpPr/>
          <p:nvPr/>
        </p:nvSpPr>
        <p:spPr>
          <a:xfrm>
            <a:off x="1474261" y="989709"/>
            <a:ext cx="2857601" cy="707886"/>
          </a:xfrm>
          <a:prstGeom prst="rect">
            <a:avLst/>
          </a:prstGeom>
        </p:spPr>
        <p:txBody>
          <a:bodyPr wrap="square">
            <a:spAutoFit/>
          </a:bodyPr>
          <a:lstStyle/>
          <a:p>
            <a:pPr marL="0" marR="0" lvl="0" indent="0" algn="ctr" defTabSz="914400" rtl="0" eaLnBrk="1" fontAlgn="base" latinLnBrk="0" hangingPunct="1">
              <a:lnSpc>
                <a:spcPct val="100000"/>
              </a:lnSpc>
              <a:spcBef>
                <a:spcPts val="600"/>
              </a:spcBef>
              <a:spcAft>
                <a:spcPct val="0"/>
              </a:spcAft>
              <a:buClrTx/>
              <a:buSzTx/>
              <a:buFontTx/>
              <a:buNone/>
              <a:tabLst/>
              <a:defRPr/>
            </a:pPr>
            <a:r>
              <a:rPr kumimoji="0" lang="en-US" sz="2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Hunger, Clothing, Shelter, Clean Water</a:t>
            </a:r>
          </a:p>
        </p:txBody>
      </p:sp>
      <p:sp>
        <p:nvSpPr>
          <p:cNvPr id="56" name="Rectangle 55">
            <a:extLst>
              <a:ext uri="{FF2B5EF4-FFF2-40B4-BE49-F238E27FC236}">
                <a16:creationId xmlns:a16="http://schemas.microsoft.com/office/drawing/2014/main" id="{D4B833F7-5F83-4831-86E6-8A92F8E181F7}"/>
              </a:ext>
            </a:extLst>
          </p:cNvPr>
          <p:cNvSpPr/>
          <p:nvPr/>
        </p:nvSpPr>
        <p:spPr>
          <a:xfrm>
            <a:off x="4671502" y="3644453"/>
            <a:ext cx="2168729" cy="707886"/>
          </a:xfrm>
          <a:prstGeom prst="rect">
            <a:avLst/>
          </a:prstGeom>
        </p:spPr>
        <p:txBody>
          <a:bodyPr wrap="square">
            <a:spAutoFit/>
          </a:bodyPr>
          <a:lstStyle/>
          <a:p>
            <a:pPr marL="0" marR="0" lvl="0" indent="0" algn="ctr" defTabSz="914400" rtl="0" eaLnBrk="1" fontAlgn="base" latinLnBrk="0" hangingPunct="1">
              <a:lnSpc>
                <a:spcPct val="100000"/>
              </a:lnSpc>
              <a:spcBef>
                <a:spcPts val="600"/>
              </a:spcBef>
              <a:spcAft>
                <a:spcPct val="0"/>
              </a:spcAft>
              <a:buClrTx/>
              <a:buSzTx/>
              <a:buFontTx/>
              <a:buNone/>
              <a:tabLst/>
              <a:defRPr/>
            </a:pPr>
            <a:r>
              <a:rPr kumimoji="0" lang="en-US" sz="2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Education and Health Care</a:t>
            </a:r>
          </a:p>
        </p:txBody>
      </p:sp>
      <p:sp>
        <p:nvSpPr>
          <p:cNvPr id="57" name="Rectangle 56">
            <a:extLst>
              <a:ext uri="{FF2B5EF4-FFF2-40B4-BE49-F238E27FC236}">
                <a16:creationId xmlns:a16="http://schemas.microsoft.com/office/drawing/2014/main" id="{D11B156B-3FC3-495A-B057-EF9A93EE693D}"/>
              </a:ext>
            </a:extLst>
          </p:cNvPr>
          <p:cNvSpPr/>
          <p:nvPr/>
        </p:nvSpPr>
        <p:spPr>
          <a:xfrm>
            <a:off x="1297372" y="3142541"/>
            <a:ext cx="3440227" cy="707886"/>
          </a:xfrm>
          <a:prstGeom prst="rect">
            <a:avLst/>
          </a:prstGeom>
        </p:spPr>
        <p:txBody>
          <a:bodyPr wrap="square">
            <a:spAutoFit/>
          </a:bodyPr>
          <a:lstStyle/>
          <a:p>
            <a:pPr marL="0" marR="0" lvl="0" indent="0" algn="ctr" defTabSz="914400" rtl="0" eaLnBrk="1" fontAlgn="base" latinLnBrk="0" hangingPunct="1">
              <a:lnSpc>
                <a:spcPct val="100000"/>
              </a:lnSpc>
              <a:spcBef>
                <a:spcPts val="600"/>
              </a:spcBef>
              <a:spcAft>
                <a:spcPct val="0"/>
              </a:spcAft>
              <a:buClrTx/>
              <a:buSzTx/>
              <a:buFontTx/>
              <a:buNone/>
              <a:tabLst/>
              <a:defRPr/>
            </a:pPr>
            <a:r>
              <a:rPr kumimoji="0" lang="en-US" sz="2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Rights and Empowerment of Women</a:t>
            </a:r>
          </a:p>
        </p:txBody>
      </p:sp>
      <p:sp>
        <p:nvSpPr>
          <p:cNvPr id="58" name="Rectangle 57">
            <a:extLst>
              <a:ext uri="{FF2B5EF4-FFF2-40B4-BE49-F238E27FC236}">
                <a16:creationId xmlns:a16="http://schemas.microsoft.com/office/drawing/2014/main" id="{6390006D-5686-4070-8CB5-4D84A642B52A}"/>
              </a:ext>
            </a:extLst>
          </p:cNvPr>
          <p:cNvSpPr/>
          <p:nvPr/>
        </p:nvSpPr>
        <p:spPr>
          <a:xfrm>
            <a:off x="5495894" y="1378744"/>
            <a:ext cx="2010199" cy="707886"/>
          </a:xfrm>
          <a:prstGeom prst="rect">
            <a:avLst/>
          </a:prstGeom>
        </p:spPr>
        <p:txBody>
          <a:bodyPr wrap="square">
            <a:spAutoFit/>
          </a:bodyPr>
          <a:lstStyle/>
          <a:p>
            <a:pPr marL="0" marR="0" lvl="0" indent="0" algn="ctr" defTabSz="914400" rtl="0" eaLnBrk="1" fontAlgn="base" latinLnBrk="0" hangingPunct="1">
              <a:lnSpc>
                <a:spcPct val="100000"/>
              </a:lnSpc>
              <a:spcBef>
                <a:spcPts val="600"/>
              </a:spcBef>
              <a:spcAft>
                <a:spcPct val="0"/>
              </a:spcAft>
              <a:buClrTx/>
              <a:buSzTx/>
              <a:buFontTx/>
              <a:buNone/>
              <a:tabLst/>
              <a:defRPr/>
            </a:pPr>
            <a:r>
              <a:rPr kumimoji="0" lang="en-US" sz="2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Immigration and Migration</a:t>
            </a:r>
          </a:p>
        </p:txBody>
      </p:sp>
      <p:sp>
        <p:nvSpPr>
          <p:cNvPr id="59" name="Rectangle 58">
            <a:extLst>
              <a:ext uri="{FF2B5EF4-FFF2-40B4-BE49-F238E27FC236}">
                <a16:creationId xmlns:a16="http://schemas.microsoft.com/office/drawing/2014/main" id="{DB7D7D08-E711-43C4-8FEB-9150E3DA4EBE}"/>
              </a:ext>
            </a:extLst>
          </p:cNvPr>
          <p:cNvSpPr/>
          <p:nvPr/>
        </p:nvSpPr>
        <p:spPr>
          <a:xfrm>
            <a:off x="1295400" y="2016264"/>
            <a:ext cx="1965602" cy="707886"/>
          </a:xfrm>
          <a:prstGeom prst="rect">
            <a:avLst/>
          </a:prstGeom>
        </p:spPr>
        <p:txBody>
          <a:bodyPr wrap="non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Environmental</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 Investment</a:t>
            </a:r>
          </a:p>
        </p:txBody>
      </p:sp>
      <p:sp>
        <p:nvSpPr>
          <p:cNvPr id="60" name="Rectangle 59">
            <a:extLst>
              <a:ext uri="{FF2B5EF4-FFF2-40B4-BE49-F238E27FC236}">
                <a16:creationId xmlns:a16="http://schemas.microsoft.com/office/drawing/2014/main" id="{8FFCC15A-1722-485F-B46D-E16F38EFED5A}"/>
              </a:ext>
            </a:extLst>
          </p:cNvPr>
          <p:cNvSpPr/>
          <p:nvPr/>
        </p:nvSpPr>
        <p:spPr>
          <a:xfrm>
            <a:off x="5495894" y="2604534"/>
            <a:ext cx="2167302" cy="707886"/>
          </a:xfrm>
          <a:prstGeom prst="rect">
            <a:avLst/>
          </a:prstGeom>
        </p:spPr>
        <p:txBody>
          <a:bodyPr wrap="square">
            <a:spAutoFit/>
          </a:bodyPr>
          <a:lstStyle/>
          <a:p>
            <a:pPr marL="0" marR="0" lvl="0" indent="0" algn="ctr" defTabSz="914400" rtl="0" eaLnBrk="1" fontAlgn="base" latinLnBrk="0" hangingPunct="1">
              <a:lnSpc>
                <a:spcPct val="100000"/>
              </a:lnSpc>
              <a:spcBef>
                <a:spcPts val="600"/>
              </a:spcBef>
              <a:spcAft>
                <a:spcPct val="0"/>
              </a:spcAft>
              <a:buClrTx/>
              <a:buSzTx/>
              <a:buFontTx/>
              <a:buNone/>
              <a:tabLst/>
              <a:defRPr/>
            </a:pPr>
            <a:r>
              <a:rPr kumimoji="0" lang="en-US" sz="2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Population Growth</a:t>
            </a:r>
          </a:p>
        </p:txBody>
      </p:sp>
      <p:sp>
        <p:nvSpPr>
          <p:cNvPr id="61" name="Rectangle 60">
            <a:extLst>
              <a:ext uri="{FF2B5EF4-FFF2-40B4-BE49-F238E27FC236}">
                <a16:creationId xmlns:a16="http://schemas.microsoft.com/office/drawing/2014/main" id="{A79008DC-D019-4AD3-A7F2-37221471CFB7}"/>
              </a:ext>
            </a:extLst>
          </p:cNvPr>
          <p:cNvSpPr/>
          <p:nvPr/>
        </p:nvSpPr>
        <p:spPr>
          <a:xfrm>
            <a:off x="3612750" y="2013287"/>
            <a:ext cx="2168729" cy="1015663"/>
          </a:xfrm>
          <a:prstGeom prst="rect">
            <a:avLst/>
          </a:prstGeom>
        </p:spPr>
        <p:txBody>
          <a:bodyPr wrap="square">
            <a:spAutoFit/>
          </a:bodyPr>
          <a:lstStyle/>
          <a:p>
            <a:pPr marL="0" marR="0" lvl="0" indent="0" algn="ctr" defTabSz="914400" rtl="0" eaLnBrk="1" fontAlgn="base" latinLnBrk="0" hangingPunct="1">
              <a:lnSpc>
                <a:spcPct val="100000"/>
              </a:lnSpc>
              <a:spcBef>
                <a:spcPts val="600"/>
              </a:spcBef>
              <a:spcAft>
                <a:spcPct val="0"/>
              </a:spcAft>
              <a:buClrTx/>
              <a:buSzTx/>
              <a:buFontTx/>
              <a:buNone/>
              <a:tabLst/>
              <a:defRPr/>
            </a:pPr>
            <a:r>
              <a:rPr kumimoji="0" lang="en-US" sz="2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Climate Mitigation &amp; Adaptation</a:t>
            </a:r>
          </a:p>
        </p:txBody>
      </p:sp>
      <p:sp>
        <p:nvSpPr>
          <p:cNvPr id="45" name="Text Box 28">
            <a:extLst>
              <a:ext uri="{FF2B5EF4-FFF2-40B4-BE49-F238E27FC236}">
                <a16:creationId xmlns:a16="http://schemas.microsoft.com/office/drawing/2014/main" id="{0A7D0AB3-8835-44FE-BCD2-BF85E7CEBEFA}"/>
              </a:ext>
            </a:extLst>
          </p:cNvPr>
          <p:cNvSpPr txBox="1">
            <a:spLocks noChangeArrowheads="1"/>
          </p:cNvSpPr>
          <p:nvPr/>
        </p:nvSpPr>
        <p:spPr bwMode="auto">
          <a:xfrm>
            <a:off x="107682" y="4916329"/>
            <a:ext cx="537871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marL="0" marR="0" lvl="0" indent="0" defTabSz="914400" rtl="0" eaLnBrk="1" fontAlgn="base" latinLnBrk="0" hangingPunct="1">
              <a:lnSpc>
                <a:spcPct val="100000"/>
              </a:lnSpc>
              <a:spcBef>
                <a:spcPct val="50000"/>
              </a:spcBef>
              <a:spcAft>
                <a:spcPct val="0"/>
              </a:spcAft>
              <a:buClrTx/>
              <a:buSzTx/>
              <a:buFontTx/>
              <a:buNone/>
              <a:tabLst/>
              <a:defRPr/>
            </a:pPr>
            <a:r>
              <a:rPr kumimoji="0" lang="en-US" alt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rPr>
              <a:t>Tinker 2022</a:t>
            </a:r>
            <a:endParaRPr kumimoji="0" lang="en-US" altLang="en-US" sz="1000" b="1" i="0" u="none" strike="noStrike" kern="1200" cap="none" spc="0" normalizeH="0" baseline="3000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endParaRPr>
          </a:p>
        </p:txBody>
      </p:sp>
      <p:graphicFrame>
        <p:nvGraphicFramePr>
          <p:cNvPr id="20" name="Chart 19">
            <a:extLst>
              <a:ext uri="{FF2B5EF4-FFF2-40B4-BE49-F238E27FC236}">
                <a16:creationId xmlns:a16="http://schemas.microsoft.com/office/drawing/2014/main" id="{5117C634-115D-4C59-BD5B-88968E4292D8}"/>
              </a:ext>
            </a:extLst>
          </p:cNvPr>
          <p:cNvGraphicFramePr>
            <a:graphicFrameLocks/>
          </p:cNvGraphicFramePr>
          <p:nvPr/>
        </p:nvGraphicFramePr>
        <p:xfrm>
          <a:off x="589913" y="459392"/>
          <a:ext cx="1444752" cy="1444752"/>
        </p:xfrm>
        <a:graphic>
          <a:graphicData uri="http://schemas.openxmlformats.org/drawingml/2006/chart">
            <c:chart xmlns:c="http://schemas.openxmlformats.org/drawingml/2006/chart" xmlns:r="http://schemas.openxmlformats.org/officeDocument/2006/relationships" r:id="rId8"/>
          </a:graphicData>
        </a:graphic>
      </p:graphicFrame>
      <p:graphicFrame>
        <p:nvGraphicFramePr>
          <p:cNvPr id="21" name="Chart 20">
            <a:extLst>
              <a:ext uri="{FF2B5EF4-FFF2-40B4-BE49-F238E27FC236}">
                <a16:creationId xmlns:a16="http://schemas.microsoft.com/office/drawing/2014/main" id="{C01DAFE9-BF5B-47AA-BC13-1979D20B57D5}"/>
              </a:ext>
            </a:extLst>
          </p:cNvPr>
          <p:cNvGraphicFramePr>
            <a:graphicFrameLocks/>
          </p:cNvGraphicFramePr>
          <p:nvPr/>
        </p:nvGraphicFramePr>
        <p:xfrm>
          <a:off x="3567493" y="151871"/>
          <a:ext cx="1444752" cy="1444752"/>
        </p:xfrm>
        <a:graphic>
          <a:graphicData uri="http://schemas.openxmlformats.org/drawingml/2006/chart">
            <c:chart xmlns:c="http://schemas.openxmlformats.org/drawingml/2006/chart" xmlns:r="http://schemas.openxmlformats.org/officeDocument/2006/relationships" r:id="rId9"/>
          </a:graphicData>
        </a:graphic>
      </p:graphicFrame>
      <p:graphicFrame>
        <p:nvGraphicFramePr>
          <p:cNvPr id="22" name="Chart 21">
            <a:extLst>
              <a:ext uri="{FF2B5EF4-FFF2-40B4-BE49-F238E27FC236}">
                <a16:creationId xmlns:a16="http://schemas.microsoft.com/office/drawing/2014/main" id="{E5B43A52-31CD-4FA3-8F8D-27EE7D80CADF}"/>
              </a:ext>
            </a:extLst>
          </p:cNvPr>
          <p:cNvGraphicFramePr>
            <a:graphicFrameLocks/>
          </p:cNvGraphicFramePr>
          <p:nvPr/>
        </p:nvGraphicFramePr>
        <p:xfrm>
          <a:off x="5865468" y="120243"/>
          <a:ext cx="1444752" cy="1444752"/>
        </p:xfrm>
        <a:graphic>
          <a:graphicData uri="http://schemas.openxmlformats.org/drawingml/2006/chart">
            <c:chart xmlns:c="http://schemas.openxmlformats.org/drawingml/2006/chart" xmlns:r="http://schemas.openxmlformats.org/officeDocument/2006/relationships" r:id="rId10"/>
          </a:graphicData>
        </a:graphic>
      </p:graphicFrame>
      <p:graphicFrame>
        <p:nvGraphicFramePr>
          <p:cNvPr id="23" name="Chart 22">
            <a:extLst>
              <a:ext uri="{FF2B5EF4-FFF2-40B4-BE49-F238E27FC236}">
                <a16:creationId xmlns:a16="http://schemas.microsoft.com/office/drawing/2014/main" id="{37141BDC-92A0-4D2D-B116-270AEF167CCC}"/>
              </a:ext>
            </a:extLst>
          </p:cNvPr>
          <p:cNvGraphicFramePr>
            <a:graphicFrameLocks/>
          </p:cNvGraphicFramePr>
          <p:nvPr/>
        </p:nvGraphicFramePr>
        <p:xfrm>
          <a:off x="4738636" y="901096"/>
          <a:ext cx="1444752" cy="1444752"/>
        </p:xfrm>
        <a:graphic>
          <a:graphicData uri="http://schemas.openxmlformats.org/drawingml/2006/chart">
            <c:chart xmlns:c="http://schemas.openxmlformats.org/drawingml/2006/chart" xmlns:r="http://schemas.openxmlformats.org/officeDocument/2006/relationships" r:id="rId11"/>
          </a:graphicData>
        </a:graphic>
      </p:graphicFrame>
      <p:graphicFrame>
        <p:nvGraphicFramePr>
          <p:cNvPr id="24" name="Chart 23">
            <a:extLst>
              <a:ext uri="{FF2B5EF4-FFF2-40B4-BE49-F238E27FC236}">
                <a16:creationId xmlns:a16="http://schemas.microsoft.com/office/drawing/2014/main" id="{8371D615-4A43-465C-A06B-99453173EA7D}"/>
              </a:ext>
            </a:extLst>
          </p:cNvPr>
          <p:cNvGraphicFramePr>
            <a:graphicFrameLocks/>
          </p:cNvGraphicFramePr>
          <p:nvPr/>
        </p:nvGraphicFramePr>
        <p:xfrm>
          <a:off x="6916979" y="1808968"/>
          <a:ext cx="1444752" cy="1444752"/>
        </p:xfrm>
        <a:graphic>
          <a:graphicData uri="http://schemas.openxmlformats.org/drawingml/2006/chart">
            <c:chart xmlns:c="http://schemas.openxmlformats.org/drawingml/2006/chart" xmlns:r="http://schemas.openxmlformats.org/officeDocument/2006/relationships" r:id="rId12"/>
          </a:graphicData>
        </a:graphic>
      </p:graphicFrame>
      <p:graphicFrame>
        <p:nvGraphicFramePr>
          <p:cNvPr id="25" name="Chart 24">
            <a:extLst>
              <a:ext uri="{FF2B5EF4-FFF2-40B4-BE49-F238E27FC236}">
                <a16:creationId xmlns:a16="http://schemas.microsoft.com/office/drawing/2014/main" id="{F56071D5-F720-4E14-93F3-183A66C67E93}"/>
              </a:ext>
            </a:extLst>
          </p:cNvPr>
          <p:cNvGraphicFramePr>
            <a:graphicFrameLocks/>
          </p:cNvGraphicFramePr>
          <p:nvPr/>
        </p:nvGraphicFramePr>
        <p:xfrm>
          <a:off x="1418880" y="2293083"/>
          <a:ext cx="1444752" cy="1444752"/>
        </p:xfrm>
        <a:graphic>
          <a:graphicData uri="http://schemas.openxmlformats.org/drawingml/2006/chart">
            <c:chart xmlns:c="http://schemas.openxmlformats.org/drawingml/2006/chart" xmlns:r="http://schemas.openxmlformats.org/officeDocument/2006/relationships" r:id="rId13"/>
          </a:graphicData>
        </a:graphic>
      </p:graphicFrame>
      <p:graphicFrame>
        <p:nvGraphicFramePr>
          <p:cNvPr id="26" name="Chart 25">
            <a:extLst>
              <a:ext uri="{FF2B5EF4-FFF2-40B4-BE49-F238E27FC236}">
                <a16:creationId xmlns:a16="http://schemas.microsoft.com/office/drawing/2014/main" id="{DB6E0030-981F-4E85-A933-B480761EC446}"/>
              </a:ext>
            </a:extLst>
          </p:cNvPr>
          <p:cNvGraphicFramePr>
            <a:graphicFrameLocks/>
          </p:cNvGraphicFramePr>
          <p:nvPr/>
        </p:nvGraphicFramePr>
        <p:xfrm>
          <a:off x="3824823" y="1697693"/>
          <a:ext cx="1444752" cy="1444752"/>
        </p:xfrm>
        <a:graphic>
          <a:graphicData uri="http://schemas.openxmlformats.org/drawingml/2006/chart">
            <c:chart xmlns:c="http://schemas.openxmlformats.org/drawingml/2006/chart" xmlns:r="http://schemas.openxmlformats.org/officeDocument/2006/relationships" r:id="rId14"/>
          </a:graphicData>
        </a:graphic>
      </p:graphicFrame>
      <p:graphicFrame>
        <p:nvGraphicFramePr>
          <p:cNvPr id="27" name="Chart 26">
            <a:extLst>
              <a:ext uri="{FF2B5EF4-FFF2-40B4-BE49-F238E27FC236}">
                <a16:creationId xmlns:a16="http://schemas.microsoft.com/office/drawing/2014/main" id="{0EAC55C5-4931-4FB6-BDCD-C5EC971FBD0C}"/>
              </a:ext>
            </a:extLst>
          </p:cNvPr>
          <p:cNvGraphicFramePr>
            <a:graphicFrameLocks/>
          </p:cNvGraphicFramePr>
          <p:nvPr/>
        </p:nvGraphicFramePr>
        <p:xfrm>
          <a:off x="589913" y="459392"/>
          <a:ext cx="1444752" cy="1444752"/>
        </p:xfrm>
        <a:graphic>
          <a:graphicData uri="http://schemas.openxmlformats.org/drawingml/2006/chart">
            <c:chart xmlns:c="http://schemas.openxmlformats.org/drawingml/2006/chart" xmlns:r="http://schemas.openxmlformats.org/officeDocument/2006/relationships" r:id="rId15"/>
          </a:graphicData>
        </a:graphic>
      </p:graphicFrame>
      <p:graphicFrame>
        <p:nvGraphicFramePr>
          <p:cNvPr id="28" name="Chart 27">
            <a:extLst>
              <a:ext uri="{FF2B5EF4-FFF2-40B4-BE49-F238E27FC236}">
                <a16:creationId xmlns:a16="http://schemas.microsoft.com/office/drawing/2014/main" id="{FCDFA89A-2043-453B-B776-EFE3821F441C}"/>
              </a:ext>
            </a:extLst>
          </p:cNvPr>
          <p:cNvGraphicFramePr>
            <a:graphicFrameLocks/>
          </p:cNvGraphicFramePr>
          <p:nvPr/>
        </p:nvGraphicFramePr>
        <p:xfrm>
          <a:off x="3648011" y="238739"/>
          <a:ext cx="1283716" cy="1271016"/>
        </p:xfrm>
        <a:graphic>
          <a:graphicData uri="http://schemas.openxmlformats.org/drawingml/2006/chart">
            <c:chart xmlns:c="http://schemas.openxmlformats.org/drawingml/2006/chart" xmlns:r="http://schemas.openxmlformats.org/officeDocument/2006/relationships" r:id="rId16"/>
          </a:graphicData>
        </a:graphic>
      </p:graphicFrame>
      <p:graphicFrame>
        <p:nvGraphicFramePr>
          <p:cNvPr id="29" name="Chart 28">
            <a:extLst>
              <a:ext uri="{FF2B5EF4-FFF2-40B4-BE49-F238E27FC236}">
                <a16:creationId xmlns:a16="http://schemas.microsoft.com/office/drawing/2014/main" id="{86BC9704-3C42-4EBA-A063-325058BF5453}"/>
              </a:ext>
            </a:extLst>
          </p:cNvPr>
          <p:cNvGraphicFramePr>
            <a:graphicFrameLocks/>
          </p:cNvGraphicFramePr>
          <p:nvPr/>
        </p:nvGraphicFramePr>
        <p:xfrm>
          <a:off x="4878590" y="1047400"/>
          <a:ext cx="1164844" cy="1152144"/>
        </p:xfrm>
        <a:graphic>
          <a:graphicData uri="http://schemas.openxmlformats.org/drawingml/2006/chart">
            <c:chart xmlns:c="http://schemas.openxmlformats.org/drawingml/2006/chart" xmlns:r="http://schemas.openxmlformats.org/officeDocument/2006/relationships" r:id="rId17"/>
          </a:graphicData>
        </a:graphic>
      </p:graphicFrame>
      <p:graphicFrame>
        <p:nvGraphicFramePr>
          <p:cNvPr id="30" name="Chart 29">
            <a:extLst>
              <a:ext uri="{FF2B5EF4-FFF2-40B4-BE49-F238E27FC236}">
                <a16:creationId xmlns:a16="http://schemas.microsoft.com/office/drawing/2014/main" id="{6195BBC7-D730-4420-AE56-0E8D9E490ACB}"/>
              </a:ext>
            </a:extLst>
          </p:cNvPr>
          <p:cNvGraphicFramePr>
            <a:graphicFrameLocks/>
          </p:cNvGraphicFramePr>
          <p:nvPr/>
        </p:nvGraphicFramePr>
        <p:xfrm>
          <a:off x="6325032" y="1232896"/>
          <a:ext cx="2628646" cy="2596896"/>
        </p:xfrm>
        <a:graphic>
          <a:graphicData uri="http://schemas.openxmlformats.org/drawingml/2006/chart">
            <c:chart xmlns:c="http://schemas.openxmlformats.org/drawingml/2006/chart" xmlns:r="http://schemas.openxmlformats.org/officeDocument/2006/relationships" r:id="rId18"/>
          </a:graphicData>
        </a:graphic>
      </p:graphicFrame>
      <p:graphicFrame>
        <p:nvGraphicFramePr>
          <p:cNvPr id="31" name="Chart 30">
            <a:extLst>
              <a:ext uri="{FF2B5EF4-FFF2-40B4-BE49-F238E27FC236}">
                <a16:creationId xmlns:a16="http://schemas.microsoft.com/office/drawing/2014/main" id="{8953EE25-14F7-4EAD-8837-E89DA5365068}"/>
              </a:ext>
            </a:extLst>
          </p:cNvPr>
          <p:cNvGraphicFramePr>
            <a:graphicFrameLocks/>
          </p:cNvGraphicFramePr>
          <p:nvPr/>
        </p:nvGraphicFramePr>
        <p:xfrm>
          <a:off x="1622842" y="2503395"/>
          <a:ext cx="1036828" cy="1024128"/>
        </p:xfrm>
        <a:graphic>
          <a:graphicData uri="http://schemas.openxmlformats.org/drawingml/2006/chart">
            <c:chart xmlns:c="http://schemas.openxmlformats.org/drawingml/2006/chart" xmlns:r="http://schemas.openxmlformats.org/officeDocument/2006/relationships" r:id="rId19"/>
          </a:graphicData>
        </a:graphic>
      </p:graphicFrame>
      <p:graphicFrame>
        <p:nvGraphicFramePr>
          <p:cNvPr id="33" name="Chart 32">
            <a:extLst>
              <a:ext uri="{FF2B5EF4-FFF2-40B4-BE49-F238E27FC236}">
                <a16:creationId xmlns:a16="http://schemas.microsoft.com/office/drawing/2014/main" id="{9D4C7D4E-948E-40B6-9AAA-90367742C181}"/>
              </a:ext>
            </a:extLst>
          </p:cNvPr>
          <p:cNvGraphicFramePr>
            <a:graphicFrameLocks/>
          </p:cNvGraphicFramePr>
          <p:nvPr/>
        </p:nvGraphicFramePr>
        <p:xfrm>
          <a:off x="4088221" y="1967441"/>
          <a:ext cx="917956" cy="905256"/>
        </p:xfrm>
        <a:graphic>
          <a:graphicData uri="http://schemas.openxmlformats.org/drawingml/2006/chart">
            <c:chart xmlns:c="http://schemas.openxmlformats.org/drawingml/2006/chart" xmlns:r="http://schemas.openxmlformats.org/officeDocument/2006/relationships" r:id="rId20"/>
          </a:graphicData>
        </a:graphic>
      </p:graphicFrame>
      <p:graphicFrame>
        <p:nvGraphicFramePr>
          <p:cNvPr id="34" name="Chart 33">
            <a:extLst>
              <a:ext uri="{FF2B5EF4-FFF2-40B4-BE49-F238E27FC236}">
                <a16:creationId xmlns:a16="http://schemas.microsoft.com/office/drawing/2014/main" id="{3C15D7B9-6595-4FAD-AB60-060E7DFE1D3E}"/>
              </a:ext>
            </a:extLst>
          </p:cNvPr>
          <p:cNvGraphicFramePr>
            <a:graphicFrameLocks/>
          </p:cNvGraphicFramePr>
          <p:nvPr/>
        </p:nvGraphicFramePr>
        <p:xfrm>
          <a:off x="6112356" y="367131"/>
          <a:ext cx="950976" cy="950976"/>
        </p:xfrm>
        <a:graphic>
          <a:graphicData uri="http://schemas.openxmlformats.org/drawingml/2006/chart">
            <c:chart xmlns:c="http://schemas.openxmlformats.org/drawingml/2006/chart" xmlns:r="http://schemas.openxmlformats.org/officeDocument/2006/relationships" r:id="rId21"/>
          </a:graphicData>
        </a:graphic>
      </p:graphicFrame>
      <p:graphicFrame>
        <p:nvGraphicFramePr>
          <p:cNvPr id="35" name="Chart 34">
            <a:extLst>
              <a:ext uri="{FF2B5EF4-FFF2-40B4-BE49-F238E27FC236}">
                <a16:creationId xmlns:a16="http://schemas.microsoft.com/office/drawing/2014/main" id="{96DF1C7E-CBDD-4A05-AEDC-C3618A21EFC4}"/>
              </a:ext>
            </a:extLst>
          </p:cNvPr>
          <p:cNvGraphicFramePr>
            <a:graphicFrameLocks/>
          </p:cNvGraphicFramePr>
          <p:nvPr/>
        </p:nvGraphicFramePr>
        <p:xfrm>
          <a:off x="583563" y="459392"/>
          <a:ext cx="1457452" cy="1444752"/>
        </p:xfrm>
        <a:graphic>
          <a:graphicData uri="http://schemas.openxmlformats.org/drawingml/2006/chart">
            <c:chart xmlns:c="http://schemas.openxmlformats.org/drawingml/2006/chart" xmlns:r="http://schemas.openxmlformats.org/officeDocument/2006/relationships" r:id="rId22"/>
          </a:graphicData>
        </a:graphic>
      </p:graphicFrame>
      <p:graphicFrame>
        <p:nvGraphicFramePr>
          <p:cNvPr id="36" name="Chart 35">
            <a:extLst>
              <a:ext uri="{FF2B5EF4-FFF2-40B4-BE49-F238E27FC236}">
                <a16:creationId xmlns:a16="http://schemas.microsoft.com/office/drawing/2014/main" id="{148D6477-2C5F-4A66-B5F6-6B0851261D56}"/>
              </a:ext>
            </a:extLst>
          </p:cNvPr>
          <p:cNvGraphicFramePr>
            <a:graphicFrameLocks/>
          </p:cNvGraphicFramePr>
          <p:nvPr/>
        </p:nvGraphicFramePr>
        <p:xfrm>
          <a:off x="3643778" y="238739"/>
          <a:ext cx="1292183" cy="1271016"/>
        </p:xfrm>
        <a:graphic>
          <a:graphicData uri="http://schemas.openxmlformats.org/drawingml/2006/chart">
            <c:chart xmlns:c="http://schemas.openxmlformats.org/drawingml/2006/chart" xmlns:r="http://schemas.openxmlformats.org/officeDocument/2006/relationships" r:id="rId23"/>
          </a:graphicData>
        </a:graphic>
      </p:graphicFrame>
      <p:graphicFrame>
        <p:nvGraphicFramePr>
          <p:cNvPr id="37" name="Chart 36">
            <a:extLst>
              <a:ext uri="{FF2B5EF4-FFF2-40B4-BE49-F238E27FC236}">
                <a16:creationId xmlns:a16="http://schemas.microsoft.com/office/drawing/2014/main" id="{E101E138-9576-431A-9BE5-C76C6B472986}"/>
              </a:ext>
            </a:extLst>
          </p:cNvPr>
          <p:cNvGraphicFramePr>
            <a:graphicFrameLocks/>
          </p:cNvGraphicFramePr>
          <p:nvPr/>
        </p:nvGraphicFramePr>
        <p:xfrm>
          <a:off x="6106006" y="367131"/>
          <a:ext cx="963676" cy="950976"/>
        </p:xfrm>
        <a:graphic>
          <a:graphicData uri="http://schemas.openxmlformats.org/drawingml/2006/chart">
            <c:chart xmlns:c="http://schemas.openxmlformats.org/drawingml/2006/chart" xmlns:r="http://schemas.openxmlformats.org/officeDocument/2006/relationships" r:id="rId24"/>
          </a:graphicData>
        </a:graphic>
      </p:graphicFrame>
      <p:graphicFrame>
        <p:nvGraphicFramePr>
          <p:cNvPr id="39" name="Chart 38">
            <a:extLst>
              <a:ext uri="{FF2B5EF4-FFF2-40B4-BE49-F238E27FC236}">
                <a16:creationId xmlns:a16="http://schemas.microsoft.com/office/drawing/2014/main" id="{7E258B5F-8A9F-483B-BDB4-84D485713B32}"/>
              </a:ext>
            </a:extLst>
          </p:cNvPr>
          <p:cNvGraphicFramePr>
            <a:graphicFrameLocks/>
          </p:cNvGraphicFramePr>
          <p:nvPr/>
        </p:nvGraphicFramePr>
        <p:xfrm>
          <a:off x="4878590" y="1047400"/>
          <a:ext cx="1164844" cy="1152144"/>
        </p:xfrm>
        <a:graphic>
          <a:graphicData uri="http://schemas.openxmlformats.org/drawingml/2006/chart">
            <c:chart xmlns:c="http://schemas.openxmlformats.org/drawingml/2006/chart" xmlns:r="http://schemas.openxmlformats.org/officeDocument/2006/relationships" r:id="rId25"/>
          </a:graphicData>
        </a:graphic>
      </p:graphicFrame>
      <p:graphicFrame>
        <p:nvGraphicFramePr>
          <p:cNvPr id="40" name="Chart 39">
            <a:extLst>
              <a:ext uri="{FF2B5EF4-FFF2-40B4-BE49-F238E27FC236}">
                <a16:creationId xmlns:a16="http://schemas.microsoft.com/office/drawing/2014/main" id="{056EAB68-58FF-48D9-BB72-6932907AB37E}"/>
              </a:ext>
            </a:extLst>
          </p:cNvPr>
          <p:cNvGraphicFramePr>
            <a:graphicFrameLocks/>
          </p:cNvGraphicFramePr>
          <p:nvPr/>
        </p:nvGraphicFramePr>
        <p:xfrm>
          <a:off x="6319741" y="1232896"/>
          <a:ext cx="2639229" cy="2596896"/>
        </p:xfrm>
        <a:graphic>
          <a:graphicData uri="http://schemas.openxmlformats.org/drawingml/2006/chart">
            <c:chart xmlns:c="http://schemas.openxmlformats.org/drawingml/2006/chart" xmlns:r="http://schemas.openxmlformats.org/officeDocument/2006/relationships" r:id="rId26"/>
          </a:graphicData>
        </a:graphic>
      </p:graphicFrame>
      <p:graphicFrame>
        <p:nvGraphicFramePr>
          <p:cNvPr id="41" name="Chart 40">
            <a:extLst>
              <a:ext uri="{FF2B5EF4-FFF2-40B4-BE49-F238E27FC236}">
                <a16:creationId xmlns:a16="http://schemas.microsoft.com/office/drawing/2014/main" id="{852ABA37-104B-4DA0-874E-1E3AB57AF4EE}"/>
              </a:ext>
            </a:extLst>
          </p:cNvPr>
          <p:cNvGraphicFramePr>
            <a:graphicFrameLocks/>
          </p:cNvGraphicFramePr>
          <p:nvPr/>
        </p:nvGraphicFramePr>
        <p:xfrm>
          <a:off x="1622842" y="2503395"/>
          <a:ext cx="1036828" cy="1024128"/>
        </p:xfrm>
        <a:graphic>
          <a:graphicData uri="http://schemas.openxmlformats.org/drawingml/2006/chart">
            <c:chart xmlns:c="http://schemas.openxmlformats.org/drawingml/2006/chart" xmlns:r="http://schemas.openxmlformats.org/officeDocument/2006/relationships" r:id="rId27"/>
          </a:graphicData>
        </a:graphic>
      </p:graphicFrame>
      <p:graphicFrame>
        <p:nvGraphicFramePr>
          <p:cNvPr id="42" name="Chart 41">
            <a:extLst>
              <a:ext uri="{FF2B5EF4-FFF2-40B4-BE49-F238E27FC236}">
                <a16:creationId xmlns:a16="http://schemas.microsoft.com/office/drawing/2014/main" id="{93830759-1C6F-4924-96B3-35360B0A92DA}"/>
              </a:ext>
            </a:extLst>
          </p:cNvPr>
          <p:cNvGraphicFramePr>
            <a:graphicFrameLocks/>
          </p:cNvGraphicFramePr>
          <p:nvPr/>
        </p:nvGraphicFramePr>
        <p:xfrm>
          <a:off x="4088221" y="1967441"/>
          <a:ext cx="917956" cy="905256"/>
        </p:xfrm>
        <a:graphic>
          <a:graphicData uri="http://schemas.openxmlformats.org/drawingml/2006/chart">
            <c:chart xmlns:c="http://schemas.openxmlformats.org/drawingml/2006/chart" xmlns:r="http://schemas.openxmlformats.org/officeDocument/2006/relationships" r:id="rId28"/>
          </a:graphicData>
        </a:graphic>
      </p:graphicFrame>
      <p:graphicFrame>
        <p:nvGraphicFramePr>
          <p:cNvPr id="43" name="Chart 42">
            <a:extLst>
              <a:ext uri="{FF2B5EF4-FFF2-40B4-BE49-F238E27FC236}">
                <a16:creationId xmlns:a16="http://schemas.microsoft.com/office/drawing/2014/main" id="{E7B61B02-A6B9-4357-B193-F7AA73466FDF}"/>
              </a:ext>
            </a:extLst>
          </p:cNvPr>
          <p:cNvGraphicFramePr>
            <a:graphicFrameLocks/>
          </p:cNvGraphicFramePr>
          <p:nvPr/>
        </p:nvGraphicFramePr>
        <p:xfrm>
          <a:off x="583563" y="459392"/>
          <a:ext cx="1457452" cy="1444752"/>
        </p:xfrm>
        <a:graphic>
          <a:graphicData uri="http://schemas.openxmlformats.org/drawingml/2006/chart">
            <c:chart xmlns:c="http://schemas.openxmlformats.org/drawingml/2006/chart" xmlns:r="http://schemas.openxmlformats.org/officeDocument/2006/relationships" r:id="rId29"/>
          </a:graphicData>
        </a:graphic>
      </p:graphicFrame>
      <p:graphicFrame>
        <p:nvGraphicFramePr>
          <p:cNvPr id="44" name="Chart 43">
            <a:extLst>
              <a:ext uri="{FF2B5EF4-FFF2-40B4-BE49-F238E27FC236}">
                <a16:creationId xmlns:a16="http://schemas.microsoft.com/office/drawing/2014/main" id="{34723368-C345-441B-A3EA-CC39C686BD6D}"/>
              </a:ext>
            </a:extLst>
          </p:cNvPr>
          <p:cNvGraphicFramePr>
            <a:graphicFrameLocks/>
          </p:cNvGraphicFramePr>
          <p:nvPr/>
        </p:nvGraphicFramePr>
        <p:xfrm>
          <a:off x="3643777" y="238739"/>
          <a:ext cx="1292184" cy="1271016"/>
        </p:xfrm>
        <a:graphic>
          <a:graphicData uri="http://schemas.openxmlformats.org/drawingml/2006/chart">
            <c:chart xmlns:c="http://schemas.openxmlformats.org/drawingml/2006/chart" xmlns:r="http://schemas.openxmlformats.org/officeDocument/2006/relationships" r:id="rId30"/>
          </a:graphicData>
        </a:graphic>
      </p:graphicFrame>
      <p:graphicFrame>
        <p:nvGraphicFramePr>
          <p:cNvPr id="46" name="Chart 45">
            <a:extLst>
              <a:ext uri="{FF2B5EF4-FFF2-40B4-BE49-F238E27FC236}">
                <a16:creationId xmlns:a16="http://schemas.microsoft.com/office/drawing/2014/main" id="{A0A6A870-9B69-4AF8-BA65-F803A881781D}"/>
              </a:ext>
            </a:extLst>
          </p:cNvPr>
          <p:cNvGraphicFramePr>
            <a:graphicFrameLocks/>
          </p:cNvGraphicFramePr>
          <p:nvPr/>
        </p:nvGraphicFramePr>
        <p:xfrm>
          <a:off x="6106006" y="367131"/>
          <a:ext cx="963676" cy="950976"/>
        </p:xfrm>
        <a:graphic>
          <a:graphicData uri="http://schemas.openxmlformats.org/drawingml/2006/chart">
            <c:chart xmlns:c="http://schemas.openxmlformats.org/drawingml/2006/chart" xmlns:r="http://schemas.openxmlformats.org/officeDocument/2006/relationships" r:id="rId31"/>
          </a:graphicData>
        </a:graphic>
      </p:graphicFrame>
      <p:graphicFrame>
        <p:nvGraphicFramePr>
          <p:cNvPr id="47" name="Chart 46">
            <a:extLst>
              <a:ext uri="{FF2B5EF4-FFF2-40B4-BE49-F238E27FC236}">
                <a16:creationId xmlns:a16="http://schemas.microsoft.com/office/drawing/2014/main" id="{42B188D3-C6AB-4B9F-83AD-CD1866FC5339}"/>
              </a:ext>
            </a:extLst>
          </p:cNvPr>
          <p:cNvGraphicFramePr>
            <a:graphicFrameLocks/>
          </p:cNvGraphicFramePr>
          <p:nvPr/>
        </p:nvGraphicFramePr>
        <p:xfrm>
          <a:off x="4878590" y="1047400"/>
          <a:ext cx="1164844" cy="1152144"/>
        </p:xfrm>
        <a:graphic>
          <a:graphicData uri="http://schemas.openxmlformats.org/drawingml/2006/chart">
            <c:chart xmlns:c="http://schemas.openxmlformats.org/drawingml/2006/chart" xmlns:r="http://schemas.openxmlformats.org/officeDocument/2006/relationships" r:id="rId32"/>
          </a:graphicData>
        </a:graphic>
      </p:graphicFrame>
      <p:graphicFrame>
        <p:nvGraphicFramePr>
          <p:cNvPr id="48" name="Chart 47">
            <a:extLst>
              <a:ext uri="{FF2B5EF4-FFF2-40B4-BE49-F238E27FC236}">
                <a16:creationId xmlns:a16="http://schemas.microsoft.com/office/drawing/2014/main" id="{F975803E-CAF4-4C2A-BA42-47A8041B49CF}"/>
              </a:ext>
            </a:extLst>
          </p:cNvPr>
          <p:cNvGraphicFramePr>
            <a:graphicFrameLocks/>
          </p:cNvGraphicFramePr>
          <p:nvPr/>
        </p:nvGraphicFramePr>
        <p:xfrm>
          <a:off x="6319741" y="1232896"/>
          <a:ext cx="2639229" cy="2596896"/>
        </p:xfrm>
        <a:graphic>
          <a:graphicData uri="http://schemas.openxmlformats.org/drawingml/2006/chart">
            <c:chart xmlns:c="http://schemas.openxmlformats.org/drawingml/2006/chart" xmlns:r="http://schemas.openxmlformats.org/officeDocument/2006/relationships" r:id="rId33"/>
          </a:graphicData>
        </a:graphic>
      </p:graphicFrame>
      <p:graphicFrame>
        <p:nvGraphicFramePr>
          <p:cNvPr id="50" name="Chart 49">
            <a:extLst>
              <a:ext uri="{FF2B5EF4-FFF2-40B4-BE49-F238E27FC236}">
                <a16:creationId xmlns:a16="http://schemas.microsoft.com/office/drawing/2014/main" id="{950B561C-6FDE-44AD-B55A-1AC753D65C54}"/>
              </a:ext>
            </a:extLst>
          </p:cNvPr>
          <p:cNvGraphicFramePr>
            <a:graphicFrameLocks/>
          </p:cNvGraphicFramePr>
          <p:nvPr/>
        </p:nvGraphicFramePr>
        <p:xfrm>
          <a:off x="1622842" y="2503395"/>
          <a:ext cx="1036828" cy="1024128"/>
        </p:xfrm>
        <a:graphic>
          <a:graphicData uri="http://schemas.openxmlformats.org/drawingml/2006/chart">
            <c:chart xmlns:c="http://schemas.openxmlformats.org/drawingml/2006/chart" xmlns:r="http://schemas.openxmlformats.org/officeDocument/2006/relationships" r:id="rId34"/>
          </a:graphicData>
        </a:graphic>
      </p:graphicFrame>
      <p:graphicFrame>
        <p:nvGraphicFramePr>
          <p:cNvPr id="65" name="Chart 64">
            <a:extLst>
              <a:ext uri="{FF2B5EF4-FFF2-40B4-BE49-F238E27FC236}">
                <a16:creationId xmlns:a16="http://schemas.microsoft.com/office/drawing/2014/main" id="{736E24B2-DF26-43AB-AA83-FF0A99271446}"/>
              </a:ext>
            </a:extLst>
          </p:cNvPr>
          <p:cNvGraphicFramePr>
            <a:graphicFrameLocks/>
          </p:cNvGraphicFramePr>
          <p:nvPr/>
        </p:nvGraphicFramePr>
        <p:xfrm>
          <a:off x="4088221" y="1967441"/>
          <a:ext cx="917956" cy="905256"/>
        </p:xfrm>
        <a:graphic>
          <a:graphicData uri="http://schemas.openxmlformats.org/drawingml/2006/chart">
            <c:chart xmlns:c="http://schemas.openxmlformats.org/drawingml/2006/chart" xmlns:r="http://schemas.openxmlformats.org/officeDocument/2006/relationships" r:id="rId35"/>
          </a:graphicData>
        </a:graphic>
      </p:graphicFrame>
      <p:sp>
        <p:nvSpPr>
          <p:cNvPr id="66" name="TextBox 65">
            <a:extLst>
              <a:ext uri="{FF2B5EF4-FFF2-40B4-BE49-F238E27FC236}">
                <a16:creationId xmlns:a16="http://schemas.microsoft.com/office/drawing/2014/main" id="{33E69CB8-5B8D-4900-B0B9-78B206F04930}"/>
              </a:ext>
            </a:extLst>
          </p:cNvPr>
          <p:cNvSpPr txBox="1"/>
          <p:nvPr/>
        </p:nvSpPr>
        <p:spPr>
          <a:xfrm>
            <a:off x="3162800" y="3645177"/>
            <a:ext cx="2818400" cy="584775"/>
          </a:xfrm>
          <a:prstGeom prst="rect">
            <a:avLst/>
          </a:prstGeom>
          <a:noFill/>
        </p:spPr>
        <p:txBody>
          <a:bodyPr wrap="none" rtlCol="0">
            <a:spAutoFit/>
          </a:bodyPr>
          <a:lstStyle/>
          <a:p>
            <a:r>
              <a:rPr lang="en-US" sz="3200" b="1" dirty="0">
                <a:effectLst>
                  <a:outerShdw blurRad="38100" dist="38100" dir="2700000" algn="tl">
                    <a:srgbClr val="000000">
                      <a:alpha val="43137"/>
                    </a:srgbClr>
                  </a:outerShdw>
                </a:effectLst>
              </a:rPr>
              <a:t>~ 6% remains</a:t>
            </a:r>
          </a:p>
        </p:txBody>
      </p:sp>
      <p:sp>
        <p:nvSpPr>
          <p:cNvPr id="67" name="TextBox 66">
            <a:extLst>
              <a:ext uri="{FF2B5EF4-FFF2-40B4-BE49-F238E27FC236}">
                <a16:creationId xmlns:a16="http://schemas.microsoft.com/office/drawing/2014/main" id="{A78C5E69-4B24-4D3C-A63D-A498C9ADC486}"/>
              </a:ext>
            </a:extLst>
          </p:cNvPr>
          <p:cNvSpPr txBox="1"/>
          <p:nvPr/>
        </p:nvSpPr>
        <p:spPr>
          <a:xfrm>
            <a:off x="6339983" y="1756115"/>
            <a:ext cx="2444810" cy="1569660"/>
          </a:xfrm>
          <a:prstGeom prst="rect">
            <a:avLst/>
          </a:prstGeom>
          <a:noFill/>
        </p:spPr>
        <p:txBody>
          <a:bodyPr wrap="square" rtlCol="0">
            <a:spAutoFit/>
          </a:bodyPr>
          <a:lstStyle/>
          <a:p>
            <a:pPr algn="ctr"/>
            <a:r>
              <a:rPr lang="en-US" sz="3200" b="1" dirty="0">
                <a:effectLst>
                  <a:outerShdw blurRad="38100" dist="38100" dir="2700000" algn="tl">
                    <a:srgbClr val="000000">
                      <a:alpha val="43137"/>
                    </a:srgbClr>
                  </a:outerShdw>
                </a:effectLst>
              </a:rPr>
              <a:t>~ 46% of global energy</a:t>
            </a:r>
          </a:p>
        </p:txBody>
      </p:sp>
      <p:sp>
        <p:nvSpPr>
          <p:cNvPr id="68" name="Rectangle 67">
            <a:extLst>
              <a:ext uri="{FF2B5EF4-FFF2-40B4-BE49-F238E27FC236}">
                <a16:creationId xmlns:a16="http://schemas.microsoft.com/office/drawing/2014/main" id="{A405734A-FBD4-4022-B220-8762175E5EE1}"/>
              </a:ext>
            </a:extLst>
          </p:cNvPr>
          <p:cNvSpPr/>
          <p:nvPr/>
        </p:nvSpPr>
        <p:spPr>
          <a:xfrm>
            <a:off x="747393" y="1460258"/>
            <a:ext cx="7649214" cy="2123658"/>
          </a:xfrm>
          <a:prstGeom prst="rect">
            <a:avLst/>
          </a:prstGeom>
          <a:no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Eliminating 94% of the world’s energy is the past, not the future</a:t>
            </a:r>
          </a:p>
        </p:txBody>
      </p:sp>
      <p:sp>
        <p:nvSpPr>
          <p:cNvPr id="69" name="Rectangle 68">
            <a:extLst>
              <a:ext uri="{FF2B5EF4-FFF2-40B4-BE49-F238E27FC236}">
                <a16:creationId xmlns:a16="http://schemas.microsoft.com/office/drawing/2014/main" id="{2546A2D6-71F8-43E5-BBDC-BC6ABF14EDE7}"/>
              </a:ext>
            </a:extLst>
          </p:cNvPr>
          <p:cNvSpPr/>
          <p:nvPr/>
        </p:nvSpPr>
        <p:spPr>
          <a:xfrm>
            <a:off x="857898" y="1798812"/>
            <a:ext cx="7428205" cy="1446550"/>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Secure energy addresses many global challenges</a:t>
            </a:r>
          </a:p>
        </p:txBody>
      </p:sp>
      <p:sp>
        <p:nvSpPr>
          <p:cNvPr id="70" name="Rectangle 69">
            <a:extLst>
              <a:ext uri="{FF2B5EF4-FFF2-40B4-BE49-F238E27FC236}">
                <a16:creationId xmlns:a16="http://schemas.microsoft.com/office/drawing/2014/main" id="{FA30E8C4-BCFD-4475-827E-F8F30FAE4265}"/>
              </a:ext>
            </a:extLst>
          </p:cNvPr>
          <p:cNvSpPr/>
          <p:nvPr/>
        </p:nvSpPr>
        <p:spPr>
          <a:xfrm>
            <a:off x="1277821" y="1460258"/>
            <a:ext cx="6588359" cy="2123658"/>
          </a:xfrm>
          <a:prstGeom prst="rect">
            <a:avLst/>
          </a:prstGeom>
          <a:solidFill>
            <a:srgbClr val="0070C0">
              <a:alpha val="90000"/>
            </a:srgbClr>
          </a:solid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Modern economies require lots of energy from different sources</a:t>
            </a:r>
          </a:p>
        </p:txBody>
      </p:sp>
      <p:pic>
        <p:nvPicPr>
          <p:cNvPr id="2" name="Audio 1">
            <a:hlinkClick r:id="" action="ppaction://media"/>
            <a:extLst>
              <a:ext uri="{FF2B5EF4-FFF2-40B4-BE49-F238E27FC236}">
                <a16:creationId xmlns:a16="http://schemas.microsoft.com/office/drawing/2014/main" id="{17C2FBBE-73BA-4904-B0B2-4EA28D1D5385}"/>
              </a:ext>
            </a:extLst>
          </p:cNvPr>
          <p:cNvPicPr>
            <a:picLocks noChangeAspect="1"/>
          </p:cNvPicPr>
          <p:nvPr>
            <a:audioFile r:link="rId3"/>
            <p:extLst>
              <p:ext uri="{DAA4B4D4-6D71-4841-9C94-3DE7FCFB9230}">
                <p14:media xmlns:p14="http://schemas.microsoft.com/office/powerpoint/2010/main" r:embed="rId2"/>
              </p:ext>
            </p:extLst>
          </p:nvPr>
        </p:nvPicPr>
        <p:blipFill>
          <a:blip r:embed="rId36"/>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514484948"/>
      </p:ext>
    </p:extLst>
  </p:cSld>
  <p:clrMapOvr>
    <a:masterClrMapping/>
  </p:clrMapOvr>
  <mc:AlternateContent xmlns:mc="http://schemas.openxmlformats.org/markup-compatibility/2006" xmlns:p14="http://schemas.microsoft.com/office/powerpoint/2010/main">
    <mc:Choice Requires="p14">
      <p:transition spd="med" p14:dur="700" advTm="162491">
        <p:fade/>
      </p:transition>
    </mc:Choice>
    <mc:Fallback xmlns="">
      <p:transition spd="med" advTm="1624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2"/>
                                        </p:tgtEl>
                                        <p:attrNameLst>
                                          <p:attrName>style.visibility</p:attrName>
                                        </p:attrNameLst>
                                      </p:cBhvr>
                                      <p:to>
                                        <p:strVal val="visible"/>
                                      </p:to>
                                    </p:set>
                                    <p:animEffect transition="in" filter="fade">
                                      <p:cBhvr>
                                        <p:cTn id="11" dur="2000"/>
                                        <p:tgtEl>
                                          <p:spTgt spid="3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fade">
                                      <p:cBhvr>
                                        <p:cTn id="16" dur="1250"/>
                                        <p:tgtEl>
                                          <p:spTgt spid="20"/>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5"/>
                                        </p:tgtEl>
                                        <p:attrNameLst>
                                          <p:attrName>style.visibility</p:attrName>
                                        </p:attrNameLst>
                                      </p:cBhvr>
                                      <p:to>
                                        <p:strVal val="visible"/>
                                      </p:to>
                                    </p:set>
                                    <p:animEffect transition="in" filter="fade">
                                      <p:cBhvr>
                                        <p:cTn id="19" dur="1250"/>
                                        <p:tgtEl>
                                          <p:spTgt spid="25"/>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1250"/>
                                        <p:tgtEl>
                                          <p:spTgt spid="2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6"/>
                                        </p:tgtEl>
                                        <p:attrNameLst>
                                          <p:attrName>style.visibility</p:attrName>
                                        </p:attrNameLst>
                                      </p:cBhvr>
                                      <p:to>
                                        <p:strVal val="visible"/>
                                      </p:to>
                                    </p:set>
                                    <p:animEffect transition="in" filter="fade">
                                      <p:cBhvr>
                                        <p:cTn id="25" dur="1250"/>
                                        <p:tgtEl>
                                          <p:spTgt spid="26"/>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3"/>
                                        </p:tgtEl>
                                        <p:attrNameLst>
                                          <p:attrName>style.visibility</p:attrName>
                                        </p:attrNameLst>
                                      </p:cBhvr>
                                      <p:to>
                                        <p:strVal val="visible"/>
                                      </p:to>
                                    </p:set>
                                    <p:animEffect transition="in" filter="fade">
                                      <p:cBhvr>
                                        <p:cTn id="28" dur="1250"/>
                                        <p:tgtEl>
                                          <p:spTgt spid="23"/>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2"/>
                                        </p:tgtEl>
                                        <p:attrNameLst>
                                          <p:attrName>style.visibility</p:attrName>
                                        </p:attrNameLst>
                                      </p:cBhvr>
                                      <p:to>
                                        <p:strVal val="visible"/>
                                      </p:to>
                                    </p:set>
                                    <p:animEffect transition="in" filter="fade">
                                      <p:cBhvr>
                                        <p:cTn id="31" dur="1250"/>
                                        <p:tgtEl>
                                          <p:spTgt spid="2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4"/>
                                        </p:tgtEl>
                                        <p:attrNameLst>
                                          <p:attrName>style.visibility</p:attrName>
                                        </p:attrNameLst>
                                      </p:cBhvr>
                                      <p:to>
                                        <p:strVal val="visible"/>
                                      </p:to>
                                    </p:set>
                                    <p:animEffect transition="in" filter="fade">
                                      <p:cBhvr>
                                        <p:cTn id="34" dur="1250"/>
                                        <p:tgtEl>
                                          <p:spTgt spid="24"/>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mph" presetSubtype="0" fill="hold" grpId="1" nodeType="clickEffect">
                                  <p:stCondLst>
                                    <p:cond delay="0"/>
                                  </p:stCondLst>
                                  <p:childTnLst>
                                    <p:animScale>
                                      <p:cBhvr>
                                        <p:cTn id="38" dur="2000" fill="hold"/>
                                        <p:tgtEl>
                                          <p:spTgt spid="21"/>
                                        </p:tgtEl>
                                      </p:cBhvr>
                                      <p:by x="84000" y="84000"/>
                                    </p:animScale>
                                  </p:childTnLst>
                                </p:cTn>
                              </p:par>
                              <p:par>
                                <p:cTn id="39" presetID="6" presetClass="emph" presetSubtype="0" fill="hold" grpId="1" nodeType="withEffect">
                                  <p:stCondLst>
                                    <p:cond delay="0"/>
                                  </p:stCondLst>
                                  <p:childTnLst>
                                    <p:animScale>
                                      <p:cBhvr>
                                        <p:cTn id="40" dur="2000" fill="hold"/>
                                        <p:tgtEl>
                                          <p:spTgt spid="22"/>
                                        </p:tgtEl>
                                      </p:cBhvr>
                                      <p:by x="58000" y="58000"/>
                                    </p:animScale>
                                  </p:childTnLst>
                                </p:cTn>
                              </p:par>
                              <p:par>
                                <p:cTn id="41" presetID="6" presetClass="emph" presetSubtype="0" fill="hold" grpId="1" nodeType="withEffect">
                                  <p:stCondLst>
                                    <p:cond delay="0"/>
                                  </p:stCondLst>
                                  <p:childTnLst>
                                    <p:animScale>
                                      <p:cBhvr>
                                        <p:cTn id="42" dur="2000" fill="hold"/>
                                        <p:tgtEl>
                                          <p:spTgt spid="23"/>
                                        </p:tgtEl>
                                      </p:cBhvr>
                                      <p:by x="75000" y="75000"/>
                                    </p:animScale>
                                  </p:childTnLst>
                                </p:cTn>
                              </p:par>
                              <p:par>
                                <p:cTn id="43" presetID="6" presetClass="emph" presetSubtype="0" fill="hold" grpId="1" nodeType="withEffect">
                                  <p:stCondLst>
                                    <p:cond delay="0"/>
                                  </p:stCondLst>
                                  <p:childTnLst>
                                    <p:animScale>
                                      <p:cBhvr>
                                        <p:cTn id="44" dur="2000" fill="hold"/>
                                        <p:tgtEl>
                                          <p:spTgt spid="24"/>
                                        </p:tgtEl>
                                      </p:cBhvr>
                                      <p:by x="200000" y="200000"/>
                                    </p:animScale>
                                  </p:childTnLst>
                                </p:cTn>
                              </p:par>
                              <p:par>
                                <p:cTn id="45" presetID="6" presetClass="emph" presetSubtype="0" fill="hold" grpId="1" nodeType="withEffect">
                                  <p:stCondLst>
                                    <p:cond delay="0"/>
                                  </p:stCondLst>
                                  <p:childTnLst>
                                    <p:animScale>
                                      <p:cBhvr>
                                        <p:cTn id="46" dur="2000" fill="hold"/>
                                        <p:tgtEl>
                                          <p:spTgt spid="25"/>
                                        </p:tgtEl>
                                      </p:cBhvr>
                                      <p:by x="64000" y="64000"/>
                                    </p:animScale>
                                  </p:childTnLst>
                                </p:cTn>
                              </p:par>
                              <p:par>
                                <p:cTn id="47" presetID="6" presetClass="emph" presetSubtype="0" fill="hold" grpId="1" nodeType="withEffect">
                                  <p:stCondLst>
                                    <p:cond delay="0"/>
                                  </p:stCondLst>
                                  <p:childTnLst>
                                    <p:animScale>
                                      <p:cBhvr>
                                        <p:cTn id="48" dur="2000" fill="hold"/>
                                        <p:tgtEl>
                                          <p:spTgt spid="26"/>
                                        </p:tgtEl>
                                      </p:cBhvr>
                                      <p:by x="54000" y="54000"/>
                                    </p:animScale>
                                  </p:childTnLst>
                                </p:cTn>
                              </p:par>
                            </p:childTnLst>
                          </p:cTn>
                        </p:par>
                        <p:par>
                          <p:cTn id="49" fill="hold">
                            <p:stCondLst>
                              <p:cond delay="2000"/>
                            </p:stCondLst>
                            <p:childTnLst>
                              <p:par>
                                <p:cTn id="50" presetID="10" presetClass="entr" presetSubtype="0" fill="hold" grpId="0" nodeType="after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fade">
                                      <p:cBhvr>
                                        <p:cTn id="52" dur="500"/>
                                        <p:tgtEl>
                                          <p:spTgt spid="67"/>
                                        </p:tgtEl>
                                      </p:cBhvr>
                                    </p:animEffect>
                                  </p:childTnLst>
                                </p:cTn>
                              </p:par>
                            </p:childTnLst>
                          </p:cTn>
                        </p:par>
                      </p:childTnLst>
                    </p:cTn>
                  </p:par>
                  <p:par>
                    <p:cTn id="53" fill="hold">
                      <p:stCondLst>
                        <p:cond delay="indefinite"/>
                      </p:stCondLst>
                      <p:childTnLst>
                        <p:par>
                          <p:cTn id="54" fill="hold">
                            <p:stCondLst>
                              <p:cond delay="0"/>
                            </p:stCondLst>
                            <p:childTnLst>
                              <p:par>
                                <p:cTn id="55" presetID="53" presetClass="entr" presetSubtype="16" fill="hold" grpId="0" nodeType="clickEffect">
                                  <p:stCondLst>
                                    <p:cond delay="0"/>
                                  </p:stCondLst>
                                  <p:childTnLst>
                                    <p:set>
                                      <p:cBhvr>
                                        <p:cTn id="56" dur="1" fill="hold">
                                          <p:stCondLst>
                                            <p:cond delay="0"/>
                                          </p:stCondLst>
                                        </p:cTn>
                                        <p:tgtEl>
                                          <p:spTgt spid="70"/>
                                        </p:tgtEl>
                                        <p:attrNameLst>
                                          <p:attrName>style.visibility</p:attrName>
                                        </p:attrNameLst>
                                      </p:cBhvr>
                                      <p:to>
                                        <p:strVal val="visible"/>
                                      </p:to>
                                    </p:set>
                                    <p:anim calcmode="lin" valueType="num">
                                      <p:cBhvr>
                                        <p:cTn id="57" dur="1000" fill="hold"/>
                                        <p:tgtEl>
                                          <p:spTgt spid="70"/>
                                        </p:tgtEl>
                                        <p:attrNameLst>
                                          <p:attrName>ppt_w</p:attrName>
                                        </p:attrNameLst>
                                      </p:cBhvr>
                                      <p:tavLst>
                                        <p:tav tm="0">
                                          <p:val>
                                            <p:fltVal val="0"/>
                                          </p:val>
                                        </p:tav>
                                        <p:tav tm="100000">
                                          <p:val>
                                            <p:strVal val="#ppt_w"/>
                                          </p:val>
                                        </p:tav>
                                      </p:tavLst>
                                    </p:anim>
                                    <p:anim calcmode="lin" valueType="num">
                                      <p:cBhvr>
                                        <p:cTn id="58" dur="1000" fill="hold"/>
                                        <p:tgtEl>
                                          <p:spTgt spid="70"/>
                                        </p:tgtEl>
                                        <p:attrNameLst>
                                          <p:attrName>ppt_h</p:attrName>
                                        </p:attrNameLst>
                                      </p:cBhvr>
                                      <p:tavLst>
                                        <p:tav tm="0">
                                          <p:val>
                                            <p:fltVal val="0"/>
                                          </p:val>
                                        </p:tav>
                                        <p:tav tm="100000">
                                          <p:val>
                                            <p:strVal val="#ppt_h"/>
                                          </p:val>
                                        </p:tav>
                                      </p:tavLst>
                                    </p:anim>
                                    <p:animEffect transition="in" filter="fade">
                                      <p:cBhvr>
                                        <p:cTn id="59" dur="1000"/>
                                        <p:tgtEl>
                                          <p:spTgt spid="70"/>
                                        </p:tgtEl>
                                      </p:cBhvr>
                                    </p:animEffect>
                                  </p:childTnLst>
                                </p:cTn>
                              </p:par>
                              <p:par>
                                <p:cTn id="60" presetID="10" presetClass="exit" presetSubtype="0" fill="hold" grpId="1" nodeType="withEffect">
                                  <p:stCondLst>
                                    <p:cond delay="0"/>
                                  </p:stCondLst>
                                  <p:childTnLst>
                                    <p:animEffect transition="out" filter="fade">
                                      <p:cBhvr>
                                        <p:cTn id="61" dur="500"/>
                                        <p:tgtEl>
                                          <p:spTgt spid="67"/>
                                        </p:tgtEl>
                                      </p:cBhvr>
                                    </p:animEffect>
                                    <p:set>
                                      <p:cBhvr>
                                        <p:cTn id="62" dur="1" fill="hold">
                                          <p:stCondLst>
                                            <p:cond delay="499"/>
                                          </p:stCondLst>
                                        </p:cTn>
                                        <p:tgtEl>
                                          <p:spTgt spid="67"/>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10" presetClass="exit" presetSubtype="0" fill="hold" grpId="1" nodeType="clickEffect">
                                  <p:stCondLst>
                                    <p:cond delay="0"/>
                                  </p:stCondLst>
                                  <p:childTnLst>
                                    <p:animEffect transition="out" filter="fade">
                                      <p:cBhvr>
                                        <p:cTn id="66" dur="500"/>
                                        <p:tgtEl>
                                          <p:spTgt spid="70"/>
                                        </p:tgtEl>
                                      </p:cBhvr>
                                    </p:animEffect>
                                    <p:set>
                                      <p:cBhvr>
                                        <p:cTn id="67" dur="1" fill="hold">
                                          <p:stCondLst>
                                            <p:cond delay="499"/>
                                          </p:stCondLst>
                                        </p:cTn>
                                        <p:tgtEl>
                                          <p:spTgt spid="70"/>
                                        </p:tgtEl>
                                        <p:attrNameLst>
                                          <p:attrName>style.visibility</p:attrName>
                                        </p:attrNameLst>
                                      </p:cBhvr>
                                      <p:to>
                                        <p:strVal val="hidden"/>
                                      </p:to>
                                    </p:set>
                                  </p:childTnLst>
                                </p:cTn>
                              </p:par>
                            </p:childTnLst>
                          </p:cTn>
                        </p:par>
                        <p:par>
                          <p:cTn id="68" fill="hold">
                            <p:stCondLst>
                              <p:cond delay="500"/>
                            </p:stCondLst>
                            <p:childTnLst>
                              <p:par>
                                <p:cTn id="69" presetID="10" presetClass="entr" presetSubtype="0" fill="hold" grpId="0" nodeType="afterEffect">
                                  <p:stCondLst>
                                    <p:cond delay="0"/>
                                  </p:stCondLst>
                                  <p:childTnLst>
                                    <p:set>
                                      <p:cBhvr>
                                        <p:cTn id="70" dur="1" fill="hold">
                                          <p:stCondLst>
                                            <p:cond delay="0"/>
                                          </p:stCondLst>
                                        </p:cTn>
                                        <p:tgtEl>
                                          <p:spTgt spid="27"/>
                                        </p:tgtEl>
                                        <p:attrNameLst>
                                          <p:attrName>style.visibility</p:attrName>
                                        </p:attrNameLst>
                                      </p:cBhvr>
                                      <p:to>
                                        <p:strVal val="visible"/>
                                      </p:to>
                                    </p:set>
                                    <p:animEffect transition="in" filter="fade">
                                      <p:cBhvr>
                                        <p:cTn id="71" dur="1250"/>
                                        <p:tgtEl>
                                          <p:spTgt spid="27"/>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28"/>
                                        </p:tgtEl>
                                        <p:attrNameLst>
                                          <p:attrName>style.visibility</p:attrName>
                                        </p:attrNameLst>
                                      </p:cBhvr>
                                      <p:to>
                                        <p:strVal val="visible"/>
                                      </p:to>
                                    </p:set>
                                    <p:animEffect transition="in" filter="fade">
                                      <p:cBhvr>
                                        <p:cTn id="74" dur="1250"/>
                                        <p:tgtEl>
                                          <p:spTgt spid="28"/>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29"/>
                                        </p:tgtEl>
                                        <p:attrNameLst>
                                          <p:attrName>style.visibility</p:attrName>
                                        </p:attrNameLst>
                                      </p:cBhvr>
                                      <p:to>
                                        <p:strVal val="visible"/>
                                      </p:to>
                                    </p:set>
                                    <p:animEffect transition="in" filter="fade">
                                      <p:cBhvr>
                                        <p:cTn id="77" dur="1250"/>
                                        <p:tgtEl>
                                          <p:spTgt spid="29"/>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30"/>
                                        </p:tgtEl>
                                        <p:attrNameLst>
                                          <p:attrName>style.visibility</p:attrName>
                                        </p:attrNameLst>
                                      </p:cBhvr>
                                      <p:to>
                                        <p:strVal val="visible"/>
                                      </p:to>
                                    </p:set>
                                    <p:animEffect transition="in" filter="fade">
                                      <p:cBhvr>
                                        <p:cTn id="80" dur="1250"/>
                                        <p:tgtEl>
                                          <p:spTgt spid="30"/>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1"/>
                                        </p:tgtEl>
                                        <p:attrNameLst>
                                          <p:attrName>style.visibility</p:attrName>
                                        </p:attrNameLst>
                                      </p:cBhvr>
                                      <p:to>
                                        <p:strVal val="visible"/>
                                      </p:to>
                                    </p:set>
                                    <p:animEffect transition="in" filter="fade">
                                      <p:cBhvr>
                                        <p:cTn id="83" dur="1250"/>
                                        <p:tgtEl>
                                          <p:spTgt spid="31"/>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3"/>
                                        </p:tgtEl>
                                        <p:attrNameLst>
                                          <p:attrName>style.visibility</p:attrName>
                                        </p:attrNameLst>
                                      </p:cBhvr>
                                      <p:to>
                                        <p:strVal val="visible"/>
                                      </p:to>
                                    </p:set>
                                    <p:animEffect transition="in" filter="fade">
                                      <p:cBhvr>
                                        <p:cTn id="86" dur="1250"/>
                                        <p:tgtEl>
                                          <p:spTgt spid="33"/>
                                        </p:tgtEl>
                                      </p:cBhvr>
                                    </p:animEffect>
                                  </p:childTnLst>
                                </p:cTn>
                              </p:par>
                              <p:par>
                                <p:cTn id="87" presetID="10" presetClass="entr" presetSubtype="0" fill="hold" grpId="0" nodeType="withEffect">
                                  <p:stCondLst>
                                    <p:cond delay="0"/>
                                  </p:stCondLst>
                                  <p:childTnLst>
                                    <p:set>
                                      <p:cBhvr>
                                        <p:cTn id="88" dur="1" fill="hold">
                                          <p:stCondLst>
                                            <p:cond delay="0"/>
                                          </p:stCondLst>
                                        </p:cTn>
                                        <p:tgtEl>
                                          <p:spTgt spid="34"/>
                                        </p:tgtEl>
                                        <p:attrNameLst>
                                          <p:attrName>style.visibility</p:attrName>
                                        </p:attrNameLst>
                                      </p:cBhvr>
                                      <p:to>
                                        <p:strVal val="visible"/>
                                      </p:to>
                                    </p:set>
                                    <p:animEffect transition="in" filter="fade">
                                      <p:cBhvr>
                                        <p:cTn id="89" dur="500"/>
                                        <p:tgtEl>
                                          <p:spTgt spid="34"/>
                                        </p:tgtEl>
                                      </p:cBhvr>
                                    </p:animEffect>
                                  </p:childTnLst>
                                </p:cTn>
                              </p:par>
                              <p:par>
                                <p:cTn id="90" presetID="10" presetClass="exit" presetSubtype="0" fill="hold" grpId="2" nodeType="withEffect">
                                  <p:stCondLst>
                                    <p:cond delay="0"/>
                                  </p:stCondLst>
                                  <p:childTnLst>
                                    <p:animEffect transition="out" filter="fade">
                                      <p:cBhvr>
                                        <p:cTn id="91" dur="1250"/>
                                        <p:tgtEl>
                                          <p:spTgt spid="21"/>
                                        </p:tgtEl>
                                      </p:cBhvr>
                                    </p:animEffect>
                                    <p:set>
                                      <p:cBhvr>
                                        <p:cTn id="92" dur="1" fill="hold">
                                          <p:stCondLst>
                                            <p:cond delay="1249"/>
                                          </p:stCondLst>
                                        </p:cTn>
                                        <p:tgtEl>
                                          <p:spTgt spid="21"/>
                                        </p:tgtEl>
                                        <p:attrNameLst>
                                          <p:attrName>style.visibility</p:attrName>
                                        </p:attrNameLst>
                                      </p:cBhvr>
                                      <p:to>
                                        <p:strVal val="hidden"/>
                                      </p:to>
                                    </p:set>
                                  </p:childTnLst>
                                </p:cTn>
                              </p:par>
                              <p:par>
                                <p:cTn id="93" presetID="10" presetClass="exit" presetSubtype="0" fill="hold" grpId="2" nodeType="withEffect">
                                  <p:stCondLst>
                                    <p:cond delay="0"/>
                                  </p:stCondLst>
                                  <p:childTnLst>
                                    <p:animEffect transition="out" filter="fade">
                                      <p:cBhvr>
                                        <p:cTn id="94" dur="1250"/>
                                        <p:tgtEl>
                                          <p:spTgt spid="22"/>
                                        </p:tgtEl>
                                      </p:cBhvr>
                                    </p:animEffect>
                                    <p:set>
                                      <p:cBhvr>
                                        <p:cTn id="95" dur="1" fill="hold">
                                          <p:stCondLst>
                                            <p:cond delay="1249"/>
                                          </p:stCondLst>
                                        </p:cTn>
                                        <p:tgtEl>
                                          <p:spTgt spid="22"/>
                                        </p:tgtEl>
                                        <p:attrNameLst>
                                          <p:attrName>style.visibility</p:attrName>
                                        </p:attrNameLst>
                                      </p:cBhvr>
                                      <p:to>
                                        <p:strVal val="hidden"/>
                                      </p:to>
                                    </p:set>
                                  </p:childTnLst>
                                </p:cTn>
                              </p:par>
                              <p:par>
                                <p:cTn id="96" presetID="10" presetClass="exit" presetSubtype="0" fill="hold" grpId="2" nodeType="withEffect">
                                  <p:stCondLst>
                                    <p:cond delay="0"/>
                                  </p:stCondLst>
                                  <p:childTnLst>
                                    <p:animEffect transition="out" filter="fade">
                                      <p:cBhvr>
                                        <p:cTn id="97" dur="1250"/>
                                        <p:tgtEl>
                                          <p:spTgt spid="23"/>
                                        </p:tgtEl>
                                      </p:cBhvr>
                                    </p:animEffect>
                                    <p:set>
                                      <p:cBhvr>
                                        <p:cTn id="98" dur="1" fill="hold">
                                          <p:stCondLst>
                                            <p:cond delay="1249"/>
                                          </p:stCondLst>
                                        </p:cTn>
                                        <p:tgtEl>
                                          <p:spTgt spid="23"/>
                                        </p:tgtEl>
                                        <p:attrNameLst>
                                          <p:attrName>style.visibility</p:attrName>
                                        </p:attrNameLst>
                                      </p:cBhvr>
                                      <p:to>
                                        <p:strVal val="hidden"/>
                                      </p:to>
                                    </p:set>
                                  </p:childTnLst>
                                </p:cTn>
                              </p:par>
                              <p:par>
                                <p:cTn id="99" presetID="10" presetClass="exit" presetSubtype="0" fill="hold" grpId="2" nodeType="withEffect">
                                  <p:stCondLst>
                                    <p:cond delay="0"/>
                                  </p:stCondLst>
                                  <p:childTnLst>
                                    <p:animEffect transition="out" filter="fade">
                                      <p:cBhvr>
                                        <p:cTn id="100" dur="1250"/>
                                        <p:tgtEl>
                                          <p:spTgt spid="24"/>
                                        </p:tgtEl>
                                      </p:cBhvr>
                                    </p:animEffect>
                                    <p:set>
                                      <p:cBhvr>
                                        <p:cTn id="101" dur="1" fill="hold">
                                          <p:stCondLst>
                                            <p:cond delay="1249"/>
                                          </p:stCondLst>
                                        </p:cTn>
                                        <p:tgtEl>
                                          <p:spTgt spid="24"/>
                                        </p:tgtEl>
                                        <p:attrNameLst>
                                          <p:attrName>style.visibility</p:attrName>
                                        </p:attrNameLst>
                                      </p:cBhvr>
                                      <p:to>
                                        <p:strVal val="hidden"/>
                                      </p:to>
                                    </p:set>
                                  </p:childTnLst>
                                </p:cTn>
                              </p:par>
                              <p:par>
                                <p:cTn id="102" presetID="10" presetClass="exit" presetSubtype="0" fill="hold" grpId="2" nodeType="withEffect">
                                  <p:stCondLst>
                                    <p:cond delay="0"/>
                                  </p:stCondLst>
                                  <p:childTnLst>
                                    <p:animEffect transition="out" filter="fade">
                                      <p:cBhvr>
                                        <p:cTn id="103" dur="1250"/>
                                        <p:tgtEl>
                                          <p:spTgt spid="25"/>
                                        </p:tgtEl>
                                      </p:cBhvr>
                                    </p:animEffect>
                                    <p:set>
                                      <p:cBhvr>
                                        <p:cTn id="104" dur="1" fill="hold">
                                          <p:stCondLst>
                                            <p:cond delay="1249"/>
                                          </p:stCondLst>
                                        </p:cTn>
                                        <p:tgtEl>
                                          <p:spTgt spid="25"/>
                                        </p:tgtEl>
                                        <p:attrNameLst>
                                          <p:attrName>style.visibility</p:attrName>
                                        </p:attrNameLst>
                                      </p:cBhvr>
                                      <p:to>
                                        <p:strVal val="hidden"/>
                                      </p:to>
                                    </p:set>
                                  </p:childTnLst>
                                </p:cTn>
                              </p:par>
                              <p:par>
                                <p:cTn id="105" presetID="10" presetClass="exit" presetSubtype="0" fill="hold" grpId="2" nodeType="withEffect">
                                  <p:stCondLst>
                                    <p:cond delay="0"/>
                                  </p:stCondLst>
                                  <p:childTnLst>
                                    <p:animEffect transition="out" filter="fade">
                                      <p:cBhvr>
                                        <p:cTn id="106" dur="1250"/>
                                        <p:tgtEl>
                                          <p:spTgt spid="26"/>
                                        </p:tgtEl>
                                      </p:cBhvr>
                                    </p:animEffect>
                                    <p:set>
                                      <p:cBhvr>
                                        <p:cTn id="107" dur="1" fill="hold">
                                          <p:stCondLst>
                                            <p:cond delay="1249"/>
                                          </p:stCondLst>
                                        </p:cTn>
                                        <p:tgtEl>
                                          <p:spTgt spid="26"/>
                                        </p:tgtEl>
                                        <p:attrNameLst>
                                          <p:attrName>style.visibility</p:attrName>
                                        </p:attrNameLst>
                                      </p:cBhvr>
                                      <p:to>
                                        <p:strVal val="hidden"/>
                                      </p:to>
                                    </p:set>
                                  </p:childTnLst>
                                </p:cTn>
                              </p:par>
                              <p:par>
                                <p:cTn id="108" presetID="10" presetClass="exit" presetSubtype="0" fill="hold" grpId="1" nodeType="withEffect">
                                  <p:stCondLst>
                                    <p:cond delay="0"/>
                                  </p:stCondLst>
                                  <p:childTnLst>
                                    <p:animEffect transition="out" filter="fade">
                                      <p:cBhvr>
                                        <p:cTn id="109" dur="1250"/>
                                        <p:tgtEl>
                                          <p:spTgt spid="20"/>
                                        </p:tgtEl>
                                      </p:cBhvr>
                                    </p:animEffect>
                                    <p:set>
                                      <p:cBhvr>
                                        <p:cTn id="110" dur="1" fill="hold">
                                          <p:stCondLst>
                                            <p:cond delay="1249"/>
                                          </p:stCondLst>
                                        </p:cTn>
                                        <p:tgtEl>
                                          <p:spTgt spid="20"/>
                                        </p:tgtEl>
                                        <p:attrNameLst>
                                          <p:attrName>style.visibility</p:attrName>
                                        </p:attrNameLst>
                                      </p:cBhvr>
                                      <p:to>
                                        <p:strVal val="hidden"/>
                                      </p:to>
                                    </p:set>
                                  </p:childTnLst>
                                </p:cTn>
                              </p:par>
                            </p:childTnLst>
                          </p:cTn>
                        </p:par>
                      </p:childTnLst>
                    </p:cTn>
                  </p:par>
                  <p:par>
                    <p:cTn id="111" fill="hold">
                      <p:stCondLst>
                        <p:cond delay="indefinite"/>
                      </p:stCondLst>
                      <p:childTnLst>
                        <p:par>
                          <p:cTn id="112" fill="hold">
                            <p:stCondLst>
                              <p:cond delay="0"/>
                            </p:stCondLst>
                            <p:childTnLst>
                              <p:par>
                                <p:cTn id="113" presetID="10" presetClass="entr" presetSubtype="0" fill="hold" grpId="0" nodeType="clickEffect">
                                  <p:stCondLst>
                                    <p:cond delay="0"/>
                                  </p:stCondLst>
                                  <p:childTnLst>
                                    <p:set>
                                      <p:cBhvr>
                                        <p:cTn id="114" dur="1" fill="hold">
                                          <p:stCondLst>
                                            <p:cond delay="0"/>
                                          </p:stCondLst>
                                        </p:cTn>
                                        <p:tgtEl>
                                          <p:spTgt spid="35"/>
                                        </p:tgtEl>
                                        <p:attrNameLst>
                                          <p:attrName>style.visibility</p:attrName>
                                        </p:attrNameLst>
                                      </p:cBhvr>
                                      <p:to>
                                        <p:strVal val="visible"/>
                                      </p:to>
                                    </p:set>
                                    <p:animEffect transition="in" filter="fade">
                                      <p:cBhvr>
                                        <p:cTn id="115" dur="500"/>
                                        <p:tgtEl>
                                          <p:spTgt spid="35"/>
                                        </p:tgtEl>
                                      </p:cBhvr>
                                    </p:animEffect>
                                  </p:childTnLst>
                                </p:cTn>
                              </p:par>
                              <p:par>
                                <p:cTn id="116" presetID="10" presetClass="entr" presetSubtype="0" fill="hold" grpId="0" nodeType="withEffect">
                                  <p:stCondLst>
                                    <p:cond delay="0"/>
                                  </p:stCondLst>
                                  <p:childTnLst>
                                    <p:set>
                                      <p:cBhvr>
                                        <p:cTn id="117" dur="1" fill="hold">
                                          <p:stCondLst>
                                            <p:cond delay="0"/>
                                          </p:stCondLst>
                                        </p:cTn>
                                        <p:tgtEl>
                                          <p:spTgt spid="36"/>
                                        </p:tgtEl>
                                        <p:attrNameLst>
                                          <p:attrName>style.visibility</p:attrName>
                                        </p:attrNameLst>
                                      </p:cBhvr>
                                      <p:to>
                                        <p:strVal val="visible"/>
                                      </p:to>
                                    </p:set>
                                    <p:animEffect transition="in" filter="fade">
                                      <p:cBhvr>
                                        <p:cTn id="118" dur="1250"/>
                                        <p:tgtEl>
                                          <p:spTgt spid="36"/>
                                        </p:tgtEl>
                                      </p:cBhvr>
                                    </p:animEffect>
                                  </p:childTnLst>
                                </p:cTn>
                              </p:par>
                              <p:par>
                                <p:cTn id="119" presetID="10" presetClass="entr" presetSubtype="0" fill="hold" grpId="0" nodeType="withEffect">
                                  <p:stCondLst>
                                    <p:cond delay="0"/>
                                  </p:stCondLst>
                                  <p:childTnLst>
                                    <p:set>
                                      <p:cBhvr>
                                        <p:cTn id="120" dur="1" fill="hold">
                                          <p:stCondLst>
                                            <p:cond delay="0"/>
                                          </p:stCondLst>
                                        </p:cTn>
                                        <p:tgtEl>
                                          <p:spTgt spid="37"/>
                                        </p:tgtEl>
                                        <p:attrNameLst>
                                          <p:attrName>style.visibility</p:attrName>
                                        </p:attrNameLst>
                                      </p:cBhvr>
                                      <p:to>
                                        <p:strVal val="visible"/>
                                      </p:to>
                                    </p:set>
                                    <p:animEffect transition="in" filter="fade">
                                      <p:cBhvr>
                                        <p:cTn id="121" dur="1250"/>
                                        <p:tgtEl>
                                          <p:spTgt spid="37"/>
                                        </p:tgtEl>
                                      </p:cBhvr>
                                    </p:animEffect>
                                  </p:childTnLst>
                                </p:cTn>
                              </p:par>
                              <p:par>
                                <p:cTn id="122" presetID="10" presetClass="entr" presetSubtype="0" fill="hold" grpId="0" nodeType="withEffect">
                                  <p:stCondLst>
                                    <p:cond delay="0"/>
                                  </p:stCondLst>
                                  <p:childTnLst>
                                    <p:set>
                                      <p:cBhvr>
                                        <p:cTn id="123" dur="1" fill="hold">
                                          <p:stCondLst>
                                            <p:cond delay="0"/>
                                          </p:stCondLst>
                                        </p:cTn>
                                        <p:tgtEl>
                                          <p:spTgt spid="39"/>
                                        </p:tgtEl>
                                        <p:attrNameLst>
                                          <p:attrName>style.visibility</p:attrName>
                                        </p:attrNameLst>
                                      </p:cBhvr>
                                      <p:to>
                                        <p:strVal val="visible"/>
                                      </p:to>
                                    </p:set>
                                    <p:animEffect transition="in" filter="fade">
                                      <p:cBhvr>
                                        <p:cTn id="124" dur="1250"/>
                                        <p:tgtEl>
                                          <p:spTgt spid="39"/>
                                        </p:tgtEl>
                                      </p:cBhvr>
                                    </p:animEffect>
                                  </p:childTnLst>
                                </p:cTn>
                              </p:par>
                              <p:par>
                                <p:cTn id="125" presetID="10" presetClass="entr" presetSubtype="0" fill="hold" grpId="0" nodeType="withEffect">
                                  <p:stCondLst>
                                    <p:cond delay="0"/>
                                  </p:stCondLst>
                                  <p:childTnLst>
                                    <p:set>
                                      <p:cBhvr>
                                        <p:cTn id="126" dur="1" fill="hold">
                                          <p:stCondLst>
                                            <p:cond delay="0"/>
                                          </p:stCondLst>
                                        </p:cTn>
                                        <p:tgtEl>
                                          <p:spTgt spid="40"/>
                                        </p:tgtEl>
                                        <p:attrNameLst>
                                          <p:attrName>style.visibility</p:attrName>
                                        </p:attrNameLst>
                                      </p:cBhvr>
                                      <p:to>
                                        <p:strVal val="visible"/>
                                      </p:to>
                                    </p:set>
                                    <p:animEffect transition="in" filter="fade">
                                      <p:cBhvr>
                                        <p:cTn id="127" dur="1250"/>
                                        <p:tgtEl>
                                          <p:spTgt spid="40"/>
                                        </p:tgtEl>
                                      </p:cBhvr>
                                    </p:animEffect>
                                  </p:childTnLst>
                                </p:cTn>
                              </p:par>
                              <p:par>
                                <p:cTn id="128" presetID="10" presetClass="entr" presetSubtype="0" fill="hold" grpId="0" nodeType="withEffect">
                                  <p:stCondLst>
                                    <p:cond delay="0"/>
                                  </p:stCondLst>
                                  <p:childTnLst>
                                    <p:set>
                                      <p:cBhvr>
                                        <p:cTn id="129" dur="1" fill="hold">
                                          <p:stCondLst>
                                            <p:cond delay="0"/>
                                          </p:stCondLst>
                                        </p:cTn>
                                        <p:tgtEl>
                                          <p:spTgt spid="41"/>
                                        </p:tgtEl>
                                        <p:attrNameLst>
                                          <p:attrName>style.visibility</p:attrName>
                                        </p:attrNameLst>
                                      </p:cBhvr>
                                      <p:to>
                                        <p:strVal val="visible"/>
                                      </p:to>
                                    </p:set>
                                    <p:animEffect transition="in" filter="fade">
                                      <p:cBhvr>
                                        <p:cTn id="130" dur="1250"/>
                                        <p:tgtEl>
                                          <p:spTgt spid="41"/>
                                        </p:tgtEl>
                                      </p:cBhvr>
                                    </p:animEffect>
                                  </p:childTnLst>
                                </p:cTn>
                              </p:par>
                              <p:par>
                                <p:cTn id="131" presetID="10" presetClass="entr" presetSubtype="0" fill="hold" grpId="0" nodeType="withEffect">
                                  <p:stCondLst>
                                    <p:cond delay="0"/>
                                  </p:stCondLst>
                                  <p:childTnLst>
                                    <p:set>
                                      <p:cBhvr>
                                        <p:cTn id="132" dur="1" fill="hold">
                                          <p:stCondLst>
                                            <p:cond delay="0"/>
                                          </p:stCondLst>
                                        </p:cTn>
                                        <p:tgtEl>
                                          <p:spTgt spid="42"/>
                                        </p:tgtEl>
                                        <p:attrNameLst>
                                          <p:attrName>style.visibility</p:attrName>
                                        </p:attrNameLst>
                                      </p:cBhvr>
                                      <p:to>
                                        <p:strVal val="visible"/>
                                      </p:to>
                                    </p:set>
                                    <p:animEffect transition="in" filter="fade">
                                      <p:cBhvr>
                                        <p:cTn id="133" dur="1250"/>
                                        <p:tgtEl>
                                          <p:spTgt spid="42"/>
                                        </p:tgtEl>
                                      </p:cBhvr>
                                    </p:animEffect>
                                  </p:childTnLst>
                                </p:cTn>
                              </p:par>
                              <p:par>
                                <p:cTn id="134" presetID="10" presetClass="exit" presetSubtype="0" fill="hold" grpId="1" nodeType="withEffect">
                                  <p:stCondLst>
                                    <p:cond delay="0"/>
                                  </p:stCondLst>
                                  <p:childTnLst>
                                    <p:animEffect transition="out" filter="fade">
                                      <p:cBhvr>
                                        <p:cTn id="135" dur="1250"/>
                                        <p:tgtEl>
                                          <p:spTgt spid="27"/>
                                        </p:tgtEl>
                                      </p:cBhvr>
                                    </p:animEffect>
                                    <p:set>
                                      <p:cBhvr>
                                        <p:cTn id="136" dur="1" fill="hold">
                                          <p:stCondLst>
                                            <p:cond delay="1249"/>
                                          </p:stCondLst>
                                        </p:cTn>
                                        <p:tgtEl>
                                          <p:spTgt spid="27"/>
                                        </p:tgtEl>
                                        <p:attrNameLst>
                                          <p:attrName>style.visibility</p:attrName>
                                        </p:attrNameLst>
                                      </p:cBhvr>
                                      <p:to>
                                        <p:strVal val="hidden"/>
                                      </p:to>
                                    </p:set>
                                  </p:childTnLst>
                                </p:cTn>
                              </p:par>
                              <p:par>
                                <p:cTn id="137" presetID="10" presetClass="exit" presetSubtype="0" fill="hold" grpId="1" nodeType="withEffect">
                                  <p:stCondLst>
                                    <p:cond delay="0"/>
                                  </p:stCondLst>
                                  <p:childTnLst>
                                    <p:animEffect transition="out" filter="fade">
                                      <p:cBhvr>
                                        <p:cTn id="138" dur="1250"/>
                                        <p:tgtEl>
                                          <p:spTgt spid="28"/>
                                        </p:tgtEl>
                                      </p:cBhvr>
                                    </p:animEffect>
                                    <p:set>
                                      <p:cBhvr>
                                        <p:cTn id="139" dur="1" fill="hold">
                                          <p:stCondLst>
                                            <p:cond delay="1249"/>
                                          </p:stCondLst>
                                        </p:cTn>
                                        <p:tgtEl>
                                          <p:spTgt spid="28"/>
                                        </p:tgtEl>
                                        <p:attrNameLst>
                                          <p:attrName>style.visibility</p:attrName>
                                        </p:attrNameLst>
                                      </p:cBhvr>
                                      <p:to>
                                        <p:strVal val="hidden"/>
                                      </p:to>
                                    </p:set>
                                  </p:childTnLst>
                                </p:cTn>
                              </p:par>
                              <p:par>
                                <p:cTn id="140" presetID="10" presetClass="exit" presetSubtype="0" fill="hold" grpId="1" nodeType="withEffect">
                                  <p:stCondLst>
                                    <p:cond delay="0"/>
                                  </p:stCondLst>
                                  <p:childTnLst>
                                    <p:animEffect transition="out" filter="fade">
                                      <p:cBhvr>
                                        <p:cTn id="141" dur="1250"/>
                                        <p:tgtEl>
                                          <p:spTgt spid="29"/>
                                        </p:tgtEl>
                                      </p:cBhvr>
                                    </p:animEffect>
                                    <p:set>
                                      <p:cBhvr>
                                        <p:cTn id="142" dur="1" fill="hold">
                                          <p:stCondLst>
                                            <p:cond delay="1249"/>
                                          </p:stCondLst>
                                        </p:cTn>
                                        <p:tgtEl>
                                          <p:spTgt spid="29"/>
                                        </p:tgtEl>
                                        <p:attrNameLst>
                                          <p:attrName>style.visibility</p:attrName>
                                        </p:attrNameLst>
                                      </p:cBhvr>
                                      <p:to>
                                        <p:strVal val="hidden"/>
                                      </p:to>
                                    </p:set>
                                  </p:childTnLst>
                                </p:cTn>
                              </p:par>
                              <p:par>
                                <p:cTn id="143" presetID="10" presetClass="exit" presetSubtype="0" fill="hold" grpId="1" nodeType="withEffect">
                                  <p:stCondLst>
                                    <p:cond delay="0"/>
                                  </p:stCondLst>
                                  <p:childTnLst>
                                    <p:animEffect transition="out" filter="fade">
                                      <p:cBhvr>
                                        <p:cTn id="144" dur="1250"/>
                                        <p:tgtEl>
                                          <p:spTgt spid="30"/>
                                        </p:tgtEl>
                                      </p:cBhvr>
                                    </p:animEffect>
                                    <p:set>
                                      <p:cBhvr>
                                        <p:cTn id="145" dur="1" fill="hold">
                                          <p:stCondLst>
                                            <p:cond delay="1249"/>
                                          </p:stCondLst>
                                        </p:cTn>
                                        <p:tgtEl>
                                          <p:spTgt spid="30"/>
                                        </p:tgtEl>
                                        <p:attrNameLst>
                                          <p:attrName>style.visibility</p:attrName>
                                        </p:attrNameLst>
                                      </p:cBhvr>
                                      <p:to>
                                        <p:strVal val="hidden"/>
                                      </p:to>
                                    </p:set>
                                  </p:childTnLst>
                                </p:cTn>
                              </p:par>
                              <p:par>
                                <p:cTn id="146" presetID="10" presetClass="exit" presetSubtype="0" fill="hold" grpId="1" nodeType="withEffect">
                                  <p:stCondLst>
                                    <p:cond delay="0"/>
                                  </p:stCondLst>
                                  <p:childTnLst>
                                    <p:animEffect transition="out" filter="fade">
                                      <p:cBhvr>
                                        <p:cTn id="147" dur="1250"/>
                                        <p:tgtEl>
                                          <p:spTgt spid="31"/>
                                        </p:tgtEl>
                                      </p:cBhvr>
                                    </p:animEffect>
                                    <p:set>
                                      <p:cBhvr>
                                        <p:cTn id="148" dur="1" fill="hold">
                                          <p:stCondLst>
                                            <p:cond delay="1249"/>
                                          </p:stCondLst>
                                        </p:cTn>
                                        <p:tgtEl>
                                          <p:spTgt spid="31"/>
                                        </p:tgtEl>
                                        <p:attrNameLst>
                                          <p:attrName>style.visibility</p:attrName>
                                        </p:attrNameLst>
                                      </p:cBhvr>
                                      <p:to>
                                        <p:strVal val="hidden"/>
                                      </p:to>
                                    </p:set>
                                  </p:childTnLst>
                                </p:cTn>
                              </p:par>
                              <p:par>
                                <p:cTn id="149" presetID="10" presetClass="exit" presetSubtype="0" fill="hold" grpId="1" nodeType="withEffect">
                                  <p:stCondLst>
                                    <p:cond delay="0"/>
                                  </p:stCondLst>
                                  <p:childTnLst>
                                    <p:animEffect transition="out" filter="fade">
                                      <p:cBhvr>
                                        <p:cTn id="150" dur="1250"/>
                                        <p:tgtEl>
                                          <p:spTgt spid="33"/>
                                        </p:tgtEl>
                                      </p:cBhvr>
                                    </p:animEffect>
                                    <p:set>
                                      <p:cBhvr>
                                        <p:cTn id="151" dur="1" fill="hold">
                                          <p:stCondLst>
                                            <p:cond delay="1249"/>
                                          </p:stCondLst>
                                        </p:cTn>
                                        <p:tgtEl>
                                          <p:spTgt spid="33"/>
                                        </p:tgtEl>
                                        <p:attrNameLst>
                                          <p:attrName>style.visibility</p:attrName>
                                        </p:attrNameLst>
                                      </p:cBhvr>
                                      <p:to>
                                        <p:strVal val="hidden"/>
                                      </p:to>
                                    </p:set>
                                  </p:childTnLst>
                                </p:cTn>
                              </p:par>
                              <p:par>
                                <p:cTn id="152" presetID="10" presetClass="exit" presetSubtype="0" fill="hold" grpId="1" nodeType="withEffect">
                                  <p:stCondLst>
                                    <p:cond delay="0"/>
                                  </p:stCondLst>
                                  <p:childTnLst>
                                    <p:animEffect transition="out" filter="fade">
                                      <p:cBhvr>
                                        <p:cTn id="153" dur="1250"/>
                                        <p:tgtEl>
                                          <p:spTgt spid="34"/>
                                        </p:tgtEl>
                                      </p:cBhvr>
                                    </p:animEffect>
                                    <p:set>
                                      <p:cBhvr>
                                        <p:cTn id="154" dur="1" fill="hold">
                                          <p:stCondLst>
                                            <p:cond delay="1249"/>
                                          </p:stCondLst>
                                        </p:cTn>
                                        <p:tgtEl>
                                          <p:spTgt spid="34"/>
                                        </p:tgtEl>
                                        <p:attrNameLst>
                                          <p:attrName>style.visibility</p:attrName>
                                        </p:attrNameLst>
                                      </p:cBhvr>
                                      <p:to>
                                        <p:strVal val="hidden"/>
                                      </p:to>
                                    </p:set>
                                  </p:childTnLst>
                                </p:cTn>
                              </p:par>
                            </p:childTnLst>
                          </p:cTn>
                        </p:par>
                      </p:childTnLst>
                    </p:cTn>
                  </p:par>
                  <p:par>
                    <p:cTn id="155" fill="hold">
                      <p:stCondLst>
                        <p:cond delay="indefinite"/>
                      </p:stCondLst>
                      <p:childTnLst>
                        <p:par>
                          <p:cTn id="156" fill="hold">
                            <p:stCondLst>
                              <p:cond delay="0"/>
                            </p:stCondLst>
                            <p:childTnLst>
                              <p:par>
                                <p:cTn id="157" presetID="10" presetClass="entr" presetSubtype="0" fill="hold" grpId="0" nodeType="clickEffect">
                                  <p:stCondLst>
                                    <p:cond delay="0"/>
                                  </p:stCondLst>
                                  <p:childTnLst>
                                    <p:set>
                                      <p:cBhvr>
                                        <p:cTn id="158" dur="1" fill="hold">
                                          <p:stCondLst>
                                            <p:cond delay="0"/>
                                          </p:stCondLst>
                                        </p:cTn>
                                        <p:tgtEl>
                                          <p:spTgt spid="43"/>
                                        </p:tgtEl>
                                        <p:attrNameLst>
                                          <p:attrName>style.visibility</p:attrName>
                                        </p:attrNameLst>
                                      </p:cBhvr>
                                      <p:to>
                                        <p:strVal val="visible"/>
                                      </p:to>
                                    </p:set>
                                    <p:animEffect transition="in" filter="fade">
                                      <p:cBhvr>
                                        <p:cTn id="159" dur="1250"/>
                                        <p:tgtEl>
                                          <p:spTgt spid="43"/>
                                        </p:tgtEl>
                                      </p:cBhvr>
                                    </p:animEffect>
                                  </p:childTnLst>
                                </p:cTn>
                              </p:par>
                              <p:par>
                                <p:cTn id="160" presetID="10" presetClass="entr" presetSubtype="0" fill="hold" grpId="0" nodeType="withEffect">
                                  <p:stCondLst>
                                    <p:cond delay="0"/>
                                  </p:stCondLst>
                                  <p:childTnLst>
                                    <p:set>
                                      <p:cBhvr>
                                        <p:cTn id="161" dur="1" fill="hold">
                                          <p:stCondLst>
                                            <p:cond delay="0"/>
                                          </p:stCondLst>
                                        </p:cTn>
                                        <p:tgtEl>
                                          <p:spTgt spid="44"/>
                                        </p:tgtEl>
                                        <p:attrNameLst>
                                          <p:attrName>style.visibility</p:attrName>
                                        </p:attrNameLst>
                                      </p:cBhvr>
                                      <p:to>
                                        <p:strVal val="visible"/>
                                      </p:to>
                                    </p:set>
                                    <p:animEffect transition="in" filter="fade">
                                      <p:cBhvr>
                                        <p:cTn id="162" dur="1250"/>
                                        <p:tgtEl>
                                          <p:spTgt spid="44"/>
                                        </p:tgtEl>
                                      </p:cBhvr>
                                    </p:animEffect>
                                  </p:childTnLst>
                                </p:cTn>
                              </p:par>
                              <p:par>
                                <p:cTn id="163" presetID="10" presetClass="entr" presetSubtype="0" fill="hold" grpId="0" nodeType="withEffect">
                                  <p:stCondLst>
                                    <p:cond delay="0"/>
                                  </p:stCondLst>
                                  <p:childTnLst>
                                    <p:set>
                                      <p:cBhvr>
                                        <p:cTn id="164" dur="1" fill="hold">
                                          <p:stCondLst>
                                            <p:cond delay="0"/>
                                          </p:stCondLst>
                                        </p:cTn>
                                        <p:tgtEl>
                                          <p:spTgt spid="46"/>
                                        </p:tgtEl>
                                        <p:attrNameLst>
                                          <p:attrName>style.visibility</p:attrName>
                                        </p:attrNameLst>
                                      </p:cBhvr>
                                      <p:to>
                                        <p:strVal val="visible"/>
                                      </p:to>
                                    </p:set>
                                    <p:animEffect transition="in" filter="fade">
                                      <p:cBhvr>
                                        <p:cTn id="165" dur="1250"/>
                                        <p:tgtEl>
                                          <p:spTgt spid="46"/>
                                        </p:tgtEl>
                                      </p:cBhvr>
                                    </p:animEffect>
                                  </p:childTnLst>
                                </p:cTn>
                              </p:par>
                              <p:par>
                                <p:cTn id="166" presetID="10" presetClass="entr" presetSubtype="0" fill="hold" grpId="0" nodeType="withEffect">
                                  <p:stCondLst>
                                    <p:cond delay="0"/>
                                  </p:stCondLst>
                                  <p:childTnLst>
                                    <p:set>
                                      <p:cBhvr>
                                        <p:cTn id="167" dur="1" fill="hold">
                                          <p:stCondLst>
                                            <p:cond delay="0"/>
                                          </p:stCondLst>
                                        </p:cTn>
                                        <p:tgtEl>
                                          <p:spTgt spid="47"/>
                                        </p:tgtEl>
                                        <p:attrNameLst>
                                          <p:attrName>style.visibility</p:attrName>
                                        </p:attrNameLst>
                                      </p:cBhvr>
                                      <p:to>
                                        <p:strVal val="visible"/>
                                      </p:to>
                                    </p:set>
                                    <p:animEffect transition="in" filter="fade">
                                      <p:cBhvr>
                                        <p:cTn id="168" dur="1250"/>
                                        <p:tgtEl>
                                          <p:spTgt spid="47"/>
                                        </p:tgtEl>
                                      </p:cBhvr>
                                    </p:animEffect>
                                  </p:childTnLst>
                                </p:cTn>
                              </p:par>
                              <p:par>
                                <p:cTn id="169" presetID="10" presetClass="entr" presetSubtype="0" fill="hold" grpId="0" nodeType="withEffect">
                                  <p:stCondLst>
                                    <p:cond delay="0"/>
                                  </p:stCondLst>
                                  <p:childTnLst>
                                    <p:set>
                                      <p:cBhvr>
                                        <p:cTn id="170" dur="1" fill="hold">
                                          <p:stCondLst>
                                            <p:cond delay="0"/>
                                          </p:stCondLst>
                                        </p:cTn>
                                        <p:tgtEl>
                                          <p:spTgt spid="48"/>
                                        </p:tgtEl>
                                        <p:attrNameLst>
                                          <p:attrName>style.visibility</p:attrName>
                                        </p:attrNameLst>
                                      </p:cBhvr>
                                      <p:to>
                                        <p:strVal val="visible"/>
                                      </p:to>
                                    </p:set>
                                    <p:animEffect transition="in" filter="fade">
                                      <p:cBhvr>
                                        <p:cTn id="171" dur="1250"/>
                                        <p:tgtEl>
                                          <p:spTgt spid="48"/>
                                        </p:tgtEl>
                                      </p:cBhvr>
                                    </p:animEffect>
                                  </p:childTnLst>
                                </p:cTn>
                              </p:par>
                              <p:par>
                                <p:cTn id="172" presetID="10" presetClass="entr" presetSubtype="0" fill="hold" grpId="0" nodeType="withEffect">
                                  <p:stCondLst>
                                    <p:cond delay="0"/>
                                  </p:stCondLst>
                                  <p:childTnLst>
                                    <p:set>
                                      <p:cBhvr>
                                        <p:cTn id="173" dur="1" fill="hold">
                                          <p:stCondLst>
                                            <p:cond delay="0"/>
                                          </p:stCondLst>
                                        </p:cTn>
                                        <p:tgtEl>
                                          <p:spTgt spid="50"/>
                                        </p:tgtEl>
                                        <p:attrNameLst>
                                          <p:attrName>style.visibility</p:attrName>
                                        </p:attrNameLst>
                                      </p:cBhvr>
                                      <p:to>
                                        <p:strVal val="visible"/>
                                      </p:to>
                                    </p:set>
                                    <p:animEffect transition="in" filter="fade">
                                      <p:cBhvr>
                                        <p:cTn id="174" dur="1250"/>
                                        <p:tgtEl>
                                          <p:spTgt spid="50"/>
                                        </p:tgtEl>
                                      </p:cBhvr>
                                    </p:animEffect>
                                  </p:childTnLst>
                                </p:cTn>
                              </p:par>
                              <p:par>
                                <p:cTn id="175" presetID="10" presetClass="entr" presetSubtype="0" fill="hold" grpId="0" nodeType="withEffect">
                                  <p:stCondLst>
                                    <p:cond delay="0"/>
                                  </p:stCondLst>
                                  <p:childTnLst>
                                    <p:set>
                                      <p:cBhvr>
                                        <p:cTn id="176" dur="1" fill="hold">
                                          <p:stCondLst>
                                            <p:cond delay="0"/>
                                          </p:stCondLst>
                                        </p:cTn>
                                        <p:tgtEl>
                                          <p:spTgt spid="65"/>
                                        </p:tgtEl>
                                        <p:attrNameLst>
                                          <p:attrName>style.visibility</p:attrName>
                                        </p:attrNameLst>
                                      </p:cBhvr>
                                      <p:to>
                                        <p:strVal val="visible"/>
                                      </p:to>
                                    </p:set>
                                    <p:animEffect transition="in" filter="fade">
                                      <p:cBhvr>
                                        <p:cTn id="177" dur="1250"/>
                                        <p:tgtEl>
                                          <p:spTgt spid="65"/>
                                        </p:tgtEl>
                                      </p:cBhvr>
                                    </p:animEffect>
                                  </p:childTnLst>
                                </p:cTn>
                              </p:par>
                              <p:par>
                                <p:cTn id="178" presetID="10" presetClass="exit" presetSubtype="0" fill="hold" grpId="1" nodeType="withEffect">
                                  <p:stCondLst>
                                    <p:cond delay="0"/>
                                  </p:stCondLst>
                                  <p:childTnLst>
                                    <p:animEffect transition="out" filter="fade">
                                      <p:cBhvr>
                                        <p:cTn id="179" dur="1250"/>
                                        <p:tgtEl>
                                          <p:spTgt spid="35"/>
                                        </p:tgtEl>
                                      </p:cBhvr>
                                    </p:animEffect>
                                    <p:set>
                                      <p:cBhvr>
                                        <p:cTn id="180" dur="1" fill="hold">
                                          <p:stCondLst>
                                            <p:cond delay="1249"/>
                                          </p:stCondLst>
                                        </p:cTn>
                                        <p:tgtEl>
                                          <p:spTgt spid="35"/>
                                        </p:tgtEl>
                                        <p:attrNameLst>
                                          <p:attrName>style.visibility</p:attrName>
                                        </p:attrNameLst>
                                      </p:cBhvr>
                                      <p:to>
                                        <p:strVal val="hidden"/>
                                      </p:to>
                                    </p:set>
                                  </p:childTnLst>
                                </p:cTn>
                              </p:par>
                              <p:par>
                                <p:cTn id="181" presetID="10" presetClass="exit" presetSubtype="0" fill="hold" grpId="1" nodeType="withEffect">
                                  <p:stCondLst>
                                    <p:cond delay="0"/>
                                  </p:stCondLst>
                                  <p:childTnLst>
                                    <p:animEffect transition="out" filter="fade">
                                      <p:cBhvr>
                                        <p:cTn id="182" dur="1250"/>
                                        <p:tgtEl>
                                          <p:spTgt spid="36"/>
                                        </p:tgtEl>
                                      </p:cBhvr>
                                    </p:animEffect>
                                    <p:set>
                                      <p:cBhvr>
                                        <p:cTn id="183" dur="1" fill="hold">
                                          <p:stCondLst>
                                            <p:cond delay="1249"/>
                                          </p:stCondLst>
                                        </p:cTn>
                                        <p:tgtEl>
                                          <p:spTgt spid="36"/>
                                        </p:tgtEl>
                                        <p:attrNameLst>
                                          <p:attrName>style.visibility</p:attrName>
                                        </p:attrNameLst>
                                      </p:cBhvr>
                                      <p:to>
                                        <p:strVal val="hidden"/>
                                      </p:to>
                                    </p:set>
                                  </p:childTnLst>
                                </p:cTn>
                              </p:par>
                              <p:par>
                                <p:cTn id="184" presetID="10" presetClass="exit" presetSubtype="0" fill="hold" grpId="1" nodeType="withEffect">
                                  <p:stCondLst>
                                    <p:cond delay="0"/>
                                  </p:stCondLst>
                                  <p:childTnLst>
                                    <p:animEffect transition="out" filter="fade">
                                      <p:cBhvr>
                                        <p:cTn id="185" dur="1250"/>
                                        <p:tgtEl>
                                          <p:spTgt spid="37"/>
                                        </p:tgtEl>
                                      </p:cBhvr>
                                    </p:animEffect>
                                    <p:set>
                                      <p:cBhvr>
                                        <p:cTn id="186" dur="1" fill="hold">
                                          <p:stCondLst>
                                            <p:cond delay="1249"/>
                                          </p:stCondLst>
                                        </p:cTn>
                                        <p:tgtEl>
                                          <p:spTgt spid="37"/>
                                        </p:tgtEl>
                                        <p:attrNameLst>
                                          <p:attrName>style.visibility</p:attrName>
                                        </p:attrNameLst>
                                      </p:cBhvr>
                                      <p:to>
                                        <p:strVal val="hidden"/>
                                      </p:to>
                                    </p:set>
                                  </p:childTnLst>
                                </p:cTn>
                              </p:par>
                              <p:par>
                                <p:cTn id="187" presetID="10" presetClass="exit" presetSubtype="0" fill="hold" grpId="1" nodeType="withEffect">
                                  <p:stCondLst>
                                    <p:cond delay="0"/>
                                  </p:stCondLst>
                                  <p:childTnLst>
                                    <p:animEffect transition="out" filter="fade">
                                      <p:cBhvr>
                                        <p:cTn id="188" dur="1250"/>
                                        <p:tgtEl>
                                          <p:spTgt spid="39"/>
                                        </p:tgtEl>
                                      </p:cBhvr>
                                    </p:animEffect>
                                    <p:set>
                                      <p:cBhvr>
                                        <p:cTn id="189" dur="1" fill="hold">
                                          <p:stCondLst>
                                            <p:cond delay="1249"/>
                                          </p:stCondLst>
                                        </p:cTn>
                                        <p:tgtEl>
                                          <p:spTgt spid="39"/>
                                        </p:tgtEl>
                                        <p:attrNameLst>
                                          <p:attrName>style.visibility</p:attrName>
                                        </p:attrNameLst>
                                      </p:cBhvr>
                                      <p:to>
                                        <p:strVal val="hidden"/>
                                      </p:to>
                                    </p:set>
                                  </p:childTnLst>
                                </p:cTn>
                              </p:par>
                              <p:par>
                                <p:cTn id="190" presetID="10" presetClass="exit" presetSubtype="0" fill="hold" grpId="1" nodeType="withEffect">
                                  <p:stCondLst>
                                    <p:cond delay="0"/>
                                  </p:stCondLst>
                                  <p:childTnLst>
                                    <p:animEffect transition="out" filter="fade">
                                      <p:cBhvr>
                                        <p:cTn id="191" dur="1250"/>
                                        <p:tgtEl>
                                          <p:spTgt spid="40"/>
                                        </p:tgtEl>
                                      </p:cBhvr>
                                    </p:animEffect>
                                    <p:set>
                                      <p:cBhvr>
                                        <p:cTn id="192" dur="1" fill="hold">
                                          <p:stCondLst>
                                            <p:cond delay="1249"/>
                                          </p:stCondLst>
                                        </p:cTn>
                                        <p:tgtEl>
                                          <p:spTgt spid="40"/>
                                        </p:tgtEl>
                                        <p:attrNameLst>
                                          <p:attrName>style.visibility</p:attrName>
                                        </p:attrNameLst>
                                      </p:cBhvr>
                                      <p:to>
                                        <p:strVal val="hidden"/>
                                      </p:to>
                                    </p:set>
                                  </p:childTnLst>
                                </p:cTn>
                              </p:par>
                              <p:par>
                                <p:cTn id="193" presetID="10" presetClass="exit" presetSubtype="0" fill="hold" grpId="1" nodeType="withEffect">
                                  <p:stCondLst>
                                    <p:cond delay="0"/>
                                  </p:stCondLst>
                                  <p:childTnLst>
                                    <p:animEffect transition="out" filter="fade">
                                      <p:cBhvr>
                                        <p:cTn id="194" dur="1250"/>
                                        <p:tgtEl>
                                          <p:spTgt spid="41"/>
                                        </p:tgtEl>
                                      </p:cBhvr>
                                    </p:animEffect>
                                    <p:set>
                                      <p:cBhvr>
                                        <p:cTn id="195" dur="1" fill="hold">
                                          <p:stCondLst>
                                            <p:cond delay="1249"/>
                                          </p:stCondLst>
                                        </p:cTn>
                                        <p:tgtEl>
                                          <p:spTgt spid="41"/>
                                        </p:tgtEl>
                                        <p:attrNameLst>
                                          <p:attrName>style.visibility</p:attrName>
                                        </p:attrNameLst>
                                      </p:cBhvr>
                                      <p:to>
                                        <p:strVal val="hidden"/>
                                      </p:to>
                                    </p:set>
                                  </p:childTnLst>
                                </p:cTn>
                              </p:par>
                              <p:par>
                                <p:cTn id="196" presetID="10" presetClass="exit" presetSubtype="0" fill="hold" grpId="1" nodeType="withEffect">
                                  <p:stCondLst>
                                    <p:cond delay="0"/>
                                  </p:stCondLst>
                                  <p:childTnLst>
                                    <p:animEffect transition="out" filter="fade">
                                      <p:cBhvr>
                                        <p:cTn id="197" dur="1250"/>
                                        <p:tgtEl>
                                          <p:spTgt spid="42"/>
                                        </p:tgtEl>
                                      </p:cBhvr>
                                    </p:animEffect>
                                    <p:set>
                                      <p:cBhvr>
                                        <p:cTn id="198" dur="1" fill="hold">
                                          <p:stCondLst>
                                            <p:cond delay="1249"/>
                                          </p:stCondLst>
                                        </p:cTn>
                                        <p:tgtEl>
                                          <p:spTgt spid="42"/>
                                        </p:tgtEl>
                                        <p:attrNameLst>
                                          <p:attrName>style.visibility</p:attrName>
                                        </p:attrNameLst>
                                      </p:cBhvr>
                                      <p:to>
                                        <p:strVal val="hidden"/>
                                      </p:to>
                                    </p:set>
                                  </p:childTnLst>
                                </p:cTn>
                              </p:par>
                            </p:childTnLst>
                          </p:cTn>
                        </p:par>
                        <p:par>
                          <p:cTn id="199" fill="hold">
                            <p:stCondLst>
                              <p:cond delay="1250"/>
                            </p:stCondLst>
                            <p:childTnLst>
                              <p:par>
                                <p:cTn id="200" presetID="10" presetClass="entr" presetSubtype="0" fill="hold" grpId="0" nodeType="afterEffect">
                                  <p:stCondLst>
                                    <p:cond delay="0"/>
                                  </p:stCondLst>
                                  <p:childTnLst>
                                    <p:set>
                                      <p:cBhvr>
                                        <p:cTn id="201" dur="1" fill="hold">
                                          <p:stCondLst>
                                            <p:cond delay="0"/>
                                          </p:stCondLst>
                                        </p:cTn>
                                        <p:tgtEl>
                                          <p:spTgt spid="66"/>
                                        </p:tgtEl>
                                        <p:attrNameLst>
                                          <p:attrName>style.visibility</p:attrName>
                                        </p:attrNameLst>
                                      </p:cBhvr>
                                      <p:to>
                                        <p:strVal val="visible"/>
                                      </p:to>
                                    </p:set>
                                    <p:animEffect transition="in" filter="fade">
                                      <p:cBhvr>
                                        <p:cTn id="202" dur="500"/>
                                        <p:tgtEl>
                                          <p:spTgt spid="66"/>
                                        </p:tgtEl>
                                      </p:cBhvr>
                                    </p:animEffect>
                                  </p:childTnLst>
                                </p:cTn>
                              </p:par>
                            </p:childTnLst>
                          </p:cTn>
                        </p:par>
                      </p:childTnLst>
                    </p:cTn>
                  </p:par>
                  <p:par>
                    <p:cTn id="203" fill="hold">
                      <p:stCondLst>
                        <p:cond delay="indefinite"/>
                      </p:stCondLst>
                      <p:childTnLst>
                        <p:par>
                          <p:cTn id="204" fill="hold">
                            <p:stCondLst>
                              <p:cond delay="0"/>
                            </p:stCondLst>
                            <p:childTnLst>
                              <p:par>
                                <p:cTn id="205" presetID="10" presetClass="exit" presetSubtype="0" fill="hold" nodeType="clickEffect">
                                  <p:stCondLst>
                                    <p:cond delay="0"/>
                                  </p:stCondLst>
                                  <p:childTnLst>
                                    <p:animEffect transition="out" filter="fade">
                                      <p:cBhvr>
                                        <p:cTn id="206" dur="2000"/>
                                        <p:tgtEl>
                                          <p:spTgt spid="49"/>
                                        </p:tgtEl>
                                      </p:cBhvr>
                                    </p:animEffect>
                                    <p:set>
                                      <p:cBhvr>
                                        <p:cTn id="207" dur="1" fill="hold">
                                          <p:stCondLst>
                                            <p:cond delay="1999"/>
                                          </p:stCondLst>
                                        </p:cTn>
                                        <p:tgtEl>
                                          <p:spTgt spid="49"/>
                                        </p:tgtEl>
                                        <p:attrNameLst>
                                          <p:attrName>style.visibility</p:attrName>
                                        </p:attrNameLst>
                                      </p:cBhvr>
                                      <p:to>
                                        <p:strVal val="hidden"/>
                                      </p:to>
                                    </p:set>
                                  </p:childTnLst>
                                </p:cTn>
                              </p:par>
                              <p:par>
                                <p:cTn id="208" presetID="10" presetClass="exit" presetSubtype="0" fill="hold" grpId="1" nodeType="withEffect">
                                  <p:stCondLst>
                                    <p:cond delay="0"/>
                                  </p:stCondLst>
                                  <p:childTnLst>
                                    <p:animEffect transition="out" filter="fade">
                                      <p:cBhvr>
                                        <p:cTn id="209" dur="1250"/>
                                        <p:tgtEl>
                                          <p:spTgt spid="43"/>
                                        </p:tgtEl>
                                      </p:cBhvr>
                                    </p:animEffect>
                                    <p:set>
                                      <p:cBhvr>
                                        <p:cTn id="210" dur="1" fill="hold">
                                          <p:stCondLst>
                                            <p:cond delay="1249"/>
                                          </p:stCondLst>
                                        </p:cTn>
                                        <p:tgtEl>
                                          <p:spTgt spid="43"/>
                                        </p:tgtEl>
                                        <p:attrNameLst>
                                          <p:attrName>style.visibility</p:attrName>
                                        </p:attrNameLst>
                                      </p:cBhvr>
                                      <p:to>
                                        <p:strVal val="hidden"/>
                                      </p:to>
                                    </p:set>
                                  </p:childTnLst>
                                </p:cTn>
                              </p:par>
                              <p:par>
                                <p:cTn id="211" presetID="10" presetClass="exit" presetSubtype="0" fill="hold" grpId="1" nodeType="withEffect">
                                  <p:stCondLst>
                                    <p:cond delay="0"/>
                                  </p:stCondLst>
                                  <p:childTnLst>
                                    <p:animEffect transition="out" filter="fade">
                                      <p:cBhvr>
                                        <p:cTn id="212" dur="1250"/>
                                        <p:tgtEl>
                                          <p:spTgt spid="44"/>
                                        </p:tgtEl>
                                      </p:cBhvr>
                                    </p:animEffect>
                                    <p:set>
                                      <p:cBhvr>
                                        <p:cTn id="213" dur="1" fill="hold">
                                          <p:stCondLst>
                                            <p:cond delay="1249"/>
                                          </p:stCondLst>
                                        </p:cTn>
                                        <p:tgtEl>
                                          <p:spTgt spid="44"/>
                                        </p:tgtEl>
                                        <p:attrNameLst>
                                          <p:attrName>style.visibility</p:attrName>
                                        </p:attrNameLst>
                                      </p:cBhvr>
                                      <p:to>
                                        <p:strVal val="hidden"/>
                                      </p:to>
                                    </p:set>
                                  </p:childTnLst>
                                </p:cTn>
                              </p:par>
                              <p:par>
                                <p:cTn id="214" presetID="10" presetClass="exit" presetSubtype="0" fill="hold" grpId="1" nodeType="withEffect">
                                  <p:stCondLst>
                                    <p:cond delay="0"/>
                                  </p:stCondLst>
                                  <p:childTnLst>
                                    <p:animEffect transition="out" filter="fade">
                                      <p:cBhvr>
                                        <p:cTn id="215" dur="1250"/>
                                        <p:tgtEl>
                                          <p:spTgt spid="46"/>
                                        </p:tgtEl>
                                      </p:cBhvr>
                                    </p:animEffect>
                                    <p:set>
                                      <p:cBhvr>
                                        <p:cTn id="216" dur="1" fill="hold">
                                          <p:stCondLst>
                                            <p:cond delay="1249"/>
                                          </p:stCondLst>
                                        </p:cTn>
                                        <p:tgtEl>
                                          <p:spTgt spid="46"/>
                                        </p:tgtEl>
                                        <p:attrNameLst>
                                          <p:attrName>style.visibility</p:attrName>
                                        </p:attrNameLst>
                                      </p:cBhvr>
                                      <p:to>
                                        <p:strVal val="hidden"/>
                                      </p:to>
                                    </p:set>
                                  </p:childTnLst>
                                </p:cTn>
                              </p:par>
                              <p:par>
                                <p:cTn id="217" presetID="10" presetClass="exit" presetSubtype="0" fill="hold" grpId="1" nodeType="withEffect">
                                  <p:stCondLst>
                                    <p:cond delay="0"/>
                                  </p:stCondLst>
                                  <p:childTnLst>
                                    <p:animEffect transition="out" filter="fade">
                                      <p:cBhvr>
                                        <p:cTn id="218" dur="1250"/>
                                        <p:tgtEl>
                                          <p:spTgt spid="47"/>
                                        </p:tgtEl>
                                      </p:cBhvr>
                                    </p:animEffect>
                                    <p:set>
                                      <p:cBhvr>
                                        <p:cTn id="219" dur="1" fill="hold">
                                          <p:stCondLst>
                                            <p:cond delay="1249"/>
                                          </p:stCondLst>
                                        </p:cTn>
                                        <p:tgtEl>
                                          <p:spTgt spid="47"/>
                                        </p:tgtEl>
                                        <p:attrNameLst>
                                          <p:attrName>style.visibility</p:attrName>
                                        </p:attrNameLst>
                                      </p:cBhvr>
                                      <p:to>
                                        <p:strVal val="hidden"/>
                                      </p:to>
                                    </p:set>
                                  </p:childTnLst>
                                </p:cTn>
                              </p:par>
                              <p:par>
                                <p:cTn id="220" presetID="10" presetClass="exit" presetSubtype="0" fill="hold" grpId="1" nodeType="withEffect">
                                  <p:stCondLst>
                                    <p:cond delay="0"/>
                                  </p:stCondLst>
                                  <p:childTnLst>
                                    <p:animEffect transition="out" filter="fade">
                                      <p:cBhvr>
                                        <p:cTn id="221" dur="1250"/>
                                        <p:tgtEl>
                                          <p:spTgt spid="48"/>
                                        </p:tgtEl>
                                      </p:cBhvr>
                                    </p:animEffect>
                                    <p:set>
                                      <p:cBhvr>
                                        <p:cTn id="222" dur="1" fill="hold">
                                          <p:stCondLst>
                                            <p:cond delay="1249"/>
                                          </p:stCondLst>
                                        </p:cTn>
                                        <p:tgtEl>
                                          <p:spTgt spid="48"/>
                                        </p:tgtEl>
                                        <p:attrNameLst>
                                          <p:attrName>style.visibility</p:attrName>
                                        </p:attrNameLst>
                                      </p:cBhvr>
                                      <p:to>
                                        <p:strVal val="hidden"/>
                                      </p:to>
                                    </p:set>
                                  </p:childTnLst>
                                </p:cTn>
                              </p:par>
                              <p:par>
                                <p:cTn id="223" presetID="10" presetClass="exit" presetSubtype="0" fill="hold" grpId="1" nodeType="withEffect">
                                  <p:stCondLst>
                                    <p:cond delay="0"/>
                                  </p:stCondLst>
                                  <p:childTnLst>
                                    <p:animEffect transition="out" filter="fade">
                                      <p:cBhvr>
                                        <p:cTn id="224" dur="1250"/>
                                        <p:tgtEl>
                                          <p:spTgt spid="50"/>
                                        </p:tgtEl>
                                      </p:cBhvr>
                                    </p:animEffect>
                                    <p:set>
                                      <p:cBhvr>
                                        <p:cTn id="225" dur="1" fill="hold">
                                          <p:stCondLst>
                                            <p:cond delay="1249"/>
                                          </p:stCondLst>
                                        </p:cTn>
                                        <p:tgtEl>
                                          <p:spTgt spid="50"/>
                                        </p:tgtEl>
                                        <p:attrNameLst>
                                          <p:attrName>style.visibility</p:attrName>
                                        </p:attrNameLst>
                                      </p:cBhvr>
                                      <p:to>
                                        <p:strVal val="hidden"/>
                                      </p:to>
                                    </p:set>
                                  </p:childTnLst>
                                </p:cTn>
                              </p:par>
                              <p:par>
                                <p:cTn id="226" presetID="10" presetClass="exit" presetSubtype="0" fill="hold" grpId="1" nodeType="withEffect">
                                  <p:stCondLst>
                                    <p:cond delay="0"/>
                                  </p:stCondLst>
                                  <p:childTnLst>
                                    <p:animEffect transition="out" filter="fade">
                                      <p:cBhvr>
                                        <p:cTn id="227" dur="500"/>
                                        <p:tgtEl>
                                          <p:spTgt spid="66"/>
                                        </p:tgtEl>
                                      </p:cBhvr>
                                    </p:animEffect>
                                    <p:set>
                                      <p:cBhvr>
                                        <p:cTn id="228" dur="1" fill="hold">
                                          <p:stCondLst>
                                            <p:cond delay="499"/>
                                          </p:stCondLst>
                                        </p:cTn>
                                        <p:tgtEl>
                                          <p:spTgt spid="66"/>
                                        </p:tgtEl>
                                        <p:attrNameLst>
                                          <p:attrName>style.visibility</p:attrName>
                                        </p:attrNameLst>
                                      </p:cBhvr>
                                      <p:to>
                                        <p:strVal val="hidden"/>
                                      </p:to>
                                    </p:set>
                                  </p:childTnLst>
                                </p:cTn>
                              </p:par>
                              <p:par>
                                <p:cTn id="229" presetID="10" presetClass="entr" presetSubtype="0" fill="hold" grpId="0" nodeType="withEffect">
                                  <p:stCondLst>
                                    <p:cond delay="0"/>
                                  </p:stCondLst>
                                  <p:childTnLst>
                                    <p:set>
                                      <p:cBhvr>
                                        <p:cTn id="230" dur="1" fill="hold">
                                          <p:stCondLst>
                                            <p:cond delay="0"/>
                                          </p:stCondLst>
                                        </p:cTn>
                                        <p:tgtEl>
                                          <p:spTgt spid="38"/>
                                        </p:tgtEl>
                                        <p:attrNameLst>
                                          <p:attrName>style.visibility</p:attrName>
                                        </p:attrNameLst>
                                      </p:cBhvr>
                                      <p:to>
                                        <p:strVal val="visible"/>
                                      </p:to>
                                    </p:set>
                                    <p:animEffect transition="in" filter="fade">
                                      <p:cBhvr>
                                        <p:cTn id="231" dur="4000"/>
                                        <p:tgtEl>
                                          <p:spTgt spid="38"/>
                                        </p:tgtEl>
                                      </p:cBhvr>
                                    </p:animEffect>
                                  </p:childTnLst>
                                </p:cTn>
                              </p:par>
                              <p:par>
                                <p:cTn id="232" presetID="10" presetClass="exit" presetSubtype="0" fill="hold" grpId="1" nodeType="withEffect">
                                  <p:stCondLst>
                                    <p:cond delay="0"/>
                                  </p:stCondLst>
                                  <p:childTnLst>
                                    <p:animEffect transition="out" filter="fade">
                                      <p:cBhvr>
                                        <p:cTn id="233" dur="1250"/>
                                        <p:tgtEl>
                                          <p:spTgt spid="65"/>
                                        </p:tgtEl>
                                      </p:cBhvr>
                                    </p:animEffect>
                                    <p:set>
                                      <p:cBhvr>
                                        <p:cTn id="234" dur="1" fill="hold">
                                          <p:stCondLst>
                                            <p:cond delay="1249"/>
                                          </p:stCondLst>
                                        </p:cTn>
                                        <p:tgtEl>
                                          <p:spTgt spid="65"/>
                                        </p:tgtEl>
                                        <p:attrNameLst>
                                          <p:attrName>style.visibility</p:attrName>
                                        </p:attrNameLst>
                                      </p:cBhvr>
                                      <p:to>
                                        <p:strVal val="hidden"/>
                                      </p:to>
                                    </p:set>
                                  </p:childTnLst>
                                </p:cTn>
                              </p:par>
                            </p:childTnLst>
                          </p:cTn>
                        </p:par>
                        <p:par>
                          <p:cTn id="235" fill="hold">
                            <p:stCondLst>
                              <p:cond delay="4000"/>
                            </p:stCondLst>
                            <p:childTnLst>
                              <p:par>
                                <p:cTn id="236" presetID="53" presetClass="entr" presetSubtype="16" fill="hold" grpId="0" nodeType="afterEffect">
                                  <p:stCondLst>
                                    <p:cond delay="1000"/>
                                  </p:stCondLst>
                                  <p:childTnLst>
                                    <p:set>
                                      <p:cBhvr>
                                        <p:cTn id="237" dur="1" fill="hold">
                                          <p:stCondLst>
                                            <p:cond delay="0"/>
                                          </p:stCondLst>
                                        </p:cTn>
                                        <p:tgtEl>
                                          <p:spTgt spid="68"/>
                                        </p:tgtEl>
                                        <p:attrNameLst>
                                          <p:attrName>style.visibility</p:attrName>
                                        </p:attrNameLst>
                                      </p:cBhvr>
                                      <p:to>
                                        <p:strVal val="visible"/>
                                      </p:to>
                                    </p:set>
                                    <p:anim calcmode="lin" valueType="num">
                                      <p:cBhvr>
                                        <p:cTn id="238" dur="1000" fill="hold"/>
                                        <p:tgtEl>
                                          <p:spTgt spid="68"/>
                                        </p:tgtEl>
                                        <p:attrNameLst>
                                          <p:attrName>ppt_w</p:attrName>
                                        </p:attrNameLst>
                                      </p:cBhvr>
                                      <p:tavLst>
                                        <p:tav tm="0">
                                          <p:val>
                                            <p:fltVal val="0"/>
                                          </p:val>
                                        </p:tav>
                                        <p:tav tm="100000">
                                          <p:val>
                                            <p:strVal val="#ppt_w"/>
                                          </p:val>
                                        </p:tav>
                                      </p:tavLst>
                                    </p:anim>
                                    <p:anim calcmode="lin" valueType="num">
                                      <p:cBhvr>
                                        <p:cTn id="239" dur="1000" fill="hold"/>
                                        <p:tgtEl>
                                          <p:spTgt spid="68"/>
                                        </p:tgtEl>
                                        <p:attrNameLst>
                                          <p:attrName>ppt_h</p:attrName>
                                        </p:attrNameLst>
                                      </p:cBhvr>
                                      <p:tavLst>
                                        <p:tav tm="0">
                                          <p:val>
                                            <p:fltVal val="0"/>
                                          </p:val>
                                        </p:tav>
                                        <p:tav tm="100000">
                                          <p:val>
                                            <p:strVal val="#ppt_h"/>
                                          </p:val>
                                        </p:tav>
                                      </p:tavLst>
                                    </p:anim>
                                    <p:animEffect transition="in" filter="fade">
                                      <p:cBhvr>
                                        <p:cTn id="240" dur="1000"/>
                                        <p:tgtEl>
                                          <p:spTgt spid="68"/>
                                        </p:tgtEl>
                                      </p:cBhvr>
                                    </p:animEffect>
                                  </p:childTnLst>
                                </p:cTn>
                              </p:par>
                            </p:childTnLst>
                          </p:cTn>
                        </p:par>
                      </p:childTnLst>
                    </p:cTn>
                  </p:par>
                  <p:par>
                    <p:cTn id="241" fill="hold">
                      <p:stCondLst>
                        <p:cond delay="indefinite"/>
                      </p:stCondLst>
                      <p:childTnLst>
                        <p:par>
                          <p:cTn id="242" fill="hold">
                            <p:stCondLst>
                              <p:cond delay="0"/>
                            </p:stCondLst>
                            <p:childTnLst>
                              <p:par>
                                <p:cTn id="243" presetID="10" presetClass="exit" presetSubtype="0" fill="hold" grpId="1" nodeType="clickEffect">
                                  <p:stCondLst>
                                    <p:cond delay="0"/>
                                  </p:stCondLst>
                                  <p:childTnLst>
                                    <p:animEffect transition="out" filter="fade">
                                      <p:cBhvr>
                                        <p:cTn id="244" dur="2000"/>
                                        <p:tgtEl>
                                          <p:spTgt spid="68"/>
                                        </p:tgtEl>
                                      </p:cBhvr>
                                    </p:animEffect>
                                    <p:set>
                                      <p:cBhvr>
                                        <p:cTn id="245" dur="1" fill="hold">
                                          <p:stCondLst>
                                            <p:cond delay="1999"/>
                                          </p:stCondLst>
                                        </p:cTn>
                                        <p:tgtEl>
                                          <p:spTgt spid="68"/>
                                        </p:tgtEl>
                                        <p:attrNameLst>
                                          <p:attrName>style.visibility</p:attrName>
                                        </p:attrNameLst>
                                      </p:cBhvr>
                                      <p:to>
                                        <p:strVal val="hidden"/>
                                      </p:to>
                                    </p:set>
                                  </p:childTnLst>
                                </p:cTn>
                              </p:par>
                            </p:childTnLst>
                          </p:cTn>
                        </p:par>
                        <p:par>
                          <p:cTn id="246" fill="hold">
                            <p:stCondLst>
                              <p:cond delay="2000"/>
                            </p:stCondLst>
                            <p:childTnLst>
                              <p:par>
                                <p:cTn id="247" presetID="10" presetClass="exit" presetSubtype="0" fill="hold" grpId="1" nodeType="afterEffect">
                                  <p:stCondLst>
                                    <p:cond delay="0"/>
                                  </p:stCondLst>
                                  <p:childTnLst>
                                    <p:animEffect transition="out" filter="fade">
                                      <p:cBhvr>
                                        <p:cTn id="248" dur="2000"/>
                                        <p:tgtEl>
                                          <p:spTgt spid="38"/>
                                        </p:tgtEl>
                                      </p:cBhvr>
                                    </p:animEffect>
                                    <p:set>
                                      <p:cBhvr>
                                        <p:cTn id="249" dur="1" fill="hold">
                                          <p:stCondLst>
                                            <p:cond delay="1999"/>
                                          </p:stCondLst>
                                        </p:cTn>
                                        <p:tgtEl>
                                          <p:spTgt spid="38"/>
                                        </p:tgtEl>
                                        <p:attrNameLst>
                                          <p:attrName>style.visibility</p:attrName>
                                        </p:attrNameLst>
                                      </p:cBhvr>
                                      <p:to>
                                        <p:strVal val="hidden"/>
                                      </p:to>
                                    </p:set>
                                  </p:childTnLst>
                                </p:cTn>
                              </p:par>
                            </p:childTnLst>
                          </p:cTn>
                        </p:par>
                        <p:par>
                          <p:cTn id="250" fill="hold">
                            <p:stCondLst>
                              <p:cond delay="4000"/>
                            </p:stCondLst>
                            <p:childTnLst>
                              <p:par>
                                <p:cTn id="251" presetID="10" presetClass="entr" presetSubtype="0" fill="hold" grpId="0" nodeType="afterEffect">
                                  <p:stCondLst>
                                    <p:cond delay="500"/>
                                  </p:stCondLst>
                                  <p:childTnLst>
                                    <p:set>
                                      <p:cBhvr>
                                        <p:cTn id="252" dur="1" fill="hold">
                                          <p:stCondLst>
                                            <p:cond delay="0"/>
                                          </p:stCondLst>
                                        </p:cTn>
                                        <p:tgtEl>
                                          <p:spTgt spid="55"/>
                                        </p:tgtEl>
                                        <p:attrNameLst>
                                          <p:attrName>style.visibility</p:attrName>
                                        </p:attrNameLst>
                                      </p:cBhvr>
                                      <p:to>
                                        <p:strVal val="visible"/>
                                      </p:to>
                                    </p:set>
                                    <p:animEffect transition="in" filter="fade">
                                      <p:cBhvr>
                                        <p:cTn id="253" dur="1000"/>
                                        <p:tgtEl>
                                          <p:spTgt spid="55"/>
                                        </p:tgtEl>
                                      </p:cBhvr>
                                    </p:animEffect>
                                  </p:childTnLst>
                                </p:cTn>
                              </p:par>
                            </p:childTnLst>
                          </p:cTn>
                        </p:par>
                      </p:childTnLst>
                    </p:cTn>
                  </p:par>
                  <p:par>
                    <p:cTn id="254" fill="hold">
                      <p:stCondLst>
                        <p:cond delay="indefinite"/>
                      </p:stCondLst>
                      <p:childTnLst>
                        <p:par>
                          <p:cTn id="255" fill="hold">
                            <p:stCondLst>
                              <p:cond delay="0"/>
                            </p:stCondLst>
                            <p:childTnLst>
                              <p:par>
                                <p:cTn id="256" presetID="10" presetClass="entr" presetSubtype="0" fill="hold" grpId="0" nodeType="clickEffect">
                                  <p:stCondLst>
                                    <p:cond delay="0"/>
                                  </p:stCondLst>
                                  <p:childTnLst>
                                    <p:set>
                                      <p:cBhvr>
                                        <p:cTn id="257" dur="1" fill="hold">
                                          <p:stCondLst>
                                            <p:cond delay="0"/>
                                          </p:stCondLst>
                                        </p:cTn>
                                        <p:tgtEl>
                                          <p:spTgt spid="56"/>
                                        </p:tgtEl>
                                        <p:attrNameLst>
                                          <p:attrName>style.visibility</p:attrName>
                                        </p:attrNameLst>
                                      </p:cBhvr>
                                      <p:to>
                                        <p:strVal val="visible"/>
                                      </p:to>
                                    </p:set>
                                    <p:animEffect transition="in" filter="fade">
                                      <p:cBhvr>
                                        <p:cTn id="258" dur="1000"/>
                                        <p:tgtEl>
                                          <p:spTgt spid="56"/>
                                        </p:tgtEl>
                                      </p:cBhvr>
                                    </p:animEffect>
                                  </p:childTnLst>
                                </p:cTn>
                              </p:par>
                            </p:childTnLst>
                          </p:cTn>
                        </p:par>
                      </p:childTnLst>
                    </p:cTn>
                  </p:par>
                  <p:par>
                    <p:cTn id="259" fill="hold">
                      <p:stCondLst>
                        <p:cond delay="indefinite"/>
                      </p:stCondLst>
                      <p:childTnLst>
                        <p:par>
                          <p:cTn id="260" fill="hold">
                            <p:stCondLst>
                              <p:cond delay="0"/>
                            </p:stCondLst>
                            <p:childTnLst>
                              <p:par>
                                <p:cTn id="261" presetID="10" presetClass="entr" presetSubtype="0" fill="hold" grpId="0" nodeType="clickEffect">
                                  <p:stCondLst>
                                    <p:cond delay="0"/>
                                  </p:stCondLst>
                                  <p:childTnLst>
                                    <p:set>
                                      <p:cBhvr>
                                        <p:cTn id="262" dur="1" fill="hold">
                                          <p:stCondLst>
                                            <p:cond delay="0"/>
                                          </p:stCondLst>
                                        </p:cTn>
                                        <p:tgtEl>
                                          <p:spTgt spid="57"/>
                                        </p:tgtEl>
                                        <p:attrNameLst>
                                          <p:attrName>style.visibility</p:attrName>
                                        </p:attrNameLst>
                                      </p:cBhvr>
                                      <p:to>
                                        <p:strVal val="visible"/>
                                      </p:to>
                                    </p:set>
                                    <p:animEffect transition="in" filter="fade">
                                      <p:cBhvr>
                                        <p:cTn id="263" dur="1000"/>
                                        <p:tgtEl>
                                          <p:spTgt spid="57"/>
                                        </p:tgtEl>
                                      </p:cBhvr>
                                    </p:animEffect>
                                  </p:childTnLst>
                                </p:cTn>
                              </p:par>
                            </p:childTnLst>
                          </p:cTn>
                        </p:par>
                      </p:childTnLst>
                    </p:cTn>
                  </p:par>
                  <p:par>
                    <p:cTn id="264" fill="hold">
                      <p:stCondLst>
                        <p:cond delay="indefinite"/>
                      </p:stCondLst>
                      <p:childTnLst>
                        <p:par>
                          <p:cTn id="265" fill="hold">
                            <p:stCondLst>
                              <p:cond delay="0"/>
                            </p:stCondLst>
                            <p:childTnLst>
                              <p:par>
                                <p:cTn id="266" presetID="10" presetClass="entr" presetSubtype="0" fill="hold" grpId="0" nodeType="clickEffect">
                                  <p:stCondLst>
                                    <p:cond delay="0"/>
                                  </p:stCondLst>
                                  <p:childTnLst>
                                    <p:set>
                                      <p:cBhvr>
                                        <p:cTn id="267" dur="1" fill="hold">
                                          <p:stCondLst>
                                            <p:cond delay="0"/>
                                          </p:stCondLst>
                                        </p:cTn>
                                        <p:tgtEl>
                                          <p:spTgt spid="60"/>
                                        </p:tgtEl>
                                        <p:attrNameLst>
                                          <p:attrName>style.visibility</p:attrName>
                                        </p:attrNameLst>
                                      </p:cBhvr>
                                      <p:to>
                                        <p:strVal val="visible"/>
                                      </p:to>
                                    </p:set>
                                    <p:animEffect transition="in" filter="fade">
                                      <p:cBhvr>
                                        <p:cTn id="268" dur="1000"/>
                                        <p:tgtEl>
                                          <p:spTgt spid="60"/>
                                        </p:tgtEl>
                                      </p:cBhvr>
                                    </p:animEffect>
                                  </p:childTnLst>
                                </p:cTn>
                              </p:par>
                            </p:childTnLst>
                          </p:cTn>
                        </p:par>
                      </p:childTnLst>
                    </p:cTn>
                  </p:par>
                  <p:par>
                    <p:cTn id="269" fill="hold">
                      <p:stCondLst>
                        <p:cond delay="indefinite"/>
                      </p:stCondLst>
                      <p:childTnLst>
                        <p:par>
                          <p:cTn id="270" fill="hold">
                            <p:stCondLst>
                              <p:cond delay="0"/>
                            </p:stCondLst>
                            <p:childTnLst>
                              <p:par>
                                <p:cTn id="271" presetID="10" presetClass="entr" presetSubtype="0" fill="hold" grpId="0" nodeType="clickEffect">
                                  <p:stCondLst>
                                    <p:cond delay="0"/>
                                  </p:stCondLst>
                                  <p:childTnLst>
                                    <p:set>
                                      <p:cBhvr>
                                        <p:cTn id="272" dur="1" fill="hold">
                                          <p:stCondLst>
                                            <p:cond delay="0"/>
                                          </p:stCondLst>
                                        </p:cTn>
                                        <p:tgtEl>
                                          <p:spTgt spid="58"/>
                                        </p:tgtEl>
                                        <p:attrNameLst>
                                          <p:attrName>style.visibility</p:attrName>
                                        </p:attrNameLst>
                                      </p:cBhvr>
                                      <p:to>
                                        <p:strVal val="visible"/>
                                      </p:to>
                                    </p:set>
                                    <p:animEffect transition="in" filter="fade">
                                      <p:cBhvr>
                                        <p:cTn id="273" dur="1000"/>
                                        <p:tgtEl>
                                          <p:spTgt spid="58"/>
                                        </p:tgtEl>
                                      </p:cBhvr>
                                    </p:animEffect>
                                  </p:childTnLst>
                                </p:cTn>
                              </p:par>
                            </p:childTnLst>
                          </p:cTn>
                        </p:par>
                      </p:childTnLst>
                    </p:cTn>
                  </p:par>
                  <p:par>
                    <p:cTn id="274" fill="hold">
                      <p:stCondLst>
                        <p:cond delay="indefinite"/>
                      </p:stCondLst>
                      <p:childTnLst>
                        <p:par>
                          <p:cTn id="275" fill="hold">
                            <p:stCondLst>
                              <p:cond delay="0"/>
                            </p:stCondLst>
                            <p:childTnLst>
                              <p:par>
                                <p:cTn id="276" presetID="10" presetClass="entr" presetSubtype="0" fill="hold" grpId="0" nodeType="clickEffect">
                                  <p:stCondLst>
                                    <p:cond delay="0"/>
                                  </p:stCondLst>
                                  <p:childTnLst>
                                    <p:set>
                                      <p:cBhvr>
                                        <p:cTn id="277" dur="1" fill="hold">
                                          <p:stCondLst>
                                            <p:cond delay="0"/>
                                          </p:stCondLst>
                                        </p:cTn>
                                        <p:tgtEl>
                                          <p:spTgt spid="59"/>
                                        </p:tgtEl>
                                        <p:attrNameLst>
                                          <p:attrName>style.visibility</p:attrName>
                                        </p:attrNameLst>
                                      </p:cBhvr>
                                      <p:to>
                                        <p:strVal val="visible"/>
                                      </p:to>
                                    </p:set>
                                    <p:animEffect transition="in" filter="fade">
                                      <p:cBhvr>
                                        <p:cTn id="278" dur="1000"/>
                                        <p:tgtEl>
                                          <p:spTgt spid="59"/>
                                        </p:tgtEl>
                                      </p:cBhvr>
                                    </p:animEffect>
                                  </p:childTnLst>
                                </p:cTn>
                              </p:par>
                            </p:childTnLst>
                          </p:cTn>
                        </p:par>
                      </p:childTnLst>
                    </p:cTn>
                  </p:par>
                  <p:par>
                    <p:cTn id="279" fill="hold">
                      <p:stCondLst>
                        <p:cond delay="indefinite"/>
                      </p:stCondLst>
                      <p:childTnLst>
                        <p:par>
                          <p:cTn id="280" fill="hold">
                            <p:stCondLst>
                              <p:cond delay="0"/>
                            </p:stCondLst>
                            <p:childTnLst>
                              <p:par>
                                <p:cTn id="281" presetID="10" presetClass="entr" presetSubtype="0" fill="hold" grpId="0" nodeType="clickEffect">
                                  <p:stCondLst>
                                    <p:cond delay="0"/>
                                  </p:stCondLst>
                                  <p:childTnLst>
                                    <p:set>
                                      <p:cBhvr>
                                        <p:cTn id="282" dur="1" fill="hold">
                                          <p:stCondLst>
                                            <p:cond delay="0"/>
                                          </p:stCondLst>
                                        </p:cTn>
                                        <p:tgtEl>
                                          <p:spTgt spid="61"/>
                                        </p:tgtEl>
                                        <p:attrNameLst>
                                          <p:attrName>style.visibility</p:attrName>
                                        </p:attrNameLst>
                                      </p:cBhvr>
                                      <p:to>
                                        <p:strVal val="visible"/>
                                      </p:to>
                                    </p:set>
                                    <p:animEffect transition="in" filter="fade">
                                      <p:cBhvr>
                                        <p:cTn id="283" dur="1000"/>
                                        <p:tgtEl>
                                          <p:spTgt spid="61"/>
                                        </p:tgtEl>
                                      </p:cBhvr>
                                    </p:animEffect>
                                  </p:childTnLst>
                                </p:cTn>
                              </p:par>
                            </p:childTnLst>
                          </p:cTn>
                        </p:par>
                      </p:childTnLst>
                    </p:cTn>
                  </p:par>
                  <p:par>
                    <p:cTn id="284" fill="hold">
                      <p:stCondLst>
                        <p:cond delay="indefinite"/>
                      </p:stCondLst>
                      <p:childTnLst>
                        <p:par>
                          <p:cTn id="285" fill="hold">
                            <p:stCondLst>
                              <p:cond delay="0"/>
                            </p:stCondLst>
                            <p:childTnLst>
                              <p:par>
                                <p:cTn id="286" presetID="42" presetClass="path" presetSubtype="0" accel="50000" decel="50000" fill="hold" grpId="1" nodeType="clickEffect">
                                  <p:stCondLst>
                                    <p:cond delay="0"/>
                                  </p:stCondLst>
                                  <p:childTnLst>
                                    <p:animMotion origin="layout" path="M -4.72222E-6 -1.11111E-6 L 0.21667 0.24537 " pathEditMode="relative" rAng="0" ptsTypes="AA">
                                      <p:cBhvr>
                                        <p:cTn id="287" dur="2500" fill="hold"/>
                                        <p:tgtEl>
                                          <p:spTgt spid="55"/>
                                        </p:tgtEl>
                                        <p:attrNameLst>
                                          <p:attrName>ppt_x</p:attrName>
                                          <p:attrName>ppt_y</p:attrName>
                                        </p:attrNameLst>
                                      </p:cBhvr>
                                      <p:rCtr x="10833" y="12253"/>
                                    </p:animMotion>
                                  </p:childTnLst>
                                </p:cTn>
                              </p:par>
                              <p:par>
                                <p:cTn id="288" presetID="42" presetClass="path" presetSubtype="0" accel="50000" decel="50000" fill="hold" grpId="1" nodeType="withEffect">
                                  <p:stCondLst>
                                    <p:cond delay="0"/>
                                  </p:stCondLst>
                                  <p:childTnLst>
                                    <p:animMotion origin="layout" path="M -3.88889E-6 8.64198E-7 L -0.09427 -0.2787 " pathEditMode="relative" rAng="0" ptsTypes="AA">
                                      <p:cBhvr>
                                        <p:cTn id="289" dur="2500" fill="hold"/>
                                        <p:tgtEl>
                                          <p:spTgt spid="56"/>
                                        </p:tgtEl>
                                        <p:attrNameLst>
                                          <p:attrName>ppt_x</p:attrName>
                                          <p:attrName>ppt_y</p:attrName>
                                        </p:attrNameLst>
                                      </p:cBhvr>
                                      <p:rCtr x="-4722" y="-13951"/>
                                    </p:animMotion>
                                  </p:childTnLst>
                                </p:cTn>
                              </p:par>
                              <p:par>
                                <p:cTn id="290" presetID="42" presetClass="path" presetSubtype="0" accel="50000" decel="50000" fill="hold" grpId="1" nodeType="withEffect">
                                  <p:stCondLst>
                                    <p:cond delay="0"/>
                                  </p:stCondLst>
                                  <p:childTnLst>
                                    <p:animMotion origin="layout" path="M -1.11111E-6 3.7037E-7 L 0.20538 -0.17901 " pathEditMode="relative" rAng="0" ptsTypes="AA">
                                      <p:cBhvr>
                                        <p:cTn id="291" dur="2500" fill="hold"/>
                                        <p:tgtEl>
                                          <p:spTgt spid="57"/>
                                        </p:tgtEl>
                                        <p:attrNameLst>
                                          <p:attrName>ppt_x</p:attrName>
                                          <p:attrName>ppt_y</p:attrName>
                                        </p:attrNameLst>
                                      </p:cBhvr>
                                      <p:rCtr x="10260" y="-8951"/>
                                    </p:animMotion>
                                  </p:childTnLst>
                                </p:cTn>
                              </p:par>
                              <p:par>
                                <p:cTn id="292" presetID="42" presetClass="path" presetSubtype="0" accel="50000" decel="50000" fill="hold" grpId="1" nodeType="withEffect">
                                  <p:stCondLst>
                                    <p:cond delay="0"/>
                                  </p:stCondLst>
                                  <p:childTnLst>
                                    <p:animMotion origin="layout" path="M 2.5E-6 1.60494E-6 L -0.18212 0.16574 " pathEditMode="relative" rAng="0" ptsTypes="AA">
                                      <p:cBhvr>
                                        <p:cTn id="293" dur="2500" fill="hold"/>
                                        <p:tgtEl>
                                          <p:spTgt spid="58"/>
                                        </p:tgtEl>
                                        <p:attrNameLst>
                                          <p:attrName>ppt_x</p:attrName>
                                          <p:attrName>ppt_y</p:attrName>
                                        </p:attrNameLst>
                                      </p:cBhvr>
                                      <p:rCtr x="-9115" y="8272"/>
                                    </p:animMotion>
                                  </p:childTnLst>
                                </p:cTn>
                              </p:par>
                              <p:par>
                                <p:cTn id="294" presetID="42" presetClass="path" presetSubtype="0" accel="50000" decel="50000" fill="hold" grpId="1" nodeType="withEffect">
                                  <p:stCondLst>
                                    <p:cond delay="0"/>
                                  </p:stCondLst>
                                  <p:childTnLst>
                                    <p:animMotion origin="layout" path="M -4.44444E-6 1.35802E-6 L -0.19062 -0.07871 " pathEditMode="relative" rAng="0" ptsTypes="AA">
                                      <p:cBhvr>
                                        <p:cTn id="295" dur="2500" fill="hold"/>
                                        <p:tgtEl>
                                          <p:spTgt spid="60"/>
                                        </p:tgtEl>
                                        <p:attrNameLst>
                                          <p:attrName>ppt_x</p:attrName>
                                          <p:attrName>ppt_y</p:attrName>
                                        </p:attrNameLst>
                                      </p:cBhvr>
                                      <p:rCtr x="-9531" y="-3951"/>
                                    </p:animMotion>
                                  </p:childTnLst>
                                </p:cTn>
                              </p:par>
                              <p:par>
                                <p:cTn id="296" presetID="42" presetClass="path" presetSubtype="0" accel="50000" decel="50000" fill="hold" grpId="1" nodeType="withEffect">
                                  <p:stCondLst>
                                    <p:cond delay="0"/>
                                  </p:stCondLst>
                                  <p:childTnLst>
                                    <p:animMotion origin="layout" path="M -1.94444E-6 -2.46914E-6 L 0.20504 0.01019 " pathEditMode="relative" rAng="0" ptsTypes="AA">
                                      <p:cBhvr>
                                        <p:cTn id="297" dur="2500" fill="hold"/>
                                        <p:tgtEl>
                                          <p:spTgt spid="59"/>
                                        </p:tgtEl>
                                        <p:attrNameLst>
                                          <p:attrName>ppt_x</p:attrName>
                                          <p:attrName>ppt_y</p:attrName>
                                        </p:attrNameLst>
                                      </p:cBhvr>
                                      <p:rCtr x="10243" y="494"/>
                                    </p:animMotion>
                                  </p:childTnLst>
                                </p:cTn>
                              </p:par>
                              <p:par>
                                <p:cTn id="298" presetID="10" presetClass="exit" presetSubtype="0" fill="hold" grpId="2" nodeType="withEffect">
                                  <p:stCondLst>
                                    <p:cond delay="0"/>
                                  </p:stCondLst>
                                  <p:childTnLst>
                                    <p:animEffect transition="out" filter="fade">
                                      <p:cBhvr>
                                        <p:cTn id="299" dur="2000"/>
                                        <p:tgtEl>
                                          <p:spTgt spid="56"/>
                                        </p:tgtEl>
                                      </p:cBhvr>
                                    </p:animEffect>
                                    <p:set>
                                      <p:cBhvr>
                                        <p:cTn id="300" dur="1" fill="hold">
                                          <p:stCondLst>
                                            <p:cond delay="1999"/>
                                          </p:stCondLst>
                                        </p:cTn>
                                        <p:tgtEl>
                                          <p:spTgt spid="56"/>
                                        </p:tgtEl>
                                        <p:attrNameLst>
                                          <p:attrName>style.visibility</p:attrName>
                                        </p:attrNameLst>
                                      </p:cBhvr>
                                      <p:to>
                                        <p:strVal val="hidden"/>
                                      </p:to>
                                    </p:set>
                                  </p:childTnLst>
                                </p:cTn>
                              </p:par>
                              <p:par>
                                <p:cTn id="301" presetID="10" presetClass="exit" presetSubtype="0" fill="hold" grpId="2" nodeType="withEffect">
                                  <p:stCondLst>
                                    <p:cond delay="0"/>
                                  </p:stCondLst>
                                  <p:childTnLst>
                                    <p:animEffect transition="out" filter="fade">
                                      <p:cBhvr>
                                        <p:cTn id="302" dur="2000"/>
                                        <p:tgtEl>
                                          <p:spTgt spid="57"/>
                                        </p:tgtEl>
                                      </p:cBhvr>
                                    </p:animEffect>
                                    <p:set>
                                      <p:cBhvr>
                                        <p:cTn id="303" dur="1" fill="hold">
                                          <p:stCondLst>
                                            <p:cond delay="1999"/>
                                          </p:stCondLst>
                                        </p:cTn>
                                        <p:tgtEl>
                                          <p:spTgt spid="57"/>
                                        </p:tgtEl>
                                        <p:attrNameLst>
                                          <p:attrName>style.visibility</p:attrName>
                                        </p:attrNameLst>
                                      </p:cBhvr>
                                      <p:to>
                                        <p:strVal val="hidden"/>
                                      </p:to>
                                    </p:set>
                                  </p:childTnLst>
                                </p:cTn>
                              </p:par>
                              <p:par>
                                <p:cTn id="304" presetID="10" presetClass="exit" presetSubtype="0" fill="hold" grpId="2" nodeType="withEffect">
                                  <p:stCondLst>
                                    <p:cond delay="0"/>
                                  </p:stCondLst>
                                  <p:childTnLst>
                                    <p:animEffect transition="out" filter="fade">
                                      <p:cBhvr>
                                        <p:cTn id="305" dur="2000"/>
                                        <p:tgtEl>
                                          <p:spTgt spid="58"/>
                                        </p:tgtEl>
                                      </p:cBhvr>
                                    </p:animEffect>
                                    <p:set>
                                      <p:cBhvr>
                                        <p:cTn id="306" dur="1" fill="hold">
                                          <p:stCondLst>
                                            <p:cond delay="1999"/>
                                          </p:stCondLst>
                                        </p:cTn>
                                        <p:tgtEl>
                                          <p:spTgt spid="58"/>
                                        </p:tgtEl>
                                        <p:attrNameLst>
                                          <p:attrName>style.visibility</p:attrName>
                                        </p:attrNameLst>
                                      </p:cBhvr>
                                      <p:to>
                                        <p:strVal val="hidden"/>
                                      </p:to>
                                    </p:set>
                                  </p:childTnLst>
                                </p:cTn>
                              </p:par>
                              <p:par>
                                <p:cTn id="307" presetID="10" presetClass="exit" presetSubtype="0" fill="hold" grpId="2" nodeType="withEffect">
                                  <p:stCondLst>
                                    <p:cond delay="0"/>
                                  </p:stCondLst>
                                  <p:childTnLst>
                                    <p:animEffect transition="out" filter="fade">
                                      <p:cBhvr>
                                        <p:cTn id="308" dur="2000"/>
                                        <p:tgtEl>
                                          <p:spTgt spid="60"/>
                                        </p:tgtEl>
                                      </p:cBhvr>
                                    </p:animEffect>
                                    <p:set>
                                      <p:cBhvr>
                                        <p:cTn id="309" dur="1" fill="hold">
                                          <p:stCondLst>
                                            <p:cond delay="1999"/>
                                          </p:stCondLst>
                                        </p:cTn>
                                        <p:tgtEl>
                                          <p:spTgt spid="60"/>
                                        </p:tgtEl>
                                        <p:attrNameLst>
                                          <p:attrName>style.visibility</p:attrName>
                                        </p:attrNameLst>
                                      </p:cBhvr>
                                      <p:to>
                                        <p:strVal val="hidden"/>
                                      </p:to>
                                    </p:set>
                                  </p:childTnLst>
                                </p:cTn>
                              </p:par>
                              <p:par>
                                <p:cTn id="310" presetID="10" presetClass="exit" presetSubtype="0" fill="hold" grpId="2" nodeType="withEffect">
                                  <p:stCondLst>
                                    <p:cond delay="0"/>
                                  </p:stCondLst>
                                  <p:childTnLst>
                                    <p:animEffect transition="out" filter="fade">
                                      <p:cBhvr>
                                        <p:cTn id="311" dur="2000"/>
                                        <p:tgtEl>
                                          <p:spTgt spid="59"/>
                                        </p:tgtEl>
                                      </p:cBhvr>
                                    </p:animEffect>
                                    <p:set>
                                      <p:cBhvr>
                                        <p:cTn id="312" dur="1" fill="hold">
                                          <p:stCondLst>
                                            <p:cond delay="1999"/>
                                          </p:stCondLst>
                                        </p:cTn>
                                        <p:tgtEl>
                                          <p:spTgt spid="59"/>
                                        </p:tgtEl>
                                        <p:attrNameLst>
                                          <p:attrName>style.visibility</p:attrName>
                                        </p:attrNameLst>
                                      </p:cBhvr>
                                      <p:to>
                                        <p:strVal val="hidden"/>
                                      </p:to>
                                    </p:set>
                                  </p:childTnLst>
                                </p:cTn>
                              </p:par>
                              <p:par>
                                <p:cTn id="313" presetID="10" presetClass="exit" presetSubtype="0" fill="hold" grpId="1" nodeType="withEffect">
                                  <p:stCondLst>
                                    <p:cond delay="0"/>
                                  </p:stCondLst>
                                  <p:childTnLst>
                                    <p:animEffect transition="out" filter="fade">
                                      <p:cBhvr>
                                        <p:cTn id="314" dur="2000"/>
                                        <p:tgtEl>
                                          <p:spTgt spid="61"/>
                                        </p:tgtEl>
                                      </p:cBhvr>
                                    </p:animEffect>
                                    <p:set>
                                      <p:cBhvr>
                                        <p:cTn id="315" dur="1" fill="hold">
                                          <p:stCondLst>
                                            <p:cond delay="1999"/>
                                          </p:stCondLst>
                                        </p:cTn>
                                        <p:tgtEl>
                                          <p:spTgt spid="61"/>
                                        </p:tgtEl>
                                        <p:attrNameLst>
                                          <p:attrName>style.visibility</p:attrName>
                                        </p:attrNameLst>
                                      </p:cBhvr>
                                      <p:to>
                                        <p:strVal val="hidden"/>
                                      </p:to>
                                    </p:set>
                                  </p:childTnLst>
                                </p:cTn>
                              </p:par>
                              <p:par>
                                <p:cTn id="316" presetID="10" presetClass="exit" presetSubtype="0" fill="hold" grpId="2" nodeType="withEffect">
                                  <p:stCondLst>
                                    <p:cond delay="0"/>
                                  </p:stCondLst>
                                  <p:childTnLst>
                                    <p:animEffect transition="out" filter="fade">
                                      <p:cBhvr>
                                        <p:cTn id="317" dur="2000"/>
                                        <p:tgtEl>
                                          <p:spTgt spid="55"/>
                                        </p:tgtEl>
                                      </p:cBhvr>
                                    </p:animEffect>
                                    <p:set>
                                      <p:cBhvr>
                                        <p:cTn id="318" dur="1" fill="hold">
                                          <p:stCondLst>
                                            <p:cond delay="1999"/>
                                          </p:stCondLst>
                                        </p:cTn>
                                        <p:tgtEl>
                                          <p:spTgt spid="55"/>
                                        </p:tgtEl>
                                        <p:attrNameLst>
                                          <p:attrName>style.visibility</p:attrName>
                                        </p:attrNameLst>
                                      </p:cBhvr>
                                      <p:to>
                                        <p:strVal val="hidden"/>
                                      </p:to>
                                    </p:set>
                                  </p:childTnLst>
                                </p:cTn>
                              </p:par>
                            </p:childTnLst>
                          </p:cTn>
                        </p:par>
                        <p:par>
                          <p:cTn id="319" fill="hold">
                            <p:stCondLst>
                              <p:cond delay="2500"/>
                            </p:stCondLst>
                            <p:childTnLst>
                              <p:par>
                                <p:cTn id="320" presetID="53" presetClass="entr" presetSubtype="16" fill="hold" grpId="0" nodeType="afterEffect">
                                  <p:stCondLst>
                                    <p:cond delay="0"/>
                                  </p:stCondLst>
                                  <p:childTnLst>
                                    <p:set>
                                      <p:cBhvr>
                                        <p:cTn id="321" dur="1" fill="hold">
                                          <p:stCondLst>
                                            <p:cond delay="0"/>
                                          </p:stCondLst>
                                        </p:cTn>
                                        <p:tgtEl>
                                          <p:spTgt spid="69"/>
                                        </p:tgtEl>
                                        <p:attrNameLst>
                                          <p:attrName>style.visibility</p:attrName>
                                        </p:attrNameLst>
                                      </p:cBhvr>
                                      <p:to>
                                        <p:strVal val="visible"/>
                                      </p:to>
                                    </p:set>
                                    <p:anim calcmode="lin" valueType="num">
                                      <p:cBhvr>
                                        <p:cTn id="322" dur="1000" fill="hold"/>
                                        <p:tgtEl>
                                          <p:spTgt spid="69"/>
                                        </p:tgtEl>
                                        <p:attrNameLst>
                                          <p:attrName>ppt_w</p:attrName>
                                        </p:attrNameLst>
                                      </p:cBhvr>
                                      <p:tavLst>
                                        <p:tav tm="0">
                                          <p:val>
                                            <p:fltVal val="0"/>
                                          </p:val>
                                        </p:tav>
                                        <p:tav tm="100000">
                                          <p:val>
                                            <p:strVal val="#ppt_w"/>
                                          </p:val>
                                        </p:tav>
                                      </p:tavLst>
                                    </p:anim>
                                    <p:anim calcmode="lin" valueType="num">
                                      <p:cBhvr>
                                        <p:cTn id="323" dur="1000" fill="hold"/>
                                        <p:tgtEl>
                                          <p:spTgt spid="69"/>
                                        </p:tgtEl>
                                        <p:attrNameLst>
                                          <p:attrName>ppt_h</p:attrName>
                                        </p:attrNameLst>
                                      </p:cBhvr>
                                      <p:tavLst>
                                        <p:tav tm="0">
                                          <p:val>
                                            <p:fltVal val="0"/>
                                          </p:val>
                                        </p:tav>
                                        <p:tav tm="100000">
                                          <p:val>
                                            <p:strVal val="#ppt_h"/>
                                          </p:val>
                                        </p:tav>
                                      </p:tavLst>
                                    </p:anim>
                                    <p:animEffect transition="in" filter="fade">
                                      <p:cBhvr>
                                        <p:cTn id="324" dur="1000"/>
                                        <p:tgtEl>
                                          <p:spTgt spid="69"/>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5" fill="hold" display="0">
                  <p:stCondLst>
                    <p:cond delay="indefinite"/>
                  </p:stCondLst>
                  <p:endCondLst>
                    <p:cond evt="onStopAudio" delay="0">
                      <p:tgtEl>
                        <p:sldTgt/>
                      </p:tgtEl>
                    </p:cond>
                  </p:endCondLst>
                </p:cTn>
                <p:tgtEl>
                  <p:spTgt spid="2"/>
                </p:tgtEl>
              </p:cMediaNode>
            </p:audio>
          </p:childTnLst>
        </p:cTn>
      </p:par>
    </p:tnLst>
    <p:bldLst>
      <p:bldP spid="38" grpId="0" animBg="1"/>
      <p:bldP spid="38" grpId="1" animBg="1"/>
      <p:bldP spid="55" grpId="0"/>
      <p:bldP spid="55" grpId="1"/>
      <p:bldP spid="55" grpId="2"/>
      <p:bldP spid="56" grpId="0"/>
      <p:bldP spid="56" grpId="1"/>
      <p:bldP spid="56" grpId="2"/>
      <p:bldP spid="57" grpId="0"/>
      <p:bldP spid="57" grpId="1"/>
      <p:bldP spid="57" grpId="2"/>
      <p:bldP spid="58" grpId="0"/>
      <p:bldP spid="58" grpId="1"/>
      <p:bldP spid="58" grpId="2"/>
      <p:bldP spid="59" grpId="0"/>
      <p:bldP spid="59" grpId="1"/>
      <p:bldP spid="59" grpId="2"/>
      <p:bldP spid="60" grpId="0"/>
      <p:bldP spid="60" grpId="1"/>
      <p:bldP spid="60" grpId="2"/>
      <p:bldP spid="61" grpId="0"/>
      <p:bldP spid="61" grpId="1"/>
      <p:bldGraphic spid="20" grpId="0">
        <p:bldAsOne/>
      </p:bldGraphic>
      <p:bldGraphic spid="20" grpId="1">
        <p:bldAsOne/>
      </p:bldGraphic>
      <p:bldGraphic spid="21" grpId="0">
        <p:bldAsOne/>
      </p:bldGraphic>
      <p:bldGraphic spid="21" grpId="1">
        <p:bldAsOne/>
      </p:bldGraphic>
      <p:bldGraphic spid="21" grpId="2">
        <p:bldAsOne/>
      </p:bldGraphic>
      <p:bldGraphic spid="22" grpId="0">
        <p:bldAsOne/>
      </p:bldGraphic>
      <p:bldGraphic spid="22" grpId="1">
        <p:bldAsOne/>
      </p:bldGraphic>
      <p:bldGraphic spid="22" grpId="2">
        <p:bldAsOne/>
      </p:bldGraphic>
      <p:bldGraphic spid="23" grpId="0">
        <p:bldAsOne/>
      </p:bldGraphic>
      <p:bldGraphic spid="23" grpId="1">
        <p:bldAsOne/>
      </p:bldGraphic>
      <p:bldGraphic spid="23" grpId="2">
        <p:bldAsOne/>
      </p:bldGraphic>
      <p:bldGraphic spid="24" grpId="0">
        <p:bldAsOne/>
      </p:bldGraphic>
      <p:bldGraphic spid="24" grpId="1">
        <p:bldAsOne/>
      </p:bldGraphic>
      <p:bldGraphic spid="24" grpId="2">
        <p:bldAsOne/>
      </p:bldGraphic>
      <p:bldGraphic spid="25" grpId="0">
        <p:bldAsOne/>
      </p:bldGraphic>
      <p:bldGraphic spid="25" grpId="1">
        <p:bldAsOne/>
      </p:bldGraphic>
      <p:bldGraphic spid="25" grpId="2">
        <p:bldAsOne/>
      </p:bldGraphic>
      <p:bldGraphic spid="26" grpId="0">
        <p:bldAsOne/>
      </p:bldGraphic>
      <p:bldGraphic spid="26" grpId="1">
        <p:bldAsOne/>
      </p:bldGraphic>
      <p:bldGraphic spid="26" grpId="2">
        <p:bldAsOne/>
      </p:bldGraphic>
      <p:bldGraphic spid="27" grpId="0">
        <p:bldAsOne/>
      </p:bldGraphic>
      <p:bldGraphic spid="27" grpId="1">
        <p:bldAsOne/>
      </p:bldGraphic>
      <p:bldGraphic spid="28" grpId="0">
        <p:bldAsOne/>
      </p:bldGraphic>
      <p:bldGraphic spid="28" grpId="1">
        <p:bldAsOne/>
      </p:bldGraphic>
      <p:bldGraphic spid="29" grpId="0">
        <p:bldAsOne/>
      </p:bldGraphic>
      <p:bldGraphic spid="29" grpId="1">
        <p:bldAsOne/>
      </p:bldGraphic>
      <p:bldGraphic spid="30" grpId="0">
        <p:bldAsOne/>
      </p:bldGraphic>
      <p:bldGraphic spid="30" grpId="1">
        <p:bldAsOne/>
      </p:bldGraphic>
      <p:bldGraphic spid="31" grpId="0">
        <p:bldAsOne/>
      </p:bldGraphic>
      <p:bldGraphic spid="31" grpId="1">
        <p:bldAsOne/>
      </p:bldGraphic>
      <p:bldGraphic spid="33" grpId="0">
        <p:bldAsOne/>
      </p:bldGraphic>
      <p:bldGraphic spid="33" grpId="1">
        <p:bldAsOne/>
      </p:bldGraphic>
      <p:bldGraphic spid="34" grpId="0">
        <p:bldAsOne/>
      </p:bldGraphic>
      <p:bldGraphic spid="34" grpId="1">
        <p:bldAsOne/>
      </p:bldGraphic>
      <p:bldGraphic spid="35" grpId="0">
        <p:bldAsOne/>
      </p:bldGraphic>
      <p:bldGraphic spid="35" grpId="1">
        <p:bldAsOne/>
      </p:bldGraphic>
      <p:bldGraphic spid="36" grpId="0">
        <p:bldAsOne/>
      </p:bldGraphic>
      <p:bldGraphic spid="36" grpId="1">
        <p:bldAsOne/>
      </p:bldGraphic>
      <p:bldGraphic spid="37" grpId="0">
        <p:bldAsOne/>
      </p:bldGraphic>
      <p:bldGraphic spid="37" grpId="1">
        <p:bldAsOne/>
      </p:bldGraphic>
      <p:bldGraphic spid="39" grpId="0">
        <p:bldAsOne/>
      </p:bldGraphic>
      <p:bldGraphic spid="39" grpId="1">
        <p:bldAsOne/>
      </p:bldGraphic>
      <p:bldGraphic spid="40" grpId="0">
        <p:bldAsOne/>
      </p:bldGraphic>
      <p:bldGraphic spid="40" grpId="1">
        <p:bldAsOne/>
      </p:bldGraphic>
      <p:bldGraphic spid="41" grpId="0">
        <p:bldAsOne/>
      </p:bldGraphic>
      <p:bldGraphic spid="41" grpId="1">
        <p:bldAsOne/>
      </p:bldGraphic>
      <p:bldGraphic spid="42" grpId="0">
        <p:bldAsOne/>
      </p:bldGraphic>
      <p:bldGraphic spid="42" grpId="1">
        <p:bldAsOne/>
      </p:bldGraphic>
      <p:bldGraphic spid="43" grpId="0">
        <p:bldAsOne/>
      </p:bldGraphic>
      <p:bldGraphic spid="43" grpId="1">
        <p:bldAsOne/>
      </p:bldGraphic>
      <p:bldGraphic spid="44" grpId="0">
        <p:bldAsOne/>
      </p:bldGraphic>
      <p:bldGraphic spid="44" grpId="1">
        <p:bldAsOne/>
      </p:bldGraphic>
      <p:bldGraphic spid="46" grpId="0">
        <p:bldAsOne/>
      </p:bldGraphic>
      <p:bldGraphic spid="46" grpId="1">
        <p:bldAsOne/>
      </p:bldGraphic>
      <p:bldGraphic spid="47" grpId="0">
        <p:bldAsOne/>
      </p:bldGraphic>
      <p:bldGraphic spid="47" grpId="1">
        <p:bldAsOne/>
      </p:bldGraphic>
      <p:bldGraphic spid="48" grpId="0">
        <p:bldAsOne/>
      </p:bldGraphic>
      <p:bldGraphic spid="48" grpId="1">
        <p:bldAsOne/>
      </p:bldGraphic>
      <p:bldGraphic spid="50" grpId="0">
        <p:bldAsOne/>
      </p:bldGraphic>
      <p:bldGraphic spid="50" grpId="1">
        <p:bldAsOne/>
      </p:bldGraphic>
      <p:bldGraphic spid="65" grpId="0">
        <p:bldAsOne/>
      </p:bldGraphic>
      <p:bldGraphic spid="65" grpId="1">
        <p:bldAsOne/>
      </p:bldGraphic>
      <p:bldP spid="66" grpId="0"/>
      <p:bldP spid="66" grpId="1"/>
      <p:bldP spid="67" grpId="0"/>
      <p:bldP spid="67" grpId="1"/>
      <p:bldP spid="68" grpId="0"/>
      <p:bldP spid="68" grpId="1"/>
      <p:bldP spid="69" grpId="0" animBg="1"/>
      <p:bldP spid="70" grpId="0" animBg="1"/>
      <p:bldP spid="70" grpId="1"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1BD390-4059-4544-9EAF-F1C45EF72A28}"/>
              </a:ext>
            </a:extLst>
          </p:cNvPr>
          <p:cNvSpPr txBox="1"/>
          <p:nvPr/>
        </p:nvSpPr>
        <p:spPr>
          <a:xfrm>
            <a:off x="647700" y="1657350"/>
            <a:ext cx="7848600" cy="2246769"/>
          </a:xfrm>
          <a:prstGeom prst="rect">
            <a:avLst/>
          </a:prstGeom>
          <a:noFill/>
        </p:spPr>
        <p:txBody>
          <a:bodyPr wrap="square" rtlCol="0">
            <a:spAutoFit/>
          </a:bodyPr>
          <a:lstStyle/>
          <a:p>
            <a:pPr marL="228600" lvl="2" indent="-228600">
              <a:spcBef>
                <a:spcPts val="1200"/>
              </a:spcBef>
              <a:buFont typeface="Arial" panose="020B0604020202020204" pitchFamily="34" charset="0"/>
              <a:buChar char="•"/>
              <a:defRPr/>
            </a:pPr>
            <a:r>
              <a:rPr lang="en-US" sz="2400" b="1" dirty="0">
                <a:solidFill>
                  <a:srgbClr val="737300">
                    <a:lumMod val="20000"/>
                    <a:lumOff val="80000"/>
                  </a:srgbClr>
                </a:solidFill>
                <a:effectLst>
                  <a:outerShdw blurRad="38100" dist="38100" dir="2700000" algn="tl">
                    <a:srgbClr val="000000">
                      <a:alpha val="43137"/>
                    </a:srgbClr>
                  </a:outerShdw>
                </a:effectLst>
              </a:rPr>
              <a:t>Six billion people living in energy poverty need secure energy to live better lives. Net Zero Poverty!</a:t>
            </a:r>
          </a:p>
          <a:p>
            <a:pPr marL="228600" lvl="2" indent="-228600">
              <a:spcBef>
                <a:spcPts val="1200"/>
              </a:spcBef>
              <a:buFont typeface="Arial" panose="020B0604020202020204" pitchFamily="34" charset="0"/>
              <a:buChar char="•"/>
              <a:defRPr/>
            </a:pPr>
            <a:r>
              <a:rPr lang="en-US" sz="2400" b="1" dirty="0">
                <a:solidFill>
                  <a:srgbClr val="737300">
                    <a:lumMod val="20000"/>
                    <a:lumOff val="80000"/>
                  </a:srgbClr>
                </a:solidFill>
                <a:effectLst>
                  <a:outerShdw blurRad="38100" dist="38100" dir="2700000" algn="tl">
                    <a:srgbClr val="000000">
                      <a:alpha val="43137"/>
                    </a:srgbClr>
                  </a:outerShdw>
                </a:effectLst>
              </a:rPr>
              <a:t>Energy optionality is vital; end the false  competition between energy sources.</a:t>
            </a:r>
          </a:p>
          <a:p>
            <a:pPr marL="228600" lvl="2" indent="-228600">
              <a:spcBef>
                <a:spcPts val="1200"/>
              </a:spcBef>
              <a:buFont typeface="Arial" panose="020B0604020202020204" pitchFamily="34" charset="0"/>
              <a:buChar char="•"/>
              <a:defRPr/>
            </a:pPr>
            <a:r>
              <a:rPr lang="en-US" sz="2400" b="1" dirty="0">
                <a:solidFill>
                  <a:srgbClr val="737300">
                    <a:lumMod val="20000"/>
                    <a:lumOff val="80000"/>
                  </a:srgbClr>
                </a:solidFill>
                <a:effectLst>
                  <a:outerShdw blurRad="38100" dist="38100" dir="2700000" algn="tl">
                    <a:srgbClr val="000000">
                      <a:alpha val="43137"/>
                    </a:srgbClr>
                  </a:outerShdw>
                </a:effectLst>
              </a:rPr>
              <a:t>All forms of energy have benefits and impacts.</a:t>
            </a:r>
          </a:p>
        </p:txBody>
      </p:sp>
      <p:sp>
        <p:nvSpPr>
          <p:cNvPr id="23" name="Title 2">
            <a:extLst>
              <a:ext uri="{FF2B5EF4-FFF2-40B4-BE49-F238E27FC236}">
                <a16:creationId xmlns:a16="http://schemas.microsoft.com/office/drawing/2014/main" id="{67FB28CE-97FA-4013-9B3C-1ECC700068F5}"/>
              </a:ext>
            </a:extLst>
          </p:cNvPr>
          <p:cNvSpPr txBox="1">
            <a:spLocks/>
          </p:cNvSpPr>
          <p:nvPr/>
        </p:nvSpPr>
        <p:spPr>
          <a:xfrm>
            <a:off x="876300" y="285750"/>
            <a:ext cx="7391400" cy="708606"/>
          </a:xfrm>
          <a:prstGeom prst="rect">
            <a:avLst/>
          </a:prstGeom>
          <a:noFill/>
          <a:ln w="9525">
            <a:noFill/>
            <a:miter lim="800000"/>
            <a:headEnd/>
            <a:tailEnd/>
          </a:ln>
          <a:effectLst/>
        </p:spPr>
        <p:txBody>
          <a:bodyPr anchor="b" anchorCtr="1"/>
          <a:lst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ts val="1200"/>
              </a:spcBef>
              <a:spcAft>
                <a:spcPct val="0"/>
              </a:spcAft>
              <a:buClrTx/>
              <a:buSzTx/>
              <a:buFontTx/>
              <a:buNone/>
              <a:tabLst/>
              <a:defRPr/>
            </a:pPr>
            <a:r>
              <a:rPr kumimoji="0" lang="en-US" b="1" u="none" kern="1200" cap="small" spc="0" normalizeH="0" noProof="0" dirty="0">
                <a:ln>
                  <a:noFill/>
                </a:ln>
                <a:solidFill>
                  <a:schemeClr val="accent2">
                    <a:lumMod val="20000"/>
                    <a:lumOff val="80000"/>
                  </a:schemeClr>
                </a:solidFill>
                <a:effectLst>
                  <a:outerShdw blurRad="38100" dist="38100" dir="2700000" algn="tl">
                    <a:srgbClr val="000000"/>
                  </a:outerShdw>
                </a:effectLst>
                <a:uLnTx/>
                <a:uFillTx/>
                <a:latin typeface="Arial"/>
                <a:ea typeface="+mj-ea"/>
                <a:cs typeface="+mj-cs"/>
              </a:rPr>
              <a:t>Key Points</a:t>
            </a:r>
          </a:p>
        </p:txBody>
      </p:sp>
      <p:pic>
        <p:nvPicPr>
          <p:cNvPr id="3" name="Audio 2">
            <a:hlinkClick r:id="" action="ppaction://media"/>
            <a:extLst>
              <a:ext uri="{FF2B5EF4-FFF2-40B4-BE49-F238E27FC236}">
                <a16:creationId xmlns:a16="http://schemas.microsoft.com/office/drawing/2014/main" id="{D3039B30-99B4-436A-BDAF-4F596CEDE9B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1942137597"/>
      </p:ext>
    </p:extLst>
  </p:cSld>
  <p:clrMapOvr>
    <a:masterClrMapping/>
  </p:clrMapOvr>
  <mc:AlternateContent xmlns:mc="http://schemas.openxmlformats.org/markup-compatibility/2006" xmlns:p14="http://schemas.microsoft.com/office/powerpoint/2010/main">
    <mc:Choice Requires="p14">
      <p:transition spd="med" p14:dur="700" advTm="29204">
        <p:fade/>
      </p:transition>
    </mc:Choice>
    <mc:Fallback xmlns="">
      <p:transition spd="med" advTm="2920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wipe(left)">
                                      <p:cBhvr>
                                        <p:cTn id="11" dur="1000"/>
                                        <p:tgtEl>
                                          <p:spTgt spid="2">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2">
                                            <p:txEl>
                                              <p:pRg st="1" end="1"/>
                                            </p:txEl>
                                          </p:spTgt>
                                        </p:tgtEl>
                                        <p:attrNameLst>
                                          <p:attrName>style.visibility</p:attrName>
                                        </p:attrNameLst>
                                      </p:cBhvr>
                                      <p:to>
                                        <p:strVal val="visible"/>
                                      </p:to>
                                    </p:set>
                                    <p:animEffect transition="in" filter="wipe(left)">
                                      <p:cBhvr>
                                        <p:cTn id="16" dur="1000"/>
                                        <p:tgtEl>
                                          <p:spTgt spid="2">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wipe(left)">
                                      <p:cBhvr>
                                        <p:cTn id="21" dur="10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3"/>
                </p:tgtEl>
              </p:cMediaNode>
            </p:audio>
          </p:childTnLst>
        </p:cTn>
      </p:par>
    </p:tnLst>
    <p:bldLst>
      <p:bldP spid="2"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1BD390-4059-4544-9EAF-F1C45EF72A28}"/>
              </a:ext>
            </a:extLst>
          </p:cNvPr>
          <p:cNvSpPr txBox="1"/>
          <p:nvPr/>
        </p:nvSpPr>
        <p:spPr>
          <a:xfrm>
            <a:off x="685799" y="1413629"/>
            <a:ext cx="7772401" cy="3139321"/>
          </a:xfrm>
          <a:prstGeom prst="rect">
            <a:avLst/>
          </a:prstGeom>
          <a:noFill/>
        </p:spPr>
        <p:txBody>
          <a:bodyPr wrap="square" rtlCol="0">
            <a:spAutoFit/>
          </a:bodyPr>
          <a:lstStyle/>
          <a:p>
            <a:pPr marL="228600" lvl="2" indent="-228600">
              <a:spcBef>
                <a:spcPts val="1200"/>
              </a:spcBef>
              <a:buFont typeface="Arial" panose="020B0604020202020204" pitchFamily="34" charset="0"/>
              <a:buChar char="•"/>
              <a:defRPr/>
            </a:pPr>
            <a:r>
              <a:rPr lang="en-US" sz="2800" b="1" dirty="0">
                <a:solidFill>
                  <a:srgbClr val="737300">
                    <a:lumMod val="20000"/>
                    <a:lumOff val="80000"/>
                  </a:srgbClr>
                </a:solidFill>
                <a:effectLst>
                  <a:outerShdw blurRad="38100" dist="38100" dir="2700000" algn="tl">
                    <a:srgbClr val="000000">
                      <a:alpha val="43137"/>
                    </a:srgbClr>
                  </a:outerShdw>
                </a:effectLst>
              </a:rPr>
              <a:t>No one owns the truth, we can only seek it</a:t>
            </a:r>
          </a:p>
          <a:p>
            <a:pPr marL="228600" lvl="2" indent="-228600">
              <a:spcBef>
                <a:spcPts val="1200"/>
              </a:spcBef>
              <a:buFont typeface="Arial" panose="020B0604020202020204" pitchFamily="34" charset="0"/>
              <a:buChar char="•"/>
              <a:defRPr/>
            </a:pPr>
            <a:r>
              <a:rPr lang="en-US" sz="2800" b="1" dirty="0">
                <a:solidFill>
                  <a:srgbClr val="737300">
                    <a:lumMod val="20000"/>
                    <a:lumOff val="80000"/>
                  </a:srgbClr>
                </a:solidFill>
                <a:effectLst>
                  <a:outerShdw blurRad="38100" dist="38100" dir="2700000" algn="tl">
                    <a:srgbClr val="000000">
                      <a:alpha val="43137"/>
                    </a:srgbClr>
                  </a:outerShdw>
                </a:effectLst>
              </a:rPr>
              <a:t>Shaming is destructive; civil dialog is vital</a:t>
            </a:r>
          </a:p>
          <a:p>
            <a:pPr marL="228600" lvl="2" indent="-228600">
              <a:spcBef>
                <a:spcPts val="1200"/>
              </a:spcBef>
              <a:buFont typeface="Arial" panose="020B0604020202020204" pitchFamily="34" charset="0"/>
              <a:buChar char="•"/>
              <a:defRPr/>
            </a:pPr>
            <a:r>
              <a:rPr lang="en-US" sz="2800" b="1" dirty="0">
                <a:solidFill>
                  <a:srgbClr val="737300">
                    <a:lumMod val="20000"/>
                    <a:lumOff val="80000"/>
                  </a:srgbClr>
                </a:solidFill>
                <a:effectLst>
                  <a:outerShdw blurRad="38100" dist="38100" dir="2700000" algn="tl">
                    <a:srgbClr val="000000">
                      <a:alpha val="43137"/>
                    </a:srgbClr>
                  </a:outerShdw>
                </a:effectLst>
              </a:rPr>
              <a:t>We must balance energy, economic and climate security</a:t>
            </a:r>
          </a:p>
          <a:p>
            <a:pPr marL="228600" lvl="2" indent="-228600">
              <a:spcBef>
                <a:spcPts val="1200"/>
              </a:spcBef>
              <a:buFont typeface="Arial" panose="020B0604020202020204" pitchFamily="34" charset="0"/>
              <a:buChar char="•"/>
              <a:defRPr/>
            </a:pPr>
            <a:r>
              <a:rPr lang="en-US" sz="2800" b="1" dirty="0">
                <a:solidFill>
                  <a:srgbClr val="737300">
                    <a:lumMod val="20000"/>
                    <a:lumOff val="80000"/>
                  </a:srgbClr>
                </a:solidFill>
                <a:effectLst>
                  <a:outerShdw blurRad="38100" dist="38100" dir="2700000" algn="tl">
                    <a:srgbClr val="000000">
                      <a:alpha val="43137"/>
                    </a:srgbClr>
                  </a:outerShdw>
                </a:effectLst>
              </a:rPr>
              <a:t>The energy sustainability challenge is not simple, but it is solvable!</a:t>
            </a:r>
          </a:p>
        </p:txBody>
      </p:sp>
      <p:sp>
        <p:nvSpPr>
          <p:cNvPr id="23" name="Title 2">
            <a:extLst>
              <a:ext uri="{FF2B5EF4-FFF2-40B4-BE49-F238E27FC236}">
                <a16:creationId xmlns:a16="http://schemas.microsoft.com/office/drawing/2014/main" id="{67FB28CE-97FA-4013-9B3C-1ECC700068F5}"/>
              </a:ext>
            </a:extLst>
          </p:cNvPr>
          <p:cNvSpPr txBox="1">
            <a:spLocks/>
          </p:cNvSpPr>
          <p:nvPr/>
        </p:nvSpPr>
        <p:spPr>
          <a:xfrm>
            <a:off x="876300" y="186744"/>
            <a:ext cx="7391400" cy="887822"/>
          </a:xfrm>
          <a:prstGeom prst="rect">
            <a:avLst/>
          </a:prstGeom>
          <a:noFill/>
          <a:ln w="9525">
            <a:noFill/>
            <a:miter lim="800000"/>
            <a:headEnd/>
            <a:tailEnd/>
          </a:ln>
          <a:effectLst/>
        </p:spPr>
        <p:txBody>
          <a:bodyPr anchor="b" anchorCtr="1"/>
          <a:lstStyle>
            <a:defPPr>
              <a:defRPr lang="en-US"/>
            </a:defPPr>
            <a:lvl1pPr marL="0" marR="0" lvl="0" indent="0" algn="ctr" defTabSz="914400" eaLnBrk="1" latinLnBrk="0" hangingPunct="1">
              <a:lnSpc>
                <a:spcPts val="2500"/>
              </a:lnSpc>
              <a:spcBef>
                <a:spcPts val="1200"/>
              </a:spcBef>
              <a:buClrTx/>
              <a:buSzTx/>
              <a:buFontTx/>
              <a:buNone/>
              <a:tabLst/>
              <a:defRPr kumimoji="0" sz="4400" b="1" u="none" cap="small" spc="0" normalizeH="0">
                <a:ln>
                  <a:noFill/>
                </a:ln>
                <a:solidFill>
                  <a:schemeClr val="accent2">
                    <a:lumMod val="20000"/>
                    <a:lumOff val="80000"/>
                  </a:schemeClr>
                </a:solidFill>
                <a:effectLst>
                  <a:outerShdw blurRad="38100" dist="38100" dir="2700000" algn="tl">
                    <a:srgbClr val="000000"/>
                  </a:outerShdw>
                </a:effectLst>
                <a:uLnTx/>
                <a:uFillTx/>
                <a:latin typeface="Arial"/>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r>
              <a:rPr lang="en-US" dirty="0"/>
              <a:t>Final Musings</a:t>
            </a:r>
          </a:p>
        </p:txBody>
      </p:sp>
      <p:pic>
        <p:nvPicPr>
          <p:cNvPr id="3" name="Audio 2">
            <a:hlinkClick r:id="" action="ppaction://media"/>
            <a:extLst>
              <a:ext uri="{FF2B5EF4-FFF2-40B4-BE49-F238E27FC236}">
                <a16:creationId xmlns:a16="http://schemas.microsoft.com/office/drawing/2014/main" id="{7B68A72F-5BC5-469A-84C9-24BD25C2B5E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3152456164"/>
      </p:ext>
    </p:extLst>
  </p:cSld>
  <p:clrMapOvr>
    <a:masterClrMapping/>
  </p:clrMapOvr>
  <mc:AlternateContent xmlns:mc="http://schemas.openxmlformats.org/markup-compatibility/2006" xmlns:p14="http://schemas.microsoft.com/office/powerpoint/2010/main">
    <mc:Choice Requires="p14">
      <p:transition spd="med" p14:dur="700" advTm="49147">
        <p:fade/>
      </p:transition>
    </mc:Choice>
    <mc:Fallback xmlns="">
      <p:transition spd="med" advTm="491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wipe(left)">
                                      <p:cBhvr>
                                        <p:cTn id="11" dur="1000"/>
                                        <p:tgtEl>
                                          <p:spTgt spid="2">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2">
                                            <p:txEl>
                                              <p:pRg st="1" end="1"/>
                                            </p:txEl>
                                          </p:spTgt>
                                        </p:tgtEl>
                                        <p:attrNameLst>
                                          <p:attrName>style.visibility</p:attrName>
                                        </p:attrNameLst>
                                      </p:cBhvr>
                                      <p:to>
                                        <p:strVal val="visible"/>
                                      </p:to>
                                    </p:set>
                                    <p:animEffect transition="in" filter="wipe(left)">
                                      <p:cBhvr>
                                        <p:cTn id="16" dur="1000"/>
                                        <p:tgtEl>
                                          <p:spTgt spid="2">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wipe(left)">
                                      <p:cBhvr>
                                        <p:cTn id="21" dur="1000"/>
                                        <p:tgtEl>
                                          <p:spTgt spid="2">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2">
                                            <p:txEl>
                                              <p:pRg st="3" end="3"/>
                                            </p:txEl>
                                          </p:spTgt>
                                        </p:tgtEl>
                                        <p:attrNameLst>
                                          <p:attrName>style.visibility</p:attrName>
                                        </p:attrNameLst>
                                      </p:cBhvr>
                                      <p:to>
                                        <p:strVal val="visible"/>
                                      </p:to>
                                    </p:set>
                                    <p:animEffect transition="in" filter="wipe(left)">
                                      <p:cBhvr>
                                        <p:cTn id="26" dur="10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3"/>
                </p:tgtEl>
              </p:cMediaNode>
            </p:audio>
          </p:childTnLst>
        </p:cTn>
      </p:par>
    </p:tnLst>
    <p:bldLst>
      <p:bldP spid="2"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bwMode="auto">
          <a:xfrm>
            <a:off x="0" y="0"/>
            <a:ext cx="9144000" cy="5153567"/>
          </a:xfrm>
          <a:prstGeom prst="rect">
            <a:avLst/>
          </a:prstGeom>
          <a:gradFill>
            <a:gsLst>
              <a:gs pos="0">
                <a:srgbClr val="00B050"/>
              </a:gs>
              <a:gs pos="0">
                <a:schemeClr val="accent4">
                  <a:lumMod val="75000"/>
                </a:schemeClr>
              </a:gs>
              <a:gs pos="100000">
                <a:schemeClr val="accent4">
                  <a:lumMod val="25000"/>
                </a:schemeClr>
              </a:gs>
            </a:gsLst>
            <a:lin ang="5400000" scaled="1"/>
          </a:gra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 name="Rectangle 1">
            <a:extLst>
              <a:ext uri="{FF2B5EF4-FFF2-40B4-BE49-F238E27FC236}">
                <a16:creationId xmlns:a16="http://schemas.microsoft.com/office/drawing/2014/main" id="{7923F04E-9264-2343-B7D9-373457B036AA}"/>
              </a:ext>
            </a:extLst>
          </p:cNvPr>
          <p:cNvSpPr/>
          <p:nvPr/>
        </p:nvSpPr>
        <p:spPr>
          <a:xfrm>
            <a:off x="790040" y="2467511"/>
            <a:ext cx="7563921" cy="1323439"/>
          </a:xfrm>
          <a:prstGeom prst="rect">
            <a:avLst/>
          </a:prstGeom>
          <a:noFill/>
          <a:ln w="9525" cap="flat" cmpd="sng" algn="ctr">
            <a:noFill/>
            <a:prstDash val="solid"/>
            <a:miter lim="800000"/>
            <a:headEnd/>
            <a:tailEnd/>
          </a:ln>
          <a:effectLst/>
        </p:spPr>
        <p:txBody>
          <a:bodyPr wrap="square">
            <a:spAutoFit/>
          </a:bodyPr>
          <a:lstStyle/>
          <a:p>
            <a:pPr marL="0" marR="0" lvl="0" indent="0" algn="ctr" defTabSz="914400" rtl="0" eaLnBrk="1" fontAlgn="base" latinLnBrk="0" hangingPunct="1">
              <a:lnSpc>
                <a:spcPct val="100000"/>
              </a:lnSpc>
              <a:spcBef>
                <a:spcPts val="0"/>
              </a:spcBef>
              <a:spcAft>
                <a:spcPts val="0"/>
              </a:spcAft>
              <a:buClr>
                <a:srgbClr val="FFCC66"/>
              </a:buClr>
              <a:buSzPct val="65000"/>
              <a:buFontTx/>
              <a:buNone/>
              <a:tabLst/>
              <a:defRPr/>
            </a:pPr>
            <a:r>
              <a:rPr kumimoji="0" lang="en-US" sz="4000" b="1" i="1" u="none" strike="noStrike" kern="1200" cap="none" spc="0" normalizeH="0" baseline="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Arial"/>
                <a:ea typeface="Times New Roman" panose="02020603050405020304" pitchFamily="18" charset="0"/>
                <a:cs typeface="Arial" panose="020B0604020202020204" pitchFamily="34" charset="0"/>
              </a:rPr>
              <a:t>Where Energy, Environment and Economy Converge</a:t>
            </a:r>
          </a:p>
        </p:txBody>
      </p:sp>
      <p:pic>
        <p:nvPicPr>
          <p:cNvPr id="4" name="Picture 3">
            <a:extLst>
              <a:ext uri="{FF2B5EF4-FFF2-40B4-BE49-F238E27FC236}">
                <a16:creationId xmlns:a16="http://schemas.microsoft.com/office/drawing/2014/main" id="{15B1BE3A-48C8-4C01-ADE5-260D1B1B2FB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828800" y="133350"/>
            <a:ext cx="5486400" cy="2317090"/>
          </a:xfrm>
          <a:prstGeom prst="rect">
            <a:avLst/>
          </a:prstGeom>
        </p:spPr>
      </p:pic>
      <p:sp>
        <p:nvSpPr>
          <p:cNvPr id="7" name="Rectangle 6">
            <a:extLst>
              <a:ext uri="{FF2B5EF4-FFF2-40B4-BE49-F238E27FC236}">
                <a16:creationId xmlns:a16="http://schemas.microsoft.com/office/drawing/2014/main" id="{8D694C7F-0663-47C8-81C3-90BFD2710D8B}"/>
              </a:ext>
            </a:extLst>
          </p:cNvPr>
          <p:cNvSpPr/>
          <p:nvPr/>
        </p:nvSpPr>
        <p:spPr>
          <a:xfrm>
            <a:off x="1404670" y="3870260"/>
            <a:ext cx="6334660" cy="830997"/>
          </a:xfrm>
          <a:prstGeom prst="rect">
            <a:avLst/>
          </a:prstGeom>
          <a:noFill/>
          <a:ln w="9525" cap="flat" cmpd="sng" algn="ctr">
            <a:noFill/>
            <a:prstDash val="solid"/>
            <a:miter lim="800000"/>
            <a:headEnd/>
            <a:tailEnd/>
          </a:ln>
          <a:effectLst/>
        </p:spPr>
        <p:txBody>
          <a:bodyPr wrap="square">
            <a:spAutoFit/>
          </a:bodyPr>
          <a:lstStyle/>
          <a:p>
            <a:pPr marL="0" marR="0" lvl="0" indent="0" algn="l" defTabSz="914400" rtl="0" eaLnBrk="1" fontAlgn="base" latinLnBrk="0" hangingPunct="1">
              <a:lnSpc>
                <a:spcPct val="100000"/>
              </a:lnSpc>
              <a:spcBef>
                <a:spcPts val="0"/>
              </a:spcBef>
              <a:spcAft>
                <a:spcPts val="0"/>
              </a:spcAft>
              <a:buClrTx/>
              <a:buSzPct val="65000"/>
              <a:buFontTx/>
              <a:buNone/>
              <a:tabLst/>
              <a:defRPr/>
            </a:pPr>
            <a:r>
              <a:rPr kumimoji="0" lang="en-US" sz="48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a:ea typeface="Times New Roman" panose="02020603050405020304" pitchFamily="18" charset="0"/>
                <a:cs typeface="Arial" panose="020B0604020202020204" pitchFamily="34" charset="0"/>
              </a:rPr>
              <a:t>www.beg.utexas.edu</a:t>
            </a:r>
          </a:p>
        </p:txBody>
      </p:sp>
      <p:pic>
        <p:nvPicPr>
          <p:cNvPr id="3" name="Audio 2">
            <a:hlinkClick r:id="" action="ppaction://media"/>
            <a:extLst>
              <a:ext uri="{FF2B5EF4-FFF2-40B4-BE49-F238E27FC236}">
                <a16:creationId xmlns:a16="http://schemas.microsoft.com/office/drawing/2014/main" id="{3EC33A77-9FAE-49E6-AEBC-362EF156D93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4381500"/>
            <a:ext cx="609600" cy="609600"/>
          </a:xfrm>
          <a:prstGeom prst="rect">
            <a:avLst/>
          </a:prstGeom>
        </p:spPr>
      </p:pic>
    </p:spTree>
    <p:extLst>
      <p:ext uri="{BB962C8B-B14F-4D97-AF65-F5344CB8AC3E}">
        <p14:creationId xmlns:p14="http://schemas.microsoft.com/office/powerpoint/2010/main" val="2213686435"/>
      </p:ext>
    </p:extLst>
  </p:cSld>
  <p:clrMapOvr>
    <a:masterClrMapping/>
  </p:clrMapOvr>
  <mc:AlternateContent xmlns:mc="http://schemas.openxmlformats.org/markup-compatibility/2006" xmlns:p14="http://schemas.microsoft.com/office/powerpoint/2010/main">
    <mc:Choice Requires="p14">
      <p:transition spd="med" p14:dur="700" advTm="6870">
        <p:fade/>
      </p:transition>
    </mc:Choice>
    <mc:Fallback xmlns="">
      <p:transition spd="med" advTm="687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640832" y="3956893"/>
            <a:ext cx="7862336" cy="1053257"/>
            <a:chOff x="990600" y="3956893"/>
            <a:chExt cx="7862336" cy="1053257"/>
          </a:xfrm>
        </p:grpSpPr>
        <p:pic>
          <p:nvPicPr>
            <p:cNvPr id="17" name="Picture 1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90600" y="3956893"/>
              <a:ext cx="2229050" cy="1053257"/>
            </a:xfrm>
            <a:prstGeom prst="rect">
              <a:avLst/>
            </a:prstGeom>
          </p:spPr>
        </p:pic>
        <p:sp>
          <p:nvSpPr>
            <p:cNvPr id="19" name="Rectangle 18"/>
            <p:cNvSpPr/>
            <p:nvPr/>
          </p:nvSpPr>
          <p:spPr>
            <a:xfrm>
              <a:off x="3747536" y="4083412"/>
              <a:ext cx="5105400" cy="738664"/>
            </a:xfrm>
            <a:prstGeom prst="rect">
              <a:avLst/>
            </a:prstGeom>
          </p:spPr>
          <p:txBody>
            <a:bodyPr wrap="square">
              <a:spAutoFit/>
            </a:bodyPr>
            <a:lstStyle/>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For financial interests of Scott Tinker see</a:t>
              </a:r>
            </a:p>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http://www.beg.utexas.edu/people/scott-tinker </a:t>
              </a:r>
            </a:p>
          </p:txBody>
        </p:sp>
      </p:grpSp>
      <p:sp>
        <p:nvSpPr>
          <p:cNvPr id="4" name="Rectangle 3"/>
          <p:cNvSpPr/>
          <p:nvPr/>
        </p:nvSpPr>
        <p:spPr>
          <a:xfrm>
            <a:off x="990600" y="2000250"/>
            <a:ext cx="7162800" cy="114300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en-US" sz="54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https://Switchon.org </a:t>
            </a:r>
          </a:p>
        </p:txBody>
      </p:sp>
      <p:sp>
        <p:nvSpPr>
          <p:cNvPr id="18" name="Rectangle 17"/>
          <p:cNvSpPr/>
          <p:nvPr/>
        </p:nvSpPr>
        <p:spPr>
          <a:xfrm>
            <a:off x="853816" y="285750"/>
            <a:ext cx="7436368" cy="1077218"/>
          </a:xfrm>
          <a:prstGeom prst="rect">
            <a:avLst/>
          </a:prstGeom>
        </p:spPr>
        <p:txBody>
          <a:bodyPr wrap="square">
            <a:spAutoFit/>
          </a:bodyPr>
          <a:lstStyle/>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en-US" sz="3600" b="1" i="0" u="none" strike="noStrike" kern="1200" cap="small" spc="0" normalizeH="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Switch Energy Alliance</a:t>
            </a:r>
          </a:p>
          <a:p>
            <a:pPr marL="0" marR="0" lvl="0" indent="0" algn="ctr" defTabSz="914400" rtl="0" eaLnBrk="1" fontAlgn="base" latinLnBrk="0" hangingPunct="1">
              <a:lnSpc>
                <a:spcPct val="100000"/>
              </a:lnSpc>
              <a:spcBef>
                <a:spcPts val="0"/>
              </a:spcBef>
              <a:spcAft>
                <a:spcPts val="0"/>
              </a:spcAft>
              <a:buClr>
                <a:srgbClr val="FFCC66"/>
              </a:buClr>
              <a:buSzPct val="65000"/>
              <a:buFontTx/>
              <a:buNone/>
              <a:tabLst/>
              <a:defRPr/>
            </a:pPr>
            <a:r>
              <a:rPr kumimoji="0" lang="en-US" sz="2800" b="1" u="none" strike="noStrike" kern="1200" cap="small" spc="0" normalizeH="0" noProof="0" dirty="0">
                <a:ln>
                  <a:noFill/>
                </a:ln>
                <a:solidFill>
                  <a:srgbClr val="CCFFCC"/>
                </a:solidFill>
                <a:effectLst>
                  <a:outerShdw blurRad="38100" dist="38100" dir="2700000" algn="tl">
                    <a:srgbClr val="000000">
                      <a:alpha val="43137"/>
                    </a:srgbClr>
                  </a:outerShdw>
                </a:effectLst>
                <a:uLnTx/>
                <a:uFillTx/>
                <a:latin typeface="Arial"/>
                <a:ea typeface="Times New Roman" panose="02020603050405020304" pitchFamily="18" charset="0"/>
                <a:cs typeface="Arial" panose="020B0604020202020204" pitchFamily="34" charset="0"/>
              </a:rPr>
              <a:t>Inspire an Energy Educated Future</a:t>
            </a:r>
          </a:p>
        </p:txBody>
      </p:sp>
      <p:pic>
        <p:nvPicPr>
          <p:cNvPr id="3" name="Audio 2">
            <a:hlinkClick r:id="" action="ppaction://media"/>
            <a:extLst>
              <a:ext uri="{FF2B5EF4-FFF2-40B4-BE49-F238E27FC236}">
                <a16:creationId xmlns:a16="http://schemas.microsoft.com/office/drawing/2014/main" id="{DFC94404-F370-4314-AF20-0877A945467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4381500"/>
            <a:ext cx="609600" cy="609600"/>
          </a:xfrm>
          <a:prstGeom prst="rect">
            <a:avLst/>
          </a:prstGeom>
        </p:spPr>
      </p:pic>
    </p:spTree>
    <p:extLst>
      <p:ext uri="{BB962C8B-B14F-4D97-AF65-F5344CB8AC3E}">
        <p14:creationId xmlns:p14="http://schemas.microsoft.com/office/powerpoint/2010/main" val="8014350"/>
      </p:ext>
    </p:extLst>
  </p:cSld>
  <p:clrMapOvr>
    <a:masterClrMapping/>
  </p:clrMapOvr>
  <mc:AlternateContent xmlns:mc="http://schemas.openxmlformats.org/markup-compatibility/2006" xmlns:p14="http://schemas.microsoft.com/office/powerpoint/2010/main">
    <mc:Choice Requires="p14">
      <p:transition spd="med" p14:dur="700" advTm="11177">
        <p:fade/>
      </p:transition>
    </mc:Choice>
    <mc:Fallback xmlns="">
      <p:transition spd="med" advTm="111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8613" y="285750"/>
            <a:ext cx="8486775" cy="114300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4000" b="1" i="0" u="none" strike="noStrike" kern="1200" cap="small" spc="0" normalizeH="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TEDx The Dual Challenge</a:t>
            </a:r>
            <a:r>
              <a:rPr kumimoji="0" lang="en-US" sz="2800" b="1" i="0" u="none" strike="noStrike" kern="1200" cap="small" spc="0" normalizeH="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3200" b="1" u="none" strike="noStrike" kern="1200" cap="small" spc="0" normalizeH="0" noProof="0" dirty="0">
                <a:ln>
                  <a:noFill/>
                </a:ln>
                <a:solidFill>
                  <a:srgbClr val="CCFFCC"/>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Energy and Environment</a:t>
            </a:r>
            <a:endParaRPr kumimoji="0" lang="en-US" sz="4400" b="1" u="none" strike="noStrike" kern="1200" cap="small" spc="0" normalizeH="0" noProof="0" dirty="0">
              <a:ln>
                <a:noFill/>
              </a:ln>
              <a:solidFill>
                <a:srgbClr val="CCFFCC"/>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F3803CB6-1C5F-4239-83E2-95CDA417000B}"/>
              </a:ext>
            </a:extLst>
          </p:cNvPr>
          <p:cNvPicPr>
            <a:picLocks noChangeAspect="1"/>
          </p:cNvPicPr>
          <p:nvPr/>
        </p:nvPicPr>
        <p:blipFill>
          <a:blip r:embed="rId5"/>
          <a:stretch>
            <a:fillRect/>
          </a:stretch>
        </p:blipFill>
        <p:spPr>
          <a:xfrm>
            <a:off x="328613" y="1628263"/>
            <a:ext cx="8486775" cy="2581766"/>
          </a:xfrm>
          <a:prstGeom prst="rect">
            <a:avLst/>
          </a:prstGeom>
          <a:effectLst>
            <a:outerShdw blurRad="50800" dist="38100" dir="2700000" algn="tl" rotWithShape="0">
              <a:prstClr val="black">
                <a:alpha val="40000"/>
              </a:prstClr>
            </a:outerShdw>
          </a:effectLst>
        </p:spPr>
      </p:pic>
      <p:sp>
        <p:nvSpPr>
          <p:cNvPr id="9" name="Rectangle 8">
            <a:extLst>
              <a:ext uri="{FF2B5EF4-FFF2-40B4-BE49-F238E27FC236}">
                <a16:creationId xmlns:a16="http://schemas.microsoft.com/office/drawing/2014/main" id="{AFB0E832-ADAB-4DA3-B2C2-5CDA79270025}"/>
              </a:ext>
            </a:extLst>
          </p:cNvPr>
          <p:cNvSpPr/>
          <p:nvPr/>
        </p:nvSpPr>
        <p:spPr>
          <a:xfrm>
            <a:off x="223989" y="4428868"/>
            <a:ext cx="8696023" cy="523220"/>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https://www.youtube.com/watch?v=hnT-PYHaSxA</a:t>
            </a:r>
          </a:p>
        </p:txBody>
      </p:sp>
      <p:pic>
        <p:nvPicPr>
          <p:cNvPr id="2" name="Audio 1">
            <a:hlinkClick r:id="" action="ppaction://media"/>
            <a:extLst>
              <a:ext uri="{FF2B5EF4-FFF2-40B4-BE49-F238E27FC236}">
                <a16:creationId xmlns:a16="http://schemas.microsoft.com/office/drawing/2014/main" id="{72F329D2-83A4-4CD6-83B0-0171D5A333B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4381500"/>
            <a:ext cx="609600" cy="609600"/>
          </a:xfrm>
          <a:prstGeom prst="rect">
            <a:avLst/>
          </a:prstGeom>
        </p:spPr>
      </p:pic>
    </p:spTree>
    <p:extLst>
      <p:ext uri="{BB962C8B-B14F-4D97-AF65-F5344CB8AC3E}">
        <p14:creationId xmlns:p14="http://schemas.microsoft.com/office/powerpoint/2010/main" val="166336749"/>
      </p:ext>
    </p:extLst>
  </p:cSld>
  <p:clrMapOvr>
    <a:masterClrMapping/>
  </p:clrMapOvr>
  <mc:AlternateContent xmlns:mc="http://schemas.openxmlformats.org/markup-compatibility/2006" xmlns:p14="http://schemas.microsoft.com/office/powerpoint/2010/main">
    <mc:Choice Requires="p14">
      <p:transition spd="med" p14:dur="700" advTm="6298">
        <p:fade/>
      </p:transition>
    </mc:Choice>
    <mc:Fallback xmlns="">
      <p:transition spd="med" advTm="629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8613" y="57150"/>
            <a:ext cx="8486775" cy="114300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4000" b="1" u="none" strike="noStrike" kern="1200" cap="small" spc="0" normalizeH="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Energy Switch on PBS</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400" b="1" u="none" strike="noStrike" kern="1200" cap="small" spc="0" normalizeH="0" noProof="0" dirty="0">
                <a:ln>
                  <a:noFill/>
                </a:ln>
                <a:solidFill>
                  <a:srgbClr val="CCFFCC"/>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An Energy and Climate Talk Show</a:t>
            </a:r>
          </a:p>
        </p:txBody>
      </p:sp>
      <p:pic>
        <p:nvPicPr>
          <p:cNvPr id="3" name="Picture 2">
            <a:extLst>
              <a:ext uri="{FF2B5EF4-FFF2-40B4-BE49-F238E27FC236}">
                <a16:creationId xmlns:a16="http://schemas.microsoft.com/office/drawing/2014/main" id="{5297248E-8640-48CA-A8BD-13E29092F6BE}"/>
              </a:ext>
            </a:extLst>
          </p:cNvPr>
          <p:cNvPicPr>
            <a:picLocks noChangeAspect="1"/>
          </p:cNvPicPr>
          <p:nvPr/>
        </p:nvPicPr>
        <p:blipFill>
          <a:blip r:embed="rId6"/>
          <a:stretch>
            <a:fillRect/>
          </a:stretch>
        </p:blipFill>
        <p:spPr>
          <a:xfrm>
            <a:off x="1219200" y="1352550"/>
            <a:ext cx="6705600" cy="3593635"/>
          </a:xfrm>
          <a:prstGeom prst="rect">
            <a:avLst/>
          </a:prstGeom>
        </p:spPr>
      </p:pic>
      <p:pic>
        <p:nvPicPr>
          <p:cNvPr id="2050" name="Picture 2" descr="Screen Shot 2022-11-29 at 1.49.14 PM.png">
            <a:extLst>
              <a:ext uri="{FF2B5EF4-FFF2-40B4-BE49-F238E27FC236}">
                <a16:creationId xmlns:a16="http://schemas.microsoft.com/office/drawing/2014/main" id="{4337DB8D-AF4E-41EE-B11F-EEC28FB95F1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600" y="1184148"/>
            <a:ext cx="7162800" cy="3845710"/>
          </a:xfrm>
          <a:prstGeom prst="rect">
            <a:avLst/>
          </a:prstGeom>
          <a:noFill/>
          <a:ln>
            <a:no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a:extLst>
              <a:ext uri="{FF2B5EF4-FFF2-40B4-BE49-F238E27FC236}">
                <a16:creationId xmlns:a16="http://schemas.microsoft.com/office/drawing/2014/main" id="{D088AEB0-AC58-41A0-84EE-033768563B5B}"/>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82000" y="4381500"/>
            <a:ext cx="609600" cy="609600"/>
          </a:xfrm>
          <a:prstGeom prst="rect">
            <a:avLst/>
          </a:prstGeom>
        </p:spPr>
      </p:pic>
    </p:spTree>
    <p:custDataLst>
      <p:tags r:id="rId1"/>
    </p:custDataLst>
    <p:extLst>
      <p:ext uri="{BB962C8B-B14F-4D97-AF65-F5344CB8AC3E}">
        <p14:creationId xmlns:p14="http://schemas.microsoft.com/office/powerpoint/2010/main" val="2495261079"/>
      </p:ext>
    </p:extLst>
  </p:cSld>
  <p:clrMapOvr>
    <a:masterClrMapping/>
  </p:clrMapOvr>
  <mc:AlternateContent xmlns:mc="http://schemas.openxmlformats.org/markup-compatibility/2006" xmlns:p14="http://schemas.microsoft.com/office/powerpoint/2010/main">
    <mc:Choice Requires="p14">
      <p:transition spd="med" p14:dur="700" advTm="26834">
        <p:fade/>
      </p:transition>
    </mc:Choice>
    <mc:Fallback xmlns="">
      <p:transition spd="med" advTm="2683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animEffect transition="in" filter="fade">
                                      <p:cBhvr>
                                        <p:cTn id="11" dur="1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2"/>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No Lines"/>
          <p:cNvGrpSpPr/>
          <p:nvPr/>
        </p:nvGrpSpPr>
        <p:grpSpPr>
          <a:xfrm>
            <a:off x="2388648" y="2271191"/>
            <a:ext cx="54468" cy="60122"/>
            <a:chOff x="3672205" y="3330555"/>
            <a:chExt cx="61458" cy="67838"/>
          </a:xfrm>
        </p:grpSpPr>
        <p:sp>
          <p:nvSpPr>
            <p:cNvPr id="16" name="Oval 15"/>
            <p:cNvSpPr/>
            <p:nvPr/>
          </p:nvSpPr>
          <p:spPr>
            <a:xfrm>
              <a:off x="3672205" y="338010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Arial"/>
                <a:ea typeface="+mn-ea"/>
                <a:cs typeface="+mn-cs"/>
              </a:endParaRPr>
            </a:p>
          </p:txBody>
        </p:sp>
        <p:sp>
          <p:nvSpPr>
            <p:cNvPr id="20" name="Oval 19"/>
            <p:cNvSpPr/>
            <p:nvPr/>
          </p:nvSpPr>
          <p:spPr>
            <a:xfrm>
              <a:off x="3724519" y="3389249"/>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Arial"/>
                <a:ea typeface="+mn-ea"/>
                <a:cs typeface="+mn-cs"/>
              </a:endParaRPr>
            </a:p>
          </p:txBody>
        </p:sp>
        <p:sp>
          <p:nvSpPr>
            <p:cNvPr id="21" name="Oval 20"/>
            <p:cNvSpPr/>
            <p:nvPr/>
          </p:nvSpPr>
          <p:spPr>
            <a:xfrm>
              <a:off x="3697930" y="333055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Arial"/>
                <a:ea typeface="+mn-ea"/>
                <a:cs typeface="+mn-cs"/>
              </a:endParaRPr>
            </a:p>
          </p:txBody>
        </p:sp>
        <p:sp>
          <p:nvSpPr>
            <p:cNvPr id="22" name="Oval 21"/>
            <p:cNvSpPr/>
            <p:nvPr/>
          </p:nvSpPr>
          <p:spPr>
            <a:xfrm>
              <a:off x="3709338" y="3362002"/>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Arial"/>
                <a:ea typeface="+mn-ea"/>
                <a:cs typeface="+mn-cs"/>
              </a:endParaRPr>
            </a:p>
          </p:txBody>
        </p:sp>
      </p:grpSp>
      <p:sp>
        <p:nvSpPr>
          <p:cNvPr id="4" name="Rectangle 3"/>
          <p:cNvSpPr/>
          <p:nvPr/>
        </p:nvSpPr>
        <p:spPr>
          <a:xfrm>
            <a:off x="328613" y="57150"/>
            <a:ext cx="8486775" cy="68580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en-US" sz="3200" b="1" i="0" u="none" strike="noStrike" kern="1200" cap="small" spc="0" normalizeH="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Glossary</a:t>
            </a:r>
            <a:endParaRPr kumimoji="0" lang="en-US" sz="2000" b="1" i="1" u="none" strike="noStrike" kern="1200" cap="small" spc="0" normalizeH="0" noProof="0" dirty="0">
              <a:ln>
                <a:noFill/>
              </a:ln>
              <a:solidFill>
                <a:srgbClr val="FFFFFF"/>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38573ED3-2178-4BF1-B477-1E07D91A877F}"/>
              </a:ext>
            </a:extLst>
          </p:cNvPr>
          <p:cNvSpPr/>
          <p:nvPr/>
        </p:nvSpPr>
        <p:spPr>
          <a:xfrm>
            <a:off x="328612" y="742950"/>
            <a:ext cx="8486775" cy="4115166"/>
          </a:xfrm>
          <a:prstGeom prst="rect">
            <a:avLst/>
          </a:prstGeom>
        </p:spPr>
        <p:txBody>
          <a:bodyPr wrap="square">
            <a:spAutoFit/>
          </a:bodyPr>
          <a:lstStyle/>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C:</a:t>
            </a:r>
            <a:r>
              <a:rPr lang="en-US" dirty="0">
                <a:latin typeface="Arial" panose="020B0604020202020204" pitchFamily="34" charset="0"/>
                <a:ea typeface="Calibri" panose="020F0502020204030204" pitchFamily="34" charset="0"/>
              </a:rPr>
              <a:t> Carbon</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CCUS:</a:t>
            </a:r>
            <a:r>
              <a:rPr lang="en-US" dirty="0">
                <a:latin typeface="Arial" panose="020B0604020202020204" pitchFamily="34" charset="0"/>
                <a:ea typeface="Calibri" panose="020F0502020204030204" pitchFamily="34" charset="0"/>
              </a:rPr>
              <a:t> Carbon Capture, Utilization and Storage</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CH</a:t>
            </a:r>
            <a:r>
              <a:rPr lang="en-US" b="1" baseline="-25000" dirty="0">
                <a:latin typeface="Arial" panose="020B0604020202020204" pitchFamily="34" charset="0"/>
                <a:ea typeface="Calibri" panose="020F0502020204030204" pitchFamily="34" charset="0"/>
              </a:rPr>
              <a:t>4</a:t>
            </a:r>
            <a:r>
              <a:rPr lang="en-US" b="1" dirty="0">
                <a:latin typeface="Arial" panose="020B0604020202020204" pitchFamily="34" charset="0"/>
                <a:ea typeface="Calibri" panose="020F0502020204030204" pitchFamily="34" charset="0"/>
              </a:rPr>
              <a:t>:</a:t>
            </a:r>
            <a:r>
              <a:rPr lang="en-US" dirty="0">
                <a:latin typeface="Arial" panose="020B0604020202020204" pitchFamily="34" charset="0"/>
                <a:ea typeface="Calibri" panose="020F0502020204030204" pitchFamily="34" charset="0"/>
              </a:rPr>
              <a:t> Methane</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CIS:</a:t>
            </a:r>
            <a:r>
              <a:rPr lang="en-US" dirty="0">
                <a:latin typeface="Arial" panose="020B0604020202020204" pitchFamily="34" charset="0"/>
                <a:ea typeface="Calibri" panose="020F0502020204030204" pitchFamily="34" charset="0"/>
              </a:rPr>
              <a:t> Commonwealth of Independent States</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Clean:</a:t>
            </a:r>
            <a:r>
              <a:rPr lang="en-US" dirty="0">
                <a:latin typeface="Arial" panose="020B0604020202020204" pitchFamily="34" charset="0"/>
                <a:ea typeface="Calibri" panose="020F0502020204030204" pitchFamily="34" charset="0"/>
              </a:rPr>
              <a:t> A vague term used to mean different things. To many, it means lower emissions.</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CO</a:t>
            </a:r>
            <a:r>
              <a:rPr lang="en-US" b="1" baseline="-25000" dirty="0">
                <a:latin typeface="Arial" panose="020B0604020202020204" pitchFamily="34" charset="0"/>
                <a:ea typeface="Calibri" panose="020F0502020204030204" pitchFamily="34" charset="0"/>
              </a:rPr>
              <a:t>2</a:t>
            </a:r>
            <a:r>
              <a:rPr lang="en-US" b="1" dirty="0">
                <a:latin typeface="Arial" panose="020B0604020202020204" pitchFamily="34" charset="0"/>
                <a:ea typeface="Calibri" panose="020F0502020204030204" pitchFamily="34" charset="0"/>
              </a:rPr>
              <a:t>:</a:t>
            </a:r>
            <a:r>
              <a:rPr lang="en-US" dirty="0">
                <a:latin typeface="Arial" panose="020B0604020202020204" pitchFamily="34" charset="0"/>
                <a:ea typeface="Calibri" panose="020F0502020204030204" pitchFamily="34" charset="0"/>
              </a:rPr>
              <a:t> Carbon Dioxide</a:t>
            </a:r>
            <a:r>
              <a:rPr lang="en-US" sz="800" baseline="-25000" dirty="0">
                <a:latin typeface="Arial" panose="020B0604020202020204" pitchFamily="34" charset="0"/>
                <a:ea typeface="Calibri" panose="020F0502020204030204" pitchFamily="34" charset="0"/>
              </a:rPr>
              <a:t> </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DAC:</a:t>
            </a:r>
            <a:r>
              <a:rPr lang="en-US" dirty="0">
                <a:latin typeface="Arial" panose="020B0604020202020204" pitchFamily="34" charset="0"/>
                <a:ea typeface="Calibri" panose="020F0502020204030204" pitchFamily="34" charset="0"/>
              </a:rPr>
              <a:t> Direct Air Capture</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EV:</a:t>
            </a:r>
            <a:r>
              <a:rPr lang="en-US" dirty="0">
                <a:latin typeface="Arial" panose="020B0604020202020204" pitchFamily="34" charset="0"/>
                <a:ea typeface="Calibri" panose="020F0502020204030204" pitchFamily="34" charset="0"/>
              </a:rPr>
              <a:t> Electric Vehicle</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Exajoules:</a:t>
            </a:r>
            <a:r>
              <a:rPr lang="en-US" dirty="0">
                <a:latin typeface="Arial" panose="020B0604020202020204" pitchFamily="34" charset="0"/>
                <a:ea typeface="Calibri" panose="020F0502020204030204" pitchFamily="34" charset="0"/>
              </a:rPr>
              <a:t> Unit of Energy, equal to one quintillion joules</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Green:</a:t>
            </a:r>
            <a:r>
              <a:rPr lang="en-US" dirty="0">
                <a:latin typeface="Arial" panose="020B0604020202020204" pitchFamily="34" charset="0"/>
                <a:ea typeface="Calibri" panose="020F0502020204030204" pitchFamily="34" charset="0"/>
              </a:rPr>
              <a:t> See Clean.</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Gigatonnes:</a:t>
            </a:r>
            <a:r>
              <a:rPr lang="en-US" dirty="0">
                <a:latin typeface="Arial" panose="020B0604020202020204" pitchFamily="34" charset="0"/>
                <a:ea typeface="Calibri" panose="020F0502020204030204" pitchFamily="34" charset="0"/>
              </a:rPr>
              <a:t> 1,000,000,000 tonnes</a:t>
            </a:r>
            <a:endParaRPr lang="en-US" dirty="0">
              <a:latin typeface="Calibri" panose="020F0502020204030204" pitchFamily="34" charset="0"/>
              <a:ea typeface="Calibri" panose="020F0502020204030204" pitchFamily="34" charset="0"/>
            </a:endParaRPr>
          </a:p>
        </p:txBody>
      </p:sp>
      <p:pic>
        <p:nvPicPr>
          <p:cNvPr id="3" name="Audio 2">
            <a:hlinkClick r:id="" action="ppaction://media"/>
            <a:extLst>
              <a:ext uri="{FF2B5EF4-FFF2-40B4-BE49-F238E27FC236}">
                <a16:creationId xmlns:a16="http://schemas.microsoft.com/office/drawing/2014/main" id="{3C02829C-4447-4FFB-A013-AA5B2799D7A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4381500"/>
            <a:ext cx="609600" cy="609600"/>
          </a:xfrm>
          <a:prstGeom prst="rect">
            <a:avLst/>
          </a:prstGeom>
        </p:spPr>
      </p:pic>
    </p:spTree>
    <p:extLst>
      <p:ext uri="{BB962C8B-B14F-4D97-AF65-F5344CB8AC3E}">
        <p14:creationId xmlns:p14="http://schemas.microsoft.com/office/powerpoint/2010/main" val="2279999320"/>
      </p:ext>
    </p:extLst>
  </p:cSld>
  <p:clrMapOvr>
    <a:masterClrMapping/>
  </p:clrMapOvr>
  <mc:AlternateContent xmlns:mc="http://schemas.openxmlformats.org/markup-compatibility/2006" xmlns:p14="http://schemas.microsoft.com/office/powerpoint/2010/main">
    <mc:Choice Requires="p14">
      <p:transition spd="med" p14:dur="700" advTm="9353">
        <p:fade/>
      </p:transition>
    </mc:Choice>
    <mc:Fallback xmlns="">
      <p:transition spd="med" advTm="93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No Lines"/>
          <p:cNvGrpSpPr/>
          <p:nvPr/>
        </p:nvGrpSpPr>
        <p:grpSpPr>
          <a:xfrm>
            <a:off x="2388648" y="2271191"/>
            <a:ext cx="54468" cy="60122"/>
            <a:chOff x="3672205" y="3330555"/>
            <a:chExt cx="61458" cy="67838"/>
          </a:xfrm>
        </p:grpSpPr>
        <p:sp>
          <p:nvSpPr>
            <p:cNvPr id="16" name="Oval 15"/>
            <p:cNvSpPr/>
            <p:nvPr/>
          </p:nvSpPr>
          <p:spPr>
            <a:xfrm>
              <a:off x="3672205" y="338010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Arial"/>
                <a:ea typeface="+mn-ea"/>
                <a:cs typeface="+mn-cs"/>
              </a:endParaRPr>
            </a:p>
          </p:txBody>
        </p:sp>
        <p:sp>
          <p:nvSpPr>
            <p:cNvPr id="20" name="Oval 19"/>
            <p:cNvSpPr/>
            <p:nvPr/>
          </p:nvSpPr>
          <p:spPr>
            <a:xfrm>
              <a:off x="3724519" y="3389249"/>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Arial"/>
                <a:ea typeface="+mn-ea"/>
                <a:cs typeface="+mn-cs"/>
              </a:endParaRPr>
            </a:p>
          </p:txBody>
        </p:sp>
        <p:sp>
          <p:nvSpPr>
            <p:cNvPr id="21" name="Oval 20"/>
            <p:cNvSpPr/>
            <p:nvPr/>
          </p:nvSpPr>
          <p:spPr>
            <a:xfrm>
              <a:off x="3697930" y="333055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Arial"/>
                <a:ea typeface="+mn-ea"/>
                <a:cs typeface="+mn-cs"/>
              </a:endParaRPr>
            </a:p>
          </p:txBody>
        </p:sp>
        <p:sp>
          <p:nvSpPr>
            <p:cNvPr id="22" name="Oval 21"/>
            <p:cNvSpPr/>
            <p:nvPr/>
          </p:nvSpPr>
          <p:spPr>
            <a:xfrm>
              <a:off x="3709338" y="3362002"/>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Arial"/>
                <a:ea typeface="+mn-ea"/>
                <a:cs typeface="+mn-cs"/>
              </a:endParaRPr>
            </a:p>
          </p:txBody>
        </p:sp>
      </p:grpSp>
      <p:sp>
        <p:nvSpPr>
          <p:cNvPr id="4" name="Rectangle 3"/>
          <p:cNvSpPr/>
          <p:nvPr/>
        </p:nvSpPr>
        <p:spPr>
          <a:xfrm>
            <a:off x="328613" y="57150"/>
            <a:ext cx="8486775" cy="68580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en-US" sz="3200" b="1" i="0" u="none" strike="noStrike" kern="1200" cap="small" spc="0" normalizeH="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Glossary (cont.)</a:t>
            </a:r>
            <a:endParaRPr kumimoji="0" lang="en-US" sz="2000" b="1" i="1" u="none" strike="noStrike" kern="1200" cap="small" spc="0" normalizeH="0" noProof="0" dirty="0">
              <a:ln>
                <a:noFill/>
              </a:ln>
              <a:solidFill>
                <a:srgbClr val="FFFFFF"/>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38573ED3-2178-4BF1-B477-1E07D91A877F}"/>
              </a:ext>
            </a:extLst>
          </p:cNvPr>
          <p:cNvSpPr/>
          <p:nvPr/>
        </p:nvSpPr>
        <p:spPr>
          <a:xfrm>
            <a:off x="328612" y="895350"/>
            <a:ext cx="8486775" cy="3745834"/>
          </a:xfrm>
          <a:prstGeom prst="rect">
            <a:avLst/>
          </a:prstGeom>
        </p:spPr>
        <p:txBody>
          <a:bodyPr wrap="square">
            <a:spAutoFit/>
          </a:bodyPr>
          <a:lstStyle/>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H</a:t>
            </a:r>
            <a:r>
              <a:rPr lang="en-US" b="1" baseline="-25000" dirty="0">
                <a:latin typeface="Arial" panose="020B0604020202020204" pitchFamily="34" charset="0"/>
                <a:ea typeface="Calibri" panose="020F0502020204030204" pitchFamily="34" charset="0"/>
              </a:rPr>
              <a:t>2</a:t>
            </a:r>
            <a:r>
              <a:rPr lang="en-US" b="1" dirty="0">
                <a:latin typeface="Arial" panose="020B0604020202020204" pitchFamily="34" charset="0"/>
                <a:ea typeface="Calibri" panose="020F0502020204030204" pitchFamily="34" charset="0"/>
              </a:rPr>
              <a:t>:</a:t>
            </a:r>
            <a:r>
              <a:rPr lang="en-US" dirty="0">
                <a:latin typeface="Arial" panose="020B0604020202020204" pitchFamily="34" charset="0"/>
                <a:ea typeface="Calibri" panose="020F0502020204030204" pitchFamily="34" charset="0"/>
              </a:rPr>
              <a:t> Hydrogen</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HC:</a:t>
            </a:r>
            <a:r>
              <a:rPr lang="en-US" dirty="0">
                <a:latin typeface="Arial" panose="020B0604020202020204" pitchFamily="34" charset="0"/>
                <a:ea typeface="Calibri" panose="020F0502020204030204" pitchFamily="34" charset="0"/>
              </a:rPr>
              <a:t> Hydrocarbon</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ICE:</a:t>
            </a:r>
            <a:r>
              <a:rPr lang="en-US" dirty="0">
                <a:latin typeface="Arial" panose="020B0604020202020204" pitchFamily="34" charset="0"/>
                <a:ea typeface="Calibri" panose="020F0502020204030204" pitchFamily="34" charset="0"/>
              </a:rPr>
              <a:t> Internal Combustion Engine</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MTOE:</a:t>
            </a:r>
            <a:r>
              <a:rPr lang="en-US" dirty="0">
                <a:latin typeface="Arial" panose="020B0604020202020204" pitchFamily="34" charset="0"/>
                <a:ea typeface="Calibri" panose="020F0502020204030204" pitchFamily="34" charset="0"/>
              </a:rPr>
              <a:t> Million Tons of Oil Equivalent</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OECD:</a:t>
            </a:r>
            <a:r>
              <a:rPr lang="en-US" dirty="0">
                <a:latin typeface="Arial" panose="020B0604020202020204" pitchFamily="34" charset="0"/>
                <a:ea typeface="Calibri" panose="020F0502020204030204" pitchFamily="34" charset="0"/>
              </a:rPr>
              <a:t> Organization for Economic Cooperation and Development</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Particulate (PM2.5) Levels:</a:t>
            </a:r>
            <a:r>
              <a:rPr lang="en-US" dirty="0">
                <a:latin typeface="Arial" panose="020B0604020202020204" pitchFamily="34" charset="0"/>
                <a:ea typeface="Calibri" panose="020F0502020204030204" pitchFamily="34" charset="0"/>
              </a:rPr>
              <a:t> Fine particulate matter, air pollutant</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Renewable:</a:t>
            </a:r>
            <a:r>
              <a:rPr lang="en-US" dirty="0">
                <a:latin typeface="Arial" panose="020B0604020202020204" pitchFamily="34" charset="0"/>
                <a:ea typeface="Calibri" panose="020F0502020204030204" pitchFamily="34" charset="0"/>
              </a:rPr>
              <a:t> Forms of energy whose sources of light (solar), heat (solar and geothermal) and motion (wind and hydro) are always present. But collecting light, heat and motion requires extensive mining of materials (metals, REEs), manufacturing (cement, steel, panels, turbines, batteries), and landfill disposal, which are not renewable processes.  </a:t>
            </a:r>
            <a:endParaRPr lang="en-US" dirty="0">
              <a:latin typeface="Calibri" panose="020F0502020204030204" pitchFamily="34" charset="0"/>
              <a:ea typeface="Calibri" panose="020F0502020204030204" pitchFamily="34" charset="0"/>
            </a:endParaRPr>
          </a:p>
        </p:txBody>
      </p:sp>
      <p:pic>
        <p:nvPicPr>
          <p:cNvPr id="3" name="Audio 2">
            <a:hlinkClick r:id="" action="ppaction://media"/>
            <a:extLst>
              <a:ext uri="{FF2B5EF4-FFF2-40B4-BE49-F238E27FC236}">
                <a16:creationId xmlns:a16="http://schemas.microsoft.com/office/drawing/2014/main" id="{F09F09E1-3D99-47BF-A74D-2FF5259718F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4381500"/>
            <a:ext cx="609600" cy="609600"/>
          </a:xfrm>
          <a:prstGeom prst="rect">
            <a:avLst/>
          </a:prstGeom>
        </p:spPr>
      </p:pic>
    </p:spTree>
    <p:extLst>
      <p:ext uri="{BB962C8B-B14F-4D97-AF65-F5344CB8AC3E}">
        <p14:creationId xmlns:p14="http://schemas.microsoft.com/office/powerpoint/2010/main" val="1647300978"/>
      </p:ext>
    </p:extLst>
  </p:cSld>
  <p:clrMapOvr>
    <a:masterClrMapping/>
  </p:clrMapOvr>
  <mc:AlternateContent xmlns:mc="http://schemas.openxmlformats.org/markup-compatibility/2006" xmlns:p14="http://schemas.microsoft.com/office/powerpoint/2010/main">
    <mc:Choice Requires="p14">
      <p:transition spd="med" p14:dur="700" advTm="2916">
        <p:fade/>
      </p:transition>
    </mc:Choice>
    <mc:Fallback xmlns="">
      <p:transition spd="med" advTm="291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No Lines"/>
          <p:cNvGrpSpPr/>
          <p:nvPr/>
        </p:nvGrpSpPr>
        <p:grpSpPr>
          <a:xfrm>
            <a:off x="2388648" y="2271191"/>
            <a:ext cx="54468" cy="60122"/>
            <a:chOff x="3672205" y="3330555"/>
            <a:chExt cx="61458" cy="67838"/>
          </a:xfrm>
        </p:grpSpPr>
        <p:sp>
          <p:nvSpPr>
            <p:cNvPr id="16" name="Oval 15"/>
            <p:cNvSpPr/>
            <p:nvPr/>
          </p:nvSpPr>
          <p:spPr>
            <a:xfrm>
              <a:off x="3672205" y="338010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Arial"/>
                <a:ea typeface="+mn-ea"/>
                <a:cs typeface="+mn-cs"/>
              </a:endParaRPr>
            </a:p>
          </p:txBody>
        </p:sp>
        <p:sp>
          <p:nvSpPr>
            <p:cNvPr id="20" name="Oval 19"/>
            <p:cNvSpPr/>
            <p:nvPr/>
          </p:nvSpPr>
          <p:spPr>
            <a:xfrm>
              <a:off x="3724519" y="3389249"/>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Arial"/>
                <a:ea typeface="+mn-ea"/>
                <a:cs typeface="+mn-cs"/>
              </a:endParaRPr>
            </a:p>
          </p:txBody>
        </p:sp>
        <p:sp>
          <p:nvSpPr>
            <p:cNvPr id="21" name="Oval 20"/>
            <p:cNvSpPr/>
            <p:nvPr/>
          </p:nvSpPr>
          <p:spPr>
            <a:xfrm>
              <a:off x="3697930" y="333055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Arial"/>
                <a:ea typeface="+mn-ea"/>
                <a:cs typeface="+mn-cs"/>
              </a:endParaRPr>
            </a:p>
          </p:txBody>
        </p:sp>
        <p:sp>
          <p:nvSpPr>
            <p:cNvPr id="22" name="Oval 21"/>
            <p:cNvSpPr/>
            <p:nvPr/>
          </p:nvSpPr>
          <p:spPr>
            <a:xfrm>
              <a:off x="3709338" y="3362002"/>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Arial"/>
                <a:ea typeface="+mn-ea"/>
                <a:cs typeface="+mn-cs"/>
              </a:endParaRPr>
            </a:p>
          </p:txBody>
        </p:sp>
      </p:grpSp>
      <p:sp>
        <p:nvSpPr>
          <p:cNvPr id="4" name="Rectangle 3"/>
          <p:cNvSpPr/>
          <p:nvPr/>
        </p:nvSpPr>
        <p:spPr>
          <a:xfrm>
            <a:off x="328613" y="57150"/>
            <a:ext cx="8486775" cy="68580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en-US" sz="3200" b="1" i="0" u="none" strike="noStrike" kern="1200" cap="small" spc="0" normalizeH="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Glossary (cont.)</a:t>
            </a:r>
            <a:endParaRPr kumimoji="0" lang="en-US" sz="2000" b="1" i="1" u="none" strike="noStrike" kern="1200" cap="small" spc="0" normalizeH="0" noProof="0" dirty="0">
              <a:ln>
                <a:noFill/>
              </a:ln>
              <a:solidFill>
                <a:srgbClr val="FFFFFF"/>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38573ED3-2178-4BF1-B477-1E07D91A877F}"/>
              </a:ext>
            </a:extLst>
          </p:cNvPr>
          <p:cNvSpPr/>
          <p:nvPr/>
        </p:nvSpPr>
        <p:spPr>
          <a:xfrm>
            <a:off x="381000" y="1276350"/>
            <a:ext cx="8486775" cy="3001334"/>
          </a:xfrm>
          <a:prstGeom prst="rect">
            <a:avLst/>
          </a:prstGeom>
        </p:spPr>
        <p:txBody>
          <a:bodyPr wrap="square">
            <a:spAutoFit/>
          </a:bodyPr>
          <a:lstStyle/>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Surface Power Density: </a:t>
            </a:r>
            <a:r>
              <a:rPr lang="en-US" dirty="0"/>
              <a:t>the amount of power obtained per unit of earth surface area, used by a specific energy system</a:t>
            </a:r>
            <a:endParaRPr lang="en-US" b="1" dirty="0">
              <a:latin typeface="Arial" panose="020B060402020202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Sustainable:</a:t>
            </a:r>
            <a:r>
              <a:rPr lang="en-US" dirty="0">
                <a:latin typeface="Arial" panose="020B0604020202020204" pitchFamily="34" charset="0"/>
                <a:ea typeface="Calibri" panose="020F0502020204030204" pitchFamily="34" charset="0"/>
              </a:rPr>
              <a:t> An important concept highlighted by the 17 UN Sustainability goals. But now overused, political, and confusing.</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Th:</a:t>
            </a:r>
            <a:r>
              <a:rPr lang="en-US" dirty="0">
                <a:latin typeface="Arial" panose="020B0604020202020204" pitchFamily="34" charset="0"/>
                <a:ea typeface="Calibri" panose="020F0502020204030204" pitchFamily="34" charset="0"/>
              </a:rPr>
              <a:t> Thorium</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TWh:</a:t>
            </a:r>
            <a:r>
              <a:rPr lang="en-US" dirty="0">
                <a:latin typeface="Arial" panose="020B0604020202020204" pitchFamily="34" charset="0"/>
                <a:ea typeface="Calibri" panose="020F0502020204030204" pitchFamily="34" charset="0"/>
              </a:rPr>
              <a:t> Terawatt Hour</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U:</a:t>
            </a:r>
            <a:r>
              <a:rPr lang="en-US" dirty="0">
                <a:latin typeface="Arial" panose="020B0604020202020204" pitchFamily="34" charset="0"/>
                <a:ea typeface="Calibri" panose="020F0502020204030204" pitchFamily="34" charset="0"/>
              </a:rPr>
              <a:t> Uranium</a:t>
            </a:r>
            <a:endParaRPr lang="en-US" dirty="0">
              <a:latin typeface="Calibri" panose="020F0502020204030204" pitchFamily="34" charset="0"/>
              <a:ea typeface="Calibri" panose="020F0502020204030204" pitchFamily="34" charset="0"/>
            </a:endParaRPr>
          </a:p>
          <a:p>
            <a:pPr marL="0" marR="0">
              <a:lnSpc>
                <a:spcPct val="150000"/>
              </a:lnSpc>
              <a:spcBef>
                <a:spcPts val="0"/>
              </a:spcBef>
              <a:spcAft>
                <a:spcPts val="0"/>
              </a:spcAft>
            </a:pPr>
            <a:r>
              <a:rPr lang="en-US" b="1" dirty="0">
                <a:latin typeface="Arial" panose="020B0604020202020204" pitchFamily="34" charset="0"/>
                <a:ea typeface="Calibri" panose="020F0502020204030204" pitchFamily="34" charset="0"/>
              </a:rPr>
              <a:t>W/m2:</a:t>
            </a:r>
            <a:r>
              <a:rPr lang="en-US" dirty="0">
                <a:latin typeface="Arial" panose="020B0604020202020204" pitchFamily="34" charset="0"/>
                <a:ea typeface="Calibri" panose="020F0502020204030204" pitchFamily="34" charset="0"/>
              </a:rPr>
              <a:t> Watt per square meter</a:t>
            </a:r>
            <a:r>
              <a:rPr lang="en-US" sz="800" baseline="30000" dirty="0">
                <a:latin typeface="Arial" panose="020B0604020202020204" pitchFamily="34" charset="0"/>
                <a:ea typeface="Calibri" panose="020F0502020204030204" pitchFamily="34" charset="0"/>
              </a:rPr>
              <a:t>   </a:t>
            </a:r>
            <a:endParaRPr lang="en-US" dirty="0">
              <a:latin typeface="Calibri" panose="020F0502020204030204" pitchFamily="34" charset="0"/>
              <a:ea typeface="Calibri" panose="020F0502020204030204" pitchFamily="34" charset="0"/>
            </a:endParaRPr>
          </a:p>
        </p:txBody>
      </p:sp>
      <p:pic>
        <p:nvPicPr>
          <p:cNvPr id="3" name="Audio 2">
            <a:hlinkClick r:id="" action="ppaction://media"/>
            <a:extLst>
              <a:ext uri="{FF2B5EF4-FFF2-40B4-BE49-F238E27FC236}">
                <a16:creationId xmlns:a16="http://schemas.microsoft.com/office/drawing/2014/main" id="{AA66D410-8875-401A-9037-9A622DAEFE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4381500"/>
            <a:ext cx="609600" cy="609600"/>
          </a:xfrm>
          <a:prstGeom prst="rect">
            <a:avLst/>
          </a:prstGeom>
        </p:spPr>
      </p:pic>
    </p:spTree>
    <p:extLst>
      <p:ext uri="{BB962C8B-B14F-4D97-AF65-F5344CB8AC3E}">
        <p14:creationId xmlns:p14="http://schemas.microsoft.com/office/powerpoint/2010/main" val="2690930550"/>
      </p:ext>
    </p:extLst>
  </p:cSld>
  <p:clrMapOvr>
    <a:masterClrMapping/>
  </p:clrMapOvr>
  <mc:AlternateContent xmlns:mc="http://schemas.openxmlformats.org/markup-compatibility/2006" xmlns:p14="http://schemas.microsoft.com/office/powerpoint/2010/main">
    <mc:Choice Requires="p14">
      <p:transition spd="med" p14:dur="700" advTm="2778">
        <p:fade/>
      </p:transition>
    </mc:Choice>
    <mc:Fallback xmlns="">
      <p:transition spd="med" advTm="27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6975A75-EC3B-452F-80F0-A60C016A0573}"/>
              </a:ext>
            </a:extLst>
          </p:cNvPr>
          <p:cNvGrpSpPr/>
          <p:nvPr/>
        </p:nvGrpSpPr>
        <p:grpSpPr>
          <a:xfrm>
            <a:off x="-680286" y="-47625"/>
            <a:ext cx="10504572" cy="5238750"/>
            <a:chOff x="-680286" y="-47625"/>
            <a:chExt cx="10504572" cy="5238750"/>
          </a:xfrm>
        </p:grpSpPr>
        <p:grpSp>
          <p:nvGrpSpPr>
            <p:cNvPr id="10" name="No Lines">
              <a:extLst>
                <a:ext uri="{FF2B5EF4-FFF2-40B4-BE49-F238E27FC236}">
                  <a16:creationId xmlns:a16="http://schemas.microsoft.com/office/drawing/2014/main" id="{B388ABDE-739C-425D-994A-E48AB2297C03}"/>
                </a:ext>
              </a:extLst>
            </p:cNvPr>
            <p:cNvGrpSpPr/>
            <p:nvPr/>
          </p:nvGrpSpPr>
          <p:grpSpPr>
            <a:xfrm>
              <a:off x="-680286" y="-47625"/>
              <a:ext cx="10504572" cy="5238750"/>
              <a:chOff x="1247400" y="714142"/>
              <a:chExt cx="11852686" cy="5911069"/>
            </a:xfrm>
          </p:grpSpPr>
          <p:pic>
            <p:nvPicPr>
              <p:cNvPr id="15" name="No Lines">
                <a:extLst>
                  <a:ext uri="{FF2B5EF4-FFF2-40B4-BE49-F238E27FC236}">
                    <a16:creationId xmlns:a16="http://schemas.microsoft.com/office/drawing/2014/main" id="{2BBBD70D-563C-4737-8F59-5F2CAF97B290}"/>
                  </a:ext>
                </a:extLst>
              </p:cNvPr>
              <p:cNvPicPr>
                <a:picLocks noChangeAspect="1"/>
              </p:cNvPicPr>
              <p:nvPr/>
            </p:nvPicPr>
            <p:blipFill>
              <a:blip r:embed="rId5"/>
              <a:stretch>
                <a:fillRect/>
              </a:stretch>
            </p:blipFill>
            <p:spPr>
              <a:xfrm>
                <a:off x="1247400" y="714142"/>
                <a:ext cx="11852686" cy="5911069"/>
              </a:xfrm>
              <a:prstGeom prst="rect">
                <a:avLst/>
              </a:prstGeom>
            </p:spPr>
          </p:pic>
          <p:sp>
            <p:nvSpPr>
              <p:cNvPr id="17" name="Oval 16">
                <a:extLst>
                  <a:ext uri="{FF2B5EF4-FFF2-40B4-BE49-F238E27FC236}">
                    <a16:creationId xmlns:a16="http://schemas.microsoft.com/office/drawing/2014/main" id="{FDC4D9A7-2EAE-42FF-A1C3-35D7F82A8997}"/>
                  </a:ext>
                </a:extLst>
              </p:cNvPr>
              <p:cNvSpPr/>
              <p:nvPr/>
            </p:nvSpPr>
            <p:spPr>
              <a:xfrm>
                <a:off x="3672205" y="338010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18" name="Oval 17">
                <a:extLst>
                  <a:ext uri="{FF2B5EF4-FFF2-40B4-BE49-F238E27FC236}">
                    <a16:creationId xmlns:a16="http://schemas.microsoft.com/office/drawing/2014/main" id="{6BA2FA62-0D18-4A2F-81AA-0253D8A54A8D}"/>
                  </a:ext>
                </a:extLst>
              </p:cNvPr>
              <p:cNvSpPr/>
              <p:nvPr/>
            </p:nvSpPr>
            <p:spPr>
              <a:xfrm>
                <a:off x="3724519" y="3389249"/>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19" name="Oval 18">
                <a:extLst>
                  <a:ext uri="{FF2B5EF4-FFF2-40B4-BE49-F238E27FC236}">
                    <a16:creationId xmlns:a16="http://schemas.microsoft.com/office/drawing/2014/main" id="{139841BF-B7BB-4BCE-BF6C-5A5A743AED14}"/>
                  </a:ext>
                </a:extLst>
              </p:cNvPr>
              <p:cNvSpPr/>
              <p:nvPr/>
            </p:nvSpPr>
            <p:spPr>
              <a:xfrm>
                <a:off x="3697930" y="333055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sp>
            <p:nvSpPr>
              <p:cNvPr id="23" name="Oval 22">
                <a:extLst>
                  <a:ext uri="{FF2B5EF4-FFF2-40B4-BE49-F238E27FC236}">
                    <a16:creationId xmlns:a16="http://schemas.microsoft.com/office/drawing/2014/main" id="{7E27E6BF-58FD-460E-83BC-3B7B6B53EF44}"/>
                  </a:ext>
                </a:extLst>
              </p:cNvPr>
              <p:cNvSpPr/>
              <p:nvPr/>
            </p:nvSpPr>
            <p:spPr>
              <a:xfrm>
                <a:off x="3709338" y="3362002"/>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ahoma"/>
                  <a:ea typeface="+mn-ea"/>
                  <a:cs typeface="+mn-cs"/>
                </a:endParaRPr>
              </a:p>
            </p:txBody>
          </p:sp>
        </p:grpSp>
        <p:grpSp>
          <p:nvGrpSpPr>
            <p:cNvPr id="11" name="Group 10">
              <a:extLst>
                <a:ext uri="{FF2B5EF4-FFF2-40B4-BE49-F238E27FC236}">
                  <a16:creationId xmlns:a16="http://schemas.microsoft.com/office/drawing/2014/main" id="{87CBC761-FD7A-4C90-9CAA-03D95F48934D}"/>
                </a:ext>
              </a:extLst>
            </p:cNvPr>
            <p:cNvGrpSpPr/>
            <p:nvPr/>
          </p:nvGrpSpPr>
          <p:grpSpPr>
            <a:xfrm>
              <a:off x="540537" y="4095750"/>
              <a:ext cx="8062927" cy="628431"/>
              <a:chOff x="1143000" y="4181687"/>
              <a:chExt cx="8062927" cy="628431"/>
            </a:xfrm>
          </p:grpSpPr>
          <p:pic>
            <p:nvPicPr>
              <p:cNvPr id="12" name="Picture 11">
                <a:extLst>
                  <a:ext uri="{FF2B5EF4-FFF2-40B4-BE49-F238E27FC236}">
                    <a16:creationId xmlns:a16="http://schemas.microsoft.com/office/drawing/2014/main" id="{81C09603-AD3A-4139-8352-212488832A2E}"/>
                  </a:ext>
                </a:extLst>
              </p:cNvPr>
              <p:cNvPicPr>
                <a:picLocks noChangeAspect="1"/>
              </p:cNvPicPr>
              <p:nvPr/>
            </p:nvPicPr>
            <p:blipFill>
              <a:blip r:embed="rId6"/>
              <a:stretch>
                <a:fillRect/>
              </a:stretch>
            </p:blipFill>
            <p:spPr>
              <a:xfrm>
                <a:off x="7910137" y="4222620"/>
                <a:ext cx="1295790" cy="546565"/>
              </a:xfrm>
              <a:prstGeom prst="rect">
                <a:avLst/>
              </a:prstGeom>
            </p:spPr>
          </p:pic>
          <p:pic>
            <p:nvPicPr>
              <p:cNvPr id="14" name="Picture 13">
                <a:extLst>
                  <a:ext uri="{FF2B5EF4-FFF2-40B4-BE49-F238E27FC236}">
                    <a16:creationId xmlns:a16="http://schemas.microsoft.com/office/drawing/2014/main" id="{D547D68E-B2E6-4FD0-9F7D-D60F696FA36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43000" y="4181687"/>
                <a:ext cx="1371123" cy="628431"/>
              </a:xfrm>
              <a:prstGeom prst="rect">
                <a:avLst/>
              </a:prstGeom>
            </p:spPr>
          </p:pic>
        </p:grpSp>
      </p:grpSp>
      <p:grpSp>
        <p:nvGrpSpPr>
          <p:cNvPr id="13" name="No Lines"/>
          <p:cNvGrpSpPr/>
          <p:nvPr/>
        </p:nvGrpSpPr>
        <p:grpSpPr>
          <a:xfrm>
            <a:off x="2388648" y="2271191"/>
            <a:ext cx="54468" cy="60122"/>
            <a:chOff x="3672205" y="3330555"/>
            <a:chExt cx="61458" cy="67838"/>
          </a:xfrm>
        </p:grpSpPr>
        <p:sp>
          <p:nvSpPr>
            <p:cNvPr id="16" name="Oval 15"/>
            <p:cNvSpPr/>
            <p:nvPr/>
          </p:nvSpPr>
          <p:spPr>
            <a:xfrm>
              <a:off x="3672205" y="338010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Arial"/>
                <a:ea typeface="+mn-ea"/>
                <a:cs typeface="+mn-cs"/>
              </a:endParaRPr>
            </a:p>
          </p:txBody>
        </p:sp>
        <p:sp>
          <p:nvSpPr>
            <p:cNvPr id="20" name="Oval 19"/>
            <p:cNvSpPr/>
            <p:nvPr/>
          </p:nvSpPr>
          <p:spPr>
            <a:xfrm>
              <a:off x="3724519" y="3389249"/>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Arial"/>
                <a:ea typeface="+mn-ea"/>
                <a:cs typeface="+mn-cs"/>
              </a:endParaRPr>
            </a:p>
          </p:txBody>
        </p:sp>
        <p:sp>
          <p:nvSpPr>
            <p:cNvPr id="21" name="Oval 20"/>
            <p:cNvSpPr/>
            <p:nvPr/>
          </p:nvSpPr>
          <p:spPr>
            <a:xfrm>
              <a:off x="3697930" y="3330555"/>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Arial"/>
                <a:ea typeface="+mn-ea"/>
                <a:cs typeface="+mn-cs"/>
              </a:endParaRPr>
            </a:p>
          </p:txBody>
        </p:sp>
        <p:sp>
          <p:nvSpPr>
            <p:cNvPr id="22" name="Oval 21"/>
            <p:cNvSpPr/>
            <p:nvPr/>
          </p:nvSpPr>
          <p:spPr>
            <a:xfrm>
              <a:off x="3709338" y="3362002"/>
              <a:ext cx="9144" cy="9144"/>
            </a:xfrm>
            <a:prstGeom prst="ellipse">
              <a:avLst/>
            </a:prstGeom>
            <a:solidFill>
              <a:schemeClr val="bg1">
                <a:alpha val="75000"/>
              </a:schemeClr>
            </a:solidFill>
            <a:ln>
              <a:noFill/>
            </a:ln>
            <a:effectLst>
              <a:glow rad="12700">
                <a:schemeClr val="accent1">
                  <a:satMod val="175000"/>
                  <a:alpha val="27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101"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Arial"/>
                <a:ea typeface="+mn-ea"/>
                <a:cs typeface="+mn-cs"/>
              </a:endParaRPr>
            </a:p>
          </p:txBody>
        </p:sp>
      </p:grpSp>
      <p:sp>
        <p:nvSpPr>
          <p:cNvPr id="9" name="Rectangle 8">
            <a:extLst>
              <a:ext uri="{FF2B5EF4-FFF2-40B4-BE49-F238E27FC236}">
                <a16:creationId xmlns:a16="http://schemas.microsoft.com/office/drawing/2014/main" id="{193FADC9-82E1-4E79-88C9-64076F234C56}"/>
              </a:ext>
            </a:extLst>
          </p:cNvPr>
          <p:cNvSpPr/>
          <p:nvPr/>
        </p:nvSpPr>
        <p:spPr>
          <a:xfrm>
            <a:off x="685800" y="2187030"/>
            <a:ext cx="7772400" cy="769441"/>
          </a:xfrm>
          <a:prstGeom prst="rect">
            <a:avLst/>
          </a:prstGeom>
          <a:noFill/>
          <a:effectLst>
            <a:outerShdw blurRad="50800" dist="38100" dir="2700000" algn="tl" rotWithShape="0">
              <a:prstClr val="black">
                <a:alpha val="40000"/>
              </a:prstClr>
            </a:outerShdw>
          </a:effectLst>
        </p:spPr>
        <p:txBody>
          <a:bodyPr wrap="square" rtlCol="0">
            <a:spAutoFit/>
          </a:bodyPr>
          <a:lstStyle/>
          <a:p>
            <a:pPr algn="ctr"/>
            <a:r>
              <a:rPr lang="en-US" sz="4400" b="1" dirty="0">
                <a:solidFill>
                  <a:srgbClr val="CCFFCC"/>
                </a:solidFill>
                <a:effectLst>
                  <a:outerShdw blurRad="38100" dist="38100" dir="2700000" algn="tl">
                    <a:srgbClr val="000000">
                      <a:alpha val="43137"/>
                    </a:srgbClr>
                  </a:outerShdw>
                </a:effectLst>
              </a:rPr>
              <a:t>Thank You </a:t>
            </a:r>
          </a:p>
        </p:txBody>
      </p:sp>
      <p:pic>
        <p:nvPicPr>
          <p:cNvPr id="2" name="Audio 1">
            <a:hlinkClick r:id="" action="ppaction://media"/>
            <a:extLst>
              <a:ext uri="{FF2B5EF4-FFF2-40B4-BE49-F238E27FC236}">
                <a16:creationId xmlns:a16="http://schemas.microsoft.com/office/drawing/2014/main" id="{C2161AD2-DF03-4F21-8A56-B0B50BFF3E9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82000" y="4381500"/>
            <a:ext cx="609600" cy="609600"/>
          </a:xfrm>
          <a:prstGeom prst="rect">
            <a:avLst/>
          </a:prstGeom>
        </p:spPr>
      </p:pic>
    </p:spTree>
    <p:extLst>
      <p:ext uri="{BB962C8B-B14F-4D97-AF65-F5344CB8AC3E}">
        <p14:creationId xmlns:p14="http://schemas.microsoft.com/office/powerpoint/2010/main" val="184007099"/>
      </p:ext>
    </p:extLst>
  </p:cSld>
  <p:clrMapOvr>
    <a:masterClrMapping/>
  </p:clrMapOvr>
  <mc:AlternateContent xmlns:mc="http://schemas.openxmlformats.org/markup-compatibility/2006" xmlns:p14="http://schemas.microsoft.com/office/powerpoint/2010/main">
    <mc:Choice Requires="p14">
      <p:transition spd="med" p14:dur="700" advTm="21455">
        <p:fade/>
      </p:transition>
    </mc:Choice>
    <mc:Fallback xmlns="">
      <p:transition spd="med" advTm="2145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par>
                                <p:cTn id="7" presetID="53" presetClass="entr" presetSubtype="16"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anim calcmode="lin" valueType="num">
                                      <p:cBhvr>
                                        <p:cTn id="9" dur="1000" fill="hold"/>
                                        <p:tgtEl>
                                          <p:spTgt spid="9"/>
                                        </p:tgtEl>
                                        <p:attrNameLst>
                                          <p:attrName>ppt_w</p:attrName>
                                        </p:attrNameLst>
                                      </p:cBhvr>
                                      <p:tavLst>
                                        <p:tav tm="0">
                                          <p:val>
                                            <p:fltVal val="0"/>
                                          </p:val>
                                        </p:tav>
                                        <p:tav tm="100000">
                                          <p:val>
                                            <p:strVal val="#ppt_w"/>
                                          </p:val>
                                        </p:tav>
                                      </p:tavLst>
                                    </p:anim>
                                    <p:anim calcmode="lin" valueType="num">
                                      <p:cBhvr>
                                        <p:cTn id="10" dur="1000" fill="hold"/>
                                        <p:tgtEl>
                                          <p:spTgt spid="9"/>
                                        </p:tgtEl>
                                        <p:attrNameLst>
                                          <p:attrName>ppt_h</p:attrName>
                                        </p:attrNameLst>
                                      </p:cBhvr>
                                      <p:tavLst>
                                        <p:tav tm="0">
                                          <p:val>
                                            <p:fltVal val="0"/>
                                          </p:val>
                                        </p:tav>
                                        <p:tav tm="100000">
                                          <p:val>
                                            <p:strVal val="#ppt_h"/>
                                          </p:val>
                                        </p:tav>
                                      </p:tavLst>
                                    </p:anim>
                                    <p:animEffect transition="in" filter="fade">
                                      <p:cBhvr>
                                        <p:cTn id="11"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2"/>
                </p:tgtEl>
              </p:cMediaNode>
            </p:audio>
          </p:childTnLst>
        </p:cTn>
      </p:par>
    </p:tnLst>
    <p:bldLst>
      <p:bldP spid="9"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5.2|3.4|6.1"/>
</p:tagLst>
</file>

<file path=ppt/tags/tag2.xml><?xml version="1.0" encoding="utf-8"?>
<p:tagLst xmlns:a="http://schemas.openxmlformats.org/drawingml/2006/main" xmlns:r="http://schemas.openxmlformats.org/officeDocument/2006/relationships" xmlns:p="http://schemas.openxmlformats.org/presentationml/2006/main">
  <p:tag name="TIMING" val="|8.1|8.8|3.7|3.3|4.5|5.9|7.2"/>
</p:tagLst>
</file>

<file path=ppt/tags/tag3.xml><?xml version="1.0" encoding="utf-8"?>
<p:tagLst xmlns:a="http://schemas.openxmlformats.org/drawingml/2006/main" xmlns:r="http://schemas.openxmlformats.org/officeDocument/2006/relationships" xmlns:p="http://schemas.openxmlformats.org/presentationml/2006/main">
  <p:tag name="TIMING" val="|5.1|5.3|5.1|3.2"/>
</p:tagLst>
</file>

<file path=ppt/tags/tag4.xml><?xml version="1.0" encoding="utf-8"?>
<p:tagLst xmlns:a="http://schemas.openxmlformats.org/drawingml/2006/main" xmlns:r="http://schemas.openxmlformats.org/officeDocument/2006/relationships" xmlns:p="http://schemas.openxmlformats.org/presentationml/2006/main">
  <p:tag name="TIMING" val="|5.3|2.9|2.7|2.4|2.8|1.8|1.8|1.8|1.4|6.1|4.6|5.6|5.1|6.3|1.5|3.7|3.5|5.6|7.5|10|2.8|15.6|6.5|5.9|8.6|7.2|8.8"/>
</p:tagLst>
</file>

<file path=ppt/tags/tag5.xml><?xml version="1.0" encoding="utf-8"?>
<p:tagLst xmlns:a="http://schemas.openxmlformats.org/drawingml/2006/main" xmlns:r="http://schemas.openxmlformats.org/officeDocument/2006/relationships" xmlns:p="http://schemas.openxmlformats.org/presentationml/2006/main">
  <p:tag name="TIMING" val="|6.7|1.8|1.9|1.3|1.7|3.6|2.4|1.4|1.5|1.7|1.8|13.5"/>
</p:tagLst>
</file>

<file path=ppt/tags/tag6.xml><?xml version="1.0" encoding="utf-8"?>
<p:tagLst xmlns:a="http://schemas.openxmlformats.org/drawingml/2006/main" xmlns:r="http://schemas.openxmlformats.org/officeDocument/2006/relationships" xmlns:p="http://schemas.openxmlformats.org/presentationml/2006/main">
  <p:tag name="TIMING" val="|4.9|14.7|7.7"/>
</p:tagLst>
</file>

<file path=ppt/tags/tag7.xml><?xml version="1.0" encoding="utf-8"?>
<p:tagLst xmlns:a="http://schemas.openxmlformats.org/drawingml/2006/main" xmlns:r="http://schemas.openxmlformats.org/officeDocument/2006/relationships" xmlns:p="http://schemas.openxmlformats.org/presentationml/2006/main">
  <p:tag name="TIMING" val="|6.6|5.6|9|2.5|13.6|12.1|2.4|6.2|12|2.4|6.2|7.7|3|3.8|3.4|2.4|9.6|14|12.2|15.5"/>
</p:tagLst>
</file>

<file path=ppt/tags/tag8.xml><?xml version="1.0" encoding="utf-8"?>
<p:tagLst xmlns:a="http://schemas.openxmlformats.org/drawingml/2006/main" xmlns:r="http://schemas.openxmlformats.org/officeDocument/2006/relationships" xmlns:p="http://schemas.openxmlformats.org/presentationml/2006/main">
  <p:tag name="TIMING" val="|9.6|4.6|8.7|4.9|5.8|12.6|2.9|3.4|4.2"/>
</p:tagLst>
</file>

<file path=ppt/tags/tag9.xml><?xml version="1.0" encoding="utf-8"?>
<p:tagLst xmlns:a="http://schemas.openxmlformats.org/drawingml/2006/main" xmlns:r="http://schemas.openxmlformats.org/officeDocument/2006/relationships" xmlns:p="http://schemas.openxmlformats.org/presentationml/2006/main">
  <p:tag name="TIMING" val="|9.5|15.5|8.1|5.9|8.1|2.8|6.3|3.9|5.6|3.5|4.3|5|14.8|3.3|4.9|11.7"/>
</p:tagLst>
</file>

<file path=ppt/tags/tag10.xml><?xml version="1.0" encoding="utf-8"?>
<p:tagLst xmlns:a="http://schemas.openxmlformats.org/drawingml/2006/main" xmlns:r="http://schemas.openxmlformats.org/officeDocument/2006/relationships" xmlns:p="http://schemas.openxmlformats.org/presentationml/2006/main">
  <p:tag name="TIMING" val="|3.9|9.2"/>
</p:tagLst>
</file>

<file path=ppt/tags/tag11.xml><?xml version="1.0" encoding="utf-8"?>
<p:tagLst xmlns:a="http://schemas.openxmlformats.org/drawingml/2006/main" xmlns:r="http://schemas.openxmlformats.org/officeDocument/2006/relationships" xmlns:p="http://schemas.openxmlformats.org/presentationml/2006/main">
  <p:tag name="TIMING" val="|1.6|9.9|5.7|3.6|4.7|3.2|4.4|6.8|13.5|10.6|27.7"/>
</p:tagLst>
</file>

<file path=ppt/tags/tag12.xml><?xml version="1.0" encoding="utf-8"?>
<p:tagLst xmlns:a="http://schemas.openxmlformats.org/drawingml/2006/main" xmlns:r="http://schemas.openxmlformats.org/officeDocument/2006/relationships" xmlns:p="http://schemas.openxmlformats.org/presentationml/2006/main">
  <p:tag name="TIMING" val="|17.1|9.5"/>
</p:tagLst>
</file>

<file path=ppt/tags/tag13.xml><?xml version="1.0" encoding="utf-8"?>
<p:tagLst xmlns:a="http://schemas.openxmlformats.org/drawingml/2006/main" xmlns:r="http://schemas.openxmlformats.org/officeDocument/2006/relationships" xmlns:p="http://schemas.openxmlformats.org/presentationml/2006/main">
  <p:tag name="TIMING" val="|2.7|8.4|7.5|5.2"/>
</p:tagLst>
</file>

<file path=ppt/tags/tag14.xml><?xml version="1.0" encoding="utf-8"?>
<p:tagLst xmlns:a="http://schemas.openxmlformats.org/drawingml/2006/main" xmlns:r="http://schemas.openxmlformats.org/officeDocument/2006/relationships" xmlns:p="http://schemas.openxmlformats.org/presentationml/2006/main">
  <p:tag name="TIMING" val="|1.8|9.5|9.7"/>
</p:tagLst>
</file>

<file path=ppt/tags/tag15.xml><?xml version="1.0" encoding="utf-8"?>
<p:tagLst xmlns:a="http://schemas.openxmlformats.org/drawingml/2006/main" xmlns:r="http://schemas.openxmlformats.org/officeDocument/2006/relationships" xmlns:p="http://schemas.openxmlformats.org/presentationml/2006/main">
  <p:tag name="TIMING" val="|2.8|14.1|14.6|5.1|16.4"/>
</p:tagLst>
</file>

<file path=ppt/tags/tag16.xml><?xml version="1.0" encoding="utf-8"?>
<p:tagLst xmlns:a="http://schemas.openxmlformats.org/drawingml/2006/main" xmlns:r="http://schemas.openxmlformats.org/officeDocument/2006/relationships" xmlns:p="http://schemas.openxmlformats.org/presentationml/2006/main">
  <p:tag name="TIMING" val="|2.7|8.1|4|3.9"/>
</p:tagLst>
</file>

<file path=ppt/tags/tag17.xml><?xml version="1.0" encoding="utf-8"?>
<p:tagLst xmlns:a="http://schemas.openxmlformats.org/drawingml/2006/main" xmlns:r="http://schemas.openxmlformats.org/officeDocument/2006/relationships" xmlns:p="http://schemas.openxmlformats.org/presentationml/2006/main">
  <p:tag name="TIMING" val="|3.6|3.9|13.4"/>
</p:tagLst>
</file>

<file path=ppt/tags/tag18.xml><?xml version="1.0" encoding="utf-8"?>
<p:tagLst xmlns:a="http://schemas.openxmlformats.org/drawingml/2006/main" xmlns:r="http://schemas.openxmlformats.org/officeDocument/2006/relationships" xmlns:p="http://schemas.openxmlformats.org/presentationml/2006/main">
  <p:tag name="TIMING" val="|1.6|8.5|6.4|5|9.5"/>
</p:tagLst>
</file>

<file path=ppt/tags/tag19.xml><?xml version="1.0" encoding="utf-8"?>
<p:tagLst xmlns:a="http://schemas.openxmlformats.org/drawingml/2006/main" xmlns:r="http://schemas.openxmlformats.org/officeDocument/2006/relationships" xmlns:p="http://schemas.openxmlformats.org/presentationml/2006/main">
  <p:tag name="TIMING" val="|11|8.8"/>
</p:tagLst>
</file>

<file path=ppt/tags/tag20.xml><?xml version="1.0" encoding="utf-8"?>
<p:tagLst xmlns:a="http://schemas.openxmlformats.org/drawingml/2006/main" xmlns:r="http://schemas.openxmlformats.org/officeDocument/2006/relationships" xmlns:p="http://schemas.openxmlformats.org/presentationml/2006/main">
  <p:tag name="TIMING" val="|11.3|6.3|5|6.3|20.1"/>
</p:tagLst>
</file>

<file path=ppt/tags/tag21.xml><?xml version="1.0" encoding="utf-8"?>
<p:tagLst xmlns:a="http://schemas.openxmlformats.org/drawingml/2006/main" xmlns:r="http://schemas.openxmlformats.org/officeDocument/2006/relationships" xmlns:p="http://schemas.openxmlformats.org/presentationml/2006/main">
  <p:tag name="TIMING" val="|8.5|12.8"/>
</p:tagLst>
</file>

<file path=ppt/tags/tag22.xml><?xml version="1.0" encoding="utf-8"?>
<p:tagLst xmlns:a="http://schemas.openxmlformats.org/drawingml/2006/main" xmlns:r="http://schemas.openxmlformats.org/officeDocument/2006/relationships" xmlns:p="http://schemas.openxmlformats.org/presentationml/2006/main">
  <p:tag name="TIMING" val="|6.8|6.6"/>
</p:tagLst>
</file>

<file path=ppt/tags/tag23.xml><?xml version="1.0" encoding="utf-8"?>
<p:tagLst xmlns:a="http://schemas.openxmlformats.org/drawingml/2006/main" xmlns:r="http://schemas.openxmlformats.org/officeDocument/2006/relationships" xmlns:p="http://schemas.openxmlformats.org/presentationml/2006/main">
  <p:tag name="TIMING" val="|1.4|5|19.3|10.3|10.4|5.5"/>
</p:tagLst>
</file>

<file path=ppt/tags/tag24.xml><?xml version="1.0" encoding="utf-8"?>
<p:tagLst xmlns:a="http://schemas.openxmlformats.org/drawingml/2006/main" xmlns:r="http://schemas.openxmlformats.org/officeDocument/2006/relationships" xmlns:p="http://schemas.openxmlformats.org/presentationml/2006/main">
  <p:tag name="TIMING" val="|21.5|14.6|6.6|12.8|23.7"/>
</p:tagLst>
</file>

<file path=ppt/tags/tag25.xml><?xml version="1.0" encoding="utf-8"?>
<p:tagLst xmlns:a="http://schemas.openxmlformats.org/drawingml/2006/main" xmlns:r="http://schemas.openxmlformats.org/officeDocument/2006/relationships" xmlns:p="http://schemas.openxmlformats.org/presentationml/2006/main">
  <p:tag name="TIMING" val="|16.9|26.9"/>
</p:tagLst>
</file>

<file path=ppt/tags/tag26.xml><?xml version="1.0" encoding="utf-8"?>
<p:tagLst xmlns:a="http://schemas.openxmlformats.org/drawingml/2006/main" xmlns:r="http://schemas.openxmlformats.org/officeDocument/2006/relationships" xmlns:p="http://schemas.openxmlformats.org/presentationml/2006/main">
  <p:tag name="TIMING" val="|8.2|3.7|1.3|1.2|2.1|13.7|5.8"/>
</p:tagLst>
</file>

<file path=ppt/tags/tag27.xml><?xml version="1.0" encoding="utf-8"?>
<p:tagLst xmlns:a="http://schemas.openxmlformats.org/drawingml/2006/main" xmlns:r="http://schemas.openxmlformats.org/officeDocument/2006/relationships" xmlns:p="http://schemas.openxmlformats.org/presentationml/2006/main">
  <p:tag name="TIMING" val="|3.7|6.1|39|8.6"/>
</p:tagLst>
</file>

<file path=ppt/tags/tag28.xml><?xml version="1.0" encoding="utf-8"?>
<p:tagLst xmlns:a="http://schemas.openxmlformats.org/drawingml/2006/main" xmlns:r="http://schemas.openxmlformats.org/officeDocument/2006/relationships" xmlns:p="http://schemas.openxmlformats.org/presentationml/2006/main">
  <p:tag name="TIMING" val="|6.8|6.3"/>
</p:tagLst>
</file>

<file path=ppt/tags/tag29.xml><?xml version="1.0" encoding="utf-8"?>
<p:tagLst xmlns:a="http://schemas.openxmlformats.org/drawingml/2006/main" xmlns:r="http://schemas.openxmlformats.org/officeDocument/2006/relationships" xmlns:p="http://schemas.openxmlformats.org/presentationml/2006/main">
  <p:tag name="TIMING" val="|8.4|6.3"/>
</p:tagLst>
</file>

<file path=ppt/tags/tag30.xml><?xml version="1.0" encoding="utf-8"?>
<p:tagLst xmlns:a="http://schemas.openxmlformats.org/drawingml/2006/main" xmlns:r="http://schemas.openxmlformats.org/officeDocument/2006/relationships" xmlns:p="http://schemas.openxmlformats.org/presentationml/2006/main">
  <p:tag name="TIMING" val="|16.2"/>
</p:tagLst>
</file>

<file path=ppt/tags/tag31.xml><?xml version="1.0" encoding="utf-8"?>
<p:tagLst xmlns:a="http://schemas.openxmlformats.org/drawingml/2006/main" xmlns:r="http://schemas.openxmlformats.org/officeDocument/2006/relationships" xmlns:p="http://schemas.openxmlformats.org/presentationml/2006/main">
  <p:tag name="TIMING" val="|8.3|6.6|3|7.1"/>
</p:tagLst>
</file>

<file path=ppt/tags/tag32.xml><?xml version="1.0" encoding="utf-8"?>
<p:tagLst xmlns:a="http://schemas.openxmlformats.org/drawingml/2006/main" xmlns:r="http://schemas.openxmlformats.org/officeDocument/2006/relationships" xmlns:p="http://schemas.openxmlformats.org/presentationml/2006/main">
  <p:tag name="TIMING" val="|1.7|3.5|3.8|9.1|5.8|5.1|5.3|9.5|5.3|6.9|28.2"/>
</p:tagLst>
</file>

<file path=ppt/tags/tag33.xml><?xml version="1.0" encoding="utf-8"?>
<p:tagLst xmlns:a="http://schemas.openxmlformats.org/drawingml/2006/main" xmlns:r="http://schemas.openxmlformats.org/officeDocument/2006/relationships" xmlns:p="http://schemas.openxmlformats.org/presentationml/2006/main">
  <p:tag name="TIMING" val="|10.6|7.6|5.9|8.5|2.1|17.9"/>
</p:tagLst>
</file>

<file path=ppt/tags/tag34.xml><?xml version="1.0" encoding="utf-8"?>
<p:tagLst xmlns:a="http://schemas.openxmlformats.org/drawingml/2006/main" xmlns:r="http://schemas.openxmlformats.org/officeDocument/2006/relationships" xmlns:p="http://schemas.openxmlformats.org/presentationml/2006/main">
  <p:tag name="TIMING" val="|2.4|7.9|3.9|3.2|3.4|2.6|3.4|6.2|1.2|14.6"/>
</p:tagLst>
</file>

<file path=ppt/tags/tag35.xml><?xml version="1.0" encoding="utf-8"?>
<p:tagLst xmlns:a="http://schemas.openxmlformats.org/drawingml/2006/main" xmlns:r="http://schemas.openxmlformats.org/officeDocument/2006/relationships" xmlns:p="http://schemas.openxmlformats.org/presentationml/2006/main">
  <p:tag name="TIMING" val="|3.2|0.9|0.8|1.2|3.5"/>
</p:tagLst>
</file>

<file path=ppt/tags/tag36.xml><?xml version="1.0" encoding="utf-8"?>
<p:tagLst xmlns:a="http://schemas.openxmlformats.org/drawingml/2006/main" xmlns:r="http://schemas.openxmlformats.org/officeDocument/2006/relationships" xmlns:p="http://schemas.openxmlformats.org/presentationml/2006/main">
  <p:tag name="TIMING" val="|5.6|27.2|28.3|12.6|16"/>
</p:tagLst>
</file>

<file path=ppt/tags/tag37.xml><?xml version="1.0" encoding="utf-8"?>
<p:tagLst xmlns:a="http://schemas.openxmlformats.org/drawingml/2006/main" xmlns:r="http://schemas.openxmlformats.org/officeDocument/2006/relationships" xmlns:p="http://schemas.openxmlformats.org/presentationml/2006/main">
  <p:tag name="TIMING" val="|1.7"/>
</p:tagLst>
</file>

<file path=ppt/tags/tag38.xml><?xml version="1.0" encoding="utf-8"?>
<p:tagLst xmlns:a="http://schemas.openxmlformats.org/drawingml/2006/main" xmlns:r="http://schemas.openxmlformats.org/officeDocument/2006/relationships" xmlns:p="http://schemas.openxmlformats.org/presentationml/2006/main">
  <p:tag name="TIMING" val="|2.2|13.5|3|5.4|4.2"/>
</p:tagLst>
</file>

<file path=ppt/tags/tag39.xml><?xml version="1.0" encoding="utf-8"?>
<p:tagLst xmlns:a="http://schemas.openxmlformats.org/drawingml/2006/main" xmlns:r="http://schemas.openxmlformats.org/officeDocument/2006/relationships" xmlns:p="http://schemas.openxmlformats.org/presentationml/2006/main">
  <p:tag name="TIMING" val="|2.5|2.3|1.7|3.9|16.6|3.2"/>
</p:tagLst>
</file>

<file path=ppt/tags/tag40.xml><?xml version="1.0" encoding="utf-8"?>
<p:tagLst xmlns:a="http://schemas.openxmlformats.org/drawingml/2006/main" xmlns:r="http://schemas.openxmlformats.org/officeDocument/2006/relationships" xmlns:p="http://schemas.openxmlformats.org/presentationml/2006/main">
  <p:tag name="TIMING" val="|10.3|5.6|8.7|16.1|9.6|9.5|11.6"/>
</p:tagLst>
</file>

<file path=ppt/tags/tag41.xml><?xml version="1.0" encoding="utf-8"?>
<p:tagLst xmlns:a="http://schemas.openxmlformats.org/drawingml/2006/main" xmlns:r="http://schemas.openxmlformats.org/officeDocument/2006/relationships" xmlns:p="http://schemas.openxmlformats.org/presentationml/2006/main">
  <p:tag name="TIMING" val="|4.9"/>
</p:tagLst>
</file>

<file path=ppt/tags/tag42.xml><?xml version="1.0" encoding="utf-8"?>
<p:tagLst xmlns:a="http://schemas.openxmlformats.org/drawingml/2006/main" xmlns:r="http://schemas.openxmlformats.org/officeDocument/2006/relationships" xmlns:p="http://schemas.openxmlformats.org/presentationml/2006/main">
  <p:tag name="TIMING" val="|5.1"/>
</p:tagLst>
</file>

<file path=ppt/tags/tag43.xml><?xml version="1.0" encoding="utf-8"?>
<p:tagLst xmlns:a="http://schemas.openxmlformats.org/drawingml/2006/main" xmlns:r="http://schemas.openxmlformats.org/officeDocument/2006/relationships" xmlns:p="http://schemas.openxmlformats.org/presentationml/2006/main">
  <p:tag name="TIMING" val="|8.2|4.3"/>
</p:tagLst>
</file>

<file path=ppt/tags/tag44.xml><?xml version="1.0" encoding="utf-8"?>
<p:tagLst xmlns:a="http://schemas.openxmlformats.org/drawingml/2006/main" xmlns:r="http://schemas.openxmlformats.org/officeDocument/2006/relationships" xmlns:p="http://schemas.openxmlformats.org/presentationml/2006/main">
  <p:tag name="TIMING" val="|10.5|16|9.8|16.6|13.5|18|11.3|5.9|10.9|10.9|3.5|8.7|5.2|5|5.3|3.6"/>
</p:tagLst>
</file>

<file path=ppt/tags/tag45.xml><?xml version="1.0" encoding="utf-8"?>
<p:tagLst xmlns:a="http://schemas.openxmlformats.org/drawingml/2006/main" xmlns:r="http://schemas.openxmlformats.org/officeDocument/2006/relationships" xmlns:p="http://schemas.openxmlformats.org/presentationml/2006/main">
  <p:tag name="TIMING" val="|1.2|16|6.5"/>
</p:tagLst>
</file>

<file path=ppt/tags/tag46.xml><?xml version="1.0" encoding="utf-8"?>
<p:tagLst xmlns:a="http://schemas.openxmlformats.org/drawingml/2006/main" xmlns:r="http://schemas.openxmlformats.org/officeDocument/2006/relationships" xmlns:p="http://schemas.openxmlformats.org/presentationml/2006/main">
  <p:tag name="TIMING" val="|1.5|3.7|6.5|9.1"/>
</p:tagLst>
</file>

<file path=ppt/tags/tag47.xml><?xml version="1.0" encoding="utf-8"?>
<p:tagLst xmlns:a="http://schemas.openxmlformats.org/drawingml/2006/main" xmlns:r="http://schemas.openxmlformats.org/officeDocument/2006/relationships" xmlns:p="http://schemas.openxmlformats.org/presentationml/2006/main">
  <p:tag name="TIMING" val="|9.6"/>
</p:tagLst>
</file>

<file path=ppt/theme/theme1.xml><?xml version="1.0" encoding="utf-8"?>
<a:theme xmlns:a="http://schemas.openxmlformats.org/drawingml/2006/main" name="6_Balance">
  <a:themeElements>
    <a:clrScheme name="Balance 1">
      <a:dk1>
        <a:srgbClr val="663300"/>
      </a:dk1>
      <a:lt1>
        <a:srgbClr val="FFFFFF"/>
      </a:lt1>
      <a:dk2>
        <a:srgbClr val="996600"/>
      </a:dk2>
      <a:lt2>
        <a:srgbClr val="DBBD71"/>
      </a:lt2>
      <a:accent1>
        <a:srgbClr val="F8A500"/>
      </a:accent1>
      <a:accent2>
        <a:srgbClr val="808000"/>
      </a:accent2>
      <a:accent3>
        <a:srgbClr val="CAB8AA"/>
      </a:accent3>
      <a:accent4>
        <a:srgbClr val="DADADA"/>
      </a:accent4>
      <a:accent5>
        <a:srgbClr val="FBCFAA"/>
      </a:accent5>
      <a:accent6>
        <a:srgbClr val="737300"/>
      </a:accent6>
      <a:hlink>
        <a:srgbClr val="FFCC66"/>
      </a:hlink>
      <a:folHlink>
        <a:srgbClr val="CCA500"/>
      </a:folHlink>
    </a:clrScheme>
    <a:fontScheme name="Balance">
      <a:majorFont>
        <a:latin typeface="Arial"/>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57150"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6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noFill/>
        <a:ln w="57150"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6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Balance 1">
        <a:dk1>
          <a:srgbClr val="663300"/>
        </a:dk1>
        <a:lt1>
          <a:srgbClr val="FFFFFF"/>
        </a:lt1>
        <a:dk2>
          <a:srgbClr val="996600"/>
        </a:dk2>
        <a:lt2>
          <a:srgbClr val="DBBD71"/>
        </a:lt2>
        <a:accent1>
          <a:srgbClr val="F8A500"/>
        </a:accent1>
        <a:accent2>
          <a:srgbClr val="808000"/>
        </a:accent2>
        <a:accent3>
          <a:srgbClr val="CAB8AA"/>
        </a:accent3>
        <a:accent4>
          <a:srgbClr val="DADADA"/>
        </a:accent4>
        <a:accent5>
          <a:srgbClr val="FBCFAA"/>
        </a:accent5>
        <a:accent6>
          <a:srgbClr val="737300"/>
        </a:accent6>
        <a:hlink>
          <a:srgbClr val="FFCC66"/>
        </a:hlink>
        <a:folHlink>
          <a:srgbClr val="CCA500"/>
        </a:folHlink>
      </a:clrScheme>
      <a:clrMap bg1="dk2" tx1="lt1" bg2="dk1" tx2="lt2" accent1="accent1" accent2="accent2" accent3="accent3" accent4="accent4" accent5="accent5" accent6="accent6" hlink="hlink" folHlink="folHlink"/>
    </a:extraClrScheme>
    <a:extraClrScheme>
      <a:clrScheme name="Balance 2">
        <a:dk1>
          <a:srgbClr val="660000"/>
        </a:dk1>
        <a:lt1>
          <a:srgbClr val="FFFFFF"/>
        </a:lt1>
        <a:dk2>
          <a:srgbClr val="800000"/>
        </a:dk2>
        <a:lt2>
          <a:srgbClr val="FFFFCC"/>
        </a:lt2>
        <a:accent1>
          <a:srgbClr val="CC6600"/>
        </a:accent1>
        <a:accent2>
          <a:srgbClr val="BE7960"/>
        </a:accent2>
        <a:accent3>
          <a:srgbClr val="C0AAAA"/>
        </a:accent3>
        <a:accent4>
          <a:srgbClr val="DADADA"/>
        </a:accent4>
        <a:accent5>
          <a:srgbClr val="E2B8AA"/>
        </a:accent5>
        <a:accent6>
          <a:srgbClr val="AC6D56"/>
        </a:accent6>
        <a:hlink>
          <a:srgbClr val="FFFF99"/>
        </a:hlink>
        <a:folHlink>
          <a:srgbClr val="E5B325"/>
        </a:folHlink>
      </a:clrScheme>
      <a:clrMap bg1="dk2" tx1="lt1" bg2="dk1" tx2="lt2" accent1="accent1" accent2="accent2" accent3="accent3" accent4="accent4" accent5="accent5" accent6="accent6" hlink="hlink" folHlink="folHlink"/>
    </a:extraClrScheme>
    <a:extraClrScheme>
      <a:clrScheme name="Balance 3">
        <a:dk1>
          <a:srgbClr val="003300"/>
        </a:dk1>
        <a:lt1>
          <a:srgbClr val="FFFFFF"/>
        </a:lt1>
        <a:dk2>
          <a:srgbClr val="4D6A2A"/>
        </a:dk2>
        <a:lt2>
          <a:srgbClr val="CCFF99"/>
        </a:lt2>
        <a:accent1>
          <a:srgbClr val="2EB62E"/>
        </a:accent1>
        <a:accent2>
          <a:srgbClr val="527C3A"/>
        </a:accent2>
        <a:accent3>
          <a:srgbClr val="B2B9AC"/>
        </a:accent3>
        <a:accent4>
          <a:srgbClr val="DADADA"/>
        </a:accent4>
        <a:accent5>
          <a:srgbClr val="ADD7AD"/>
        </a:accent5>
        <a:accent6>
          <a:srgbClr val="497034"/>
        </a:accent6>
        <a:hlink>
          <a:srgbClr val="DDD800"/>
        </a:hlink>
        <a:folHlink>
          <a:srgbClr val="009999"/>
        </a:folHlink>
      </a:clrScheme>
      <a:clrMap bg1="dk2" tx1="lt1" bg2="dk1" tx2="lt2" accent1="accent1" accent2="accent2" accent3="accent3" accent4="accent4" accent5="accent5" accent6="accent6" hlink="hlink" folHlink="folHlink"/>
    </a:extraClrScheme>
    <a:extraClrScheme>
      <a:clrScheme name="Balance 4">
        <a:dk1>
          <a:srgbClr val="005A58"/>
        </a:dk1>
        <a:lt1>
          <a:srgbClr val="FFFFFF"/>
        </a:lt1>
        <a:dk2>
          <a:srgbClr val="00716E"/>
        </a:dk2>
        <a:lt2>
          <a:srgbClr val="FFFF99"/>
        </a:lt2>
        <a:accent1>
          <a:srgbClr val="2DB3B0"/>
        </a:accent1>
        <a:accent2>
          <a:srgbClr val="6D6FC7"/>
        </a:accent2>
        <a:accent3>
          <a:srgbClr val="AABBBA"/>
        </a:accent3>
        <a:accent4>
          <a:srgbClr val="DADADA"/>
        </a:accent4>
        <a:accent5>
          <a:srgbClr val="ADD6D4"/>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alance 5">
        <a:dk1>
          <a:srgbClr val="003366"/>
        </a:dk1>
        <a:lt1>
          <a:srgbClr val="FFFFFF"/>
        </a:lt1>
        <a:dk2>
          <a:srgbClr val="2B5481"/>
        </a:dk2>
        <a:lt2>
          <a:srgbClr val="E5FFFF"/>
        </a:lt2>
        <a:accent1>
          <a:srgbClr val="336699"/>
        </a:accent1>
        <a:accent2>
          <a:srgbClr val="00B000"/>
        </a:accent2>
        <a:accent3>
          <a:srgbClr val="ACB3C1"/>
        </a:accent3>
        <a:accent4>
          <a:srgbClr val="DADADA"/>
        </a:accent4>
        <a:accent5>
          <a:srgbClr val="ADB8CA"/>
        </a:accent5>
        <a:accent6>
          <a:srgbClr val="009F00"/>
        </a:accent6>
        <a:hlink>
          <a:srgbClr val="00CCFF"/>
        </a:hlink>
        <a:folHlink>
          <a:srgbClr val="B5FFFB"/>
        </a:folHlink>
      </a:clrScheme>
      <a:clrMap bg1="dk2" tx1="lt1" bg2="dk1" tx2="lt2" accent1="accent1" accent2="accent2" accent3="accent3" accent4="accent4" accent5="accent5" accent6="accent6" hlink="hlink" folHlink="folHlink"/>
    </a:extraClrScheme>
    <a:extraClrScheme>
      <a:clrScheme name="Balance 6">
        <a:dk1>
          <a:srgbClr val="2F2D25"/>
        </a:dk1>
        <a:lt1>
          <a:srgbClr val="FFFFFF"/>
        </a:lt1>
        <a:dk2>
          <a:srgbClr val="656151"/>
        </a:dk2>
        <a:lt2>
          <a:srgbClr val="FFFFCC"/>
        </a:lt2>
        <a:accent1>
          <a:srgbClr val="818173"/>
        </a:accent1>
        <a:accent2>
          <a:srgbClr val="809EA8"/>
        </a:accent2>
        <a:accent3>
          <a:srgbClr val="B8B7B3"/>
        </a:accent3>
        <a:accent4>
          <a:srgbClr val="DADADA"/>
        </a:accent4>
        <a:accent5>
          <a:srgbClr val="C1C1BC"/>
        </a:accent5>
        <a:accent6>
          <a:srgbClr val="738F98"/>
        </a:accent6>
        <a:hlink>
          <a:srgbClr val="E2C86A"/>
        </a:hlink>
        <a:folHlink>
          <a:srgbClr val="B7B6A3"/>
        </a:folHlink>
      </a:clrScheme>
      <a:clrMap bg1="dk2" tx1="lt1" bg2="dk1" tx2="lt2" accent1="accent1" accent2="accent2" accent3="accent3" accent4="accent4" accent5="accent5" accent6="accent6" hlink="hlink" folHlink="folHlink"/>
    </a:extraClrScheme>
    <a:extraClrScheme>
      <a:clrScheme name="Balance 7">
        <a:dk1>
          <a:srgbClr val="B4AF80"/>
        </a:dk1>
        <a:lt1>
          <a:srgbClr val="FFFFFF"/>
        </a:lt1>
        <a:dk2>
          <a:srgbClr val="C8C6A2"/>
        </a:dk2>
        <a:lt2>
          <a:srgbClr val="827F4C"/>
        </a:lt2>
        <a:accent1>
          <a:srgbClr val="7C784E"/>
        </a:accent1>
        <a:accent2>
          <a:srgbClr val="A2A4AC"/>
        </a:accent2>
        <a:accent3>
          <a:srgbClr val="E0DFCE"/>
        </a:accent3>
        <a:accent4>
          <a:srgbClr val="DADADA"/>
        </a:accent4>
        <a:accent5>
          <a:srgbClr val="BFBEB2"/>
        </a:accent5>
        <a:accent6>
          <a:srgbClr val="92949B"/>
        </a:accent6>
        <a:hlink>
          <a:srgbClr val="33CCCC"/>
        </a:hlink>
        <a:folHlink>
          <a:srgbClr val="009999"/>
        </a:folHlink>
      </a:clrScheme>
      <a:clrMap bg1="dk2" tx1="lt1" bg2="dk1" tx2="lt2" accent1="accent1" accent2="accent2" accent3="accent3" accent4="accent4" accent5="accent5" accent6="accent6" hlink="hlink" folHlink="folHlink"/>
    </a:extraClrScheme>
    <a:extraClrScheme>
      <a:clrScheme name="Balance 8">
        <a:dk1>
          <a:srgbClr val="000000"/>
        </a:dk1>
        <a:lt1>
          <a:srgbClr val="DDDDDD"/>
        </a:lt1>
        <a:dk2>
          <a:srgbClr val="000000"/>
        </a:dk2>
        <a:lt2>
          <a:srgbClr val="B8B7D1"/>
        </a:lt2>
        <a:accent1>
          <a:srgbClr val="F1F0F4"/>
        </a:accent1>
        <a:accent2>
          <a:srgbClr val="C1BCFC"/>
        </a:accent2>
        <a:accent3>
          <a:srgbClr val="EBEBEB"/>
        </a:accent3>
        <a:accent4>
          <a:srgbClr val="000000"/>
        </a:accent4>
        <a:accent5>
          <a:srgbClr val="F7F6F8"/>
        </a:accent5>
        <a:accent6>
          <a:srgbClr val="AFAAE4"/>
        </a:accent6>
        <a:hlink>
          <a:srgbClr val="5454C6"/>
        </a:hlink>
        <a:folHlink>
          <a:srgbClr val="6A6F86"/>
        </a:folHlink>
      </a:clrScheme>
      <a:clrMap bg1="lt1" tx1="dk1" bg2="lt2" tx2="dk2" accent1="accent1" accent2="accent2" accent3="accent3" accent4="accent4" accent5="accent5" accent6="accent6" hlink="hlink" folHlink="folHlink"/>
    </a:extraClrScheme>
    <a:extraClrScheme>
      <a:clrScheme name="Balance 9">
        <a:dk1>
          <a:srgbClr val="000000"/>
        </a:dk1>
        <a:lt1>
          <a:srgbClr val="FFFFFF"/>
        </a:lt1>
        <a:dk2>
          <a:srgbClr val="00A29E"/>
        </a:dk2>
        <a:lt2>
          <a:srgbClr val="CBCBCB"/>
        </a:lt2>
        <a:accent1>
          <a:srgbClr val="E5E5FF"/>
        </a:accent1>
        <a:accent2>
          <a:srgbClr val="79CD6B"/>
        </a:accent2>
        <a:accent3>
          <a:srgbClr val="FFFFFF"/>
        </a:accent3>
        <a:accent4>
          <a:srgbClr val="000000"/>
        </a:accent4>
        <a:accent5>
          <a:srgbClr val="F0F0FF"/>
        </a:accent5>
        <a:accent6>
          <a:srgbClr val="6DBA60"/>
        </a:accent6>
        <a:hlink>
          <a:srgbClr val="4477DE"/>
        </a:hlink>
        <a:folHlink>
          <a:srgbClr val="65498F"/>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4_Balance">
  <a:themeElements>
    <a:clrScheme name="Balance 1">
      <a:dk1>
        <a:srgbClr val="663300"/>
      </a:dk1>
      <a:lt1>
        <a:srgbClr val="FFFFFF"/>
      </a:lt1>
      <a:dk2>
        <a:srgbClr val="996600"/>
      </a:dk2>
      <a:lt2>
        <a:srgbClr val="DBBD71"/>
      </a:lt2>
      <a:accent1>
        <a:srgbClr val="F8A500"/>
      </a:accent1>
      <a:accent2>
        <a:srgbClr val="808000"/>
      </a:accent2>
      <a:accent3>
        <a:srgbClr val="CAB8AA"/>
      </a:accent3>
      <a:accent4>
        <a:srgbClr val="DADADA"/>
      </a:accent4>
      <a:accent5>
        <a:srgbClr val="FBCFAA"/>
      </a:accent5>
      <a:accent6>
        <a:srgbClr val="737300"/>
      </a:accent6>
      <a:hlink>
        <a:srgbClr val="FFCC66"/>
      </a:hlink>
      <a:folHlink>
        <a:srgbClr val="CCA500"/>
      </a:folHlink>
    </a:clrScheme>
    <a:fontScheme name="Balance">
      <a:majorFont>
        <a:latin typeface="Arial"/>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57150"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6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noFill/>
        <a:ln w="57150"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6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Balance 1">
        <a:dk1>
          <a:srgbClr val="663300"/>
        </a:dk1>
        <a:lt1>
          <a:srgbClr val="FFFFFF"/>
        </a:lt1>
        <a:dk2>
          <a:srgbClr val="996600"/>
        </a:dk2>
        <a:lt2>
          <a:srgbClr val="DBBD71"/>
        </a:lt2>
        <a:accent1>
          <a:srgbClr val="F8A500"/>
        </a:accent1>
        <a:accent2>
          <a:srgbClr val="808000"/>
        </a:accent2>
        <a:accent3>
          <a:srgbClr val="CAB8AA"/>
        </a:accent3>
        <a:accent4>
          <a:srgbClr val="DADADA"/>
        </a:accent4>
        <a:accent5>
          <a:srgbClr val="FBCFAA"/>
        </a:accent5>
        <a:accent6>
          <a:srgbClr val="737300"/>
        </a:accent6>
        <a:hlink>
          <a:srgbClr val="FFCC66"/>
        </a:hlink>
        <a:folHlink>
          <a:srgbClr val="CCA500"/>
        </a:folHlink>
      </a:clrScheme>
      <a:clrMap bg1="dk2" tx1="lt1" bg2="dk1" tx2="lt2" accent1="accent1" accent2="accent2" accent3="accent3" accent4="accent4" accent5="accent5" accent6="accent6" hlink="hlink" folHlink="folHlink"/>
    </a:extraClrScheme>
    <a:extraClrScheme>
      <a:clrScheme name="Balance 2">
        <a:dk1>
          <a:srgbClr val="660000"/>
        </a:dk1>
        <a:lt1>
          <a:srgbClr val="FFFFFF"/>
        </a:lt1>
        <a:dk2>
          <a:srgbClr val="800000"/>
        </a:dk2>
        <a:lt2>
          <a:srgbClr val="FFFFCC"/>
        </a:lt2>
        <a:accent1>
          <a:srgbClr val="CC6600"/>
        </a:accent1>
        <a:accent2>
          <a:srgbClr val="BE7960"/>
        </a:accent2>
        <a:accent3>
          <a:srgbClr val="C0AAAA"/>
        </a:accent3>
        <a:accent4>
          <a:srgbClr val="DADADA"/>
        </a:accent4>
        <a:accent5>
          <a:srgbClr val="E2B8AA"/>
        </a:accent5>
        <a:accent6>
          <a:srgbClr val="AC6D56"/>
        </a:accent6>
        <a:hlink>
          <a:srgbClr val="FFFF99"/>
        </a:hlink>
        <a:folHlink>
          <a:srgbClr val="E5B325"/>
        </a:folHlink>
      </a:clrScheme>
      <a:clrMap bg1="dk2" tx1="lt1" bg2="dk1" tx2="lt2" accent1="accent1" accent2="accent2" accent3="accent3" accent4="accent4" accent5="accent5" accent6="accent6" hlink="hlink" folHlink="folHlink"/>
    </a:extraClrScheme>
    <a:extraClrScheme>
      <a:clrScheme name="Balance 3">
        <a:dk1>
          <a:srgbClr val="003300"/>
        </a:dk1>
        <a:lt1>
          <a:srgbClr val="FFFFFF"/>
        </a:lt1>
        <a:dk2>
          <a:srgbClr val="4D6A2A"/>
        </a:dk2>
        <a:lt2>
          <a:srgbClr val="CCFF99"/>
        </a:lt2>
        <a:accent1>
          <a:srgbClr val="2EB62E"/>
        </a:accent1>
        <a:accent2>
          <a:srgbClr val="527C3A"/>
        </a:accent2>
        <a:accent3>
          <a:srgbClr val="B2B9AC"/>
        </a:accent3>
        <a:accent4>
          <a:srgbClr val="DADADA"/>
        </a:accent4>
        <a:accent5>
          <a:srgbClr val="ADD7AD"/>
        </a:accent5>
        <a:accent6>
          <a:srgbClr val="497034"/>
        </a:accent6>
        <a:hlink>
          <a:srgbClr val="DDD800"/>
        </a:hlink>
        <a:folHlink>
          <a:srgbClr val="009999"/>
        </a:folHlink>
      </a:clrScheme>
      <a:clrMap bg1="dk2" tx1="lt1" bg2="dk1" tx2="lt2" accent1="accent1" accent2="accent2" accent3="accent3" accent4="accent4" accent5="accent5" accent6="accent6" hlink="hlink" folHlink="folHlink"/>
    </a:extraClrScheme>
    <a:extraClrScheme>
      <a:clrScheme name="Balance 4">
        <a:dk1>
          <a:srgbClr val="005A58"/>
        </a:dk1>
        <a:lt1>
          <a:srgbClr val="FFFFFF"/>
        </a:lt1>
        <a:dk2>
          <a:srgbClr val="00716E"/>
        </a:dk2>
        <a:lt2>
          <a:srgbClr val="FFFF99"/>
        </a:lt2>
        <a:accent1>
          <a:srgbClr val="2DB3B0"/>
        </a:accent1>
        <a:accent2>
          <a:srgbClr val="6D6FC7"/>
        </a:accent2>
        <a:accent3>
          <a:srgbClr val="AABBBA"/>
        </a:accent3>
        <a:accent4>
          <a:srgbClr val="DADADA"/>
        </a:accent4>
        <a:accent5>
          <a:srgbClr val="ADD6D4"/>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alance 5">
        <a:dk1>
          <a:srgbClr val="003366"/>
        </a:dk1>
        <a:lt1>
          <a:srgbClr val="FFFFFF"/>
        </a:lt1>
        <a:dk2>
          <a:srgbClr val="2B5481"/>
        </a:dk2>
        <a:lt2>
          <a:srgbClr val="E5FFFF"/>
        </a:lt2>
        <a:accent1>
          <a:srgbClr val="336699"/>
        </a:accent1>
        <a:accent2>
          <a:srgbClr val="00B000"/>
        </a:accent2>
        <a:accent3>
          <a:srgbClr val="ACB3C1"/>
        </a:accent3>
        <a:accent4>
          <a:srgbClr val="DADADA"/>
        </a:accent4>
        <a:accent5>
          <a:srgbClr val="ADB8CA"/>
        </a:accent5>
        <a:accent6>
          <a:srgbClr val="009F00"/>
        </a:accent6>
        <a:hlink>
          <a:srgbClr val="00CCFF"/>
        </a:hlink>
        <a:folHlink>
          <a:srgbClr val="B5FFFB"/>
        </a:folHlink>
      </a:clrScheme>
      <a:clrMap bg1="dk2" tx1="lt1" bg2="dk1" tx2="lt2" accent1="accent1" accent2="accent2" accent3="accent3" accent4="accent4" accent5="accent5" accent6="accent6" hlink="hlink" folHlink="folHlink"/>
    </a:extraClrScheme>
    <a:extraClrScheme>
      <a:clrScheme name="Balance 6">
        <a:dk1>
          <a:srgbClr val="2F2D25"/>
        </a:dk1>
        <a:lt1>
          <a:srgbClr val="FFFFFF"/>
        </a:lt1>
        <a:dk2>
          <a:srgbClr val="656151"/>
        </a:dk2>
        <a:lt2>
          <a:srgbClr val="FFFFCC"/>
        </a:lt2>
        <a:accent1>
          <a:srgbClr val="818173"/>
        </a:accent1>
        <a:accent2>
          <a:srgbClr val="809EA8"/>
        </a:accent2>
        <a:accent3>
          <a:srgbClr val="B8B7B3"/>
        </a:accent3>
        <a:accent4>
          <a:srgbClr val="DADADA"/>
        </a:accent4>
        <a:accent5>
          <a:srgbClr val="C1C1BC"/>
        </a:accent5>
        <a:accent6>
          <a:srgbClr val="738F98"/>
        </a:accent6>
        <a:hlink>
          <a:srgbClr val="E2C86A"/>
        </a:hlink>
        <a:folHlink>
          <a:srgbClr val="B7B6A3"/>
        </a:folHlink>
      </a:clrScheme>
      <a:clrMap bg1="dk2" tx1="lt1" bg2="dk1" tx2="lt2" accent1="accent1" accent2="accent2" accent3="accent3" accent4="accent4" accent5="accent5" accent6="accent6" hlink="hlink" folHlink="folHlink"/>
    </a:extraClrScheme>
    <a:extraClrScheme>
      <a:clrScheme name="Balance 7">
        <a:dk1>
          <a:srgbClr val="B4AF80"/>
        </a:dk1>
        <a:lt1>
          <a:srgbClr val="FFFFFF"/>
        </a:lt1>
        <a:dk2>
          <a:srgbClr val="C8C6A2"/>
        </a:dk2>
        <a:lt2>
          <a:srgbClr val="827F4C"/>
        </a:lt2>
        <a:accent1>
          <a:srgbClr val="7C784E"/>
        </a:accent1>
        <a:accent2>
          <a:srgbClr val="A2A4AC"/>
        </a:accent2>
        <a:accent3>
          <a:srgbClr val="E0DFCE"/>
        </a:accent3>
        <a:accent4>
          <a:srgbClr val="DADADA"/>
        </a:accent4>
        <a:accent5>
          <a:srgbClr val="BFBEB2"/>
        </a:accent5>
        <a:accent6>
          <a:srgbClr val="92949B"/>
        </a:accent6>
        <a:hlink>
          <a:srgbClr val="33CCCC"/>
        </a:hlink>
        <a:folHlink>
          <a:srgbClr val="009999"/>
        </a:folHlink>
      </a:clrScheme>
      <a:clrMap bg1="dk2" tx1="lt1" bg2="dk1" tx2="lt2" accent1="accent1" accent2="accent2" accent3="accent3" accent4="accent4" accent5="accent5" accent6="accent6" hlink="hlink" folHlink="folHlink"/>
    </a:extraClrScheme>
    <a:extraClrScheme>
      <a:clrScheme name="Balance 8">
        <a:dk1>
          <a:srgbClr val="000000"/>
        </a:dk1>
        <a:lt1>
          <a:srgbClr val="DDDDDD"/>
        </a:lt1>
        <a:dk2>
          <a:srgbClr val="000000"/>
        </a:dk2>
        <a:lt2>
          <a:srgbClr val="B8B7D1"/>
        </a:lt2>
        <a:accent1>
          <a:srgbClr val="F1F0F4"/>
        </a:accent1>
        <a:accent2>
          <a:srgbClr val="C1BCFC"/>
        </a:accent2>
        <a:accent3>
          <a:srgbClr val="EBEBEB"/>
        </a:accent3>
        <a:accent4>
          <a:srgbClr val="000000"/>
        </a:accent4>
        <a:accent5>
          <a:srgbClr val="F7F6F8"/>
        </a:accent5>
        <a:accent6>
          <a:srgbClr val="AFAAE4"/>
        </a:accent6>
        <a:hlink>
          <a:srgbClr val="5454C6"/>
        </a:hlink>
        <a:folHlink>
          <a:srgbClr val="6A6F86"/>
        </a:folHlink>
      </a:clrScheme>
      <a:clrMap bg1="lt1" tx1="dk1" bg2="lt2" tx2="dk2" accent1="accent1" accent2="accent2" accent3="accent3" accent4="accent4" accent5="accent5" accent6="accent6" hlink="hlink" folHlink="folHlink"/>
    </a:extraClrScheme>
    <a:extraClrScheme>
      <a:clrScheme name="Balance 9">
        <a:dk1>
          <a:srgbClr val="000000"/>
        </a:dk1>
        <a:lt1>
          <a:srgbClr val="FFFFFF"/>
        </a:lt1>
        <a:dk2>
          <a:srgbClr val="00A29E"/>
        </a:dk2>
        <a:lt2>
          <a:srgbClr val="CBCBCB"/>
        </a:lt2>
        <a:accent1>
          <a:srgbClr val="E5E5FF"/>
        </a:accent1>
        <a:accent2>
          <a:srgbClr val="79CD6B"/>
        </a:accent2>
        <a:accent3>
          <a:srgbClr val="FFFFFF"/>
        </a:accent3>
        <a:accent4>
          <a:srgbClr val="000000"/>
        </a:accent4>
        <a:accent5>
          <a:srgbClr val="F0F0FF"/>
        </a:accent5>
        <a:accent6>
          <a:srgbClr val="6DBA60"/>
        </a:accent6>
        <a:hlink>
          <a:srgbClr val="4477DE"/>
        </a:hlink>
        <a:folHlink>
          <a:srgbClr val="65498F"/>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
  <TotalTime>96486</TotalTime>
  <Words>2785</Words>
  <Application>Microsoft Macintosh PowerPoint</Application>
  <PresentationFormat>On-screen Show (16:9)</PresentationFormat>
  <Paragraphs>903</Paragraphs>
  <Slides>64</Slides>
  <Notes>59</Notes>
  <HiddenSlides>0</HiddenSlides>
  <MMClips>63</MMClips>
  <ScaleCrop>false</ScaleCrop>
  <HeadingPairs>
    <vt:vector size="8" baseType="variant">
      <vt:variant>
        <vt:lpstr>Fonts Used</vt:lpstr>
      </vt:variant>
      <vt:variant>
        <vt:i4>5</vt:i4>
      </vt:variant>
      <vt:variant>
        <vt:lpstr>Theme</vt:lpstr>
      </vt:variant>
      <vt:variant>
        <vt:i4>2</vt:i4>
      </vt:variant>
      <vt:variant>
        <vt:lpstr>Embedded OLE Servers</vt:lpstr>
      </vt:variant>
      <vt:variant>
        <vt:i4>0</vt:i4>
      </vt:variant>
      <vt:variant>
        <vt:lpstr>Slide Titles</vt:lpstr>
      </vt:variant>
      <vt:variant>
        <vt:i4>64</vt:i4>
      </vt:variant>
    </vt:vector>
  </HeadingPairs>
  <TitlesOfParts>
    <vt:vector size="71" baseType="lpstr">
      <vt:lpstr>Arial</vt:lpstr>
      <vt:lpstr>Calibri</vt:lpstr>
      <vt:lpstr>Tahoma</vt:lpstr>
      <vt:lpstr>Times New Roman</vt:lpstr>
      <vt:lpstr>Wingdings</vt:lpstr>
      <vt:lpstr>6_Balance</vt:lpstr>
      <vt:lpstr>14_Balance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Texas at Austin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World has taught me</dc:title>
  <dc:creator>Scott Tinker</dc:creator>
  <cp:lastModifiedBy>Zavala, Brian A</cp:lastModifiedBy>
  <cp:revision>6808</cp:revision>
  <dcterms:created xsi:type="dcterms:W3CDTF">2003-01-24T19:14:16Z</dcterms:created>
  <dcterms:modified xsi:type="dcterms:W3CDTF">2023-03-21T03:52:06Z</dcterms:modified>
</cp:coreProperties>
</file>