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8360" r:id="rId1"/>
    <p:sldMasterId id="2147488375" r:id="rId2"/>
    <p:sldMasterId id="2147488387" r:id="rId3"/>
  </p:sldMasterIdLst>
  <p:notesMasterIdLst>
    <p:notesMasterId r:id="rId22"/>
  </p:notesMasterIdLst>
  <p:handoutMasterIdLst>
    <p:handoutMasterId r:id="rId23"/>
  </p:handoutMasterIdLst>
  <p:sldIdLst>
    <p:sldId id="9577" r:id="rId4"/>
    <p:sldId id="276" r:id="rId5"/>
    <p:sldId id="291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90" r:id="rId18"/>
    <p:sldId id="294" r:id="rId19"/>
    <p:sldId id="295" r:id="rId20"/>
    <p:sldId id="293" r:id="rId2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99"/>
    <a:srgbClr val="FF7C80"/>
    <a:srgbClr val="FF5050"/>
    <a:srgbClr val="CCFFCC"/>
    <a:srgbClr val="4BD0FF"/>
    <a:srgbClr val="66FF99"/>
    <a:srgbClr val="FF6600"/>
    <a:srgbClr val="CC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518" autoAdjust="0"/>
    <p:restoredTop sz="86375" autoAdjust="0"/>
  </p:normalViewPr>
  <p:slideViewPr>
    <p:cSldViewPr>
      <p:cViewPr varScale="1">
        <p:scale>
          <a:sx n="100" d="100"/>
          <a:sy n="100" d="100"/>
        </p:scale>
        <p:origin x="2568" y="4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2424"/>
    </p:cViewPr>
  </p:outlineViewPr>
  <p:notesTextViewPr>
    <p:cViewPr>
      <p:scale>
        <a:sx n="25" d="100"/>
        <a:sy n="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a\SEA\Financials%20and%20Salary\Financials\SEA%20Financials%202016-2028%20Budget_NEW%202026_MAR2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SEA Annual 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'Revenue - Annual All (Linked)'!$A$67</c:f>
              <c:strCache>
                <c:ptCount val="1"/>
                <c:pt idx="0">
                  <c:v>Corporate 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'Revenue - Annual All (Linked)'!$C$2:$Q$2</c:f>
              <c:strCache>
                <c:ptCount val="1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2026 Commit</c:v>
                </c:pt>
                <c:pt idx="12">
                  <c:v>2027 Commit</c:v>
                </c:pt>
                <c:pt idx="13">
                  <c:v>2028 Commit</c:v>
                </c:pt>
                <c:pt idx="14">
                  <c:v>2029 Commit</c:v>
                </c:pt>
              </c:strCache>
            </c:strRef>
          </c:cat>
          <c:val>
            <c:numRef>
              <c:f>'Revenue - Annual All (Linked)'!$C$67:$Q$67</c:f>
              <c:numCache>
                <c:formatCode>"$"#,##0</c:formatCode>
                <c:ptCount val="15"/>
                <c:pt idx="0">
                  <c:v>50000</c:v>
                </c:pt>
                <c:pt idx="1">
                  <c:v>427065.25</c:v>
                </c:pt>
                <c:pt idx="2">
                  <c:v>1627440</c:v>
                </c:pt>
                <c:pt idx="3">
                  <c:v>1833500</c:v>
                </c:pt>
                <c:pt idx="4">
                  <c:v>1287520</c:v>
                </c:pt>
                <c:pt idx="5">
                  <c:v>852461.47</c:v>
                </c:pt>
                <c:pt idx="6">
                  <c:v>1102648.55</c:v>
                </c:pt>
                <c:pt idx="7">
                  <c:v>2098683.0099999998</c:v>
                </c:pt>
                <c:pt idx="8">
                  <c:v>1695837.19</c:v>
                </c:pt>
                <c:pt idx="9">
                  <c:v>2023113.99</c:v>
                </c:pt>
                <c:pt idx="10">
                  <c:v>670030.5</c:v>
                </c:pt>
                <c:pt idx="11">
                  <c:v>1523831.5</c:v>
                </c:pt>
                <c:pt idx="12">
                  <c:v>1373831.5</c:v>
                </c:pt>
                <c:pt idx="13">
                  <c:v>873831.5</c:v>
                </c:pt>
                <c:pt idx="14">
                  <c:v>773831.5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36-4224-BBF3-07504BE4F803}"/>
            </c:ext>
          </c:extLst>
        </c:ser>
        <c:ser>
          <c:idx val="1"/>
          <c:order val="1"/>
          <c:tx>
            <c:strRef>
              <c:f>'Revenue - Annual All (Linked)'!$A$156</c:f>
              <c:strCache>
                <c:ptCount val="1"/>
                <c:pt idx="0">
                  <c:v>Foundation Total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'Revenue - Annual All (Linked)'!$C$2:$Q$2</c:f>
              <c:strCache>
                <c:ptCount val="1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2026 Commit</c:v>
                </c:pt>
                <c:pt idx="12">
                  <c:v>2027 Commit</c:v>
                </c:pt>
                <c:pt idx="13">
                  <c:v>2028 Commit</c:v>
                </c:pt>
                <c:pt idx="14">
                  <c:v>2029 Commit</c:v>
                </c:pt>
              </c:strCache>
            </c:strRef>
          </c:cat>
          <c:val>
            <c:numRef>
              <c:f>'Revenue - Annual All (Linked)'!$C$156:$Q$156</c:f>
              <c:numCache>
                <c:formatCode>"$"#,##0</c:formatCode>
                <c:ptCount val="15"/>
                <c:pt idx="0">
                  <c:v>5000</c:v>
                </c:pt>
                <c:pt idx="1">
                  <c:v>25000</c:v>
                </c:pt>
                <c:pt idx="2">
                  <c:v>75800</c:v>
                </c:pt>
                <c:pt idx="3">
                  <c:v>493471.42</c:v>
                </c:pt>
                <c:pt idx="4">
                  <c:v>269095.82</c:v>
                </c:pt>
                <c:pt idx="5">
                  <c:v>551100</c:v>
                </c:pt>
                <c:pt idx="6">
                  <c:v>320589.27000000008</c:v>
                </c:pt>
                <c:pt idx="7">
                  <c:v>823497.71</c:v>
                </c:pt>
                <c:pt idx="8">
                  <c:v>595766.08000000007</c:v>
                </c:pt>
                <c:pt idx="9">
                  <c:v>433667.66000000003</c:v>
                </c:pt>
                <c:pt idx="10">
                  <c:v>228689.07</c:v>
                </c:pt>
                <c:pt idx="11">
                  <c:v>125000</c:v>
                </c:pt>
                <c:pt idx="12">
                  <c:v>300000</c:v>
                </c:pt>
                <c:pt idx="13">
                  <c:v>100000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36-4224-BBF3-07504BE4F803}"/>
            </c:ext>
          </c:extLst>
        </c:ser>
        <c:ser>
          <c:idx val="2"/>
          <c:order val="2"/>
          <c:tx>
            <c:strRef>
              <c:f>'Revenue - Annual All (Linked)'!$A$328</c:f>
              <c:strCache>
                <c:ptCount val="1"/>
                <c:pt idx="0">
                  <c:v>Individual Total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'Revenue - Annual All (Linked)'!$C$2:$Q$2</c:f>
              <c:strCache>
                <c:ptCount val="1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  <c:pt idx="11">
                  <c:v>2026 Commit</c:v>
                </c:pt>
                <c:pt idx="12">
                  <c:v>2027 Commit</c:v>
                </c:pt>
                <c:pt idx="13">
                  <c:v>2028 Commit</c:v>
                </c:pt>
                <c:pt idx="14">
                  <c:v>2029 Commit</c:v>
                </c:pt>
              </c:strCache>
            </c:strRef>
          </c:cat>
          <c:val>
            <c:numRef>
              <c:f>'Revenue - Annual All (Linked)'!$C$328:$Q$328</c:f>
              <c:numCache>
                <c:formatCode>"$"#,##0</c:formatCode>
                <c:ptCount val="15"/>
                <c:pt idx="0">
                  <c:v>25000</c:v>
                </c:pt>
                <c:pt idx="1">
                  <c:v>202869.85000000003</c:v>
                </c:pt>
                <c:pt idx="2">
                  <c:v>37790.25</c:v>
                </c:pt>
                <c:pt idx="3">
                  <c:v>84267.999999999985</c:v>
                </c:pt>
                <c:pt idx="4">
                  <c:v>49446.829999999994</c:v>
                </c:pt>
                <c:pt idx="5">
                  <c:v>358964.58000000007</c:v>
                </c:pt>
                <c:pt idx="6">
                  <c:v>19326.210000000003</c:v>
                </c:pt>
                <c:pt idx="7">
                  <c:v>125693.49</c:v>
                </c:pt>
                <c:pt idx="8">
                  <c:v>125149.35</c:v>
                </c:pt>
                <c:pt idx="9">
                  <c:v>184903.44</c:v>
                </c:pt>
                <c:pt idx="10">
                  <c:v>7860</c:v>
                </c:pt>
                <c:pt idx="11">
                  <c:v>160000</c:v>
                </c:pt>
                <c:pt idx="12">
                  <c:v>160000</c:v>
                </c:pt>
                <c:pt idx="13">
                  <c:v>10000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36-4224-BBF3-07504BE4F8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3568496"/>
        <c:axId val="887129536"/>
      </c:barChart>
      <c:catAx>
        <c:axId val="171356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129536"/>
        <c:crosses val="autoZero"/>
        <c:auto val="1"/>
        <c:lblAlgn val="ctr"/>
        <c:lblOffset val="100"/>
        <c:noMultiLvlLbl val="0"/>
      </c:catAx>
      <c:valAx>
        <c:axId val="887129536"/>
        <c:scaling>
          <c:orientation val="minMax"/>
          <c:max val="4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3568496"/>
        <c:crosses val="autoZero"/>
        <c:crossBetween val="between"/>
        <c:majorUnit val="10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002060">
        <a:alpha val="80000"/>
      </a:srgbClr>
    </a:solidFill>
    <a:ln>
      <a:noFill/>
    </a:ln>
    <a:effectLst>
      <a:glow rad="139700">
        <a:schemeClr val="accent3">
          <a:satMod val="175000"/>
          <a:alpha val="40000"/>
        </a:schemeClr>
      </a:glow>
    </a:effectLst>
  </c:spPr>
  <c:txPr>
    <a:bodyPr/>
    <a:lstStyle/>
    <a:p>
      <a:pPr>
        <a:defRPr sz="14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42EE138-726A-4EDC-B77F-4E1B367E08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083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C2C0325-1323-452C-B6B3-D114312E0E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3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E1D248-C118-498B-A5D8-4424252A529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7182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2C0325-1323-452C-B6B3-D114312E0EF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694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2C0325-1323-452C-B6B3-D114312E0EF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95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2C0325-1323-452C-B6B3-D114312E0EF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14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2C0325-1323-452C-B6B3-D114312E0EF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42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08922"/>
            <a:ext cx="2133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08922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08922"/>
            <a:ext cx="2133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73AA0-1807-4D2A-95E0-141373511B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626230"/>
      </p:ext>
    </p:extLst>
  </p:cSld>
  <p:clrMapOvr>
    <a:masterClrMapping/>
  </p:clrMapOvr>
  <p:transition spd="med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1A433B-4A47-C8AA-0107-052EDEFCC68C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1969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59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720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87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604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46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26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286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20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08922"/>
            <a:ext cx="2133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08922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08922"/>
            <a:ext cx="2133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DD4545-FDC6-4804-963D-3B1CF169C0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029024"/>
      </p:ext>
    </p:extLst>
  </p:cSld>
  <p:clrMapOvr>
    <a:masterClrMapping/>
  </p:clrMapOvr>
  <p:transition spd="med">
    <p:pull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88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40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92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75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60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5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08922"/>
            <a:ext cx="2133600" cy="3429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83479A-705D-4B87-8A89-7E54C02A03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08922"/>
            <a:ext cx="2895600" cy="3429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08922"/>
            <a:ext cx="2133600" cy="3429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491A8-CEE5-4B50-BCE8-E19B12D40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4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990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7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63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41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6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3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3DD25AD-C9C6-404D-A6A5-4531287DF27B}"/>
              </a:ext>
            </a:extLst>
          </p:cNvPr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1BCCF1-8838-4D98-9FA6-3EA82BC13D8C}"/>
              </a:ext>
            </a:extLst>
          </p:cNvPr>
          <p:cNvGrpSpPr/>
          <p:nvPr userDrawn="1"/>
        </p:nvGrpSpPr>
        <p:grpSpPr>
          <a:xfrm>
            <a:off x="223572" y="114114"/>
            <a:ext cx="8783913" cy="359278"/>
            <a:chOff x="261867" y="4232095"/>
            <a:chExt cx="8783913" cy="359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81F41E-BE27-499D-85F8-B92DC5949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8967" y="4232095"/>
              <a:ext cx="786813" cy="3318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F94837-887F-4322-AB43-044488B92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67" y="4259496"/>
              <a:ext cx="724095" cy="331877"/>
            </a:xfrm>
            <a:prstGeom prst="rect">
              <a:avLst/>
            </a:prstGeom>
          </p:spPr>
        </p:pic>
      </p:grpSp>
      <p:sp>
        <p:nvSpPr>
          <p:cNvPr id="11" name="Text Box 28">
            <a:extLst>
              <a:ext uri="{FF2B5EF4-FFF2-40B4-BE49-F238E27FC236}">
                <a16:creationId xmlns:a16="http://schemas.microsoft.com/office/drawing/2014/main" id="{D9457D46-FF8D-4613-BBDA-261F4A7ECF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57600" y="4916329"/>
            <a:ext cx="53787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Tinker 2026</a:t>
            </a:r>
            <a:endParaRPr kumimoji="0" lang="en-US" altLang="en-US" sz="10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A5E7B173-F41A-DF06-DCAB-C0A44F20E2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" y="4926729"/>
            <a:ext cx="882918" cy="1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02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361" r:id="rId1"/>
    <p:sldLayoutId id="2147488362" r:id="rId2"/>
    <p:sldLayoutId id="2147488363" r:id="rId3"/>
  </p:sldLayoutIdLst>
  <p:transition spd="med">
    <p:pull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8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6" r:id="rId1"/>
    <p:sldLayoutId id="2147488377" r:id="rId2"/>
    <p:sldLayoutId id="2147488378" r:id="rId3"/>
    <p:sldLayoutId id="2147488379" r:id="rId4"/>
    <p:sldLayoutId id="2147488380" r:id="rId5"/>
    <p:sldLayoutId id="2147488381" r:id="rId6"/>
    <p:sldLayoutId id="2147488382" r:id="rId7"/>
    <p:sldLayoutId id="2147488383" r:id="rId8"/>
    <p:sldLayoutId id="2147488384" r:id="rId9"/>
    <p:sldLayoutId id="2147488385" r:id="rId10"/>
    <p:sldLayoutId id="21474883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FF0689-676D-5932-BA4E-5DD9430A596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060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5148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88" r:id="rId1"/>
    <p:sldLayoutId id="2147488389" r:id="rId2"/>
    <p:sldLayoutId id="2147488390" r:id="rId3"/>
    <p:sldLayoutId id="2147488391" r:id="rId4"/>
    <p:sldLayoutId id="2147488392" r:id="rId5"/>
    <p:sldLayoutId id="2147488393" r:id="rId6"/>
    <p:sldLayoutId id="2147488394" r:id="rId7"/>
    <p:sldLayoutId id="2147488395" r:id="rId8"/>
    <p:sldLayoutId id="2147488396" r:id="rId9"/>
    <p:sldLayoutId id="2147488397" r:id="rId10"/>
    <p:sldLayoutId id="214748839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1.svg"/><Relationship Id="rId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jpeg"/><Relationship Id="rId11" Type="http://schemas.openxmlformats.org/officeDocument/2006/relationships/image" Target="../media/image79.png"/><Relationship Id="rId5" Type="http://schemas.openxmlformats.org/officeDocument/2006/relationships/image" Target="../media/image74.jpeg"/><Relationship Id="rId10" Type="http://schemas.openxmlformats.org/officeDocument/2006/relationships/image" Target="../media/image51.svg"/><Relationship Id="rId4" Type="http://schemas.openxmlformats.org/officeDocument/2006/relationships/image" Target="../media/image29.png"/><Relationship Id="rId9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51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sv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92.jpeg"/><Relationship Id="rId7" Type="http://schemas.openxmlformats.org/officeDocument/2006/relationships/image" Target="../media/image95.png"/><Relationship Id="rId12" Type="http://schemas.openxmlformats.org/officeDocument/2006/relationships/image" Target="../media/image9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4.png"/><Relationship Id="rId11" Type="http://schemas.openxmlformats.org/officeDocument/2006/relationships/image" Target="../media/image57.jpeg"/><Relationship Id="rId5" Type="http://schemas.openxmlformats.org/officeDocument/2006/relationships/image" Target="../media/image17.jpeg"/><Relationship Id="rId10" Type="http://schemas.openxmlformats.org/officeDocument/2006/relationships/image" Target="../media/image61.jpeg"/><Relationship Id="rId4" Type="http://schemas.openxmlformats.org/officeDocument/2006/relationships/image" Target="../media/image93.jpeg"/><Relationship Id="rId9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jpe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jpeg"/><Relationship Id="rId10" Type="http://schemas.openxmlformats.org/officeDocument/2006/relationships/image" Target="../media/image31.jpe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svg"/><Relationship Id="rId5" Type="http://schemas.openxmlformats.org/officeDocument/2006/relationships/image" Target="../media/image49.svg"/><Relationship Id="rId4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sv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1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5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15886D-7FD9-B9C7-E7CD-58B3C5CA8D7A}"/>
              </a:ext>
            </a:extLst>
          </p:cNvPr>
          <p:cNvSpPr/>
          <p:nvPr/>
        </p:nvSpPr>
        <p:spPr bwMode="auto">
          <a:xfrm>
            <a:off x="0" y="0"/>
            <a:ext cx="9220200" cy="5143500"/>
          </a:xfrm>
          <a:prstGeom prst="rect">
            <a:avLst/>
          </a:prstGeom>
          <a:solidFill>
            <a:srgbClr val="0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0316" y="4019550"/>
            <a:ext cx="3172183" cy="5847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65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Scott W. Tinker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80" y="1705180"/>
            <a:ext cx="4578640" cy="17331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5075F-FF4A-51BA-73DB-EB0132EAA55C}"/>
              </a:ext>
            </a:extLst>
          </p:cNvPr>
          <p:cNvGrpSpPr/>
          <p:nvPr/>
        </p:nvGrpSpPr>
        <p:grpSpPr>
          <a:xfrm>
            <a:off x="990600" y="209550"/>
            <a:ext cx="7162800" cy="954107"/>
            <a:chOff x="990600" y="435104"/>
            <a:chExt cx="7162800" cy="95410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9DFB18-AE5D-439C-BA47-EF9AD0DEB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1200" y="435104"/>
              <a:ext cx="2362200" cy="95410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Times New Roman" panose="02020603050405020304" pitchFamily="18" charset="0"/>
                </a:rPr>
                <a:t>Big Easy, TX</a:t>
              </a:r>
            </a:p>
            <a:p>
              <a:pPr algn="ctr">
                <a:defRPr/>
              </a:pPr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Times New Roman" panose="02020603050405020304" pitchFamily="18" charset="0"/>
                </a:rPr>
                <a:t>Apr 2026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5AA50E-448A-F0B4-5D9F-FC16768C3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435104"/>
              <a:ext cx="2895600" cy="95410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Times New Roman" panose="02020603050405020304" pitchFamily="18" charset="0"/>
                </a:rPr>
                <a:t>Positive Energy Summit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13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14350" y="770568"/>
            <a:ext cx="81153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3769628"/>
            <a:ext cx="9144000" cy="1470629"/>
            <a:chOff x="0" y="0"/>
            <a:chExt cx="5121372" cy="8236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21372" cy="823670"/>
            </a:xfrm>
            <a:custGeom>
              <a:avLst/>
              <a:gdLst/>
              <a:ahLst/>
              <a:cxnLst/>
              <a:rect l="l" t="t" r="r" b="b"/>
              <a:pathLst>
                <a:path w="5121372" h="823670">
                  <a:moveTo>
                    <a:pt x="0" y="0"/>
                  </a:moveTo>
                  <a:lnTo>
                    <a:pt x="5121372" y="0"/>
                  </a:lnTo>
                  <a:lnTo>
                    <a:pt x="5121372" y="823670"/>
                  </a:lnTo>
                  <a:lnTo>
                    <a:pt x="0" y="82367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5121372" cy="804620"/>
            </a:xfrm>
            <a:prstGeom prst="rect">
              <a:avLst/>
            </a:prstGeom>
          </p:spPr>
          <p:txBody>
            <a:bodyPr lIns="24438" tIns="24438" rIns="24438" bIns="24438" rtlCol="0" anchor="ctr"/>
            <a:lstStyle/>
            <a:p>
              <a:pPr algn="ctr" defTabSz="457200" fontAlgn="auto">
                <a:lnSpc>
                  <a:spcPts val="86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21841" y="3917265"/>
            <a:ext cx="1019679" cy="101967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-14231" y="-32"/>
              <a:ext cx="6378462" cy="6350064"/>
            </a:xfrm>
            <a:custGeom>
              <a:avLst/>
              <a:gdLst/>
              <a:ahLst/>
              <a:cxnLst/>
              <a:rect l="l" t="t" r="r" b="b"/>
              <a:pathLst>
                <a:path w="6378462" h="6350064">
                  <a:moveTo>
                    <a:pt x="3189231" y="32"/>
                  </a:moveTo>
                  <a:lnTo>
                    <a:pt x="3189231" y="32"/>
                  </a:lnTo>
                  <a:cubicBezTo>
                    <a:pt x="2051530" y="-5056"/>
                    <a:pt x="998068" y="598980"/>
                    <a:pt x="427743" y="1583419"/>
                  </a:cubicBezTo>
                  <a:cubicBezTo>
                    <a:pt x="-142581" y="2567857"/>
                    <a:pt x="-142581" y="3782207"/>
                    <a:pt x="427743" y="4766645"/>
                  </a:cubicBezTo>
                  <a:cubicBezTo>
                    <a:pt x="998068" y="5751084"/>
                    <a:pt x="2051530" y="6355120"/>
                    <a:pt x="3189231" y="6350032"/>
                  </a:cubicBezTo>
                  <a:cubicBezTo>
                    <a:pt x="4326932" y="6355120"/>
                    <a:pt x="5380395" y="5751084"/>
                    <a:pt x="5950719" y="4766645"/>
                  </a:cubicBezTo>
                  <a:cubicBezTo>
                    <a:pt x="6521043" y="3782207"/>
                    <a:pt x="6521043" y="2567857"/>
                    <a:pt x="5950719" y="1583419"/>
                  </a:cubicBezTo>
                  <a:cubicBezTo>
                    <a:pt x="5380395" y="598980"/>
                    <a:pt x="4326932" y="-5056"/>
                    <a:pt x="3189231" y="3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519009" y="530833"/>
              <a:ext cx="5311983" cy="5288333"/>
            </a:xfrm>
            <a:custGeom>
              <a:avLst/>
              <a:gdLst/>
              <a:ahLst/>
              <a:cxnLst/>
              <a:rect l="l" t="t" r="r" b="b"/>
              <a:pathLst>
                <a:path w="5311983" h="5288333">
                  <a:moveTo>
                    <a:pt x="2655991" y="27"/>
                  </a:moveTo>
                  <a:cubicBezTo>
                    <a:pt x="1708514" y="-4210"/>
                    <a:pt x="831190" y="498831"/>
                    <a:pt x="356224" y="1318672"/>
                  </a:cubicBezTo>
                  <a:cubicBezTo>
                    <a:pt x="-118742" y="2138512"/>
                    <a:pt x="-118742" y="3149822"/>
                    <a:pt x="356224" y="3969662"/>
                  </a:cubicBezTo>
                  <a:cubicBezTo>
                    <a:pt x="831190" y="4789503"/>
                    <a:pt x="1708514" y="5292544"/>
                    <a:pt x="2655991" y="5288307"/>
                  </a:cubicBezTo>
                  <a:cubicBezTo>
                    <a:pt x="3603468" y="5292544"/>
                    <a:pt x="4480792" y="4789503"/>
                    <a:pt x="4955758" y="3969662"/>
                  </a:cubicBezTo>
                  <a:cubicBezTo>
                    <a:pt x="5430724" y="3149822"/>
                    <a:pt x="5430724" y="2138512"/>
                    <a:pt x="4955758" y="1318672"/>
                  </a:cubicBezTo>
                  <a:cubicBezTo>
                    <a:pt x="4480792" y="498831"/>
                    <a:pt x="3603468" y="-4210"/>
                    <a:pt x="2655991" y="27"/>
                  </a:cubicBezTo>
                  <a:close/>
                </a:path>
              </a:pathLst>
            </a:custGeom>
            <a:blipFill>
              <a:blip r:embed="rId2"/>
              <a:stretch>
                <a:fillRect l="223" r="223"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1778" y="1186867"/>
            <a:ext cx="1257616" cy="2490511"/>
            <a:chOff x="0" y="0"/>
            <a:chExt cx="3353642" cy="664136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1625587"/>
              <a:ext cx="3353642" cy="5015775"/>
              <a:chOff x="0" y="0"/>
              <a:chExt cx="704365" cy="105346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704365" cy="1053463"/>
              </a:xfrm>
              <a:custGeom>
                <a:avLst/>
                <a:gdLst/>
                <a:ahLst/>
                <a:cxnLst/>
                <a:rect l="l" t="t" r="r" b="b"/>
                <a:pathLst>
                  <a:path w="704365" h="1053463">
                    <a:moveTo>
                      <a:pt x="0" y="0"/>
                    </a:moveTo>
                    <a:lnTo>
                      <a:pt x="704365" y="0"/>
                    </a:lnTo>
                    <a:lnTo>
                      <a:pt x="704365" y="1053463"/>
                    </a:lnTo>
                    <a:lnTo>
                      <a:pt x="0" y="1053463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19050"/>
                <a:ext cx="704365" cy="1034413"/>
              </a:xfrm>
              <a:prstGeom prst="rect">
                <a:avLst/>
              </a:prstGeom>
            </p:spPr>
            <p:txBody>
              <a:bodyPr lIns="24438" tIns="24438" rIns="24438" bIns="24438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0"/>
              <a:ext cx="3353642" cy="3353642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4231" y="-32"/>
                <a:ext cx="6378462" cy="6350064"/>
              </a:xfrm>
              <a:custGeom>
                <a:avLst/>
                <a:gdLst/>
                <a:ahLst/>
                <a:cxnLst/>
                <a:rect l="l" t="t" r="r" b="b"/>
                <a:pathLst>
                  <a:path w="6378462" h="6350064">
                    <a:moveTo>
                      <a:pt x="3189231" y="32"/>
                    </a:moveTo>
                    <a:lnTo>
                      <a:pt x="3189231" y="32"/>
                    </a:lnTo>
                    <a:cubicBezTo>
                      <a:pt x="2051530" y="-5056"/>
                      <a:pt x="998068" y="598980"/>
                      <a:pt x="427743" y="1583419"/>
                    </a:cubicBezTo>
                    <a:cubicBezTo>
                      <a:pt x="-142581" y="2567857"/>
                      <a:pt x="-142581" y="3782207"/>
                      <a:pt x="427743" y="4766645"/>
                    </a:cubicBezTo>
                    <a:cubicBezTo>
                      <a:pt x="998068" y="5751084"/>
                      <a:pt x="2051530" y="6355120"/>
                      <a:pt x="3189231" y="6350032"/>
                    </a:cubicBezTo>
                    <a:cubicBezTo>
                      <a:pt x="4326932" y="6355120"/>
                      <a:pt x="5380395" y="5751084"/>
                      <a:pt x="5950719" y="4766645"/>
                    </a:cubicBezTo>
                    <a:cubicBezTo>
                      <a:pt x="6521043" y="3782207"/>
                      <a:pt x="6521043" y="2567857"/>
                      <a:pt x="5950719" y="1583419"/>
                    </a:cubicBezTo>
                    <a:cubicBezTo>
                      <a:pt x="5380395" y="598980"/>
                      <a:pt x="4326932" y="-5056"/>
                      <a:pt x="3189231" y="32"/>
                    </a:cubicBez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519009" y="530833"/>
                <a:ext cx="5311983" cy="5288333"/>
              </a:xfrm>
              <a:custGeom>
                <a:avLst/>
                <a:gdLst/>
                <a:ahLst/>
                <a:cxnLst/>
                <a:rect l="l" t="t" r="r" b="b"/>
                <a:pathLst>
                  <a:path w="5311983" h="5288333">
                    <a:moveTo>
                      <a:pt x="2655991" y="27"/>
                    </a:moveTo>
                    <a:cubicBezTo>
                      <a:pt x="1708514" y="-4210"/>
                      <a:pt x="831190" y="498831"/>
                      <a:pt x="356224" y="1318672"/>
                    </a:cubicBezTo>
                    <a:cubicBezTo>
                      <a:pt x="-118742" y="2138512"/>
                      <a:pt x="-118742" y="3149822"/>
                      <a:pt x="356224" y="3969662"/>
                    </a:cubicBezTo>
                    <a:cubicBezTo>
                      <a:pt x="831190" y="4789503"/>
                      <a:pt x="1708514" y="5292544"/>
                      <a:pt x="2655991" y="5288307"/>
                    </a:cubicBezTo>
                    <a:cubicBezTo>
                      <a:pt x="3603468" y="5292544"/>
                      <a:pt x="4480792" y="4789503"/>
                      <a:pt x="4955758" y="3969662"/>
                    </a:cubicBezTo>
                    <a:cubicBezTo>
                      <a:pt x="5430724" y="3149822"/>
                      <a:pt x="5430724" y="2138512"/>
                      <a:pt x="4955758" y="1318672"/>
                    </a:cubicBezTo>
                    <a:cubicBezTo>
                      <a:pt x="4480792" y="498831"/>
                      <a:pt x="3603468" y="-4210"/>
                      <a:pt x="2655991" y="27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223" r="223"/>
                </a:stretch>
              </a:blip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90848" y="3563202"/>
              <a:ext cx="2420288" cy="410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600"/>
                </a:lnSpc>
                <a:spcAft>
                  <a:spcPts val="0"/>
                </a:spcAft>
                <a:defRPr/>
              </a:pPr>
              <a:r>
                <a:rPr lang="en-US" sz="600" b="1" spc="-18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2025 Switch Competition Second Place Winner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51248" y="4444181"/>
              <a:ext cx="3005154" cy="1915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800"/>
                </a:lnSpc>
                <a:spcAft>
                  <a:spcPts val="0"/>
                </a:spcAft>
                <a:defRPr/>
              </a:pPr>
              <a:r>
                <a:rPr lang="en-US" sz="800" dirty="0">
                  <a:solidFill>
                    <a:srgbClr val="FFFFFF"/>
                  </a:solidFill>
                  <a:latin typeface="Arial Nova"/>
                  <a:ea typeface="Arial Nova"/>
                  <a:cs typeface="Arial Nova"/>
                  <a:sym typeface="Arial Nova"/>
                </a:rPr>
                <a:t>“It pushed me to think beyond numbers and towards systems. Beyond theory and toward implementation. Beyond engineering and toward human impact.”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43680" y="3188813"/>
              <a:ext cx="2420288" cy="273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800"/>
                </a:lnSpc>
                <a:spcAft>
                  <a:spcPts val="0"/>
                </a:spcAft>
                <a:defRPr/>
              </a:pPr>
              <a:r>
                <a:rPr lang="en-US" sz="800" b="1" spc="-24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Abiy Kifle Assefa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800695" y="1193353"/>
            <a:ext cx="1257616" cy="2490511"/>
            <a:chOff x="0" y="0"/>
            <a:chExt cx="3353642" cy="6641362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1625587"/>
              <a:ext cx="3353642" cy="5015775"/>
              <a:chOff x="0" y="0"/>
              <a:chExt cx="704365" cy="105346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04365" cy="1053463"/>
              </a:xfrm>
              <a:custGeom>
                <a:avLst/>
                <a:gdLst/>
                <a:ahLst/>
                <a:cxnLst/>
                <a:rect l="l" t="t" r="r" b="b"/>
                <a:pathLst>
                  <a:path w="704365" h="1053463">
                    <a:moveTo>
                      <a:pt x="0" y="0"/>
                    </a:moveTo>
                    <a:lnTo>
                      <a:pt x="704365" y="0"/>
                    </a:lnTo>
                    <a:lnTo>
                      <a:pt x="704365" y="1053463"/>
                    </a:lnTo>
                    <a:lnTo>
                      <a:pt x="0" y="1053463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19050"/>
                <a:ext cx="704365" cy="1034413"/>
              </a:xfrm>
              <a:prstGeom prst="rect">
                <a:avLst/>
              </a:prstGeom>
            </p:spPr>
            <p:txBody>
              <a:bodyPr lIns="24438" tIns="24438" rIns="24438" bIns="24438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0" y="0"/>
              <a:ext cx="3353642" cy="3353642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-14231" y="-32"/>
                <a:ext cx="6378462" cy="6350064"/>
              </a:xfrm>
              <a:custGeom>
                <a:avLst/>
                <a:gdLst/>
                <a:ahLst/>
                <a:cxnLst/>
                <a:rect l="l" t="t" r="r" b="b"/>
                <a:pathLst>
                  <a:path w="6378462" h="6350064">
                    <a:moveTo>
                      <a:pt x="3189231" y="32"/>
                    </a:moveTo>
                    <a:lnTo>
                      <a:pt x="3189231" y="32"/>
                    </a:lnTo>
                    <a:cubicBezTo>
                      <a:pt x="2051530" y="-5056"/>
                      <a:pt x="998068" y="598980"/>
                      <a:pt x="427743" y="1583419"/>
                    </a:cubicBezTo>
                    <a:cubicBezTo>
                      <a:pt x="-142581" y="2567857"/>
                      <a:pt x="-142581" y="3782207"/>
                      <a:pt x="427743" y="4766645"/>
                    </a:cubicBezTo>
                    <a:cubicBezTo>
                      <a:pt x="998068" y="5751084"/>
                      <a:pt x="2051530" y="6355120"/>
                      <a:pt x="3189231" y="6350032"/>
                    </a:cubicBezTo>
                    <a:cubicBezTo>
                      <a:pt x="4326932" y="6355120"/>
                      <a:pt x="5380395" y="5751084"/>
                      <a:pt x="5950719" y="4766645"/>
                    </a:cubicBezTo>
                    <a:cubicBezTo>
                      <a:pt x="6521043" y="3782207"/>
                      <a:pt x="6521043" y="2567857"/>
                      <a:pt x="5950719" y="1583419"/>
                    </a:cubicBezTo>
                    <a:cubicBezTo>
                      <a:pt x="5380395" y="598980"/>
                      <a:pt x="4326932" y="-5056"/>
                      <a:pt x="3189231" y="32"/>
                    </a:cubicBez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519009" y="530833"/>
                <a:ext cx="5311983" cy="5288333"/>
              </a:xfrm>
              <a:custGeom>
                <a:avLst/>
                <a:gdLst/>
                <a:ahLst/>
                <a:cxnLst/>
                <a:rect l="l" t="t" r="r" b="b"/>
                <a:pathLst>
                  <a:path w="5311983" h="5288333">
                    <a:moveTo>
                      <a:pt x="2655991" y="27"/>
                    </a:moveTo>
                    <a:cubicBezTo>
                      <a:pt x="1708514" y="-4210"/>
                      <a:pt x="831190" y="498831"/>
                      <a:pt x="356224" y="1318672"/>
                    </a:cubicBezTo>
                    <a:cubicBezTo>
                      <a:pt x="-118742" y="2138512"/>
                      <a:pt x="-118742" y="3149822"/>
                      <a:pt x="356224" y="3969662"/>
                    </a:cubicBezTo>
                    <a:cubicBezTo>
                      <a:pt x="831190" y="4789503"/>
                      <a:pt x="1708514" y="5292544"/>
                      <a:pt x="2655991" y="5288307"/>
                    </a:cubicBezTo>
                    <a:cubicBezTo>
                      <a:pt x="3603468" y="5292544"/>
                      <a:pt x="4480792" y="4789503"/>
                      <a:pt x="4955758" y="3969662"/>
                    </a:cubicBezTo>
                    <a:cubicBezTo>
                      <a:pt x="5430724" y="3149822"/>
                      <a:pt x="5430724" y="2138512"/>
                      <a:pt x="4955758" y="1318672"/>
                    </a:cubicBezTo>
                    <a:cubicBezTo>
                      <a:pt x="4480792" y="498831"/>
                      <a:pt x="3603468" y="-4210"/>
                      <a:pt x="2655991" y="27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0536" t="-15536" r="-11881" b="-7430"/>
                </a:stretch>
              </a:blip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30845" y="4332669"/>
              <a:ext cx="2891954" cy="2154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700"/>
                </a:lnSpc>
                <a:spcAft>
                  <a:spcPts val="0"/>
                </a:spcAft>
                <a:defRPr/>
              </a:pPr>
              <a:r>
                <a:rPr lang="en-US" sz="700" dirty="0">
                  <a:solidFill>
                    <a:srgbClr val="FFFFFF"/>
                  </a:solidFill>
                  <a:latin typeface="Arial Nova"/>
                  <a:ea typeface="Arial Nova"/>
                  <a:cs typeface="Arial Nova"/>
                  <a:sym typeface="Arial Nova"/>
                </a:rPr>
                <a:t>“This may not have ended with a trophy, but it has definitely deepened our commitment to working on data-driven, equitable energy solutions – and we are excited to take these learnings into future projects and competitions.”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93781" y="3545904"/>
              <a:ext cx="2420288" cy="410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600"/>
                </a:lnSpc>
                <a:spcAft>
                  <a:spcPts val="0"/>
                </a:spcAft>
                <a:defRPr/>
              </a:pPr>
              <a:r>
                <a:rPr lang="en-US" sz="600" b="1" spc="-18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2025 Switch Competition Participant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14112" y="3204477"/>
              <a:ext cx="2420288" cy="273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800"/>
                </a:lnSpc>
                <a:spcAft>
                  <a:spcPts val="0"/>
                </a:spcAft>
                <a:defRPr/>
              </a:pPr>
              <a:r>
                <a:rPr lang="en-US" sz="800" b="1" spc="-24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Priyanshi Saxena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936756" y="1161245"/>
            <a:ext cx="1279190" cy="2490868"/>
            <a:chOff x="-7611" y="-17"/>
            <a:chExt cx="3411173" cy="6642313"/>
          </a:xfrm>
        </p:grpSpPr>
        <p:grpSp>
          <p:nvGrpSpPr>
            <p:cNvPr id="30" name="Group 30"/>
            <p:cNvGrpSpPr/>
            <p:nvPr/>
          </p:nvGrpSpPr>
          <p:grpSpPr>
            <a:xfrm>
              <a:off x="21155" y="1618240"/>
              <a:ext cx="3353642" cy="5024056"/>
              <a:chOff x="0" y="0"/>
              <a:chExt cx="704365" cy="105520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704365" cy="1055202"/>
              </a:xfrm>
              <a:custGeom>
                <a:avLst/>
                <a:gdLst/>
                <a:ahLst/>
                <a:cxnLst/>
                <a:rect l="l" t="t" r="r" b="b"/>
                <a:pathLst>
                  <a:path w="704365" h="1055202">
                    <a:moveTo>
                      <a:pt x="0" y="0"/>
                    </a:moveTo>
                    <a:lnTo>
                      <a:pt x="704365" y="0"/>
                    </a:lnTo>
                    <a:lnTo>
                      <a:pt x="704365" y="1055202"/>
                    </a:lnTo>
                    <a:lnTo>
                      <a:pt x="0" y="1055202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19050"/>
                <a:ext cx="704365" cy="1036152"/>
              </a:xfrm>
              <a:prstGeom prst="rect">
                <a:avLst/>
              </a:prstGeom>
            </p:spPr>
            <p:txBody>
              <a:bodyPr lIns="24438" tIns="24438" rIns="24438" bIns="24438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-7611" y="-17"/>
              <a:ext cx="3411173" cy="3395987"/>
              <a:chOff x="-14231" y="-32"/>
              <a:chExt cx="6378462" cy="635006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-14231" y="-32"/>
                <a:ext cx="6378462" cy="6350065"/>
              </a:xfrm>
              <a:custGeom>
                <a:avLst/>
                <a:gdLst/>
                <a:ahLst/>
                <a:cxnLst/>
                <a:rect l="l" t="t" r="r" b="b"/>
                <a:pathLst>
                  <a:path w="6378462" h="6350064">
                    <a:moveTo>
                      <a:pt x="3189231" y="32"/>
                    </a:moveTo>
                    <a:lnTo>
                      <a:pt x="3189231" y="32"/>
                    </a:lnTo>
                    <a:cubicBezTo>
                      <a:pt x="2051530" y="-5056"/>
                      <a:pt x="998068" y="598980"/>
                      <a:pt x="427743" y="1583419"/>
                    </a:cubicBezTo>
                    <a:cubicBezTo>
                      <a:pt x="-142581" y="2567857"/>
                      <a:pt x="-142581" y="3782207"/>
                      <a:pt x="427743" y="4766645"/>
                    </a:cubicBezTo>
                    <a:cubicBezTo>
                      <a:pt x="998068" y="5751084"/>
                      <a:pt x="2051530" y="6355120"/>
                      <a:pt x="3189231" y="6350032"/>
                    </a:cubicBezTo>
                    <a:cubicBezTo>
                      <a:pt x="4326932" y="6355120"/>
                      <a:pt x="5380395" y="5751084"/>
                      <a:pt x="5950719" y="4766645"/>
                    </a:cubicBezTo>
                    <a:cubicBezTo>
                      <a:pt x="6521043" y="3782207"/>
                      <a:pt x="6521043" y="2567857"/>
                      <a:pt x="5950719" y="1583419"/>
                    </a:cubicBezTo>
                    <a:cubicBezTo>
                      <a:pt x="5380395" y="598980"/>
                      <a:pt x="4326932" y="-5056"/>
                      <a:pt x="3189231" y="32"/>
                    </a:cubicBez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519009" y="530833"/>
                <a:ext cx="5311983" cy="5288333"/>
              </a:xfrm>
              <a:custGeom>
                <a:avLst/>
                <a:gdLst/>
                <a:ahLst/>
                <a:cxnLst/>
                <a:rect l="l" t="t" r="r" b="b"/>
                <a:pathLst>
                  <a:path w="5311983" h="5288333">
                    <a:moveTo>
                      <a:pt x="2655991" y="27"/>
                    </a:moveTo>
                    <a:cubicBezTo>
                      <a:pt x="1708514" y="-4210"/>
                      <a:pt x="831190" y="498831"/>
                      <a:pt x="356224" y="1318672"/>
                    </a:cubicBezTo>
                    <a:cubicBezTo>
                      <a:pt x="-118742" y="2138512"/>
                      <a:pt x="-118742" y="3149822"/>
                      <a:pt x="356224" y="3969662"/>
                    </a:cubicBezTo>
                    <a:cubicBezTo>
                      <a:pt x="831190" y="4789503"/>
                      <a:pt x="1708514" y="5292544"/>
                      <a:pt x="2655991" y="5288307"/>
                    </a:cubicBezTo>
                    <a:cubicBezTo>
                      <a:pt x="3603468" y="5292544"/>
                      <a:pt x="4480792" y="4789503"/>
                      <a:pt x="4955758" y="3969662"/>
                    </a:cubicBezTo>
                    <a:cubicBezTo>
                      <a:pt x="5430724" y="3149822"/>
                      <a:pt x="5430724" y="2138512"/>
                      <a:pt x="4955758" y="1318672"/>
                    </a:cubicBezTo>
                    <a:cubicBezTo>
                      <a:pt x="4480792" y="498831"/>
                      <a:pt x="3603468" y="-4210"/>
                      <a:pt x="2655991" y="27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223" r="223"/>
                </a:stretch>
              </a:blip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487832" y="3631510"/>
              <a:ext cx="2420285" cy="410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600"/>
                </a:lnSpc>
                <a:spcAft>
                  <a:spcPts val="0"/>
                </a:spcAft>
                <a:defRPr/>
              </a:pPr>
              <a:r>
                <a:rPr lang="en-US" sz="600" b="1" spc="-18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2025 Switch Competition Participant 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35970" y="4410825"/>
              <a:ext cx="3124013" cy="2086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80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dirty="0">
                  <a:solidFill>
                    <a:srgbClr val="FFFFFF"/>
                  </a:solidFill>
                  <a:latin typeface="Arial Nova"/>
                  <a:ea typeface="Arial Nova"/>
                  <a:cs typeface="Arial Nova"/>
                  <a:sym typeface="Arial Nova"/>
                </a:rPr>
                <a:t>“Energy poverty isn’t just a development issue; it’s a human one — shaping how people learn, work, and live.</a:t>
              </a:r>
            </a:p>
            <a:p>
              <a:pPr algn="ctr" defTabSz="457200" fontAlgn="auto">
                <a:lnSpc>
                  <a:spcPts val="517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endParaRPr>
            </a:p>
            <a:p>
              <a:pPr algn="ctr" defTabSz="457200" fontAlgn="auto">
                <a:lnSpc>
                  <a:spcPts val="80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dirty="0">
                  <a:solidFill>
                    <a:srgbClr val="FFFFFF"/>
                  </a:solidFill>
                  <a:latin typeface="Arial Nova"/>
                  <a:ea typeface="Arial Nova"/>
                  <a:cs typeface="Arial Nova"/>
                  <a:sym typeface="Arial Nova"/>
                </a:rPr>
                <a:t>And solving it requires awareness, collaboration, and intentional action.”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487832" y="3290081"/>
              <a:ext cx="2420285" cy="273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800"/>
                </a:lnSpc>
                <a:spcAft>
                  <a:spcPts val="0"/>
                </a:spcAft>
                <a:defRPr/>
              </a:pPr>
              <a:r>
                <a:rPr lang="en-US" sz="800" b="1" spc="-24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Shammah Ndubuisi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094393" y="1186867"/>
            <a:ext cx="1273482" cy="2490862"/>
            <a:chOff x="0" y="0"/>
            <a:chExt cx="3395952" cy="6642296"/>
          </a:xfrm>
        </p:grpSpPr>
        <p:grpSp>
          <p:nvGrpSpPr>
            <p:cNvPr id="40" name="Group 40"/>
            <p:cNvGrpSpPr/>
            <p:nvPr/>
          </p:nvGrpSpPr>
          <p:grpSpPr>
            <a:xfrm>
              <a:off x="21155" y="1618240"/>
              <a:ext cx="3353642" cy="5024056"/>
              <a:chOff x="0" y="0"/>
              <a:chExt cx="704365" cy="1055202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04365" cy="1055202"/>
              </a:xfrm>
              <a:custGeom>
                <a:avLst/>
                <a:gdLst/>
                <a:ahLst/>
                <a:cxnLst/>
                <a:rect l="l" t="t" r="r" b="b"/>
                <a:pathLst>
                  <a:path w="704365" h="1055202">
                    <a:moveTo>
                      <a:pt x="0" y="0"/>
                    </a:moveTo>
                    <a:lnTo>
                      <a:pt x="704365" y="0"/>
                    </a:lnTo>
                    <a:lnTo>
                      <a:pt x="704365" y="1055202"/>
                    </a:lnTo>
                    <a:lnTo>
                      <a:pt x="0" y="1055202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19050"/>
                <a:ext cx="704365" cy="1036152"/>
              </a:xfrm>
              <a:prstGeom prst="rect">
                <a:avLst/>
              </a:prstGeom>
            </p:spPr>
            <p:txBody>
              <a:bodyPr lIns="24438" tIns="24438" rIns="24438" bIns="24438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3" name="Group 43"/>
            <p:cNvGrpSpPr>
              <a:grpSpLocks noChangeAspect="1"/>
            </p:cNvGrpSpPr>
            <p:nvPr/>
          </p:nvGrpSpPr>
          <p:grpSpPr>
            <a:xfrm>
              <a:off x="0" y="0"/>
              <a:ext cx="3395952" cy="3395952"/>
              <a:chOff x="0" y="0"/>
              <a:chExt cx="6350000" cy="63500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-14231" y="-32"/>
                <a:ext cx="6378462" cy="6350064"/>
              </a:xfrm>
              <a:custGeom>
                <a:avLst/>
                <a:gdLst/>
                <a:ahLst/>
                <a:cxnLst/>
                <a:rect l="l" t="t" r="r" b="b"/>
                <a:pathLst>
                  <a:path w="6378462" h="6350064">
                    <a:moveTo>
                      <a:pt x="3189231" y="32"/>
                    </a:moveTo>
                    <a:lnTo>
                      <a:pt x="3189231" y="32"/>
                    </a:lnTo>
                    <a:cubicBezTo>
                      <a:pt x="2051530" y="-5056"/>
                      <a:pt x="998068" y="598980"/>
                      <a:pt x="427743" y="1583419"/>
                    </a:cubicBezTo>
                    <a:cubicBezTo>
                      <a:pt x="-142581" y="2567857"/>
                      <a:pt x="-142581" y="3782207"/>
                      <a:pt x="427743" y="4766645"/>
                    </a:cubicBezTo>
                    <a:cubicBezTo>
                      <a:pt x="998068" y="5751084"/>
                      <a:pt x="2051530" y="6355120"/>
                      <a:pt x="3189231" y="6350032"/>
                    </a:cubicBezTo>
                    <a:cubicBezTo>
                      <a:pt x="4326932" y="6355120"/>
                      <a:pt x="5380395" y="5751084"/>
                      <a:pt x="5950719" y="4766645"/>
                    </a:cubicBezTo>
                    <a:cubicBezTo>
                      <a:pt x="6521043" y="3782207"/>
                      <a:pt x="6521043" y="2567857"/>
                      <a:pt x="5950719" y="1583419"/>
                    </a:cubicBezTo>
                    <a:cubicBezTo>
                      <a:pt x="5380395" y="598980"/>
                      <a:pt x="4326932" y="-5056"/>
                      <a:pt x="3189231" y="32"/>
                    </a:cubicBez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45"/>
              <p:cNvSpPr/>
              <p:nvPr/>
            </p:nvSpPr>
            <p:spPr>
              <a:xfrm>
                <a:off x="519009" y="530833"/>
                <a:ext cx="5311983" cy="5288333"/>
              </a:xfrm>
              <a:custGeom>
                <a:avLst/>
                <a:gdLst/>
                <a:ahLst/>
                <a:cxnLst/>
                <a:rect l="l" t="t" r="r" b="b"/>
                <a:pathLst>
                  <a:path w="5311983" h="5288333">
                    <a:moveTo>
                      <a:pt x="2655991" y="27"/>
                    </a:moveTo>
                    <a:cubicBezTo>
                      <a:pt x="1708514" y="-4210"/>
                      <a:pt x="831190" y="498831"/>
                      <a:pt x="356224" y="1318672"/>
                    </a:cubicBezTo>
                    <a:cubicBezTo>
                      <a:pt x="-118742" y="2138512"/>
                      <a:pt x="-118742" y="3149822"/>
                      <a:pt x="356224" y="3969662"/>
                    </a:cubicBezTo>
                    <a:cubicBezTo>
                      <a:pt x="831190" y="4789503"/>
                      <a:pt x="1708514" y="5292544"/>
                      <a:pt x="2655991" y="5288307"/>
                    </a:cubicBezTo>
                    <a:cubicBezTo>
                      <a:pt x="3603468" y="5292544"/>
                      <a:pt x="4480792" y="4789503"/>
                      <a:pt x="4955758" y="3969662"/>
                    </a:cubicBezTo>
                    <a:cubicBezTo>
                      <a:pt x="5430724" y="3149822"/>
                      <a:pt x="5430724" y="2138512"/>
                      <a:pt x="4955758" y="1318672"/>
                    </a:cubicBezTo>
                    <a:cubicBezTo>
                      <a:pt x="4480792" y="498831"/>
                      <a:pt x="3603468" y="-4210"/>
                      <a:pt x="2655991" y="27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223" r="223"/>
                </a:stretch>
              </a:blip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583464" y="3633175"/>
              <a:ext cx="2420288" cy="410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600"/>
                </a:lnSpc>
                <a:spcAft>
                  <a:spcPts val="0"/>
                </a:spcAft>
                <a:defRPr/>
              </a:pPr>
              <a:r>
                <a:rPr lang="en-US" sz="600" b="1" spc="-18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2025 Switch Competition Participant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392965" y="4391430"/>
              <a:ext cx="2686987" cy="2154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700"/>
                </a:lnSpc>
                <a:spcAft>
                  <a:spcPts val="0"/>
                </a:spcAft>
                <a:defRPr/>
              </a:pPr>
              <a:r>
                <a:rPr lang="en-US" sz="700" dirty="0">
                  <a:solidFill>
                    <a:srgbClr val="FFFFFF"/>
                  </a:solidFill>
                  <a:latin typeface="Arial Nova"/>
                  <a:ea typeface="Arial Nova"/>
                  <a:cs typeface="Arial Nova"/>
                  <a:sym typeface="Arial Nova"/>
                </a:rPr>
                <a:t>“This experience sharpened my skills in energy policy analysis, cross-border strategy, and working under pressure, traits that I'm excited to bring to future projects in the energy sector.”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608864" y="3291748"/>
              <a:ext cx="2420288" cy="273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800"/>
                </a:lnSpc>
                <a:spcAft>
                  <a:spcPts val="0"/>
                </a:spcAft>
                <a:defRPr/>
              </a:pPr>
              <a:r>
                <a:rPr lang="en-US" sz="800" b="1" spc="-24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Terren Wise</a:t>
              </a:r>
            </a:p>
          </p:txBody>
        </p:sp>
      </p:grp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4889808" y="3917265"/>
            <a:ext cx="1019679" cy="1019679"/>
            <a:chOff x="0" y="0"/>
            <a:chExt cx="6350000" cy="6350000"/>
          </a:xfrm>
        </p:grpSpPr>
        <p:sp>
          <p:nvSpPr>
            <p:cNvPr id="50" name="Freeform 50"/>
            <p:cNvSpPr/>
            <p:nvPr/>
          </p:nvSpPr>
          <p:spPr>
            <a:xfrm>
              <a:off x="-14231" y="-32"/>
              <a:ext cx="6378462" cy="6350064"/>
            </a:xfrm>
            <a:custGeom>
              <a:avLst/>
              <a:gdLst/>
              <a:ahLst/>
              <a:cxnLst/>
              <a:rect l="l" t="t" r="r" b="b"/>
              <a:pathLst>
                <a:path w="6378462" h="6350064">
                  <a:moveTo>
                    <a:pt x="3189231" y="32"/>
                  </a:moveTo>
                  <a:lnTo>
                    <a:pt x="3189231" y="32"/>
                  </a:lnTo>
                  <a:cubicBezTo>
                    <a:pt x="2051530" y="-5056"/>
                    <a:pt x="998068" y="598980"/>
                    <a:pt x="427743" y="1583419"/>
                  </a:cubicBezTo>
                  <a:cubicBezTo>
                    <a:pt x="-142581" y="2567857"/>
                    <a:pt x="-142581" y="3782207"/>
                    <a:pt x="427743" y="4766645"/>
                  </a:cubicBezTo>
                  <a:cubicBezTo>
                    <a:pt x="998068" y="5751084"/>
                    <a:pt x="2051530" y="6355120"/>
                    <a:pt x="3189231" y="6350032"/>
                  </a:cubicBezTo>
                  <a:cubicBezTo>
                    <a:pt x="4326932" y="6355120"/>
                    <a:pt x="5380395" y="5751084"/>
                    <a:pt x="5950719" y="4766645"/>
                  </a:cubicBezTo>
                  <a:cubicBezTo>
                    <a:pt x="6521043" y="3782207"/>
                    <a:pt x="6521043" y="2567857"/>
                    <a:pt x="5950719" y="1583419"/>
                  </a:cubicBezTo>
                  <a:cubicBezTo>
                    <a:pt x="5380395" y="598980"/>
                    <a:pt x="4326932" y="-5056"/>
                    <a:pt x="3189231" y="3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51"/>
            <p:cNvSpPr/>
            <p:nvPr/>
          </p:nvSpPr>
          <p:spPr>
            <a:xfrm>
              <a:off x="519009" y="530833"/>
              <a:ext cx="5311983" cy="5288333"/>
            </a:xfrm>
            <a:custGeom>
              <a:avLst/>
              <a:gdLst/>
              <a:ahLst/>
              <a:cxnLst/>
              <a:rect l="l" t="t" r="r" b="b"/>
              <a:pathLst>
                <a:path w="5311983" h="5288333">
                  <a:moveTo>
                    <a:pt x="2655991" y="27"/>
                  </a:moveTo>
                  <a:cubicBezTo>
                    <a:pt x="1708514" y="-4210"/>
                    <a:pt x="831190" y="498831"/>
                    <a:pt x="356224" y="1318672"/>
                  </a:cubicBezTo>
                  <a:cubicBezTo>
                    <a:pt x="-118742" y="2138512"/>
                    <a:pt x="-118742" y="3149822"/>
                    <a:pt x="356224" y="3969662"/>
                  </a:cubicBezTo>
                  <a:cubicBezTo>
                    <a:pt x="831190" y="4789503"/>
                    <a:pt x="1708514" y="5292544"/>
                    <a:pt x="2655991" y="5288307"/>
                  </a:cubicBezTo>
                  <a:cubicBezTo>
                    <a:pt x="3603468" y="5292544"/>
                    <a:pt x="4480792" y="4789503"/>
                    <a:pt x="4955758" y="3969662"/>
                  </a:cubicBezTo>
                  <a:cubicBezTo>
                    <a:pt x="5430724" y="3149822"/>
                    <a:pt x="5430724" y="2138512"/>
                    <a:pt x="4955758" y="1318672"/>
                  </a:cubicBezTo>
                  <a:cubicBezTo>
                    <a:pt x="4480792" y="498831"/>
                    <a:pt x="3603468" y="-4210"/>
                    <a:pt x="2655991" y="27"/>
                  </a:cubicBezTo>
                  <a:close/>
                </a:path>
              </a:pathLst>
            </a:custGeom>
            <a:blipFill>
              <a:blip r:embed="rId7"/>
              <a:stretch>
                <a:fillRect l="223" r="223"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524514" y="880105"/>
            <a:ext cx="4619838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pc="-48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Lasting Impact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46969" y="410990"/>
            <a:ext cx="4977531" cy="310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2148"/>
              </a:lnSpc>
              <a:spcAft>
                <a:spcPts val="0"/>
              </a:spcAft>
              <a:defRPr/>
            </a:pPr>
            <a:r>
              <a:rPr lang="en-US" sz="3200" b="1" spc="-61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SWITCH COMPETITION 2025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497555" y="4445043"/>
            <a:ext cx="90760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lnSpc>
                <a:spcPts val="700"/>
              </a:lnSpc>
              <a:spcAft>
                <a:spcPts val="0"/>
              </a:spcAft>
              <a:defRPr/>
            </a:pPr>
            <a:r>
              <a:rPr lang="en-US" sz="700" b="1" spc="-2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Mentor &amp; Judge for the 2025 Switch Competition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5966637" y="4445043"/>
            <a:ext cx="907608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lnSpc>
                <a:spcPts val="700"/>
              </a:lnSpc>
              <a:spcAft>
                <a:spcPts val="0"/>
              </a:spcAft>
              <a:defRPr/>
            </a:pPr>
            <a:r>
              <a:rPr lang="en-US" sz="700" b="1" spc="-2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Mentor for the 2025 Switch Competition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966637" y="4175486"/>
            <a:ext cx="907608" cy="11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lnSpc>
                <a:spcPts val="900"/>
              </a:lnSpc>
              <a:spcAft>
                <a:spcPts val="0"/>
              </a:spcAft>
              <a:defRPr/>
            </a:pPr>
            <a:r>
              <a:rPr lang="en-US" sz="900" b="1" spc="-27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Jeanette Pablo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497555" y="4185011"/>
            <a:ext cx="907608" cy="11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lnSpc>
                <a:spcPts val="899"/>
              </a:lnSpc>
              <a:spcAft>
                <a:spcPts val="0"/>
              </a:spcAft>
              <a:defRPr/>
            </a:pPr>
            <a:r>
              <a:rPr lang="en-US" sz="899" b="1" spc="-27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Dr. Tariq Masood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2612019" y="3931553"/>
            <a:ext cx="1446292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lnSpc>
                <a:spcPts val="800"/>
              </a:lnSpc>
              <a:spcAft>
                <a:spcPts val="0"/>
              </a:spcAft>
              <a:defRPr/>
            </a:pPr>
            <a:r>
              <a:rPr lang="en-US" sz="800" spc="-24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“I am profoundly honored to receive a certificate of appreciation acknowledging my contributions as a judge and mentor to three outstanding teams from Peru, Nigeria, and India. ... The exceptional potential demonstrated by these dynamic teams inspires immense pride in me.”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092245" y="3926790"/>
            <a:ext cx="160803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lnSpc>
                <a:spcPts val="7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“I had the privilege of mentoring four outstanding students... as they crafted a comprehensive 10-year design plan for Hungary focusing on four critical pillars: Energy Supply, Energy Demand, Energy Poverty, and Energy Security. Although we didn't take home the win, the collaboration and dedication of our team made this experience invaluable. I applaud their hard work and commitment to making a difference in the world!”</a:t>
            </a:r>
          </a:p>
        </p:txBody>
      </p:sp>
      <p:sp>
        <p:nvSpPr>
          <p:cNvPr id="60" name="TextBox 37">
            <a:extLst>
              <a:ext uri="{FF2B5EF4-FFF2-40B4-BE49-F238E27FC236}">
                <a16:creationId xmlns:a16="http://schemas.microsoft.com/office/drawing/2014/main" id="{C324003A-4C70-3A19-782E-0F4DC6FD9C60}"/>
              </a:ext>
            </a:extLst>
          </p:cNvPr>
          <p:cNvSpPr txBox="1"/>
          <p:nvPr/>
        </p:nvSpPr>
        <p:spPr>
          <a:xfrm>
            <a:off x="4944725" y="2815311"/>
            <a:ext cx="1257616" cy="782265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457200" fontAlgn="auto">
              <a:lnSpc>
                <a:spcPts val="80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/>
                <a:ea typeface="Arial Nova"/>
                <a:cs typeface="Arial Nova"/>
                <a:sym typeface="Arial Nova"/>
              </a:rPr>
              <a:t>“Energy poverty isn’t just a development issue; it’s a human one — shaping how people learn, work, and live.</a:t>
            </a:r>
          </a:p>
          <a:p>
            <a:pPr algn="ctr" defTabSz="457200" fontAlgn="auto">
              <a:lnSpc>
                <a:spcPts val="517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"/>
              <a:ea typeface="Arial Nova"/>
              <a:cs typeface="Arial Nova"/>
              <a:sym typeface="Arial Nova"/>
            </a:endParaRPr>
          </a:p>
          <a:p>
            <a:pPr algn="ctr" defTabSz="457200" fontAlgn="auto">
              <a:lnSpc>
                <a:spcPts val="80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/>
                <a:ea typeface="Arial Nova"/>
                <a:cs typeface="Arial Nova"/>
                <a:sym typeface="Arial Nova"/>
              </a:rPr>
              <a:t>And solving it requires awareness, collaboration, and intentional action.”</a:t>
            </a:r>
          </a:p>
        </p:txBody>
      </p:sp>
      <p:sp>
        <p:nvSpPr>
          <p:cNvPr id="61" name="TextBox 59">
            <a:extLst>
              <a:ext uri="{FF2B5EF4-FFF2-40B4-BE49-F238E27FC236}">
                <a16:creationId xmlns:a16="http://schemas.microsoft.com/office/drawing/2014/main" id="{5F026DE1-9F30-0453-ED7E-2A37008280AB}"/>
              </a:ext>
            </a:extLst>
          </p:cNvPr>
          <p:cNvSpPr txBox="1"/>
          <p:nvPr/>
        </p:nvSpPr>
        <p:spPr>
          <a:xfrm>
            <a:off x="7091539" y="3926790"/>
            <a:ext cx="1709561" cy="1256754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457200" fontAlgn="auto">
              <a:lnSpc>
                <a:spcPts val="7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/>
                <a:ea typeface="Arial Nova"/>
                <a:cs typeface="Arial Nova"/>
                <a:sym typeface="Arial Nova"/>
              </a:rPr>
              <a:t>“I had the privilege of mentoring four outstanding students... as they crafted a comprehensive 10-year design plan for Hungary focusing on four critical pillars: Energy Supply, Energy Demand, Energy Poverty, and Energy Security. </a:t>
            </a:r>
          </a:p>
          <a:p>
            <a:pPr algn="ctr" defTabSz="457200" fontAlgn="auto">
              <a:lnSpc>
                <a:spcPts val="73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"/>
              <a:ea typeface="Arial Nova"/>
              <a:cs typeface="Arial Nova"/>
              <a:sym typeface="Arial Nova"/>
            </a:endParaRPr>
          </a:p>
          <a:p>
            <a:pPr algn="ctr" defTabSz="457200" fontAlgn="auto">
              <a:lnSpc>
                <a:spcPts val="7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/>
                <a:ea typeface="Arial Nova"/>
                <a:cs typeface="Arial Nova"/>
                <a:sym typeface="Arial Nova"/>
              </a:rPr>
              <a:t>Although we didn't take home the win, the collaboration and dedication of our team made this experience invaluable. </a:t>
            </a:r>
          </a:p>
          <a:p>
            <a:pPr algn="ctr" defTabSz="457200" fontAlgn="auto">
              <a:lnSpc>
                <a:spcPts val="735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"/>
              <a:ea typeface="Arial Nova"/>
              <a:cs typeface="Arial Nova"/>
              <a:sym typeface="Arial Nova"/>
            </a:endParaRPr>
          </a:p>
          <a:p>
            <a:pPr algn="ctr" defTabSz="457200" fontAlgn="auto">
              <a:lnSpc>
                <a:spcPts val="7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/>
                <a:ea typeface="Arial Nova"/>
                <a:cs typeface="Arial Nova"/>
                <a:sym typeface="Arial Nova"/>
              </a:rPr>
              <a:t>I applaud their hard work and commitment to making a difference in the world!”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46914E-6 L -0.23872 -0.0958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36" y="-47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23457E-7 L -0.13377 -0.3885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93" y="-194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4455" y="3257550"/>
            <a:ext cx="8075196" cy="175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400" b="1" u="sng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Switch Academy</a:t>
            </a:r>
          </a:p>
          <a:p>
            <a:pPr defTabSz="45720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Engaging, </a:t>
            </a:r>
            <a:r>
              <a:rPr lang="en-US" sz="2000" b="1" u="sng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subscription-based</a:t>
            </a:r>
            <a:r>
              <a:rPr lang="en-US" sz="2000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 courses at all learning levels</a:t>
            </a:r>
          </a:p>
          <a:p>
            <a:pPr defTabSz="45720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Requires knowing what people need to understand</a:t>
            </a:r>
          </a:p>
          <a:p>
            <a:pPr defTabSz="457200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Grounded in how energy systems function</a:t>
            </a:r>
            <a:endParaRPr lang="en-US" sz="1400" b="1" dirty="0">
              <a:solidFill>
                <a:srgbClr val="000000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468686" y="1200212"/>
            <a:ext cx="3074873" cy="1948608"/>
          </a:xfrm>
          <a:custGeom>
            <a:avLst/>
            <a:gdLst/>
            <a:ahLst/>
            <a:cxnLst/>
            <a:rect l="l" t="t" r="r" b="b"/>
            <a:pathLst>
              <a:path w="6149746" h="3897216">
                <a:moveTo>
                  <a:pt x="0" y="0"/>
                </a:moveTo>
                <a:lnTo>
                  <a:pt x="6149746" y="0"/>
                </a:lnTo>
                <a:lnTo>
                  <a:pt x="6149746" y="3897217"/>
                </a:lnTo>
                <a:lnTo>
                  <a:pt x="0" y="3897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326" b="-55326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43946" y="1200212"/>
            <a:ext cx="2924741" cy="1948608"/>
          </a:xfrm>
          <a:custGeom>
            <a:avLst/>
            <a:gdLst/>
            <a:ahLst/>
            <a:cxnLst/>
            <a:rect l="l" t="t" r="r" b="b"/>
            <a:pathLst>
              <a:path w="5849481" h="3897216">
                <a:moveTo>
                  <a:pt x="0" y="0"/>
                </a:moveTo>
                <a:lnTo>
                  <a:pt x="5849480" y="0"/>
                </a:lnTo>
                <a:lnTo>
                  <a:pt x="5849480" y="3897217"/>
                </a:lnTo>
                <a:lnTo>
                  <a:pt x="0" y="3897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216" b="-6216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2A2271-8B1F-8CA9-D67D-542989AAB8EC}"/>
              </a:ext>
            </a:extLst>
          </p:cNvPr>
          <p:cNvGrpSpPr/>
          <p:nvPr/>
        </p:nvGrpSpPr>
        <p:grpSpPr>
          <a:xfrm>
            <a:off x="6732994" y="1477960"/>
            <a:ext cx="2106206" cy="1393112"/>
            <a:chOff x="13465988" y="2955920"/>
            <a:chExt cx="4212412" cy="27862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EA1745-FC3A-BE02-5502-7B5FE09B88DF}"/>
                </a:ext>
              </a:extLst>
            </p:cNvPr>
            <p:cNvGrpSpPr/>
            <p:nvPr/>
          </p:nvGrpSpPr>
          <p:grpSpPr>
            <a:xfrm>
              <a:off x="13465988" y="2955920"/>
              <a:ext cx="4212412" cy="2786224"/>
              <a:chOff x="13465988" y="2955920"/>
              <a:chExt cx="4212412" cy="2786224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13465988" y="2955920"/>
                <a:ext cx="4212412" cy="2786224"/>
                <a:chOff x="0" y="0"/>
                <a:chExt cx="1235038" cy="103783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1235038" cy="1037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038" h="1037832">
                      <a:moveTo>
                        <a:pt x="0" y="0"/>
                      </a:moveTo>
                      <a:lnTo>
                        <a:pt x="1235038" y="0"/>
                      </a:lnTo>
                      <a:lnTo>
                        <a:pt x="1235038" y="1037832"/>
                      </a:lnTo>
                      <a:lnTo>
                        <a:pt x="0" y="1037832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9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19050"/>
                  <a:ext cx="1235038" cy="1018782"/>
                </a:xfrm>
                <a:prstGeom prst="rect">
                  <a:avLst/>
                </a:prstGeom>
              </p:spPr>
              <p:txBody>
                <a:bodyPr lIns="24438" tIns="24438" rIns="24438" bIns="24438" rtlCol="0" anchor="ctr"/>
                <a:lstStyle/>
                <a:p>
                  <a:pPr algn="ctr" defTabSz="457200" fontAlgn="auto">
                    <a:lnSpc>
                      <a:spcPts val="865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9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9" name="TextBox 9"/>
              <p:cNvSpPr txBox="1"/>
              <p:nvPr/>
            </p:nvSpPr>
            <p:spPr>
              <a:xfrm>
                <a:off x="13791906" y="3518034"/>
                <a:ext cx="3480094" cy="166199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457200" fontAlgn="auto">
                  <a:spcAft>
                    <a:spcPts val="0"/>
                  </a:spcAft>
                  <a:defRPr/>
                </a:pPr>
                <a:r>
                  <a:rPr lang="en-US" sz="1800" b="1" i="1" dirty="0">
                    <a:solidFill>
                      <a:srgbClr val="FFFFFF"/>
                    </a:solidFill>
                    <a:latin typeface="Arial Nova Bold Italics"/>
                    <a:ea typeface="Arial Nova Bold Italics"/>
                    <a:cs typeface="Arial Nova Bold Italics"/>
                    <a:sym typeface="Arial Nova Bold Italics"/>
                  </a:rPr>
                  <a:t>This is where Professionals grow</a:t>
                </a:r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3680168" y="3726223"/>
              <a:ext cx="274277" cy="274277"/>
            </a:xfrm>
            <a:custGeom>
              <a:avLst/>
              <a:gdLst/>
              <a:ahLst/>
              <a:cxnLst/>
              <a:rect l="l" t="t" r="r" b="b"/>
              <a:pathLst>
                <a:path w="274277" h="274277">
                  <a:moveTo>
                    <a:pt x="0" y="0"/>
                  </a:moveTo>
                  <a:lnTo>
                    <a:pt x="274278" y="0"/>
                  </a:lnTo>
                  <a:lnTo>
                    <a:pt x="274278" y="274277"/>
                  </a:lnTo>
                  <a:lnTo>
                    <a:pt x="0" y="274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543946" y="1059718"/>
            <a:ext cx="808570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4455" y="133350"/>
            <a:ext cx="450734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-6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SWITCH CAREER</a:t>
            </a:r>
          </a:p>
          <a:p>
            <a:pPr defTabSz="457200" fontAlgn="auto">
              <a:spcAft>
                <a:spcPts val="0"/>
              </a:spcAft>
              <a:defRPr/>
            </a:pPr>
            <a:r>
              <a:rPr lang="en-US" sz="2400" b="1" spc="-3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PROFESSIONAL EDUCATION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6968" y="895350"/>
            <a:ext cx="5015631" cy="711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spc="-48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SWITCH ACADEMY</a:t>
            </a:r>
          </a:p>
          <a:p>
            <a:pPr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pc="-48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Defined. Resourced. Advancing to launch.</a:t>
            </a:r>
          </a:p>
        </p:txBody>
      </p:sp>
      <p:sp>
        <p:nvSpPr>
          <p:cNvPr id="3" name="Freeform 3"/>
          <p:cNvSpPr/>
          <p:nvPr/>
        </p:nvSpPr>
        <p:spPr>
          <a:xfrm>
            <a:off x="689851" y="1850654"/>
            <a:ext cx="160348" cy="160348"/>
          </a:xfrm>
          <a:custGeom>
            <a:avLst/>
            <a:gdLst/>
            <a:ahLst/>
            <a:cxnLst/>
            <a:rect l="l" t="t" r="r" b="b"/>
            <a:pathLst>
              <a:path w="320695" h="320695">
                <a:moveTo>
                  <a:pt x="0" y="0"/>
                </a:moveTo>
                <a:lnTo>
                  <a:pt x="320695" y="0"/>
                </a:lnTo>
                <a:lnTo>
                  <a:pt x="320695" y="320694"/>
                </a:lnTo>
                <a:lnTo>
                  <a:pt x="0" y="3206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25192" y="1837284"/>
            <a:ext cx="4125959" cy="19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451"/>
              </a:lnSpc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Full-time program leadership in place</a:t>
            </a:r>
          </a:p>
        </p:txBody>
      </p:sp>
      <p:sp>
        <p:nvSpPr>
          <p:cNvPr id="6" name="Freeform 6"/>
          <p:cNvSpPr/>
          <p:nvPr/>
        </p:nvSpPr>
        <p:spPr>
          <a:xfrm>
            <a:off x="689851" y="2346742"/>
            <a:ext cx="160348" cy="160348"/>
          </a:xfrm>
          <a:custGeom>
            <a:avLst/>
            <a:gdLst/>
            <a:ahLst/>
            <a:cxnLst/>
            <a:rect l="l" t="t" r="r" b="b"/>
            <a:pathLst>
              <a:path w="320695" h="320695">
                <a:moveTo>
                  <a:pt x="0" y="0"/>
                </a:moveTo>
                <a:lnTo>
                  <a:pt x="320695" y="0"/>
                </a:lnTo>
                <a:lnTo>
                  <a:pt x="320695" y="320695"/>
                </a:lnTo>
                <a:lnTo>
                  <a:pt x="0" y="320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5192" y="2333372"/>
            <a:ext cx="3153781" cy="19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451"/>
              </a:lnSpc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Core curriculum defined</a:t>
            </a:r>
          </a:p>
        </p:txBody>
      </p:sp>
      <p:sp>
        <p:nvSpPr>
          <p:cNvPr id="9" name="Freeform 9"/>
          <p:cNvSpPr/>
          <p:nvPr/>
        </p:nvSpPr>
        <p:spPr>
          <a:xfrm>
            <a:off x="689851" y="2849177"/>
            <a:ext cx="160348" cy="160348"/>
          </a:xfrm>
          <a:custGeom>
            <a:avLst/>
            <a:gdLst/>
            <a:ahLst/>
            <a:cxnLst/>
            <a:rect l="l" t="t" r="r" b="b"/>
            <a:pathLst>
              <a:path w="320695" h="320695">
                <a:moveTo>
                  <a:pt x="0" y="0"/>
                </a:moveTo>
                <a:lnTo>
                  <a:pt x="320695" y="0"/>
                </a:lnTo>
                <a:lnTo>
                  <a:pt x="320695" y="320695"/>
                </a:lnTo>
                <a:lnTo>
                  <a:pt x="0" y="320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25192" y="2835807"/>
            <a:ext cx="4255376" cy="19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451"/>
              </a:lnSpc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Learning platform ready</a:t>
            </a:r>
          </a:p>
        </p:txBody>
      </p:sp>
      <p:sp>
        <p:nvSpPr>
          <p:cNvPr id="12" name="Freeform 12"/>
          <p:cNvSpPr/>
          <p:nvPr/>
        </p:nvSpPr>
        <p:spPr>
          <a:xfrm>
            <a:off x="689851" y="3379320"/>
            <a:ext cx="160348" cy="160348"/>
          </a:xfrm>
          <a:custGeom>
            <a:avLst/>
            <a:gdLst/>
            <a:ahLst/>
            <a:cxnLst/>
            <a:rect l="l" t="t" r="r" b="b"/>
            <a:pathLst>
              <a:path w="320695" h="320695">
                <a:moveTo>
                  <a:pt x="0" y="0"/>
                </a:moveTo>
                <a:lnTo>
                  <a:pt x="320695" y="0"/>
                </a:lnTo>
                <a:lnTo>
                  <a:pt x="320695" y="320695"/>
                </a:lnTo>
                <a:lnTo>
                  <a:pt x="0" y="320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25192" y="3365950"/>
            <a:ext cx="4313473" cy="19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451"/>
              </a:lnSpc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Industry-informed design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110885" y="1776073"/>
            <a:ext cx="2055975" cy="1063295"/>
            <a:chOff x="0" y="0"/>
            <a:chExt cx="923845" cy="4777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Freeform 16"/>
            <p:cNvSpPr/>
            <p:nvPr/>
          </p:nvSpPr>
          <p:spPr>
            <a:xfrm>
              <a:off x="0" y="0"/>
              <a:ext cx="923845" cy="477788"/>
            </a:xfrm>
            <a:custGeom>
              <a:avLst/>
              <a:gdLst/>
              <a:ahLst/>
              <a:cxnLst/>
              <a:rect l="l" t="t" r="r" b="b"/>
              <a:pathLst>
                <a:path w="923845" h="477788">
                  <a:moveTo>
                    <a:pt x="0" y="0"/>
                  </a:moveTo>
                  <a:lnTo>
                    <a:pt x="923845" y="0"/>
                  </a:lnTo>
                  <a:lnTo>
                    <a:pt x="923845" y="477788"/>
                  </a:lnTo>
                  <a:lnTo>
                    <a:pt x="0" y="477788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923845" cy="449213"/>
            </a:xfrm>
            <a:prstGeom prst="rect">
              <a:avLst/>
            </a:prstGeom>
          </p:spPr>
          <p:txBody>
            <a:bodyPr lIns="24715" tIns="24715" rIns="24715" bIns="24715" rtlCol="0" anchor="ctr"/>
            <a:lstStyle/>
            <a:p>
              <a:pPr algn="ctr" defTabSz="457200" fontAlgn="auto">
                <a:lnSpc>
                  <a:spcPts val="87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110885" y="3070555"/>
            <a:ext cx="2055975" cy="1063295"/>
            <a:chOff x="0" y="0"/>
            <a:chExt cx="923845" cy="4777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Freeform 19"/>
            <p:cNvSpPr/>
            <p:nvPr/>
          </p:nvSpPr>
          <p:spPr>
            <a:xfrm>
              <a:off x="0" y="0"/>
              <a:ext cx="923845" cy="477788"/>
            </a:xfrm>
            <a:custGeom>
              <a:avLst/>
              <a:gdLst/>
              <a:ahLst/>
              <a:cxnLst/>
              <a:rect l="l" t="t" r="r" b="b"/>
              <a:pathLst>
                <a:path w="923845" h="477788">
                  <a:moveTo>
                    <a:pt x="0" y="0"/>
                  </a:moveTo>
                  <a:lnTo>
                    <a:pt x="923845" y="0"/>
                  </a:lnTo>
                  <a:lnTo>
                    <a:pt x="923845" y="477788"/>
                  </a:lnTo>
                  <a:lnTo>
                    <a:pt x="0" y="477788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8575"/>
              <a:ext cx="923845" cy="449213"/>
            </a:xfrm>
            <a:prstGeom prst="rect">
              <a:avLst/>
            </a:prstGeom>
          </p:spPr>
          <p:txBody>
            <a:bodyPr lIns="24715" tIns="24715" rIns="24715" bIns="24715" rtlCol="0" anchor="ctr"/>
            <a:lstStyle/>
            <a:p>
              <a:pPr algn="ctr" defTabSz="457200" fontAlgn="auto">
                <a:lnSpc>
                  <a:spcPts val="87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AutoShape 21"/>
          <p:cNvSpPr/>
          <p:nvPr/>
        </p:nvSpPr>
        <p:spPr>
          <a:xfrm flipV="1">
            <a:off x="6263688" y="1963081"/>
            <a:ext cx="175037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AutoShape 22"/>
          <p:cNvSpPr/>
          <p:nvPr/>
        </p:nvSpPr>
        <p:spPr>
          <a:xfrm flipV="1">
            <a:off x="6263688" y="3257563"/>
            <a:ext cx="175037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6294096" y="2150643"/>
            <a:ext cx="227363" cy="227363"/>
          </a:xfrm>
          <a:custGeom>
            <a:avLst/>
            <a:gdLst/>
            <a:ahLst/>
            <a:cxnLst/>
            <a:rect l="l" t="t" r="r" b="b"/>
            <a:pathLst>
              <a:path w="454726" h="454726">
                <a:moveTo>
                  <a:pt x="0" y="0"/>
                </a:moveTo>
                <a:lnTo>
                  <a:pt x="454726" y="0"/>
                </a:lnTo>
                <a:lnTo>
                  <a:pt x="454726" y="454726"/>
                </a:lnTo>
                <a:lnTo>
                  <a:pt x="0" y="4547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6294096" y="3445125"/>
            <a:ext cx="227363" cy="227363"/>
          </a:xfrm>
          <a:custGeom>
            <a:avLst/>
            <a:gdLst/>
            <a:ahLst/>
            <a:cxnLst/>
            <a:rect l="l" t="t" r="r" b="b"/>
            <a:pathLst>
              <a:path w="454726" h="454726">
                <a:moveTo>
                  <a:pt x="0" y="0"/>
                </a:moveTo>
                <a:lnTo>
                  <a:pt x="454726" y="0"/>
                </a:lnTo>
                <a:lnTo>
                  <a:pt x="454726" y="454726"/>
                </a:lnTo>
                <a:lnTo>
                  <a:pt x="0" y="4547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967241" y="979587"/>
            <a:ext cx="234326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 fontAlgn="auto">
              <a:lnSpc>
                <a:spcPts val="2240"/>
              </a:lnSpc>
              <a:spcAft>
                <a:spcPts val="0"/>
              </a:spcAft>
              <a:defRPr/>
            </a:pPr>
            <a:r>
              <a:rPr lang="en-US" sz="2000" b="1" spc="-48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The Scale of the </a:t>
            </a:r>
          </a:p>
          <a:p>
            <a:pPr algn="ctr" defTabSz="457200" fontAlgn="auto">
              <a:lnSpc>
                <a:spcPts val="2240"/>
              </a:lnSpc>
              <a:spcAft>
                <a:spcPts val="0"/>
              </a:spcAft>
              <a:defRPr/>
            </a:pPr>
            <a:r>
              <a:rPr lang="en-US" sz="2000" b="1" spc="-48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Energy Workforce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609351" y="2043807"/>
            <a:ext cx="146819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2552"/>
              </a:lnSpc>
              <a:spcAft>
                <a:spcPts val="0"/>
              </a:spcAft>
              <a:defRPr/>
            </a:pPr>
            <a:r>
              <a:rPr lang="en-US" sz="2552" spc="-127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$2.8T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09351" y="3338288"/>
            <a:ext cx="146819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2552"/>
              </a:lnSpc>
              <a:spcAft>
                <a:spcPts val="0"/>
              </a:spcAft>
              <a:defRPr/>
            </a:pPr>
            <a:r>
              <a:rPr lang="en-US" sz="2552" spc="-127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8M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09351" y="2448815"/>
            <a:ext cx="124214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148"/>
              </a:lnSpc>
              <a:spcAft>
                <a:spcPts val="0"/>
              </a:spcAft>
              <a:defRPr/>
            </a:pPr>
            <a:r>
              <a:rPr lang="en-US" sz="957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Annual global energy investment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545812" y="3718422"/>
            <a:ext cx="1468247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148"/>
              </a:lnSpc>
              <a:spcAft>
                <a:spcPts val="0"/>
              </a:spcAft>
              <a:defRPr/>
            </a:pPr>
            <a:r>
              <a:rPr lang="en-US" sz="957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jobs supported by the U.S. energy workforce.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F4659-C405-5F9F-84EA-32E0D0BC75E6}"/>
              </a:ext>
            </a:extLst>
          </p:cNvPr>
          <p:cNvGrpSpPr/>
          <p:nvPr/>
        </p:nvGrpSpPr>
        <p:grpSpPr>
          <a:xfrm>
            <a:off x="689851" y="3854721"/>
            <a:ext cx="4361299" cy="647128"/>
            <a:chOff x="689851" y="3854721"/>
            <a:chExt cx="4361299" cy="647128"/>
          </a:xfrm>
        </p:grpSpPr>
        <p:grpSp>
          <p:nvGrpSpPr>
            <p:cNvPr id="30" name="Group 30"/>
            <p:cNvGrpSpPr/>
            <p:nvPr/>
          </p:nvGrpSpPr>
          <p:grpSpPr>
            <a:xfrm>
              <a:off x="689851" y="3854721"/>
              <a:ext cx="4361299" cy="647128"/>
              <a:chOff x="0" y="0"/>
              <a:chExt cx="2100408" cy="31165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00408" cy="311658"/>
              </a:xfrm>
              <a:custGeom>
                <a:avLst/>
                <a:gdLst/>
                <a:ahLst/>
                <a:cxnLst/>
                <a:rect l="l" t="t" r="r" b="b"/>
                <a:pathLst>
                  <a:path w="2100408" h="311658">
                    <a:moveTo>
                      <a:pt x="0" y="0"/>
                    </a:moveTo>
                    <a:lnTo>
                      <a:pt x="2100408" y="0"/>
                    </a:lnTo>
                    <a:lnTo>
                      <a:pt x="2100408" y="311658"/>
                    </a:lnTo>
                    <a:lnTo>
                      <a:pt x="0" y="311658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28575"/>
                <a:ext cx="2100408" cy="283083"/>
              </a:xfrm>
              <a:prstGeom prst="rect">
                <a:avLst/>
              </a:prstGeom>
            </p:spPr>
            <p:txBody>
              <a:bodyPr lIns="24715" tIns="24715" rIns="24715" bIns="24715" rtlCol="0" anchor="ctr"/>
              <a:lstStyle/>
              <a:p>
                <a:pPr algn="ctr" defTabSz="457200" fontAlgn="auto">
                  <a:lnSpc>
                    <a:spcPts val="876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188318" y="3900280"/>
              <a:ext cx="3612282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fontAlgn="auto">
                <a:lnSpc>
                  <a:spcPts val="2025"/>
                </a:lnSpc>
                <a:spcAft>
                  <a:spcPts val="0"/>
                </a:spcAft>
                <a:defRPr/>
              </a:pPr>
              <a:r>
                <a:rPr lang="en-US" sz="1800" b="1" i="1" dirty="0">
                  <a:solidFill>
                    <a:srgbClr val="FFFFFF"/>
                  </a:solidFill>
                  <a:latin typeface="Arial Nova Bold Italics"/>
                  <a:ea typeface="Arial Nova Bold Italics"/>
                  <a:cs typeface="Arial Nova Bold Italics"/>
                  <a:sym typeface="Arial Nova Bold Italics"/>
                </a:rPr>
                <a:t>Building the capability to navigate the future of energy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856763" y="4000811"/>
              <a:ext cx="212136" cy="212136"/>
            </a:xfrm>
            <a:custGeom>
              <a:avLst/>
              <a:gdLst/>
              <a:ahLst/>
              <a:cxnLst/>
              <a:rect l="l" t="t" r="r" b="b"/>
              <a:pathLst>
                <a:path w="424271" h="424271">
                  <a:moveTo>
                    <a:pt x="0" y="0"/>
                  </a:moveTo>
                  <a:lnTo>
                    <a:pt x="424271" y="0"/>
                  </a:lnTo>
                  <a:lnTo>
                    <a:pt x="424271" y="424271"/>
                  </a:lnTo>
                  <a:lnTo>
                    <a:pt x="0" y="424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5" name="AutoShape 35"/>
          <p:cNvSpPr/>
          <p:nvPr/>
        </p:nvSpPr>
        <p:spPr>
          <a:xfrm>
            <a:off x="514350" y="761278"/>
            <a:ext cx="81153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546969" y="361950"/>
            <a:ext cx="4574927" cy="31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2148"/>
              </a:lnSpc>
              <a:spcAft>
                <a:spcPts val="0"/>
              </a:spcAft>
              <a:defRPr/>
            </a:pPr>
            <a:r>
              <a:rPr lang="en-US" sz="3200" b="1" spc="-61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SWITCH CAREER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5605990" y="1473726"/>
            <a:ext cx="866093" cy="1020065"/>
          </a:xfrm>
          <a:custGeom>
            <a:avLst/>
            <a:gdLst/>
            <a:ahLst/>
            <a:cxnLst/>
            <a:rect l="l" t="t" r="r" b="b"/>
            <a:pathLst>
              <a:path w="1732186" h="2040130">
                <a:moveTo>
                  <a:pt x="0" y="0"/>
                </a:moveTo>
                <a:lnTo>
                  <a:pt x="1732186" y="0"/>
                </a:lnTo>
                <a:lnTo>
                  <a:pt x="1732186" y="2040130"/>
                </a:lnTo>
                <a:lnTo>
                  <a:pt x="0" y="2040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613367" y="1470769"/>
            <a:ext cx="862137" cy="1020065"/>
          </a:xfrm>
          <a:custGeom>
            <a:avLst/>
            <a:gdLst/>
            <a:ahLst/>
            <a:cxnLst/>
            <a:rect l="l" t="t" r="r" b="b"/>
            <a:pathLst>
              <a:path w="1724273" h="2040130">
                <a:moveTo>
                  <a:pt x="0" y="0"/>
                </a:moveTo>
                <a:lnTo>
                  <a:pt x="1724272" y="0"/>
                </a:lnTo>
                <a:lnTo>
                  <a:pt x="1724272" y="2040130"/>
                </a:lnTo>
                <a:lnTo>
                  <a:pt x="0" y="20401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589512" y="1491609"/>
            <a:ext cx="884645" cy="984225"/>
          </a:xfrm>
          <a:custGeom>
            <a:avLst/>
            <a:gdLst/>
            <a:ahLst/>
            <a:cxnLst/>
            <a:rect l="l" t="t" r="r" b="b"/>
            <a:pathLst>
              <a:path w="1701377" h="1947733">
                <a:moveTo>
                  <a:pt x="0" y="0"/>
                </a:moveTo>
                <a:lnTo>
                  <a:pt x="1701376" y="0"/>
                </a:lnTo>
                <a:lnTo>
                  <a:pt x="1701376" y="1947733"/>
                </a:lnTo>
                <a:lnTo>
                  <a:pt x="0" y="19477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743" r="-16569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543946" y="1059718"/>
            <a:ext cx="808570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43946" y="1360617"/>
            <a:ext cx="947883" cy="1423859"/>
          </a:xfrm>
          <a:custGeom>
            <a:avLst/>
            <a:gdLst/>
            <a:ahLst/>
            <a:cxnLst/>
            <a:rect l="l" t="t" r="r" b="b"/>
            <a:pathLst>
              <a:path w="1895766" h="2847717">
                <a:moveTo>
                  <a:pt x="0" y="0"/>
                </a:moveTo>
                <a:lnTo>
                  <a:pt x="1895765" y="0"/>
                </a:lnTo>
                <a:lnTo>
                  <a:pt x="1895765" y="2847717"/>
                </a:lnTo>
                <a:lnTo>
                  <a:pt x="0" y="2847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765222" y="1366582"/>
            <a:ext cx="949239" cy="1423859"/>
          </a:xfrm>
          <a:custGeom>
            <a:avLst/>
            <a:gdLst/>
            <a:ahLst/>
            <a:cxnLst/>
            <a:rect l="l" t="t" r="r" b="b"/>
            <a:pathLst>
              <a:path w="1898478" h="2847717">
                <a:moveTo>
                  <a:pt x="0" y="0"/>
                </a:moveTo>
                <a:lnTo>
                  <a:pt x="1898477" y="0"/>
                </a:lnTo>
                <a:lnTo>
                  <a:pt x="1898477" y="2847717"/>
                </a:lnTo>
                <a:lnTo>
                  <a:pt x="0" y="28477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987853" y="1366582"/>
            <a:ext cx="949239" cy="1423859"/>
          </a:xfrm>
          <a:custGeom>
            <a:avLst/>
            <a:gdLst/>
            <a:ahLst/>
            <a:cxnLst/>
            <a:rect l="l" t="t" r="r" b="b"/>
            <a:pathLst>
              <a:path w="1898478" h="2847717">
                <a:moveTo>
                  <a:pt x="0" y="0"/>
                </a:moveTo>
                <a:lnTo>
                  <a:pt x="1898478" y="0"/>
                </a:lnTo>
                <a:lnTo>
                  <a:pt x="1898478" y="2847717"/>
                </a:lnTo>
                <a:lnTo>
                  <a:pt x="0" y="2847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33712" y="2871494"/>
            <a:ext cx="2308672" cy="1367646"/>
          </a:xfrm>
          <a:custGeom>
            <a:avLst/>
            <a:gdLst/>
            <a:ahLst/>
            <a:cxnLst/>
            <a:rect l="l" t="t" r="r" b="b"/>
            <a:pathLst>
              <a:path w="4617343" h="2735292">
                <a:moveTo>
                  <a:pt x="0" y="0"/>
                </a:moveTo>
                <a:lnTo>
                  <a:pt x="4617343" y="0"/>
                </a:lnTo>
                <a:lnTo>
                  <a:pt x="4617343" y="2735291"/>
                </a:lnTo>
                <a:lnTo>
                  <a:pt x="0" y="27352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571" t="-3350" r="-31270" b="-57299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54455" y="2841625"/>
            <a:ext cx="931676" cy="1397514"/>
          </a:xfrm>
          <a:custGeom>
            <a:avLst/>
            <a:gdLst/>
            <a:ahLst/>
            <a:cxnLst/>
            <a:rect l="l" t="t" r="r" b="b"/>
            <a:pathLst>
              <a:path w="1863352" h="2795028">
                <a:moveTo>
                  <a:pt x="0" y="0"/>
                </a:moveTo>
                <a:lnTo>
                  <a:pt x="1863352" y="0"/>
                </a:lnTo>
                <a:lnTo>
                  <a:pt x="1863352" y="2795028"/>
                </a:lnTo>
                <a:lnTo>
                  <a:pt x="0" y="27950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201655" y="2987368"/>
            <a:ext cx="4775714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70C0"/>
                </a:solidFill>
                <a:latin typeface="Arial Nova"/>
                <a:ea typeface="Arial Nova"/>
                <a:cs typeface="Arial Nova"/>
                <a:sym typeface="Arial Nova"/>
              </a:rPr>
              <a:t>We don’t simplify the dialog.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70C0"/>
                </a:solidFill>
                <a:latin typeface="Arial Nova"/>
                <a:ea typeface="Arial Nova"/>
                <a:cs typeface="Arial Nova"/>
                <a:sym typeface="Arial Nova"/>
              </a:rPr>
              <a:t>We make it understandable.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00000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We meet people where they are, on television, radio, podcasts, lectures, global events, and digital platforms.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000000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defTabSz="457200" fontAlgn="auto"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Energy Switch, EarthDate, documentary films, radio, lectures: clear, fact-based education at global scale. </a:t>
            </a:r>
          </a:p>
          <a:p>
            <a:pPr defTabSz="457200" fontAlgn="auto">
              <a:spcAft>
                <a:spcPts val="0"/>
              </a:spcAft>
              <a:defRPr/>
            </a:pPr>
            <a:endParaRPr lang="en-US" sz="1400" b="1" dirty="0">
              <a:solidFill>
                <a:srgbClr val="000000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54455" y="1131064"/>
            <a:ext cx="352217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spc="-36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Reaching the world with trusted energy education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13367" y="1209737"/>
            <a:ext cx="352288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21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spc="-33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Our Content Is Thoughtfully Crafted by Teams of Experts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F46618-0A21-BADE-5D6F-DB44B07729CA}"/>
              </a:ext>
            </a:extLst>
          </p:cNvPr>
          <p:cNvGrpSpPr/>
          <p:nvPr/>
        </p:nvGrpSpPr>
        <p:grpSpPr>
          <a:xfrm>
            <a:off x="554455" y="4439752"/>
            <a:ext cx="3382638" cy="369718"/>
            <a:chOff x="1108909" y="8879503"/>
            <a:chExt cx="6765275" cy="739436"/>
          </a:xfrm>
        </p:grpSpPr>
        <p:grpSp>
          <p:nvGrpSpPr>
            <p:cNvPr id="2" name="Group 2"/>
            <p:cNvGrpSpPr/>
            <p:nvPr/>
          </p:nvGrpSpPr>
          <p:grpSpPr>
            <a:xfrm>
              <a:off x="1108909" y="8879503"/>
              <a:ext cx="6765275" cy="739436"/>
              <a:chOff x="0" y="0"/>
              <a:chExt cx="1740914" cy="19028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740914" cy="190280"/>
              </a:xfrm>
              <a:custGeom>
                <a:avLst/>
                <a:gdLst/>
                <a:ahLst/>
                <a:cxnLst/>
                <a:rect l="l" t="t" r="r" b="b"/>
                <a:pathLst>
                  <a:path w="1740914" h="190280">
                    <a:moveTo>
                      <a:pt x="0" y="0"/>
                    </a:moveTo>
                    <a:lnTo>
                      <a:pt x="1740914" y="0"/>
                    </a:lnTo>
                    <a:lnTo>
                      <a:pt x="1740914" y="190280"/>
                    </a:lnTo>
                    <a:lnTo>
                      <a:pt x="0" y="190280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19050"/>
                <a:ext cx="1740914" cy="171230"/>
              </a:xfrm>
              <a:prstGeom prst="rect">
                <a:avLst/>
              </a:prstGeom>
            </p:spPr>
            <p:txBody>
              <a:bodyPr lIns="24438" tIns="24438" rIns="24438" bIns="24438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638757" y="9050713"/>
              <a:ext cx="397017" cy="397017"/>
            </a:xfrm>
            <a:custGeom>
              <a:avLst/>
              <a:gdLst/>
              <a:ahLst/>
              <a:cxnLst/>
              <a:rect l="l" t="t" r="r" b="b"/>
              <a:pathLst>
                <a:path w="397017" h="397017">
                  <a:moveTo>
                    <a:pt x="0" y="0"/>
                  </a:moveTo>
                  <a:lnTo>
                    <a:pt x="397017" y="0"/>
                  </a:lnTo>
                  <a:lnTo>
                    <a:pt x="397017" y="397017"/>
                  </a:lnTo>
                  <a:lnTo>
                    <a:pt x="0" y="397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142447" y="9100287"/>
              <a:ext cx="5625063" cy="3847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fontAlgn="auto">
                <a:lnSpc>
                  <a:spcPts val="1451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i="1" dirty="0">
                  <a:solidFill>
                    <a:srgbClr val="FFFFFF"/>
                  </a:solidFill>
                  <a:latin typeface="Arial Nova Bold Italics"/>
                  <a:ea typeface="Arial Nova Bold Italics"/>
                  <a:cs typeface="Arial Nova Bold Italics"/>
                  <a:sym typeface="Arial Nova Bold Italics"/>
                </a:rPr>
                <a:t>This is where awareness begins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613367" y="2481202"/>
            <a:ext cx="862137" cy="31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29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7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Host</a:t>
            </a:r>
          </a:p>
          <a:p>
            <a:pPr defTabSz="457200" fontAlgn="auto">
              <a:lnSpc>
                <a:spcPts val="1291"/>
              </a:lnSpc>
              <a:spcAft>
                <a:spcPts val="0"/>
              </a:spcAft>
              <a:defRPr/>
            </a:pPr>
            <a:r>
              <a:rPr lang="en-US" sz="807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Scott W. Tinker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05990" y="2527021"/>
            <a:ext cx="993945" cy="3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83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7" b="1" i="1" dirty="0">
                <a:solidFill>
                  <a:srgbClr val="000000"/>
                </a:solidFill>
                <a:latin typeface="Arial Nova Bold Italics"/>
                <a:ea typeface="Arial Nova Bold Italics"/>
                <a:cs typeface="Arial Nova Bold Italics"/>
                <a:sym typeface="Arial Nova Bold Italics"/>
              </a:rPr>
              <a:t>Energy Switch </a:t>
            </a:r>
            <a:r>
              <a:rPr lang="en-US" sz="807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Associate Producer </a:t>
            </a:r>
          </a:p>
          <a:p>
            <a:pPr defTabSz="457200" fontAlgn="auto">
              <a:lnSpc>
                <a:spcPts val="1291"/>
              </a:lnSpc>
              <a:spcAft>
                <a:spcPts val="0"/>
              </a:spcAft>
              <a:defRPr/>
            </a:pPr>
            <a:r>
              <a:rPr lang="en-US" sz="807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Emily Hooks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604753" y="2509958"/>
            <a:ext cx="987058" cy="37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88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7" b="1" i="1" dirty="0">
                <a:solidFill>
                  <a:srgbClr val="000000"/>
                </a:solidFill>
                <a:latin typeface="Arial Nova Bold Italics"/>
                <a:ea typeface="Arial Nova Bold Italics"/>
                <a:cs typeface="Arial Nova Bold Italics"/>
                <a:sym typeface="Arial Nova Bold Italics"/>
              </a:rPr>
              <a:t>EarthDate </a:t>
            </a:r>
            <a:r>
              <a:rPr lang="en-US" sz="807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Content Developer</a:t>
            </a:r>
          </a:p>
          <a:p>
            <a:pPr defTabSz="457200" fontAlgn="auto">
              <a:lnSpc>
                <a:spcPts val="1291"/>
              </a:lnSpc>
              <a:spcAft>
                <a:spcPts val="0"/>
              </a:spcAft>
              <a:defRPr/>
            </a:pPr>
            <a:r>
              <a:rPr lang="en-US" sz="807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Lynn Kistler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91587" y="2481894"/>
            <a:ext cx="1115757" cy="31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27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95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ARCOS Film + Music</a:t>
            </a:r>
          </a:p>
          <a:p>
            <a:pPr defTabSz="457200" fontAlgn="auto">
              <a:lnSpc>
                <a:spcPts val="127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Harry Lynch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54455" y="133350"/>
            <a:ext cx="4507342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-6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SWITCH COMMUNITY</a:t>
            </a:r>
          </a:p>
          <a:p>
            <a:pPr defTabSz="457200" fontAlgn="auto">
              <a:spcAft>
                <a:spcPts val="0"/>
              </a:spcAft>
              <a:defRPr/>
            </a:pPr>
            <a:r>
              <a:rPr lang="en-US" sz="2400" b="1" spc="-3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PUBLIC EDUCATION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C05BF40-282A-DB0C-72B4-56AA2BBC33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8100" y="1465818"/>
            <a:ext cx="810986" cy="991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3806837"/>
            <a:ext cx="1355157" cy="841150"/>
            <a:chOff x="0" y="0"/>
            <a:chExt cx="3613753" cy="22430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3613753" cy="2243065"/>
              <a:chOff x="0" y="0"/>
              <a:chExt cx="769753" cy="4777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769753" cy="477788"/>
              </a:xfrm>
              <a:custGeom>
                <a:avLst/>
                <a:gdLst/>
                <a:ahLst/>
                <a:cxnLst/>
                <a:rect l="l" t="t" r="r" b="b"/>
                <a:pathLst>
                  <a:path w="769753" h="477788">
                    <a:moveTo>
                      <a:pt x="0" y="0"/>
                    </a:moveTo>
                    <a:lnTo>
                      <a:pt x="769753" y="0"/>
                    </a:lnTo>
                    <a:lnTo>
                      <a:pt x="769753" y="477788"/>
                    </a:lnTo>
                    <a:lnTo>
                      <a:pt x="0" y="477788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19050"/>
                <a:ext cx="769753" cy="458738"/>
              </a:xfrm>
              <a:prstGeom prst="rect">
                <a:avLst/>
              </a:prstGeom>
            </p:spPr>
            <p:txBody>
              <a:bodyPr lIns="23895" tIns="23895" rIns="23895" bIns="23895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AutoShape 6"/>
            <p:cNvSpPr/>
            <p:nvPr/>
          </p:nvSpPr>
          <p:spPr>
            <a:xfrm flipV="1">
              <a:off x="358119" y="394502"/>
              <a:ext cx="2897514" cy="0"/>
            </a:xfrm>
            <a:prstGeom prst="line">
              <a:avLst/>
            </a:prstGeom>
            <a:ln w="1703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86489" y="790171"/>
              <a:ext cx="479632" cy="479632"/>
            </a:xfrm>
            <a:custGeom>
              <a:avLst/>
              <a:gdLst/>
              <a:ahLst/>
              <a:cxnLst/>
              <a:rect l="l" t="t" r="r" b="b"/>
              <a:pathLst>
                <a:path w="479632" h="479632">
                  <a:moveTo>
                    <a:pt x="0" y="0"/>
                  </a:moveTo>
                  <a:lnTo>
                    <a:pt x="479632" y="0"/>
                  </a:lnTo>
                  <a:lnTo>
                    <a:pt x="479632" y="479632"/>
                  </a:lnTo>
                  <a:lnTo>
                    <a:pt x="0" y="479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51531" y="586976"/>
              <a:ext cx="1900795" cy="683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2018"/>
                </a:lnSpc>
                <a:spcAft>
                  <a:spcPts val="0"/>
                </a:spcAft>
                <a:defRPr/>
              </a:pPr>
              <a:r>
                <a:rPr lang="en-US" sz="2018" spc="-100" dirty="0">
                  <a:solidFill>
                    <a:srgbClr val="FFFFFF"/>
                  </a:solidFill>
                  <a:latin typeface="Agrandir"/>
                  <a:ea typeface="Agrandir"/>
                  <a:cs typeface="Agrandir"/>
                  <a:sym typeface="Agrandir"/>
                </a:rPr>
                <a:t>110 M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73584" y="1364490"/>
              <a:ext cx="2746275" cy="6157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fontAlgn="auto">
                <a:lnSpc>
                  <a:spcPts val="909"/>
                </a:lnSpc>
                <a:spcAft>
                  <a:spcPts val="0"/>
                </a:spcAft>
                <a:defRPr/>
              </a:pPr>
              <a:r>
                <a:rPr lang="en-US" sz="1000" b="1" dirty="0">
                  <a:solidFill>
                    <a:srgbClr val="FFFFFF"/>
                  </a:solidFill>
                  <a:latin typeface="Arial Nova"/>
                  <a:ea typeface="Arial Nova"/>
                  <a:cs typeface="Arial Nova"/>
                  <a:sym typeface="Arial Nova"/>
                </a:rPr>
                <a:t>households reached on PBS.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369243" y="3806837"/>
            <a:ext cx="1355157" cy="842132"/>
            <a:chOff x="0" y="0"/>
            <a:chExt cx="3613753" cy="22456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613753" cy="2245684"/>
              <a:chOff x="0" y="0"/>
              <a:chExt cx="769753" cy="47834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69753" cy="478346"/>
              </a:xfrm>
              <a:custGeom>
                <a:avLst/>
                <a:gdLst/>
                <a:ahLst/>
                <a:cxnLst/>
                <a:rect l="l" t="t" r="r" b="b"/>
                <a:pathLst>
                  <a:path w="769753" h="478346">
                    <a:moveTo>
                      <a:pt x="0" y="0"/>
                    </a:moveTo>
                    <a:lnTo>
                      <a:pt x="769753" y="0"/>
                    </a:lnTo>
                    <a:lnTo>
                      <a:pt x="769753" y="478346"/>
                    </a:lnTo>
                    <a:lnTo>
                      <a:pt x="0" y="478346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19050"/>
                <a:ext cx="769753" cy="459295"/>
              </a:xfrm>
              <a:prstGeom prst="rect">
                <a:avLst/>
              </a:prstGeom>
            </p:spPr>
            <p:txBody>
              <a:bodyPr lIns="23895" tIns="23895" rIns="23895" bIns="23895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AutoShape 14"/>
            <p:cNvSpPr/>
            <p:nvPr/>
          </p:nvSpPr>
          <p:spPr>
            <a:xfrm flipV="1">
              <a:off x="358119" y="394502"/>
              <a:ext cx="2897514" cy="0"/>
            </a:xfrm>
            <a:prstGeom prst="line">
              <a:avLst/>
            </a:prstGeom>
            <a:ln w="1703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386489" y="790171"/>
              <a:ext cx="479632" cy="479632"/>
            </a:xfrm>
            <a:custGeom>
              <a:avLst/>
              <a:gdLst/>
              <a:ahLst/>
              <a:cxnLst/>
              <a:rect l="l" t="t" r="r" b="b"/>
              <a:pathLst>
                <a:path w="479632" h="479632">
                  <a:moveTo>
                    <a:pt x="0" y="0"/>
                  </a:moveTo>
                  <a:lnTo>
                    <a:pt x="479632" y="0"/>
                  </a:lnTo>
                  <a:lnTo>
                    <a:pt x="479632" y="479632"/>
                  </a:lnTo>
                  <a:lnTo>
                    <a:pt x="0" y="479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51531" y="586976"/>
              <a:ext cx="1900795" cy="683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2018"/>
                </a:lnSpc>
                <a:spcAft>
                  <a:spcPts val="0"/>
                </a:spcAft>
                <a:defRPr/>
              </a:pPr>
              <a:r>
                <a:rPr lang="en-US" sz="2018" spc="-100" dirty="0">
                  <a:solidFill>
                    <a:srgbClr val="FFFFFF"/>
                  </a:solidFill>
                  <a:latin typeface="Agrandir"/>
                  <a:ea typeface="Agrandir"/>
                  <a:cs typeface="Agrandir"/>
                  <a:sym typeface="Agrandir"/>
                </a:rPr>
                <a:t>11 M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38835" y="1364317"/>
              <a:ext cx="3177548" cy="6157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fontAlgn="auto">
                <a:lnSpc>
                  <a:spcPts val="909"/>
                </a:lnSpc>
                <a:spcAft>
                  <a:spcPts val="0"/>
                </a:spcAft>
                <a:defRPr/>
              </a:pPr>
              <a:r>
                <a:rPr lang="en-US" sz="1000" b="1" dirty="0">
                  <a:solidFill>
                    <a:srgbClr val="FFFFFF"/>
                  </a:solidFill>
                  <a:latin typeface="Arial Nova"/>
                  <a:ea typeface="Arial Nova"/>
                  <a:cs typeface="Arial Nova"/>
                  <a:sym typeface="Arial Nova"/>
                </a:rPr>
                <a:t>radio listeners across 513 stations.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41797" y="3806837"/>
            <a:ext cx="1355157" cy="857997"/>
            <a:chOff x="0" y="0"/>
            <a:chExt cx="3613753" cy="22879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613753" cy="2243065"/>
              <a:chOff x="0" y="0"/>
              <a:chExt cx="769753" cy="47778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69753" cy="477788"/>
              </a:xfrm>
              <a:custGeom>
                <a:avLst/>
                <a:gdLst/>
                <a:ahLst/>
                <a:cxnLst/>
                <a:rect l="l" t="t" r="r" b="b"/>
                <a:pathLst>
                  <a:path w="769753" h="477788">
                    <a:moveTo>
                      <a:pt x="0" y="0"/>
                    </a:moveTo>
                    <a:lnTo>
                      <a:pt x="769753" y="0"/>
                    </a:lnTo>
                    <a:lnTo>
                      <a:pt x="769753" y="477788"/>
                    </a:lnTo>
                    <a:lnTo>
                      <a:pt x="0" y="477788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19050"/>
                <a:ext cx="769753" cy="458738"/>
              </a:xfrm>
              <a:prstGeom prst="rect">
                <a:avLst/>
              </a:prstGeom>
            </p:spPr>
            <p:txBody>
              <a:bodyPr lIns="23895" tIns="23895" rIns="23895" bIns="23895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AutoShape 22"/>
            <p:cNvSpPr/>
            <p:nvPr/>
          </p:nvSpPr>
          <p:spPr>
            <a:xfrm flipV="1">
              <a:off x="358119" y="394502"/>
              <a:ext cx="2897514" cy="0"/>
            </a:xfrm>
            <a:prstGeom prst="line">
              <a:avLst/>
            </a:prstGeom>
            <a:ln w="1703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386489" y="790171"/>
              <a:ext cx="479632" cy="479632"/>
            </a:xfrm>
            <a:custGeom>
              <a:avLst/>
              <a:gdLst/>
              <a:ahLst/>
              <a:cxnLst/>
              <a:rect l="l" t="t" r="r" b="b"/>
              <a:pathLst>
                <a:path w="479632" h="479632">
                  <a:moveTo>
                    <a:pt x="0" y="0"/>
                  </a:moveTo>
                  <a:lnTo>
                    <a:pt x="479632" y="0"/>
                  </a:lnTo>
                  <a:lnTo>
                    <a:pt x="479632" y="479632"/>
                  </a:lnTo>
                  <a:lnTo>
                    <a:pt x="0" y="479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51531" y="586976"/>
              <a:ext cx="1900795" cy="683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2018"/>
                </a:lnSpc>
                <a:spcAft>
                  <a:spcPts val="0"/>
                </a:spcAft>
                <a:defRPr/>
              </a:pPr>
              <a:r>
                <a:rPr lang="en-US" sz="2018" spc="-100" dirty="0">
                  <a:solidFill>
                    <a:srgbClr val="FFFFFF"/>
                  </a:solidFill>
                  <a:latin typeface="Agrandir"/>
                  <a:ea typeface="Agrandir"/>
                  <a:cs typeface="Agrandir"/>
                  <a:sym typeface="Agrandir"/>
                </a:rPr>
                <a:t>98 K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917496" y="1364490"/>
              <a:ext cx="2302361" cy="923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909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FFFFFF"/>
                  </a:solidFill>
                  <a:latin typeface="Arial Nova"/>
                  <a:ea typeface="Arial Nova"/>
                  <a:cs typeface="Arial Nova"/>
                  <a:sym typeface="Arial Nova"/>
                </a:rPr>
                <a:t>podcast listeners</a:t>
              </a:r>
            </a:p>
            <a:p>
              <a:pPr defTabSz="457200" fontAlgn="auto">
                <a:lnSpc>
                  <a:spcPts val="909"/>
                </a:lnSpc>
                <a:spcAft>
                  <a:spcPts val="0"/>
                </a:spcAft>
                <a:defRPr/>
              </a:pPr>
              <a:endParaRPr lang="en-US" sz="1050" b="1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1265073" y="1267807"/>
            <a:ext cx="3492445" cy="2262296"/>
          </a:xfrm>
          <a:custGeom>
            <a:avLst/>
            <a:gdLst/>
            <a:ahLst/>
            <a:cxnLst/>
            <a:rect l="l" t="t" r="r" b="b"/>
            <a:pathLst>
              <a:path w="6984890" h="4524592">
                <a:moveTo>
                  <a:pt x="0" y="0"/>
                </a:moveTo>
                <a:lnTo>
                  <a:pt x="6984890" y="0"/>
                </a:lnTo>
                <a:lnTo>
                  <a:pt x="6984890" y="4524593"/>
                </a:lnTo>
                <a:lnTo>
                  <a:pt x="0" y="4524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197" r="-5211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6420675" y="1044665"/>
            <a:ext cx="857299" cy="286124"/>
          </a:xfrm>
          <a:custGeom>
            <a:avLst/>
            <a:gdLst/>
            <a:ahLst/>
            <a:cxnLst/>
            <a:rect l="l" t="t" r="r" b="b"/>
            <a:pathLst>
              <a:path w="1714597" h="572247">
                <a:moveTo>
                  <a:pt x="0" y="0"/>
                </a:moveTo>
                <a:lnTo>
                  <a:pt x="1714597" y="0"/>
                </a:lnTo>
                <a:lnTo>
                  <a:pt x="1714597" y="572247"/>
                </a:lnTo>
                <a:lnTo>
                  <a:pt x="0" y="572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5385180" y="1036461"/>
            <a:ext cx="743180" cy="312136"/>
          </a:xfrm>
          <a:custGeom>
            <a:avLst/>
            <a:gdLst/>
            <a:ahLst/>
            <a:cxnLst/>
            <a:rect l="l" t="t" r="r" b="b"/>
            <a:pathLst>
              <a:path w="1486360" h="624271">
                <a:moveTo>
                  <a:pt x="0" y="0"/>
                </a:moveTo>
                <a:lnTo>
                  <a:pt x="1486360" y="0"/>
                </a:lnTo>
                <a:lnTo>
                  <a:pt x="1486360" y="624271"/>
                </a:lnTo>
                <a:lnTo>
                  <a:pt x="0" y="624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341576" y="1668345"/>
            <a:ext cx="1088932" cy="334847"/>
          </a:xfrm>
          <a:custGeom>
            <a:avLst/>
            <a:gdLst/>
            <a:ahLst/>
            <a:cxnLst/>
            <a:rect l="l" t="t" r="r" b="b"/>
            <a:pathLst>
              <a:path w="2177864" h="669693">
                <a:moveTo>
                  <a:pt x="0" y="0"/>
                </a:moveTo>
                <a:lnTo>
                  <a:pt x="2177864" y="0"/>
                </a:lnTo>
                <a:lnTo>
                  <a:pt x="2177864" y="669693"/>
                </a:lnTo>
                <a:lnTo>
                  <a:pt x="0" y="6696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7322625" y="2136401"/>
            <a:ext cx="1218043" cy="376870"/>
          </a:xfrm>
          <a:custGeom>
            <a:avLst/>
            <a:gdLst/>
            <a:ahLst/>
            <a:cxnLst/>
            <a:rect l="l" t="t" r="r" b="b"/>
            <a:pathLst>
              <a:path w="2436085" h="753739">
                <a:moveTo>
                  <a:pt x="0" y="0"/>
                </a:moveTo>
                <a:lnTo>
                  <a:pt x="2436085" y="0"/>
                </a:lnTo>
                <a:lnTo>
                  <a:pt x="2436085" y="753739"/>
                </a:lnTo>
                <a:lnTo>
                  <a:pt x="0" y="7537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7670043" y="1017543"/>
            <a:ext cx="860793" cy="357229"/>
          </a:xfrm>
          <a:custGeom>
            <a:avLst/>
            <a:gdLst/>
            <a:ahLst/>
            <a:cxnLst/>
            <a:rect l="l" t="t" r="r" b="b"/>
            <a:pathLst>
              <a:path w="1721585" h="714458">
                <a:moveTo>
                  <a:pt x="0" y="0"/>
                </a:moveTo>
                <a:lnTo>
                  <a:pt x="1721585" y="0"/>
                </a:lnTo>
                <a:lnTo>
                  <a:pt x="1721585" y="714458"/>
                </a:lnTo>
                <a:lnTo>
                  <a:pt x="0" y="714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570447" y="1608048"/>
            <a:ext cx="680658" cy="243215"/>
            <a:chOff x="0" y="0"/>
            <a:chExt cx="1613370" cy="57649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613370" cy="576495"/>
            </a:xfrm>
            <a:custGeom>
              <a:avLst/>
              <a:gdLst/>
              <a:ahLst/>
              <a:cxnLst/>
              <a:rect l="l" t="t" r="r" b="b"/>
              <a:pathLst>
                <a:path w="1613370" h="576495">
                  <a:moveTo>
                    <a:pt x="0" y="0"/>
                  </a:moveTo>
                  <a:lnTo>
                    <a:pt x="1613370" y="0"/>
                  </a:lnTo>
                  <a:lnTo>
                    <a:pt x="1613370" y="576495"/>
                  </a:lnTo>
                  <a:lnTo>
                    <a:pt x="0" y="576495"/>
                  </a:lnTo>
                  <a:close/>
                </a:path>
              </a:pathLst>
            </a:custGeom>
            <a:solidFill>
              <a:srgbClr val="2D4D31"/>
            </a:solid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9050"/>
              <a:ext cx="1613370" cy="557445"/>
            </a:xfrm>
            <a:prstGeom prst="rect">
              <a:avLst/>
            </a:prstGeom>
          </p:spPr>
          <p:txBody>
            <a:bodyPr lIns="25978" tIns="25978" rIns="25978" bIns="25978" rtlCol="0" anchor="ctr"/>
            <a:lstStyle/>
            <a:p>
              <a:pPr algn="ctr" defTabSz="457200" fontAlgn="auto">
                <a:lnSpc>
                  <a:spcPts val="86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70447" y="2273329"/>
            <a:ext cx="680658" cy="243215"/>
            <a:chOff x="0" y="0"/>
            <a:chExt cx="1613370" cy="57649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613370" cy="576495"/>
            </a:xfrm>
            <a:custGeom>
              <a:avLst/>
              <a:gdLst/>
              <a:ahLst/>
              <a:cxnLst/>
              <a:rect l="l" t="t" r="r" b="b"/>
              <a:pathLst>
                <a:path w="1613370" h="576495">
                  <a:moveTo>
                    <a:pt x="0" y="0"/>
                  </a:moveTo>
                  <a:lnTo>
                    <a:pt x="1613370" y="0"/>
                  </a:lnTo>
                  <a:lnTo>
                    <a:pt x="1613370" y="576495"/>
                  </a:lnTo>
                  <a:lnTo>
                    <a:pt x="0" y="576495"/>
                  </a:lnTo>
                  <a:close/>
                </a:path>
              </a:pathLst>
            </a:custGeom>
            <a:solidFill>
              <a:srgbClr val="DFE9E1"/>
            </a:solid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9050"/>
              <a:ext cx="1613370" cy="557445"/>
            </a:xfrm>
            <a:prstGeom prst="rect">
              <a:avLst/>
            </a:prstGeom>
          </p:spPr>
          <p:txBody>
            <a:bodyPr lIns="25978" tIns="25978" rIns="25978" bIns="25978" rtlCol="0" anchor="ctr"/>
            <a:lstStyle/>
            <a:p>
              <a:pPr algn="ctr" defTabSz="457200" fontAlgn="auto">
                <a:lnSpc>
                  <a:spcPts val="86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8" name="AutoShape 38"/>
          <p:cNvSpPr/>
          <p:nvPr/>
        </p:nvSpPr>
        <p:spPr>
          <a:xfrm>
            <a:off x="514350" y="761278"/>
            <a:ext cx="81153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6837144" y="1658158"/>
            <a:ext cx="1693046" cy="317446"/>
          </a:xfrm>
          <a:custGeom>
            <a:avLst/>
            <a:gdLst/>
            <a:ahLst/>
            <a:cxnLst/>
            <a:rect l="l" t="t" r="r" b="b"/>
            <a:pathLst>
              <a:path w="3386092" h="634892">
                <a:moveTo>
                  <a:pt x="0" y="0"/>
                </a:moveTo>
                <a:lnTo>
                  <a:pt x="3386092" y="0"/>
                </a:lnTo>
                <a:lnTo>
                  <a:pt x="3386092" y="634893"/>
                </a:lnTo>
                <a:lnTo>
                  <a:pt x="0" y="6348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5434813" y="2064632"/>
            <a:ext cx="1431766" cy="391946"/>
          </a:xfrm>
          <a:custGeom>
            <a:avLst/>
            <a:gdLst/>
            <a:ahLst/>
            <a:cxnLst/>
            <a:rect l="l" t="t" r="r" b="b"/>
            <a:pathLst>
              <a:path w="2863531" h="783892">
                <a:moveTo>
                  <a:pt x="0" y="0"/>
                </a:moveTo>
                <a:lnTo>
                  <a:pt x="2863531" y="0"/>
                </a:lnTo>
                <a:lnTo>
                  <a:pt x="2863531" y="783891"/>
                </a:lnTo>
                <a:lnTo>
                  <a:pt x="0" y="783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546969" y="969081"/>
            <a:ext cx="429098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19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98" b="1" spc="-36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In 2025, </a:t>
            </a:r>
            <a:r>
              <a:rPr lang="en-US" sz="1198" b="1" i="1" spc="-36" dirty="0">
                <a:solidFill>
                  <a:srgbClr val="000000"/>
                </a:solidFill>
                <a:latin typeface="Arial Nova Bold Italics"/>
                <a:ea typeface="Arial Nova Bold Italics"/>
                <a:cs typeface="Arial Nova Bold Italics"/>
                <a:sym typeface="Arial Nova Bold Italics"/>
              </a:rPr>
              <a:t>Energy Switch</a:t>
            </a:r>
            <a:r>
              <a:rPr lang="en-US" sz="1198" b="1" spc="-36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Reached 87% PBS Market Penetration in the United States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209261" y="2623265"/>
            <a:ext cx="332274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19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98" b="1" spc="-36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PBS Market Coverage Growth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70447" y="1889366"/>
            <a:ext cx="85393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8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93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Regions Airing Energy Switch on PBS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70447" y="2592870"/>
            <a:ext cx="75302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8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93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Regions without Energy Switch on PBS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70447" y="1388003"/>
            <a:ext cx="853935" cy="181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553"/>
              </a:lnSpc>
              <a:spcAft>
                <a:spcPts val="0"/>
              </a:spcAft>
              <a:defRPr/>
            </a:pPr>
            <a:r>
              <a:rPr lang="en-US" sz="971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Legend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46969" y="410990"/>
            <a:ext cx="4574927" cy="280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2148"/>
              </a:lnSpc>
              <a:spcAft>
                <a:spcPts val="0"/>
              </a:spcAft>
              <a:defRPr/>
            </a:pPr>
            <a:r>
              <a:rPr lang="en-US" sz="2700" b="1" spc="-61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SWITCH COMMUNITY 2025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E87220-993B-7FA6-9DAE-5DB9576DC7D3}"/>
              </a:ext>
            </a:extLst>
          </p:cNvPr>
          <p:cNvGrpSpPr/>
          <p:nvPr/>
        </p:nvGrpSpPr>
        <p:grpSpPr>
          <a:xfrm>
            <a:off x="4870130" y="2558682"/>
            <a:ext cx="4290199" cy="2637413"/>
            <a:chOff x="4870130" y="2558682"/>
            <a:chExt cx="4290199" cy="2637413"/>
          </a:xfrm>
        </p:grpSpPr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70130" y="2558682"/>
              <a:ext cx="4290199" cy="263741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C72081B-F725-0C5F-2826-66A0F1CBF67D}"/>
                </a:ext>
              </a:extLst>
            </p:cNvPr>
            <p:cNvSpPr txBox="1"/>
            <p:nvPr/>
          </p:nvSpPr>
          <p:spPr>
            <a:xfrm>
              <a:off x="8088901" y="2797706"/>
              <a:ext cx="5421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/>
                </a:rPr>
                <a:t>87%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060F122-A17F-8A96-2B5B-D07F168CEF26}"/>
              </a:ext>
            </a:extLst>
          </p:cNvPr>
          <p:cNvGrpSpPr/>
          <p:nvPr/>
        </p:nvGrpSpPr>
        <p:grpSpPr>
          <a:xfrm>
            <a:off x="213802" y="216935"/>
            <a:ext cx="8716397" cy="4709630"/>
            <a:chOff x="427604" y="433870"/>
            <a:chExt cx="17432793" cy="941926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9E7CF7E-C913-FC2B-4CDF-F6B5BA606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7604" y="433870"/>
              <a:ext cx="17432793" cy="94192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TextBox 13">
              <a:extLst>
                <a:ext uri="{FF2B5EF4-FFF2-40B4-BE49-F238E27FC236}">
                  <a16:creationId xmlns:a16="http://schemas.microsoft.com/office/drawing/2014/main" id="{2289E365-39B6-43AF-5277-84D00241DBA1}"/>
                </a:ext>
              </a:extLst>
            </p:cNvPr>
            <p:cNvSpPr txBox="1"/>
            <p:nvPr/>
          </p:nvSpPr>
          <p:spPr>
            <a:xfrm>
              <a:off x="9409189" y="9225632"/>
              <a:ext cx="5910716" cy="6009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spc="-54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 Bold"/>
                  <a:ea typeface="Arial Nova Bold"/>
                  <a:cs typeface="Arial Nova Bold"/>
                  <a:sym typeface="Arial Nova Bold"/>
                </a:rPr>
                <a:t>EarthDate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514350" y="1240967"/>
            <a:ext cx="3371850" cy="223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spc="-48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Scaling what’s proven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4053B1-E5DD-3142-60D3-E03EEAECD4DB}"/>
              </a:ext>
            </a:extLst>
          </p:cNvPr>
          <p:cNvGrpSpPr/>
          <p:nvPr/>
        </p:nvGrpSpPr>
        <p:grpSpPr>
          <a:xfrm>
            <a:off x="4639578" y="1113018"/>
            <a:ext cx="4428222" cy="3943289"/>
            <a:chOff x="8745756" y="2226036"/>
            <a:chExt cx="8856444" cy="7886577"/>
          </a:xfrm>
        </p:grpSpPr>
        <p:grpSp>
          <p:nvGrpSpPr>
            <p:cNvPr id="2" name="Group 2"/>
            <p:cNvGrpSpPr/>
            <p:nvPr/>
          </p:nvGrpSpPr>
          <p:grpSpPr>
            <a:xfrm>
              <a:off x="8745756" y="2226036"/>
              <a:ext cx="8856444" cy="7886577"/>
              <a:chOff x="0" y="0"/>
              <a:chExt cx="2672210" cy="2208557"/>
            </a:xfrm>
            <a:solidFill>
              <a:srgbClr val="002060"/>
            </a:solidFill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672210" cy="2208557"/>
              </a:xfrm>
              <a:custGeom>
                <a:avLst/>
                <a:gdLst/>
                <a:ahLst/>
                <a:cxnLst/>
                <a:rect l="l" t="t" r="r" b="b"/>
                <a:pathLst>
                  <a:path w="2672210" h="2208557">
                    <a:moveTo>
                      <a:pt x="0" y="0"/>
                    </a:moveTo>
                    <a:lnTo>
                      <a:pt x="2672210" y="0"/>
                    </a:lnTo>
                    <a:lnTo>
                      <a:pt x="2672210" y="2208557"/>
                    </a:lnTo>
                    <a:lnTo>
                      <a:pt x="0" y="2208557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19050"/>
                <a:ext cx="2672210" cy="2189507"/>
              </a:xfrm>
              <a:prstGeom prst="rect">
                <a:avLst/>
              </a:prstGeom>
              <a:grpFill/>
            </p:spPr>
            <p:txBody>
              <a:bodyPr lIns="24438" tIns="24438" rIns="24438" bIns="24438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9087305" y="4357769"/>
              <a:ext cx="664517" cy="673781"/>
            </a:xfrm>
            <a:custGeom>
              <a:avLst/>
              <a:gdLst/>
              <a:ahLst/>
              <a:cxnLst/>
              <a:rect l="l" t="t" r="r" b="b"/>
              <a:pathLst>
                <a:path w="664517" h="673781">
                  <a:moveTo>
                    <a:pt x="0" y="0"/>
                  </a:moveTo>
                  <a:lnTo>
                    <a:pt x="664517" y="0"/>
                  </a:lnTo>
                  <a:lnTo>
                    <a:pt x="664517" y="673781"/>
                  </a:lnTo>
                  <a:lnTo>
                    <a:pt x="0" y="673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087305" y="6433815"/>
              <a:ext cx="664517" cy="673781"/>
            </a:xfrm>
            <a:custGeom>
              <a:avLst/>
              <a:gdLst/>
              <a:ahLst/>
              <a:cxnLst/>
              <a:rect l="l" t="t" r="r" b="b"/>
              <a:pathLst>
                <a:path w="664517" h="673781">
                  <a:moveTo>
                    <a:pt x="0" y="0"/>
                  </a:moveTo>
                  <a:lnTo>
                    <a:pt x="664517" y="0"/>
                  </a:lnTo>
                  <a:lnTo>
                    <a:pt x="664517" y="673781"/>
                  </a:lnTo>
                  <a:lnTo>
                    <a:pt x="0" y="673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9087305" y="5395792"/>
              <a:ext cx="664517" cy="673781"/>
            </a:xfrm>
            <a:custGeom>
              <a:avLst/>
              <a:gdLst/>
              <a:ahLst/>
              <a:cxnLst/>
              <a:rect l="l" t="t" r="r" b="b"/>
              <a:pathLst>
                <a:path w="664517" h="673781">
                  <a:moveTo>
                    <a:pt x="0" y="0"/>
                  </a:moveTo>
                  <a:lnTo>
                    <a:pt x="664517" y="0"/>
                  </a:lnTo>
                  <a:lnTo>
                    <a:pt x="664517" y="673781"/>
                  </a:lnTo>
                  <a:lnTo>
                    <a:pt x="0" y="673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087305" y="7471838"/>
              <a:ext cx="664517" cy="673781"/>
            </a:xfrm>
            <a:custGeom>
              <a:avLst/>
              <a:gdLst/>
              <a:ahLst/>
              <a:cxnLst/>
              <a:rect l="l" t="t" r="r" b="b"/>
              <a:pathLst>
                <a:path w="664517" h="673781">
                  <a:moveTo>
                    <a:pt x="0" y="0"/>
                  </a:moveTo>
                  <a:lnTo>
                    <a:pt x="664517" y="0"/>
                  </a:lnTo>
                  <a:lnTo>
                    <a:pt x="664517" y="673781"/>
                  </a:lnTo>
                  <a:lnTo>
                    <a:pt x="0" y="673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9087305" y="8509861"/>
              <a:ext cx="664517" cy="673781"/>
            </a:xfrm>
            <a:custGeom>
              <a:avLst/>
              <a:gdLst/>
              <a:ahLst/>
              <a:cxnLst/>
              <a:rect l="l" t="t" r="r" b="b"/>
              <a:pathLst>
                <a:path w="664517" h="673781">
                  <a:moveTo>
                    <a:pt x="0" y="0"/>
                  </a:moveTo>
                  <a:lnTo>
                    <a:pt x="664517" y="0"/>
                  </a:lnTo>
                  <a:lnTo>
                    <a:pt x="664517" y="673781"/>
                  </a:lnTo>
                  <a:lnTo>
                    <a:pt x="0" y="673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928238" y="4432352"/>
              <a:ext cx="7390036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90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Expand Global Impact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928238" y="6573163"/>
              <a:ext cx="7390036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90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Enhance Campus Engagement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100686" y="3131490"/>
              <a:ext cx="8379222" cy="531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spc="-54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Scaling and Impact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928238" y="5470374"/>
              <a:ext cx="7390036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90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Grow Switch Classroom Adoption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928238" y="7587767"/>
              <a:ext cx="7390036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90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Launch Switch Academy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962762" y="8602371"/>
              <a:ext cx="7390036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90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Strengthen Partnerships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95275" y="1406579"/>
            <a:ext cx="4256096" cy="3508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Content                              </a:t>
            </a:r>
            <a:r>
              <a:rPr lang="en-US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We present energy as it is—complex and diverse. Not simple, but solvable.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rgbClr val="000000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Quality                                 </a:t>
            </a:r>
            <a:r>
              <a:rPr lang="en-US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Every program meets a high standard of clarity, credibility, and relevance.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b="1" dirty="0">
              <a:solidFill>
                <a:srgbClr val="000000"/>
              </a:solidFill>
              <a:latin typeface="Arial Nova"/>
              <a:ea typeface="Arial Nova Bold"/>
              <a:cs typeface="Arial Nova Bold"/>
              <a:sym typeface="Arial Nov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Discipline </a:t>
            </a:r>
            <a:r>
              <a:rPr lang="en-US" sz="20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                                  </a:t>
            </a:r>
            <a:r>
              <a:rPr lang="en-US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We direct resources toward platforms and partnerships that extend reach while maintaining efficiency.</a:t>
            </a:r>
            <a:endParaRPr lang="en-US" sz="1000" b="1" dirty="0">
              <a:solidFill>
                <a:srgbClr val="000000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543946" y="1059718"/>
            <a:ext cx="808570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49131" y="57150"/>
            <a:ext cx="4507342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-6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LOOKING AHEAD</a:t>
            </a:r>
          </a:p>
          <a:p>
            <a:pPr defTabSz="457200" fontAlgn="auto">
              <a:spcAft>
                <a:spcPts val="0"/>
              </a:spcAft>
              <a:defRPr/>
            </a:pPr>
            <a:r>
              <a:rPr lang="en-US" sz="2800" b="1" spc="-3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2026 - 2028 ROADMAP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762000" y="1314450"/>
            <a:ext cx="7620000" cy="3254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Spread awareness about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Bold"/>
                <a:sym typeface="Arial Nova Bold"/>
              </a:rPr>
              <a:t>Switch Classroom</a:t>
            </a: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Mentor and Judge the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Bold"/>
                <a:sym typeface="Arial Nova Bold"/>
              </a:rPr>
              <a:t>Case Competition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Bold"/>
              <a:sym typeface="Arial Nova"/>
            </a:endParaRP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Certify your staff with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Bold"/>
                <a:sym typeface="Arial Nova Bold"/>
              </a:rPr>
              <a:t>Switch Academy</a:t>
            </a: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Get educated with PBS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Bold"/>
                <a:sym typeface="Arial Nova Bold"/>
              </a:rPr>
              <a:t>Energy Switch </a:t>
            </a:r>
            <a:r>
              <a:rPr lang="en-US" sz="2400" b="1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&amp;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Bold"/>
                <a:sym typeface="Arial Nova Bold"/>
              </a:rPr>
              <a:t>EarthDate</a:t>
            </a: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Bold"/>
                <a:sym typeface="Arial Nova Bold"/>
              </a:rPr>
              <a:t>Share our Content </a:t>
            </a:r>
            <a:r>
              <a:rPr lang="en-US" sz="2400" b="1" dirty="0">
                <a:solidFill>
                  <a:srgbClr val="000000"/>
                </a:solidFill>
                <a:latin typeface="Arial Nova Bold"/>
                <a:sym typeface="Arial Nova Bold"/>
              </a:rPr>
              <a:t>with your networks</a:t>
            </a: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b="1" dirty="0">
                <a:solidFill>
                  <a:srgbClr val="000000"/>
                </a:solidFill>
                <a:latin typeface="Arial Nova Bold"/>
                <a:sym typeface="Arial Nova Bold"/>
              </a:rPr>
              <a:t>Make a multi-year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Bold"/>
                <a:sym typeface="Arial Nova Bold"/>
              </a:rPr>
              <a:t>Pledge of Support</a:t>
            </a:r>
          </a:p>
        </p:txBody>
      </p:sp>
      <p:sp>
        <p:nvSpPr>
          <p:cNvPr id="18" name="AutoShape 18"/>
          <p:cNvSpPr/>
          <p:nvPr/>
        </p:nvSpPr>
        <p:spPr>
          <a:xfrm>
            <a:off x="543946" y="857250"/>
            <a:ext cx="808570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49130" y="285750"/>
            <a:ext cx="630887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-6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YOUR PARTNERSHIP MATTERS</a:t>
            </a:r>
            <a:endParaRPr lang="en-US" sz="2800" b="1" spc="-39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  <p:extLst>
      <p:ext uri="{BB962C8B-B14F-4D97-AF65-F5344CB8AC3E}">
        <p14:creationId xmlns:p14="http://schemas.microsoft.com/office/powerpoint/2010/main" val="229035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380F-7C6D-BB72-C41B-A57D1A695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Chart 75">
            <a:extLst>
              <a:ext uri="{FF2B5EF4-FFF2-40B4-BE49-F238E27FC236}">
                <a16:creationId xmlns:a16="http://schemas.microsoft.com/office/drawing/2014/main" id="{A2DC8EEC-B957-EC65-4D25-4CF4C2AC78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841541"/>
              </p:ext>
            </p:extLst>
          </p:nvPr>
        </p:nvGraphicFramePr>
        <p:xfrm>
          <a:off x="95384" y="731137"/>
          <a:ext cx="8953232" cy="434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579E63C-86FC-8DC0-1315-38E08E449883}"/>
              </a:ext>
            </a:extLst>
          </p:cNvPr>
          <p:cNvSpPr/>
          <p:nvPr/>
        </p:nvSpPr>
        <p:spPr>
          <a:xfrm>
            <a:off x="7013239" y="1709098"/>
            <a:ext cx="210104" cy="342900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564BB-A4E1-9F25-3C6C-83CB4883FF86}"/>
              </a:ext>
            </a:extLst>
          </p:cNvPr>
          <p:cNvSpPr/>
          <p:nvPr/>
        </p:nvSpPr>
        <p:spPr>
          <a:xfrm>
            <a:off x="7542700" y="1428751"/>
            <a:ext cx="199554" cy="1130208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ABE908-67F4-0529-F2EF-DAB12C34D76C}"/>
              </a:ext>
            </a:extLst>
          </p:cNvPr>
          <p:cNvSpPr/>
          <p:nvPr/>
        </p:nvSpPr>
        <p:spPr>
          <a:xfrm>
            <a:off x="8052768" y="1352550"/>
            <a:ext cx="212654" cy="1680444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77FEAD-59DC-04E4-53A8-8E65F7AAE5E2}"/>
              </a:ext>
            </a:extLst>
          </p:cNvPr>
          <p:cNvSpPr/>
          <p:nvPr/>
        </p:nvSpPr>
        <p:spPr>
          <a:xfrm>
            <a:off x="8555681" y="1200149"/>
            <a:ext cx="196555" cy="1956387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AutoShape 18">
            <a:extLst>
              <a:ext uri="{FF2B5EF4-FFF2-40B4-BE49-F238E27FC236}">
                <a16:creationId xmlns:a16="http://schemas.microsoft.com/office/drawing/2014/main" id="{D9272D38-A54C-7ECC-EBC1-5391600A2772}"/>
              </a:ext>
            </a:extLst>
          </p:cNvPr>
          <p:cNvSpPr/>
          <p:nvPr/>
        </p:nvSpPr>
        <p:spPr>
          <a:xfrm>
            <a:off x="543946" y="601893"/>
            <a:ext cx="808570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2F21BE1A-9856-5087-96A5-1DDE66CF76C7}"/>
              </a:ext>
            </a:extLst>
          </p:cNvPr>
          <p:cNvSpPr txBox="1"/>
          <p:nvPr/>
        </p:nvSpPr>
        <p:spPr>
          <a:xfrm>
            <a:off x="549131" y="57150"/>
            <a:ext cx="4507342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-6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YOUR SUPPORT</a:t>
            </a:r>
            <a:endParaRPr lang="en-US" sz="2800" b="1" spc="-39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C850CA-F8AE-2A1E-9664-D6F26CDFDDE1}"/>
              </a:ext>
            </a:extLst>
          </p:cNvPr>
          <p:cNvSpPr txBox="1"/>
          <p:nvPr/>
        </p:nvSpPr>
        <p:spPr>
          <a:xfrm>
            <a:off x="6806910" y="1736899"/>
            <a:ext cx="5728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Calibri"/>
              </a:rPr>
              <a:t>$500k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0CC6B6-6784-D84F-273E-3A7EFB424043}"/>
              </a:ext>
            </a:extLst>
          </p:cNvPr>
          <p:cNvSpPr txBox="1"/>
          <p:nvPr/>
        </p:nvSpPr>
        <p:spPr>
          <a:xfrm>
            <a:off x="7315200" y="1657350"/>
            <a:ext cx="6800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Calibri"/>
              </a:rPr>
              <a:t>$2.0M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74A82-7560-B970-E9C3-0597932F8E14}"/>
              </a:ext>
            </a:extLst>
          </p:cNvPr>
          <p:cNvSpPr txBox="1"/>
          <p:nvPr/>
        </p:nvSpPr>
        <p:spPr>
          <a:xfrm>
            <a:off x="7868838" y="1657350"/>
            <a:ext cx="5728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Calibri"/>
              </a:rPr>
              <a:t>$3M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6C9264-937D-A0EE-31F7-96311FCAA335}"/>
              </a:ext>
            </a:extLst>
          </p:cNvPr>
          <p:cNvSpPr txBox="1"/>
          <p:nvPr/>
        </p:nvSpPr>
        <p:spPr>
          <a:xfrm>
            <a:off x="8384377" y="1657350"/>
            <a:ext cx="6168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Calibri"/>
              </a:rPr>
              <a:t>$3.5M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5E4076-4636-6E38-96B5-396E9D7AE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951" y="3078141"/>
            <a:ext cx="241436" cy="58412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5B6C5-83A0-96FC-5A3E-CEB35C18E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259" y="3054288"/>
            <a:ext cx="241436" cy="5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4568E-6 L 0.05503 -0.1950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-975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6" grpId="0" uiExpand="1">
        <p:bldSub>
          <a:bldChart bld="category" animBg="0"/>
        </p:bldSub>
      </p:bldGraphic>
      <p:bldP spid="5" grpId="0" animBg="1"/>
      <p:bldP spid="7" grpId="0" animBg="1"/>
      <p:bldP spid="8" grpId="0" animBg="1"/>
      <p:bldP spid="9" grpId="0" animBg="1"/>
      <p:bldP spid="17" grpId="0"/>
      <p:bldP spid="18" grpId="0"/>
      <p:bldP spid="20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4768" y="3330833"/>
            <a:ext cx="1878605" cy="1953917"/>
          </a:xfrm>
          <a:custGeom>
            <a:avLst/>
            <a:gdLst/>
            <a:ahLst/>
            <a:cxnLst/>
            <a:rect l="l" t="t" r="r" b="b"/>
            <a:pathLst>
              <a:path w="3757209" h="3907834">
                <a:moveTo>
                  <a:pt x="0" y="0"/>
                </a:moveTo>
                <a:lnTo>
                  <a:pt x="3757210" y="0"/>
                </a:lnTo>
                <a:lnTo>
                  <a:pt x="3757210" y="3907834"/>
                </a:lnTo>
                <a:lnTo>
                  <a:pt x="0" y="39078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423" r="-19423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738069" y="1997409"/>
            <a:ext cx="2640586" cy="1760391"/>
          </a:xfrm>
          <a:custGeom>
            <a:avLst/>
            <a:gdLst/>
            <a:ahLst/>
            <a:cxnLst/>
            <a:rect l="l" t="t" r="r" b="b"/>
            <a:pathLst>
              <a:path w="5281172" h="3520781">
                <a:moveTo>
                  <a:pt x="0" y="0"/>
                </a:moveTo>
                <a:lnTo>
                  <a:pt x="5281172" y="0"/>
                </a:lnTo>
                <a:lnTo>
                  <a:pt x="5281172" y="3520781"/>
                </a:lnTo>
                <a:lnTo>
                  <a:pt x="0" y="3520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363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670" y="0"/>
            <a:ext cx="2407922" cy="1255563"/>
          </a:xfrm>
          <a:custGeom>
            <a:avLst/>
            <a:gdLst/>
            <a:ahLst/>
            <a:cxnLst/>
            <a:rect l="l" t="t" r="r" b="b"/>
            <a:pathLst>
              <a:path w="4815843" h="2511125">
                <a:moveTo>
                  <a:pt x="0" y="0"/>
                </a:moveTo>
                <a:lnTo>
                  <a:pt x="4815843" y="0"/>
                </a:lnTo>
                <a:lnTo>
                  <a:pt x="4815843" y="2511125"/>
                </a:lnTo>
                <a:lnTo>
                  <a:pt x="0" y="2511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870" b="-13790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81965" y="1699180"/>
            <a:ext cx="2967969" cy="2080152"/>
          </a:xfrm>
          <a:custGeom>
            <a:avLst/>
            <a:gdLst/>
            <a:ahLst/>
            <a:cxnLst/>
            <a:rect l="l" t="t" r="r" b="b"/>
            <a:pathLst>
              <a:path w="5935937" h="4160304">
                <a:moveTo>
                  <a:pt x="0" y="0"/>
                </a:moveTo>
                <a:lnTo>
                  <a:pt x="5935937" y="0"/>
                </a:lnTo>
                <a:lnTo>
                  <a:pt x="5935937" y="4160304"/>
                </a:lnTo>
                <a:lnTo>
                  <a:pt x="0" y="4160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32" r="-2789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2739256"/>
            <a:ext cx="1861054" cy="2404245"/>
          </a:xfrm>
          <a:custGeom>
            <a:avLst/>
            <a:gdLst/>
            <a:ahLst/>
            <a:cxnLst/>
            <a:rect l="l" t="t" r="r" b="b"/>
            <a:pathLst>
              <a:path w="3722108" h="4808489">
                <a:moveTo>
                  <a:pt x="0" y="0"/>
                </a:moveTo>
                <a:lnTo>
                  <a:pt x="3722108" y="0"/>
                </a:lnTo>
                <a:lnTo>
                  <a:pt x="3722108" y="4808489"/>
                </a:lnTo>
                <a:lnTo>
                  <a:pt x="0" y="48084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43" r="-4743" b="-13001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1255563"/>
            <a:ext cx="2463717" cy="1483693"/>
          </a:xfrm>
          <a:custGeom>
            <a:avLst/>
            <a:gdLst/>
            <a:ahLst/>
            <a:cxnLst/>
            <a:rect l="l" t="t" r="r" b="b"/>
            <a:pathLst>
              <a:path w="4927433" h="2967385">
                <a:moveTo>
                  <a:pt x="0" y="0"/>
                </a:moveTo>
                <a:lnTo>
                  <a:pt x="4927433" y="0"/>
                </a:lnTo>
                <a:lnTo>
                  <a:pt x="4927433" y="2967386"/>
                </a:lnTo>
                <a:lnTo>
                  <a:pt x="0" y="2967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4539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341883" y="0"/>
            <a:ext cx="3370977" cy="1720616"/>
          </a:xfrm>
          <a:custGeom>
            <a:avLst/>
            <a:gdLst/>
            <a:ahLst/>
            <a:cxnLst/>
            <a:rect l="l" t="t" r="r" b="b"/>
            <a:pathLst>
              <a:path w="6741954" h="3441231">
                <a:moveTo>
                  <a:pt x="0" y="0"/>
                </a:moveTo>
                <a:lnTo>
                  <a:pt x="6741954" y="0"/>
                </a:lnTo>
                <a:lnTo>
                  <a:pt x="6741954" y="3441231"/>
                </a:lnTo>
                <a:lnTo>
                  <a:pt x="0" y="34412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029" b="-60397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613309" y="0"/>
            <a:ext cx="3530691" cy="1986014"/>
          </a:xfrm>
          <a:custGeom>
            <a:avLst/>
            <a:gdLst/>
            <a:ahLst/>
            <a:cxnLst/>
            <a:rect l="l" t="t" r="r" b="b"/>
            <a:pathLst>
              <a:path w="7061382" h="3972028">
                <a:moveTo>
                  <a:pt x="0" y="0"/>
                </a:moveTo>
                <a:lnTo>
                  <a:pt x="7061382" y="0"/>
                </a:lnTo>
                <a:lnTo>
                  <a:pt x="7061382" y="3972028"/>
                </a:lnTo>
                <a:lnTo>
                  <a:pt x="0" y="39720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37873" y="3233615"/>
            <a:ext cx="4006127" cy="1956732"/>
          </a:xfrm>
          <a:custGeom>
            <a:avLst/>
            <a:gdLst/>
            <a:ahLst/>
            <a:cxnLst/>
            <a:rect l="l" t="t" r="r" b="b"/>
            <a:pathLst>
              <a:path w="8012254" h="3913464">
                <a:moveTo>
                  <a:pt x="0" y="0"/>
                </a:moveTo>
                <a:lnTo>
                  <a:pt x="8012254" y="0"/>
                </a:lnTo>
                <a:lnTo>
                  <a:pt x="8012254" y="3913464"/>
                </a:lnTo>
                <a:lnTo>
                  <a:pt x="0" y="39134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997" r="-3018" b="-28997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230431" y="1997409"/>
            <a:ext cx="1913569" cy="1323899"/>
          </a:xfrm>
          <a:custGeom>
            <a:avLst/>
            <a:gdLst/>
            <a:ahLst/>
            <a:cxnLst/>
            <a:rect l="l" t="t" r="r" b="b"/>
            <a:pathLst>
              <a:path w="3827138" h="2647798">
                <a:moveTo>
                  <a:pt x="0" y="0"/>
                </a:moveTo>
                <a:lnTo>
                  <a:pt x="3827138" y="0"/>
                </a:lnTo>
                <a:lnTo>
                  <a:pt x="3827138" y="2647798"/>
                </a:lnTo>
                <a:lnTo>
                  <a:pt x="0" y="26477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8273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135585" y="3642377"/>
            <a:ext cx="2751947" cy="1547970"/>
          </a:xfrm>
          <a:custGeom>
            <a:avLst/>
            <a:gdLst/>
            <a:ahLst/>
            <a:cxnLst/>
            <a:rect l="l" t="t" r="r" b="b"/>
            <a:pathLst>
              <a:path w="5503894" h="3095940">
                <a:moveTo>
                  <a:pt x="0" y="0"/>
                </a:moveTo>
                <a:lnTo>
                  <a:pt x="5503894" y="0"/>
                </a:lnTo>
                <a:lnTo>
                  <a:pt x="5503894" y="3095940"/>
                </a:lnTo>
                <a:lnTo>
                  <a:pt x="0" y="3095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6585" b="-16585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0"/>
            <a:ext cx="9133524" cy="5143500"/>
            <a:chOff x="0" y="0"/>
            <a:chExt cx="6532823" cy="3678928"/>
          </a:xfrm>
          <a:solidFill>
            <a:srgbClr val="002060">
              <a:alpha val="25000"/>
            </a:srgbClr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6532823" cy="3678928"/>
            </a:xfrm>
            <a:custGeom>
              <a:avLst/>
              <a:gdLst/>
              <a:ahLst/>
              <a:cxnLst/>
              <a:rect l="l" t="t" r="r" b="b"/>
              <a:pathLst>
                <a:path w="6532823" h="3678928">
                  <a:moveTo>
                    <a:pt x="0" y="0"/>
                  </a:moveTo>
                  <a:lnTo>
                    <a:pt x="6532823" y="0"/>
                  </a:lnTo>
                  <a:lnTo>
                    <a:pt x="6532823" y="3678928"/>
                  </a:lnTo>
                  <a:lnTo>
                    <a:pt x="0" y="367892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6532823" cy="3659878"/>
            </a:xfrm>
            <a:prstGeom prst="rect">
              <a:avLst/>
            </a:prstGeom>
            <a:grpFill/>
          </p:spPr>
          <p:txBody>
            <a:bodyPr lIns="24438" tIns="24438" rIns="24438" bIns="24438" rtlCol="0" anchor="ctr"/>
            <a:lstStyle/>
            <a:p>
              <a:pPr algn="ctr" defTabSz="457200" fontAlgn="auto">
                <a:lnSpc>
                  <a:spcPts val="86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FC495E-F4C2-3AB5-E1DE-2D8374311C45}"/>
              </a:ext>
            </a:extLst>
          </p:cNvPr>
          <p:cNvGrpSpPr/>
          <p:nvPr/>
        </p:nvGrpSpPr>
        <p:grpSpPr>
          <a:xfrm>
            <a:off x="1218921" y="721698"/>
            <a:ext cx="6706159" cy="4059853"/>
            <a:chOff x="1218921" y="453157"/>
            <a:chExt cx="6706159" cy="3270405"/>
          </a:xfrm>
        </p:grpSpPr>
        <p:grpSp>
          <p:nvGrpSpPr>
            <p:cNvPr id="16" name="Group 16"/>
            <p:cNvGrpSpPr/>
            <p:nvPr/>
          </p:nvGrpSpPr>
          <p:grpSpPr>
            <a:xfrm>
              <a:off x="1218921" y="453157"/>
              <a:ext cx="6706159" cy="3270405"/>
              <a:chOff x="0" y="-150183"/>
              <a:chExt cx="4143001" cy="169486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-150183"/>
                <a:ext cx="4143001" cy="1544678"/>
              </a:xfrm>
              <a:custGeom>
                <a:avLst/>
                <a:gdLst/>
                <a:ahLst/>
                <a:cxnLst/>
                <a:rect l="l" t="t" r="r" b="b"/>
                <a:pathLst>
                  <a:path w="4143001" h="1544678">
                    <a:moveTo>
                      <a:pt x="0" y="0"/>
                    </a:moveTo>
                    <a:lnTo>
                      <a:pt x="4143001" y="0"/>
                    </a:lnTo>
                    <a:lnTo>
                      <a:pt x="4143001" y="1544678"/>
                    </a:lnTo>
                    <a:lnTo>
                      <a:pt x="0" y="1544678"/>
                    </a:lnTo>
                    <a:close/>
                  </a:path>
                </a:pathLst>
              </a:custGeom>
              <a:solidFill>
                <a:srgbClr val="002060">
                  <a:alpha val="76863"/>
                </a:srgbClr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19050"/>
                <a:ext cx="4143001" cy="1525628"/>
              </a:xfrm>
              <a:prstGeom prst="rect">
                <a:avLst/>
              </a:prstGeom>
            </p:spPr>
            <p:txBody>
              <a:bodyPr lIns="24438" tIns="24438" rIns="24438" bIns="24438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999678" y="2940113"/>
              <a:ext cx="3144645" cy="2180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Contact: info@switchon.org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218380" y="2618672"/>
              <a:ext cx="2707240" cy="218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Website: switchon.org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531625" y="715807"/>
              <a:ext cx="6080751" cy="17927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00" b="1" i="1" dirty="0">
                  <a:solidFill>
                    <a:srgbClr val="FFFFFF"/>
                  </a:solidFill>
                  <a:latin typeface="Arial Nova Bold Italics"/>
                  <a:ea typeface="Arial Nova Bold Italics"/>
                  <a:cs typeface="Arial Nova Bold Italics"/>
                  <a:sym typeface="Arial Nova Bold Italics"/>
                </a:rPr>
                <a:t>Switch is a known and proven brand.</a:t>
              </a:r>
            </a:p>
            <a:p>
              <a:pPr algn="ctr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00" b="1" i="1" dirty="0">
                  <a:solidFill>
                    <a:srgbClr val="FFFFFF"/>
                  </a:solidFill>
                  <a:latin typeface="Arial Nova Bold Italics"/>
                  <a:ea typeface="Arial Nova Bold Italics"/>
                  <a:cs typeface="Arial Nova Bold Italics"/>
                  <a:sym typeface="Arial Nova Bold Italics"/>
                </a:rPr>
                <a:t>We are going to the next level.</a:t>
              </a:r>
            </a:p>
            <a:p>
              <a:pPr algn="ctr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00" b="1" i="1" dirty="0">
                  <a:solidFill>
                    <a:srgbClr val="FFFFFF"/>
                  </a:solidFill>
                  <a:latin typeface="Arial Nova Bold Italics"/>
                  <a:ea typeface="Arial Nova Bold Italics"/>
                  <a:cs typeface="Arial Nova Bold Italics"/>
                  <a:sym typeface="Arial Nova Bold Italics"/>
                </a:rPr>
                <a:t>It can’t happen without you.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A335ACC-603E-BB36-A274-8A7E162C63D9}"/>
              </a:ext>
            </a:extLst>
          </p:cNvPr>
          <p:cNvCxnSpPr>
            <a:cxnSpLocks/>
          </p:cNvCxnSpPr>
          <p:nvPr/>
        </p:nvCxnSpPr>
        <p:spPr>
          <a:xfrm>
            <a:off x="4152900" y="469774"/>
            <a:ext cx="0" cy="476897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38B902C-4F92-202E-921E-58B405BD8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529" y="627631"/>
            <a:ext cx="2978942" cy="4384736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E60E9E0A-0E0B-A883-262E-0F46B88AA759}"/>
              </a:ext>
            </a:extLst>
          </p:cNvPr>
          <p:cNvSpPr txBox="1"/>
          <p:nvPr/>
        </p:nvSpPr>
        <p:spPr>
          <a:xfrm>
            <a:off x="296173" y="2757209"/>
            <a:ext cx="176341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en-US" sz="3200" b="1" spc="-54" dirty="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2008 Obama First Term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BE99269-5A1F-3F28-4F17-3CA7BAC41EF9}"/>
              </a:ext>
            </a:extLst>
          </p:cNvPr>
          <p:cNvGrpSpPr/>
          <p:nvPr/>
        </p:nvGrpSpPr>
        <p:grpSpPr>
          <a:xfrm>
            <a:off x="377298" y="1576328"/>
            <a:ext cx="8389404" cy="2557522"/>
            <a:chOff x="3062296" y="3892069"/>
            <a:chExt cx="14715612" cy="448607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07295D2-C1A2-D831-8A71-FACB11268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0400" y="4872945"/>
              <a:ext cx="14577508" cy="3505200"/>
            </a:xfrm>
            <a:prstGeom prst="rect">
              <a:avLst/>
            </a:prstGeom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65E9218-24B4-79CC-1757-C054902700BA}"/>
                </a:ext>
              </a:extLst>
            </p:cNvPr>
            <p:cNvSpPr txBox="1"/>
            <p:nvPr/>
          </p:nvSpPr>
          <p:spPr>
            <a:xfrm>
              <a:off x="3062296" y="3892069"/>
              <a:ext cx="5779347" cy="809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white"/>
                  </a:solidFill>
                  <a:latin typeface="Calibri"/>
                </a:rPr>
                <a:t>When Harry met Scott…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61D6337-8721-175B-C5B1-CE9C1DF98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972" y="640832"/>
            <a:ext cx="3294056" cy="4445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4CBD6B2-F4C9-5798-4DA8-8F042B7EB726}"/>
              </a:ext>
            </a:extLst>
          </p:cNvPr>
          <p:cNvGrpSpPr/>
          <p:nvPr/>
        </p:nvGrpSpPr>
        <p:grpSpPr>
          <a:xfrm>
            <a:off x="0" y="82137"/>
            <a:ext cx="8907296" cy="508413"/>
            <a:chOff x="0" y="-546675"/>
            <a:chExt cx="17814591" cy="1016826"/>
          </a:xfrm>
        </p:grpSpPr>
        <p:sp>
          <p:nvSpPr>
            <p:cNvPr id="53" name="Arrow: Down 52">
              <a:extLst>
                <a:ext uri="{FF2B5EF4-FFF2-40B4-BE49-F238E27FC236}">
                  <a16:creationId xmlns:a16="http://schemas.microsoft.com/office/drawing/2014/main" id="{C57E14EA-EEBE-DEB7-E540-D2497EC96400}"/>
                </a:ext>
              </a:extLst>
            </p:cNvPr>
            <p:cNvSpPr/>
            <p:nvPr/>
          </p:nvSpPr>
          <p:spPr>
            <a:xfrm rot="16200000">
              <a:off x="8785686" y="-8558753"/>
              <a:ext cx="303207" cy="17754602"/>
            </a:xfrm>
            <a:prstGeom prst="downArrow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F0DDCC2-FB6D-6642-15D2-DC61FCC816F7}"/>
                </a:ext>
              </a:extLst>
            </p:cNvPr>
            <p:cNvSpPr txBox="1"/>
            <p:nvPr/>
          </p:nvSpPr>
          <p:spPr>
            <a:xfrm>
              <a:off x="6336816" y="-546675"/>
              <a:ext cx="108427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dirty="0">
                  <a:solidFill>
                    <a:prstClr val="white"/>
                  </a:solidFill>
                  <a:latin typeface="Calibri"/>
                </a:rPr>
                <a:t>‘15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57CDCB-579A-806D-33AB-77581230278C}"/>
                </a:ext>
              </a:extLst>
            </p:cNvPr>
            <p:cNvSpPr txBox="1"/>
            <p:nvPr/>
          </p:nvSpPr>
          <p:spPr>
            <a:xfrm>
              <a:off x="0" y="-546675"/>
              <a:ext cx="108427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dirty="0">
                  <a:solidFill>
                    <a:prstClr val="white"/>
                  </a:solidFill>
                  <a:latin typeface="Calibri"/>
                </a:rPr>
                <a:t>‘08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969B435-E147-1BD0-74CC-B86ACCCAF7F2}"/>
                </a:ext>
              </a:extLst>
            </p:cNvPr>
            <p:cNvSpPr txBox="1"/>
            <p:nvPr/>
          </p:nvSpPr>
          <p:spPr>
            <a:xfrm>
              <a:off x="11311085" y="-546675"/>
              <a:ext cx="108427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dirty="0">
                  <a:solidFill>
                    <a:prstClr val="white"/>
                  </a:solidFill>
                  <a:latin typeface="Calibri"/>
                </a:rPr>
                <a:t>‘20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2C37E8-33C6-AA16-4E22-B0A9EB1EC7A7}"/>
                </a:ext>
              </a:extLst>
            </p:cNvPr>
            <p:cNvSpPr txBox="1"/>
            <p:nvPr/>
          </p:nvSpPr>
          <p:spPr>
            <a:xfrm>
              <a:off x="16285355" y="-546675"/>
              <a:ext cx="108427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dirty="0">
                  <a:solidFill>
                    <a:prstClr val="white"/>
                  </a:solidFill>
                  <a:latin typeface="Calibri"/>
                </a:rPr>
                <a:t>‘25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C67B738-0851-4F2C-9913-65A9166B77D3}"/>
                </a:ext>
              </a:extLst>
            </p:cNvPr>
            <p:cNvSpPr txBox="1"/>
            <p:nvPr/>
          </p:nvSpPr>
          <p:spPr>
            <a:xfrm>
              <a:off x="1362548" y="-546675"/>
              <a:ext cx="108427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dirty="0">
                  <a:solidFill>
                    <a:prstClr val="white"/>
                  </a:solidFill>
                  <a:latin typeface="Calibri"/>
                </a:rPr>
                <a:t>‘10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A59B5E1-FD6E-CB5D-D169-6996B1DE1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450" y="930683"/>
            <a:ext cx="6315102" cy="3499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CB0EFB64-0853-DE58-6B33-50609CF9A3C2}"/>
              </a:ext>
            </a:extLst>
          </p:cNvPr>
          <p:cNvGrpSpPr/>
          <p:nvPr/>
        </p:nvGrpSpPr>
        <p:grpSpPr>
          <a:xfrm>
            <a:off x="1304173" y="887958"/>
            <a:ext cx="6535654" cy="3852050"/>
            <a:chOff x="0" y="-36394"/>
            <a:chExt cx="18370216" cy="10827224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75E11B3-FF28-784C-6B61-6AA7AA62F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36394"/>
              <a:ext cx="18288000" cy="10827224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E30BE9D-D6A7-EC94-0E1B-439950FAB9E4}"/>
                </a:ext>
              </a:extLst>
            </p:cNvPr>
            <p:cNvSpPr/>
            <p:nvPr/>
          </p:nvSpPr>
          <p:spPr>
            <a:xfrm>
              <a:off x="0" y="7124700"/>
              <a:ext cx="18370216" cy="36661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9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7661FA0-84AE-B831-42AF-B64A1FF35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8115300"/>
              <a:ext cx="9333307" cy="1981200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6067ED4-421C-1451-FE70-EE7A2DF8BF8C}"/>
                </a:ext>
              </a:extLst>
            </p:cNvPr>
            <p:cNvSpPr/>
            <p:nvPr/>
          </p:nvSpPr>
          <p:spPr>
            <a:xfrm>
              <a:off x="15468600" y="190500"/>
              <a:ext cx="2819400" cy="1828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9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8D8ABF7E-2D75-1014-CA0F-98F833B4E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50" y="908963"/>
            <a:ext cx="8877302" cy="3918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D37F25-7A66-C3C5-46A6-B110FD56C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2680" y="569406"/>
            <a:ext cx="3398642" cy="4593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3B04D8FA-65D2-C951-AAE9-06D3EBD7BD0A}"/>
              </a:ext>
            </a:extLst>
          </p:cNvPr>
          <p:cNvSpPr/>
          <p:nvPr/>
        </p:nvSpPr>
        <p:spPr>
          <a:xfrm>
            <a:off x="1928652" y="1413741"/>
            <a:ext cx="5286697" cy="236218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spcAft>
                <a:spcPts val="0"/>
              </a:spcAft>
              <a:buClr>
                <a:srgbClr val="FFCC66"/>
              </a:buClr>
              <a:buSzPct val="65000"/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A brief history of </a:t>
            </a:r>
            <a:r>
              <a:rPr lang="en-US" sz="995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Switch</a:t>
            </a:r>
            <a:endParaRPr lang="en-US" sz="3600" b="1" i="1" dirty="0">
              <a:solidFill>
                <a:srgbClr val="7373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C15C6E-BEA4-301D-B7BE-11A327700F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952" y="1782986"/>
            <a:ext cx="8100097" cy="2400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8ED8A-CEA6-E8C9-17DA-91E30866EE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4692" y="601192"/>
            <a:ext cx="4234617" cy="4234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7D34C9-3B5E-AF61-D809-8B9D4D190F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344" y="2055832"/>
            <a:ext cx="8153312" cy="2480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Freeform 10">
            <a:extLst>
              <a:ext uri="{FF2B5EF4-FFF2-40B4-BE49-F238E27FC236}">
                <a16:creationId xmlns:a16="http://schemas.microsoft.com/office/drawing/2014/main" id="{722191C4-393E-BEA9-73B7-D03CE270488C}"/>
              </a:ext>
            </a:extLst>
          </p:cNvPr>
          <p:cNvSpPr/>
          <p:nvPr/>
        </p:nvSpPr>
        <p:spPr>
          <a:xfrm>
            <a:off x="1382457" y="499465"/>
            <a:ext cx="6379087" cy="4252725"/>
          </a:xfrm>
          <a:custGeom>
            <a:avLst/>
            <a:gdLst/>
            <a:ahLst/>
            <a:cxnLst/>
            <a:rect l="l" t="t" r="r" b="b"/>
            <a:pathLst>
              <a:path w="4162457" h="2774971">
                <a:moveTo>
                  <a:pt x="0" y="0"/>
                </a:moveTo>
                <a:lnTo>
                  <a:pt x="4162457" y="0"/>
                </a:lnTo>
                <a:lnTo>
                  <a:pt x="4162457" y="2774971"/>
                </a:lnTo>
                <a:lnTo>
                  <a:pt x="0" y="2774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D797C9-F54E-1E95-3941-A350D0CAF01A}"/>
              </a:ext>
            </a:extLst>
          </p:cNvPr>
          <p:cNvGrpSpPr/>
          <p:nvPr/>
        </p:nvGrpSpPr>
        <p:grpSpPr>
          <a:xfrm>
            <a:off x="784025" y="544890"/>
            <a:ext cx="7575950" cy="4273083"/>
            <a:chOff x="1568050" y="1011542"/>
            <a:chExt cx="15151900" cy="854616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432E89B-3417-76B8-217D-C9684E22E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68050" y="1011542"/>
              <a:ext cx="15151900" cy="85461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1">
              <a:extLst>
                <a:ext uri="{FF2B5EF4-FFF2-40B4-BE49-F238E27FC236}">
                  <a16:creationId xmlns:a16="http://schemas.microsoft.com/office/drawing/2014/main" id="{EADBEA4D-2D4D-8607-09BC-F13021D0BA09}"/>
                </a:ext>
              </a:extLst>
            </p:cNvPr>
            <p:cNvSpPr txBox="1"/>
            <p:nvPr/>
          </p:nvSpPr>
          <p:spPr>
            <a:xfrm>
              <a:off x="9990494" y="1342546"/>
              <a:ext cx="5476778" cy="5057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fontAlgn="auto">
                <a:lnSpc>
                  <a:spcPts val="1890"/>
                </a:lnSpc>
                <a:spcAft>
                  <a:spcPts val="0"/>
                </a:spcAft>
                <a:defRPr/>
              </a:pPr>
              <a:r>
                <a:rPr lang="en-US" sz="2400" b="1" spc="-54" dirty="0">
                  <a:solidFill>
                    <a:srgbClr val="FFFFFF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ENERGY SWITCH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C3F2DA0F-5A8B-0113-FD82-190A3AA45D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3422" y="742950"/>
            <a:ext cx="7828537" cy="42640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A34756A-BE5C-4122-8572-DAC54DE47763}"/>
              </a:ext>
            </a:extLst>
          </p:cNvPr>
          <p:cNvGrpSpPr/>
          <p:nvPr/>
        </p:nvGrpSpPr>
        <p:grpSpPr>
          <a:xfrm>
            <a:off x="657732" y="1123950"/>
            <a:ext cx="7828537" cy="3892280"/>
            <a:chOff x="3505200" y="3215518"/>
            <a:chExt cx="2772173" cy="1378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81B2235-8584-78D4-72DD-5DBE098C7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517098" y="3215518"/>
              <a:ext cx="2760275" cy="13783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FC58FA3-E0EF-777D-411C-138F6A24E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505200" y="4521794"/>
              <a:ext cx="448764" cy="7202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3CB0137-B898-359F-4FAD-A13A2E1618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1474" y="666750"/>
            <a:ext cx="5881052" cy="4467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19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7284E-6 L -0.41753 -0.3512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85" y="-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-0.05799 -0.1385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38403 -0.1947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1" y="-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23457E-7 L -0.28906 -0.0271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34568E-6 L -0.21319 0.1756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500" fill="hold"/>
                                        <p:tgtEl>
                                          <p:spTgt spid="6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025E-6 L -0.04583 -0.21512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1077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7284E-6 L 0.07083 -0.38086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19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23457E-6 L 0.11858 -0.20772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9321 L 0.1658 -0.13982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2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93827E-6 L 0.20313 0.08271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23264 0.13086 " pathEditMode="relative" rAng="0" ptsTypes="AA">
                                      <p:cBhvr>
                                        <p:cTn id="1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2" y="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82716E-6 L 0.2184 0.36976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0" y="1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29479 -0.2892 " pathEditMode="relative" rAng="0" ptsTypes="AA">
                                      <p:cBhvr>
                                        <p:cTn id="1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-1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0.33923 -0.15062 " pathEditMode="relative" rAng="0" ptsTypes="AA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2" y="-7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025E-6 L 0.35747 0.00186 " pathEditMode="relative" rAng="0" ptsTypes="AA">
                                      <p:cBhvr>
                                        <p:cTn id="1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0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1.11111E-6 L 0.38003 0.2463 " pathEditMode="relative" rAng="0" ptsTypes="AA">
                                      <p:cBhvr>
                                        <p:cTn id="1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12315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70" grpId="0"/>
      <p:bldP spid="47" grpId="0" animBg="1"/>
      <p:bldP spid="47" grpId="1" animBg="1"/>
      <p:bldP spid="47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18961" y="2590987"/>
            <a:ext cx="3909258" cy="735034"/>
            <a:chOff x="0" y="0"/>
            <a:chExt cx="8335010" cy="1567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35011" cy="1568450"/>
            </a:xfrm>
            <a:custGeom>
              <a:avLst/>
              <a:gdLst/>
              <a:ahLst/>
              <a:cxnLst/>
              <a:rect l="l" t="t" r="r" b="b"/>
              <a:pathLst>
                <a:path w="8335011" h="1568450">
                  <a:moveTo>
                    <a:pt x="1567180" y="1522730"/>
                  </a:moveTo>
                  <a:cubicBezTo>
                    <a:pt x="1567180" y="1548130"/>
                    <a:pt x="1546860" y="1568450"/>
                    <a:pt x="1521460" y="1568450"/>
                  </a:cubicBezTo>
                  <a:lnTo>
                    <a:pt x="45720" y="1568450"/>
                  </a:lnTo>
                  <a:cubicBezTo>
                    <a:pt x="20320" y="1568450"/>
                    <a:pt x="0" y="1548130"/>
                    <a:pt x="0" y="1522730"/>
                  </a:cubicBezTo>
                  <a:lnTo>
                    <a:pt x="0" y="45720"/>
                  </a:lnTo>
                  <a:cubicBezTo>
                    <a:pt x="0" y="20320"/>
                    <a:pt x="20320" y="0"/>
                    <a:pt x="45720" y="0"/>
                  </a:cubicBezTo>
                  <a:lnTo>
                    <a:pt x="1522730" y="0"/>
                  </a:lnTo>
                  <a:cubicBezTo>
                    <a:pt x="1548130" y="0"/>
                    <a:pt x="1568450" y="20320"/>
                    <a:pt x="1568450" y="45720"/>
                  </a:cubicBezTo>
                  <a:cubicBezTo>
                    <a:pt x="1567180" y="45720"/>
                    <a:pt x="1567180" y="1522730"/>
                    <a:pt x="1567180" y="1522730"/>
                  </a:cubicBezTo>
                  <a:close/>
                  <a:moveTo>
                    <a:pt x="3257550" y="1522730"/>
                  </a:moveTo>
                  <a:cubicBezTo>
                    <a:pt x="3257550" y="1548130"/>
                    <a:pt x="3237230" y="1568450"/>
                    <a:pt x="3211830" y="1568450"/>
                  </a:cubicBezTo>
                  <a:lnTo>
                    <a:pt x="1734820" y="1568450"/>
                  </a:lnTo>
                  <a:cubicBezTo>
                    <a:pt x="1709420" y="1568450"/>
                    <a:pt x="1689100" y="1548130"/>
                    <a:pt x="1689100" y="1522730"/>
                  </a:cubicBezTo>
                  <a:lnTo>
                    <a:pt x="1689100" y="45720"/>
                  </a:lnTo>
                  <a:cubicBezTo>
                    <a:pt x="1689100" y="20320"/>
                    <a:pt x="1709420" y="0"/>
                    <a:pt x="1734820" y="0"/>
                  </a:cubicBezTo>
                  <a:lnTo>
                    <a:pt x="3213100" y="0"/>
                  </a:lnTo>
                  <a:cubicBezTo>
                    <a:pt x="3238500" y="0"/>
                    <a:pt x="3258820" y="20320"/>
                    <a:pt x="3258820" y="45720"/>
                  </a:cubicBezTo>
                  <a:lnTo>
                    <a:pt x="3258820" y="1522730"/>
                  </a:lnTo>
                  <a:close/>
                  <a:moveTo>
                    <a:pt x="4947920" y="1522730"/>
                  </a:moveTo>
                  <a:cubicBezTo>
                    <a:pt x="4947920" y="1548130"/>
                    <a:pt x="4927600" y="1568450"/>
                    <a:pt x="4902200" y="1568450"/>
                  </a:cubicBezTo>
                  <a:lnTo>
                    <a:pt x="3425190" y="1568450"/>
                  </a:lnTo>
                  <a:cubicBezTo>
                    <a:pt x="3399790" y="1568450"/>
                    <a:pt x="3379470" y="1548130"/>
                    <a:pt x="3379470" y="1522730"/>
                  </a:cubicBezTo>
                  <a:lnTo>
                    <a:pt x="3379470" y="45720"/>
                  </a:lnTo>
                  <a:cubicBezTo>
                    <a:pt x="3379470" y="20320"/>
                    <a:pt x="3399790" y="0"/>
                    <a:pt x="3425190" y="0"/>
                  </a:cubicBezTo>
                  <a:lnTo>
                    <a:pt x="4902200" y="0"/>
                  </a:lnTo>
                  <a:cubicBezTo>
                    <a:pt x="4927600" y="0"/>
                    <a:pt x="4947920" y="20320"/>
                    <a:pt x="4947920" y="45720"/>
                  </a:cubicBezTo>
                  <a:lnTo>
                    <a:pt x="4947920" y="1522730"/>
                  </a:lnTo>
                  <a:close/>
                  <a:moveTo>
                    <a:pt x="6644640" y="1522730"/>
                  </a:moveTo>
                  <a:cubicBezTo>
                    <a:pt x="6644640" y="1548130"/>
                    <a:pt x="6624320" y="1568450"/>
                    <a:pt x="6598920" y="1568450"/>
                  </a:cubicBezTo>
                  <a:lnTo>
                    <a:pt x="5123180" y="1568450"/>
                  </a:lnTo>
                  <a:cubicBezTo>
                    <a:pt x="5097780" y="1568450"/>
                    <a:pt x="5077460" y="1548130"/>
                    <a:pt x="5077460" y="1522730"/>
                  </a:cubicBezTo>
                  <a:lnTo>
                    <a:pt x="5077460" y="45720"/>
                  </a:lnTo>
                  <a:cubicBezTo>
                    <a:pt x="5077460" y="20320"/>
                    <a:pt x="5097780" y="0"/>
                    <a:pt x="5123180" y="0"/>
                  </a:cubicBezTo>
                  <a:lnTo>
                    <a:pt x="6600190" y="0"/>
                  </a:lnTo>
                  <a:cubicBezTo>
                    <a:pt x="6625590" y="0"/>
                    <a:pt x="6645910" y="20320"/>
                    <a:pt x="6645910" y="45720"/>
                  </a:cubicBezTo>
                  <a:lnTo>
                    <a:pt x="6645910" y="1522730"/>
                  </a:lnTo>
                  <a:close/>
                  <a:moveTo>
                    <a:pt x="8335011" y="1522730"/>
                  </a:moveTo>
                  <a:cubicBezTo>
                    <a:pt x="8335011" y="1548130"/>
                    <a:pt x="8314691" y="1568450"/>
                    <a:pt x="8289291" y="1568450"/>
                  </a:cubicBezTo>
                  <a:lnTo>
                    <a:pt x="6812280" y="1568450"/>
                  </a:lnTo>
                  <a:cubicBezTo>
                    <a:pt x="6786880" y="1568450"/>
                    <a:pt x="6766561" y="1548130"/>
                    <a:pt x="6766561" y="1522730"/>
                  </a:cubicBezTo>
                  <a:lnTo>
                    <a:pt x="6766561" y="45720"/>
                  </a:lnTo>
                  <a:cubicBezTo>
                    <a:pt x="6766561" y="20320"/>
                    <a:pt x="6786880" y="0"/>
                    <a:pt x="6812280" y="0"/>
                  </a:cubicBezTo>
                  <a:lnTo>
                    <a:pt x="8289290" y="0"/>
                  </a:lnTo>
                  <a:cubicBezTo>
                    <a:pt x="8314690" y="0"/>
                    <a:pt x="8335010" y="20320"/>
                    <a:pt x="8335010" y="45720"/>
                  </a:cubicBezTo>
                  <a:lnTo>
                    <a:pt x="8335010" y="152273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99060" y="99060"/>
              <a:ext cx="1369060" cy="1369060"/>
            </a:xfrm>
            <a:custGeom>
              <a:avLst/>
              <a:gdLst/>
              <a:ahLst/>
              <a:cxnLst/>
              <a:rect l="l" t="t" r="r" b="b"/>
              <a:pathLst>
                <a:path w="1369060" h="1369060">
                  <a:moveTo>
                    <a:pt x="1369060" y="1329690"/>
                  </a:moveTo>
                  <a:cubicBezTo>
                    <a:pt x="1369060" y="1351280"/>
                    <a:pt x="1351280" y="1369060"/>
                    <a:pt x="1329690" y="1369060"/>
                  </a:cubicBezTo>
                  <a:lnTo>
                    <a:pt x="39370" y="1369060"/>
                  </a:lnTo>
                  <a:cubicBezTo>
                    <a:pt x="17780" y="1369060"/>
                    <a:pt x="0" y="1351280"/>
                    <a:pt x="0" y="1329690"/>
                  </a:cubicBezTo>
                  <a:lnTo>
                    <a:pt x="0" y="39370"/>
                  </a:lnTo>
                  <a:cubicBezTo>
                    <a:pt x="0" y="17780"/>
                    <a:pt x="17780" y="0"/>
                    <a:pt x="39370" y="0"/>
                  </a:cubicBezTo>
                  <a:lnTo>
                    <a:pt x="1329690" y="0"/>
                  </a:lnTo>
                  <a:cubicBezTo>
                    <a:pt x="1351280" y="0"/>
                    <a:pt x="1369060" y="17780"/>
                    <a:pt x="1369060" y="39370"/>
                  </a:cubicBezTo>
                  <a:lnTo>
                    <a:pt x="1369060" y="1329690"/>
                  </a:lnTo>
                  <a:close/>
                </a:path>
              </a:pathLst>
            </a:custGeom>
            <a:blipFill>
              <a:blip r:embed="rId2"/>
              <a:stretch>
                <a:fillRect t="-9267" b="-9267"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1789430" y="99060"/>
              <a:ext cx="1369060" cy="1369060"/>
            </a:xfrm>
            <a:custGeom>
              <a:avLst/>
              <a:gdLst/>
              <a:ahLst/>
              <a:cxnLst/>
              <a:rect l="l" t="t" r="r" b="b"/>
              <a:pathLst>
                <a:path w="1369060" h="1369060">
                  <a:moveTo>
                    <a:pt x="1369060" y="1329690"/>
                  </a:moveTo>
                  <a:cubicBezTo>
                    <a:pt x="1369060" y="1351280"/>
                    <a:pt x="1351280" y="1369060"/>
                    <a:pt x="1329690" y="1369060"/>
                  </a:cubicBezTo>
                  <a:lnTo>
                    <a:pt x="39370" y="1369060"/>
                  </a:lnTo>
                  <a:cubicBezTo>
                    <a:pt x="17780" y="1369060"/>
                    <a:pt x="0" y="1351280"/>
                    <a:pt x="0" y="1329690"/>
                  </a:cubicBezTo>
                  <a:lnTo>
                    <a:pt x="0" y="39370"/>
                  </a:lnTo>
                  <a:cubicBezTo>
                    <a:pt x="0" y="17780"/>
                    <a:pt x="17780" y="0"/>
                    <a:pt x="39370" y="0"/>
                  </a:cubicBezTo>
                  <a:lnTo>
                    <a:pt x="1329690" y="0"/>
                  </a:lnTo>
                  <a:cubicBezTo>
                    <a:pt x="1351280" y="0"/>
                    <a:pt x="1369060" y="17780"/>
                    <a:pt x="1369060" y="39370"/>
                  </a:cubicBezTo>
                  <a:lnTo>
                    <a:pt x="1369060" y="1329690"/>
                  </a:lnTo>
                  <a:close/>
                </a:path>
              </a:pathLst>
            </a:custGeom>
            <a:blipFill>
              <a:blip r:embed="rId3"/>
              <a:stretch>
                <a:fillRect l="-9102" t="-9036" r="-11957" b="-30843"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3479800" y="99060"/>
              <a:ext cx="1369060" cy="1369060"/>
            </a:xfrm>
            <a:custGeom>
              <a:avLst/>
              <a:gdLst/>
              <a:ahLst/>
              <a:cxnLst/>
              <a:rect l="l" t="t" r="r" b="b"/>
              <a:pathLst>
                <a:path w="1369060" h="1369060">
                  <a:moveTo>
                    <a:pt x="1367790" y="1329690"/>
                  </a:moveTo>
                  <a:cubicBezTo>
                    <a:pt x="1367790" y="1351280"/>
                    <a:pt x="1350010" y="1369060"/>
                    <a:pt x="1328420" y="1369060"/>
                  </a:cubicBezTo>
                  <a:lnTo>
                    <a:pt x="39370" y="1369060"/>
                  </a:lnTo>
                  <a:cubicBezTo>
                    <a:pt x="17780" y="1369060"/>
                    <a:pt x="0" y="1351280"/>
                    <a:pt x="0" y="1329690"/>
                  </a:cubicBezTo>
                  <a:lnTo>
                    <a:pt x="0" y="39370"/>
                  </a:lnTo>
                  <a:cubicBezTo>
                    <a:pt x="0" y="17780"/>
                    <a:pt x="17780" y="0"/>
                    <a:pt x="39370" y="0"/>
                  </a:cubicBezTo>
                  <a:lnTo>
                    <a:pt x="1329690" y="0"/>
                  </a:lnTo>
                  <a:cubicBezTo>
                    <a:pt x="1351280" y="0"/>
                    <a:pt x="1369060" y="17780"/>
                    <a:pt x="1369060" y="39370"/>
                  </a:cubicBezTo>
                  <a:lnTo>
                    <a:pt x="1367790" y="1329690"/>
                  </a:lnTo>
                  <a:close/>
                </a:path>
              </a:pathLst>
            </a:custGeom>
            <a:blipFill>
              <a:blip r:embed="rId4"/>
              <a:stretch>
                <a:fillRect t="-4671" b="-4671"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5177790" y="99060"/>
              <a:ext cx="1369059" cy="1369060"/>
            </a:xfrm>
            <a:custGeom>
              <a:avLst/>
              <a:gdLst/>
              <a:ahLst/>
              <a:cxnLst/>
              <a:rect l="l" t="t" r="r" b="b"/>
              <a:pathLst>
                <a:path w="1369059" h="1369060">
                  <a:moveTo>
                    <a:pt x="1367790" y="1329690"/>
                  </a:moveTo>
                  <a:cubicBezTo>
                    <a:pt x="1367790" y="1351280"/>
                    <a:pt x="1350010" y="1369060"/>
                    <a:pt x="1328421" y="1369060"/>
                  </a:cubicBezTo>
                  <a:lnTo>
                    <a:pt x="39370" y="1369060"/>
                  </a:lnTo>
                  <a:cubicBezTo>
                    <a:pt x="17780" y="1369060"/>
                    <a:pt x="0" y="1351280"/>
                    <a:pt x="0" y="1329690"/>
                  </a:cubicBezTo>
                  <a:lnTo>
                    <a:pt x="0" y="39370"/>
                  </a:lnTo>
                  <a:cubicBezTo>
                    <a:pt x="0" y="17780"/>
                    <a:pt x="17780" y="0"/>
                    <a:pt x="39370" y="0"/>
                  </a:cubicBezTo>
                  <a:lnTo>
                    <a:pt x="1329690" y="0"/>
                  </a:lnTo>
                  <a:cubicBezTo>
                    <a:pt x="1351280" y="0"/>
                    <a:pt x="1369059" y="17780"/>
                    <a:pt x="1369059" y="39370"/>
                  </a:cubicBezTo>
                  <a:lnTo>
                    <a:pt x="1369059" y="1329690"/>
                  </a:lnTo>
                  <a:close/>
                </a:path>
              </a:pathLst>
            </a:custGeom>
            <a:blipFill>
              <a:blip r:embed="rId5"/>
              <a:stretch>
                <a:fillRect t="-8016" b="-8016"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6866890" y="99060"/>
              <a:ext cx="1369060" cy="1369060"/>
            </a:xfrm>
            <a:custGeom>
              <a:avLst/>
              <a:gdLst/>
              <a:ahLst/>
              <a:cxnLst/>
              <a:rect l="l" t="t" r="r" b="b"/>
              <a:pathLst>
                <a:path w="1369060" h="1369060">
                  <a:moveTo>
                    <a:pt x="1369060" y="1329690"/>
                  </a:moveTo>
                  <a:cubicBezTo>
                    <a:pt x="1369060" y="1351280"/>
                    <a:pt x="1351280" y="1369060"/>
                    <a:pt x="1329690" y="1369060"/>
                  </a:cubicBezTo>
                  <a:lnTo>
                    <a:pt x="39370" y="1369060"/>
                  </a:lnTo>
                  <a:cubicBezTo>
                    <a:pt x="17780" y="1369060"/>
                    <a:pt x="0" y="1351280"/>
                    <a:pt x="0" y="1329690"/>
                  </a:cubicBezTo>
                  <a:lnTo>
                    <a:pt x="0" y="39370"/>
                  </a:lnTo>
                  <a:cubicBezTo>
                    <a:pt x="0" y="17780"/>
                    <a:pt x="17780" y="0"/>
                    <a:pt x="39370" y="0"/>
                  </a:cubicBezTo>
                  <a:lnTo>
                    <a:pt x="1329690" y="0"/>
                  </a:lnTo>
                  <a:cubicBezTo>
                    <a:pt x="1351280" y="0"/>
                    <a:pt x="1369059" y="17780"/>
                    <a:pt x="1369059" y="39370"/>
                  </a:cubicBezTo>
                  <a:lnTo>
                    <a:pt x="1369059" y="1329690"/>
                  </a:lnTo>
                  <a:close/>
                </a:path>
              </a:pathLst>
            </a:custGeom>
            <a:blipFill>
              <a:blip r:embed="rId6"/>
              <a:stretch>
                <a:fillRect t="-5752" b="-10773"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837931" y="2025055"/>
            <a:ext cx="3909258" cy="735629"/>
          </a:xfrm>
          <a:custGeom>
            <a:avLst/>
            <a:gdLst/>
            <a:ahLst/>
            <a:cxnLst/>
            <a:rect l="l" t="t" r="r" b="b"/>
            <a:pathLst>
              <a:path w="8335011" h="1568450">
                <a:moveTo>
                  <a:pt x="1567180" y="1522730"/>
                </a:moveTo>
                <a:cubicBezTo>
                  <a:pt x="1567180" y="1548130"/>
                  <a:pt x="1546860" y="1568450"/>
                  <a:pt x="1521460" y="1568450"/>
                </a:cubicBezTo>
                <a:lnTo>
                  <a:pt x="45720" y="1568450"/>
                </a:lnTo>
                <a:cubicBezTo>
                  <a:pt x="20320" y="1568450"/>
                  <a:pt x="0" y="1548130"/>
                  <a:pt x="0" y="1522730"/>
                </a:cubicBezTo>
                <a:lnTo>
                  <a:pt x="0" y="45720"/>
                </a:lnTo>
                <a:cubicBezTo>
                  <a:pt x="0" y="20320"/>
                  <a:pt x="20320" y="0"/>
                  <a:pt x="45720" y="0"/>
                </a:cubicBezTo>
                <a:lnTo>
                  <a:pt x="1522730" y="0"/>
                </a:lnTo>
                <a:cubicBezTo>
                  <a:pt x="1548130" y="0"/>
                  <a:pt x="1568450" y="20320"/>
                  <a:pt x="1568450" y="45720"/>
                </a:cubicBezTo>
                <a:cubicBezTo>
                  <a:pt x="1567180" y="45720"/>
                  <a:pt x="1567180" y="1522730"/>
                  <a:pt x="1567180" y="1522730"/>
                </a:cubicBezTo>
                <a:close/>
                <a:moveTo>
                  <a:pt x="3257550" y="1522730"/>
                </a:moveTo>
                <a:cubicBezTo>
                  <a:pt x="3257550" y="1548130"/>
                  <a:pt x="3237230" y="1568450"/>
                  <a:pt x="3211830" y="1568450"/>
                </a:cubicBezTo>
                <a:lnTo>
                  <a:pt x="1734820" y="1568450"/>
                </a:lnTo>
                <a:cubicBezTo>
                  <a:pt x="1709420" y="1568450"/>
                  <a:pt x="1689100" y="1548130"/>
                  <a:pt x="1689100" y="1522730"/>
                </a:cubicBezTo>
                <a:lnTo>
                  <a:pt x="1689100" y="45720"/>
                </a:lnTo>
                <a:cubicBezTo>
                  <a:pt x="1689100" y="20320"/>
                  <a:pt x="1709420" y="0"/>
                  <a:pt x="1734820" y="0"/>
                </a:cubicBezTo>
                <a:lnTo>
                  <a:pt x="3213100" y="0"/>
                </a:lnTo>
                <a:cubicBezTo>
                  <a:pt x="3238500" y="0"/>
                  <a:pt x="3258820" y="20320"/>
                  <a:pt x="3258820" y="45720"/>
                </a:cubicBezTo>
                <a:lnTo>
                  <a:pt x="3258820" y="1522730"/>
                </a:lnTo>
                <a:close/>
                <a:moveTo>
                  <a:pt x="4947920" y="1522730"/>
                </a:moveTo>
                <a:cubicBezTo>
                  <a:pt x="4947920" y="1548130"/>
                  <a:pt x="4927600" y="1568450"/>
                  <a:pt x="4902200" y="1568450"/>
                </a:cubicBezTo>
                <a:lnTo>
                  <a:pt x="3425190" y="1568450"/>
                </a:lnTo>
                <a:cubicBezTo>
                  <a:pt x="3399790" y="1568450"/>
                  <a:pt x="3379470" y="1548130"/>
                  <a:pt x="3379470" y="1522730"/>
                </a:cubicBezTo>
                <a:lnTo>
                  <a:pt x="3379470" y="45720"/>
                </a:lnTo>
                <a:cubicBezTo>
                  <a:pt x="3379470" y="20320"/>
                  <a:pt x="3399790" y="0"/>
                  <a:pt x="3425190" y="0"/>
                </a:cubicBezTo>
                <a:lnTo>
                  <a:pt x="4902200" y="0"/>
                </a:lnTo>
                <a:cubicBezTo>
                  <a:pt x="4927600" y="0"/>
                  <a:pt x="4947920" y="20320"/>
                  <a:pt x="4947920" y="45720"/>
                </a:cubicBezTo>
                <a:lnTo>
                  <a:pt x="4947920" y="1522730"/>
                </a:lnTo>
                <a:close/>
                <a:moveTo>
                  <a:pt x="6644640" y="1522730"/>
                </a:moveTo>
                <a:cubicBezTo>
                  <a:pt x="6644640" y="1548130"/>
                  <a:pt x="6624320" y="1568450"/>
                  <a:pt x="6598920" y="1568450"/>
                </a:cubicBezTo>
                <a:lnTo>
                  <a:pt x="5123180" y="1568450"/>
                </a:lnTo>
                <a:cubicBezTo>
                  <a:pt x="5097780" y="1568450"/>
                  <a:pt x="5077460" y="1548130"/>
                  <a:pt x="5077460" y="1522730"/>
                </a:cubicBezTo>
                <a:lnTo>
                  <a:pt x="5077460" y="45720"/>
                </a:lnTo>
                <a:cubicBezTo>
                  <a:pt x="5077460" y="20320"/>
                  <a:pt x="5097780" y="0"/>
                  <a:pt x="5123180" y="0"/>
                </a:cubicBezTo>
                <a:lnTo>
                  <a:pt x="6600190" y="0"/>
                </a:lnTo>
                <a:cubicBezTo>
                  <a:pt x="6625590" y="0"/>
                  <a:pt x="6645910" y="20320"/>
                  <a:pt x="6645910" y="45720"/>
                </a:cubicBezTo>
                <a:lnTo>
                  <a:pt x="6645910" y="1522730"/>
                </a:lnTo>
                <a:close/>
                <a:moveTo>
                  <a:pt x="8335011" y="1522730"/>
                </a:moveTo>
                <a:cubicBezTo>
                  <a:pt x="8335011" y="1548130"/>
                  <a:pt x="8314691" y="1568450"/>
                  <a:pt x="8289291" y="1568450"/>
                </a:cubicBezTo>
                <a:lnTo>
                  <a:pt x="6812280" y="1568450"/>
                </a:lnTo>
                <a:cubicBezTo>
                  <a:pt x="6786880" y="1568450"/>
                  <a:pt x="6766561" y="1548130"/>
                  <a:pt x="6766561" y="1522730"/>
                </a:cubicBezTo>
                <a:lnTo>
                  <a:pt x="6766561" y="45720"/>
                </a:lnTo>
                <a:cubicBezTo>
                  <a:pt x="6766561" y="20320"/>
                  <a:pt x="6786880" y="0"/>
                  <a:pt x="6812280" y="0"/>
                </a:cubicBezTo>
                <a:lnTo>
                  <a:pt x="8289290" y="0"/>
                </a:lnTo>
                <a:cubicBezTo>
                  <a:pt x="8314690" y="0"/>
                  <a:pt x="8335010" y="20320"/>
                  <a:pt x="8335010" y="45720"/>
                </a:cubicBezTo>
                <a:lnTo>
                  <a:pt x="8335010" y="1522730"/>
                </a:lnTo>
                <a:close/>
              </a:path>
            </a:pathLst>
          </a:custGeom>
          <a:solidFill>
            <a:srgbClr val="002060"/>
          </a:solid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884392" y="2071516"/>
            <a:ext cx="642112" cy="642112"/>
          </a:xfrm>
          <a:custGeom>
            <a:avLst/>
            <a:gdLst/>
            <a:ahLst/>
            <a:cxnLst/>
            <a:rect l="l" t="t" r="r" b="b"/>
            <a:pathLst>
              <a:path w="1369060" h="1369060">
                <a:moveTo>
                  <a:pt x="1369060" y="1329690"/>
                </a:moveTo>
                <a:cubicBezTo>
                  <a:pt x="1369060" y="1351280"/>
                  <a:pt x="1351280" y="1369060"/>
                  <a:pt x="1329690" y="1369060"/>
                </a:cubicBezTo>
                <a:lnTo>
                  <a:pt x="39370" y="1369060"/>
                </a:lnTo>
                <a:cubicBezTo>
                  <a:pt x="17780" y="1369060"/>
                  <a:pt x="0" y="1351280"/>
                  <a:pt x="0" y="1329690"/>
                </a:cubicBezTo>
                <a:lnTo>
                  <a:pt x="0" y="39370"/>
                </a:lnTo>
                <a:cubicBezTo>
                  <a:pt x="0" y="17780"/>
                  <a:pt x="17780" y="0"/>
                  <a:pt x="39370" y="0"/>
                </a:cubicBezTo>
                <a:lnTo>
                  <a:pt x="1329690" y="0"/>
                </a:lnTo>
                <a:cubicBezTo>
                  <a:pt x="1351280" y="0"/>
                  <a:pt x="1369060" y="17780"/>
                  <a:pt x="1369060" y="39370"/>
                </a:cubicBezTo>
                <a:lnTo>
                  <a:pt x="1369060" y="1329690"/>
                </a:lnTo>
                <a:close/>
              </a:path>
            </a:pathLst>
          </a:custGeom>
          <a:blipFill>
            <a:blip r:embed="rId7"/>
            <a:stretch>
              <a:fillRect b="-18025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677204" y="2071516"/>
            <a:ext cx="642112" cy="642112"/>
          </a:xfrm>
          <a:custGeom>
            <a:avLst/>
            <a:gdLst/>
            <a:ahLst/>
            <a:cxnLst/>
            <a:rect l="l" t="t" r="r" b="b"/>
            <a:pathLst>
              <a:path w="1369060" h="1369060">
                <a:moveTo>
                  <a:pt x="1369060" y="1329690"/>
                </a:moveTo>
                <a:cubicBezTo>
                  <a:pt x="1369060" y="1351280"/>
                  <a:pt x="1351280" y="1369060"/>
                  <a:pt x="1329690" y="1369060"/>
                </a:cubicBezTo>
                <a:lnTo>
                  <a:pt x="39370" y="1369060"/>
                </a:lnTo>
                <a:cubicBezTo>
                  <a:pt x="17780" y="1369060"/>
                  <a:pt x="0" y="1351280"/>
                  <a:pt x="0" y="1329690"/>
                </a:cubicBezTo>
                <a:lnTo>
                  <a:pt x="0" y="39370"/>
                </a:lnTo>
                <a:cubicBezTo>
                  <a:pt x="0" y="17780"/>
                  <a:pt x="17780" y="0"/>
                  <a:pt x="39370" y="0"/>
                </a:cubicBezTo>
                <a:lnTo>
                  <a:pt x="1329690" y="0"/>
                </a:lnTo>
                <a:cubicBezTo>
                  <a:pt x="1351280" y="0"/>
                  <a:pt x="1369060" y="17780"/>
                  <a:pt x="1369060" y="39370"/>
                </a:cubicBezTo>
                <a:lnTo>
                  <a:pt x="1369060" y="1329690"/>
                </a:lnTo>
                <a:close/>
              </a:path>
            </a:pathLst>
          </a:custGeom>
          <a:blipFill>
            <a:blip r:embed="rId8"/>
            <a:stretch>
              <a:fillRect t="-1498" b="-1498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470015" y="2071516"/>
            <a:ext cx="642112" cy="642112"/>
          </a:xfrm>
          <a:custGeom>
            <a:avLst/>
            <a:gdLst/>
            <a:ahLst/>
            <a:cxnLst/>
            <a:rect l="l" t="t" r="r" b="b"/>
            <a:pathLst>
              <a:path w="1369060" h="1369060">
                <a:moveTo>
                  <a:pt x="1367790" y="1329690"/>
                </a:moveTo>
                <a:cubicBezTo>
                  <a:pt x="1367790" y="1351280"/>
                  <a:pt x="1350010" y="1369060"/>
                  <a:pt x="1328420" y="1369060"/>
                </a:cubicBezTo>
                <a:lnTo>
                  <a:pt x="39370" y="1369060"/>
                </a:lnTo>
                <a:cubicBezTo>
                  <a:pt x="17780" y="1369060"/>
                  <a:pt x="0" y="1351280"/>
                  <a:pt x="0" y="1329690"/>
                </a:cubicBezTo>
                <a:lnTo>
                  <a:pt x="0" y="39370"/>
                </a:lnTo>
                <a:cubicBezTo>
                  <a:pt x="0" y="17780"/>
                  <a:pt x="17780" y="0"/>
                  <a:pt x="39370" y="0"/>
                </a:cubicBezTo>
                <a:lnTo>
                  <a:pt x="1329690" y="0"/>
                </a:lnTo>
                <a:cubicBezTo>
                  <a:pt x="1351280" y="0"/>
                  <a:pt x="1369060" y="17780"/>
                  <a:pt x="1369060" y="39370"/>
                </a:cubicBezTo>
                <a:lnTo>
                  <a:pt x="1367790" y="1329690"/>
                </a:lnTo>
                <a:close/>
              </a:path>
            </a:pathLst>
          </a:custGeom>
          <a:blipFill>
            <a:blip r:embed="rId9"/>
            <a:stretch>
              <a:fillRect b="-17021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266400" y="2071516"/>
            <a:ext cx="642112" cy="642112"/>
          </a:xfrm>
          <a:custGeom>
            <a:avLst/>
            <a:gdLst/>
            <a:ahLst/>
            <a:cxnLst/>
            <a:rect l="l" t="t" r="r" b="b"/>
            <a:pathLst>
              <a:path w="1369059" h="1369060">
                <a:moveTo>
                  <a:pt x="1367790" y="1329690"/>
                </a:moveTo>
                <a:cubicBezTo>
                  <a:pt x="1367790" y="1351280"/>
                  <a:pt x="1350010" y="1369060"/>
                  <a:pt x="1328421" y="1369060"/>
                </a:cubicBezTo>
                <a:lnTo>
                  <a:pt x="39370" y="1369060"/>
                </a:lnTo>
                <a:cubicBezTo>
                  <a:pt x="17780" y="1369060"/>
                  <a:pt x="0" y="1351280"/>
                  <a:pt x="0" y="1329690"/>
                </a:cubicBezTo>
                <a:lnTo>
                  <a:pt x="0" y="39370"/>
                </a:lnTo>
                <a:cubicBezTo>
                  <a:pt x="0" y="17780"/>
                  <a:pt x="17780" y="0"/>
                  <a:pt x="39370" y="0"/>
                </a:cubicBezTo>
                <a:lnTo>
                  <a:pt x="1329690" y="0"/>
                </a:lnTo>
                <a:cubicBezTo>
                  <a:pt x="1351280" y="0"/>
                  <a:pt x="1369059" y="17780"/>
                  <a:pt x="1369059" y="39370"/>
                </a:cubicBezTo>
                <a:lnTo>
                  <a:pt x="1369059" y="1329690"/>
                </a:lnTo>
                <a:close/>
              </a:path>
            </a:pathLst>
          </a:custGeom>
          <a:blipFill>
            <a:blip r:embed="rId10"/>
            <a:stretch>
              <a:fillRect t="-459" b="-459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58616" y="2071516"/>
            <a:ext cx="642112" cy="642112"/>
          </a:xfrm>
          <a:custGeom>
            <a:avLst/>
            <a:gdLst/>
            <a:ahLst/>
            <a:cxnLst/>
            <a:rect l="l" t="t" r="r" b="b"/>
            <a:pathLst>
              <a:path w="1369060" h="1369060">
                <a:moveTo>
                  <a:pt x="1369060" y="1329690"/>
                </a:moveTo>
                <a:cubicBezTo>
                  <a:pt x="1369060" y="1351280"/>
                  <a:pt x="1351280" y="1369060"/>
                  <a:pt x="1329690" y="1369060"/>
                </a:cubicBezTo>
                <a:lnTo>
                  <a:pt x="39370" y="1369060"/>
                </a:lnTo>
                <a:cubicBezTo>
                  <a:pt x="17780" y="1369060"/>
                  <a:pt x="0" y="1351280"/>
                  <a:pt x="0" y="1329690"/>
                </a:cubicBezTo>
                <a:lnTo>
                  <a:pt x="0" y="39370"/>
                </a:lnTo>
                <a:cubicBezTo>
                  <a:pt x="0" y="17780"/>
                  <a:pt x="17780" y="0"/>
                  <a:pt x="39370" y="0"/>
                </a:cubicBezTo>
                <a:lnTo>
                  <a:pt x="1329690" y="0"/>
                </a:lnTo>
                <a:cubicBezTo>
                  <a:pt x="1351280" y="0"/>
                  <a:pt x="1369059" y="17780"/>
                  <a:pt x="1369059" y="39370"/>
                </a:cubicBezTo>
                <a:lnTo>
                  <a:pt x="1369059" y="1329690"/>
                </a:lnTo>
                <a:close/>
              </a:path>
            </a:pathLst>
          </a:custGeom>
          <a:blipFill>
            <a:blip r:embed="rId11"/>
            <a:stretch>
              <a:fillRect l="-54580" t="-28530" r="-16585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18961" y="3756342"/>
            <a:ext cx="3909258" cy="735034"/>
            <a:chOff x="0" y="0"/>
            <a:chExt cx="8335010" cy="15671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335011" cy="1568450"/>
            </a:xfrm>
            <a:custGeom>
              <a:avLst/>
              <a:gdLst/>
              <a:ahLst/>
              <a:cxnLst/>
              <a:rect l="l" t="t" r="r" b="b"/>
              <a:pathLst>
                <a:path w="8335011" h="1568450">
                  <a:moveTo>
                    <a:pt x="1567180" y="1522730"/>
                  </a:moveTo>
                  <a:cubicBezTo>
                    <a:pt x="1567180" y="1548130"/>
                    <a:pt x="1546860" y="1568450"/>
                    <a:pt x="1521460" y="1568450"/>
                  </a:cubicBezTo>
                  <a:lnTo>
                    <a:pt x="45720" y="1568450"/>
                  </a:lnTo>
                  <a:cubicBezTo>
                    <a:pt x="20320" y="1568450"/>
                    <a:pt x="0" y="1548130"/>
                    <a:pt x="0" y="1522730"/>
                  </a:cubicBezTo>
                  <a:lnTo>
                    <a:pt x="0" y="45720"/>
                  </a:lnTo>
                  <a:cubicBezTo>
                    <a:pt x="0" y="20320"/>
                    <a:pt x="20320" y="0"/>
                    <a:pt x="45720" y="0"/>
                  </a:cubicBezTo>
                  <a:lnTo>
                    <a:pt x="1522730" y="0"/>
                  </a:lnTo>
                  <a:cubicBezTo>
                    <a:pt x="1548130" y="0"/>
                    <a:pt x="1568450" y="20320"/>
                    <a:pt x="1568450" y="45720"/>
                  </a:cubicBezTo>
                  <a:cubicBezTo>
                    <a:pt x="1567180" y="45720"/>
                    <a:pt x="1567180" y="1522730"/>
                    <a:pt x="1567180" y="1522730"/>
                  </a:cubicBezTo>
                  <a:close/>
                  <a:moveTo>
                    <a:pt x="3257550" y="1522730"/>
                  </a:moveTo>
                  <a:cubicBezTo>
                    <a:pt x="3257550" y="1548130"/>
                    <a:pt x="3237230" y="1568450"/>
                    <a:pt x="3211830" y="1568450"/>
                  </a:cubicBezTo>
                  <a:lnTo>
                    <a:pt x="1734820" y="1568450"/>
                  </a:lnTo>
                  <a:cubicBezTo>
                    <a:pt x="1709420" y="1568450"/>
                    <a:pt x="1689100" y="1548130"/>
                    <a:pt x="1689100" y="1522730"/>
                  </a:cubicBezTo>
                  <a:lnTo>
                    <a:pt x="1689100" y="45720"/>
                  </a:lnTo>
                  <a:cubicBezTo>
                    <a:pt x="1689100" y="20320"/>
                    <a:pt x="1709420" y="0"/>
                    <a:pt x="1734820" y="0"/>
                  </a:cubicBezTo>
                  <a:lnTo>
                    <a:pt x="3213100" y="0"/>
                  </a:lnTo>
                  <a:cubicBezTo>
                    <a:pt x="3238500" y="0"/>
                    <a:pt x="3258820" y="20320"/>
                    <a:pt x="3258820" y="45720"/>
                  </a:cubicBezTo>
                  <a:lnTo>
                    <a:pt x="3258820" y="1522730"/>
                  </a:lnTo>
                  <a:close/>
                  <a:moveTo>
                    <a:pt x="4947920" y="1522730"/>
                  </a:moveTo>
                  <a:cubicBezTo>
                    <a:pt x="4947920" y="1548130"/>
                    <a:pt x="4927600" y="1568450"/>
                    <a:pt x="4902200" y="1568450"/>
                  </a:cubicBezTo>
                  <a:lnTo>
                    <a:pt x="3425190" y="1568450"/>
                  </a:lnTo>
                  <a:cubicBezTo>
                    <a:pt x="3399790" y="1568450"/>
                    <a:pt x="3379470" y="1548130"/>
                    <a:pt x="3379470" y="1522730"/>
                  </a:cubicBezTo>
                  <a:lnTo>
                    <a:pt x="3379470" y="45720"/>
                  </a:lnTo>
                  <a:cubicBezTo>
                    <a:pt x="3379470" y="20320"/>
                    <a:pt x="3399790" y="0"/>
                    <a:pt x="3425190" y="0"/>
                  </a:cubicBezTo>
                  <a:lnTo>
                    <a:pt x="4902200" y="0"/>
                  </a:lnTo>
                  <a:cubicBezTo>
                    <a:pt x="4927600" y="0"/>
                    <a:pt x="4947920" y="20320"/>
                    <a:pt x="4947920" y="45720"/>
                  </a:cubicBezTo>
                  <a:lnTo>
                    <a:pt x="4947920" y="1522730"/>
                  </a:lnTo>
                  <a:close/>
                  <a:moveTo>
                    <a:pt x="6644640" y="1522730"/>
                  </a:moveTo>
                  <a:cubicBezTo>
                    <a:pt x="6644640" y="1548130"/>
                    <a:pt x="6624320" y="1568450"/>
                    <a:pt x="6598920" y="1568450"/>
                  </a:cubicBezTo>
                  <a:lnTo>
                    <a:pt x="5123180" y="1568450"/>
                  </a:lnTo>
                  <a:cubicBezTo>
                    <a:pt x="5097780" y="1568450"/>
                    <a:pt x="5077460" y="1548130"/>
                    <a:pt x="5077460" y="1522730"/>
                  </a:cubicBezTo>
                  <a:lnTo>
                    <a:pt x="5077460" y="45720"/>
                  </a:lnTo>
                  <a:cubicBezTo>
                    <a:pt x="5077460" y="20320"/>
                    <a:pt x="5097780" y="0"/>
                    <a:pt x="5123180" y="0"/>
                  </a:cubicBezTo>
                  <a:lnTo>
                    <a:pt x="6600190" y="0"/>
                  </a:lnTo>
                  <a:cubicBezTo>
                    <a:pt x="6625590" y="0"/>
                    <a:pt x="6645910" y="20320"/>
                    <a:pt x="6645910" y="45720"/>
                  </a:cubicBezTo>
                  <a:lnTo>
                    <a:pt x="6645910" y="1522730"/>
                  </a:lnTo>
                  <a:close/>
                  <a:moveTo>
                    <a:pt x="8335011" y="1522730"/>
                  </a:moveTo>
                  <a:cubicBezTo>
                    <a:pt x="8335011" y="1548130"/>
                    <a:pt x="8314691" y="1568450"/>
                    <a:pt x="8289291" y="1568450"/>
                  </a:cubicBezTo>
                  <a:lnTo>
                    <a:pt x="6812280" y="1568450"/>
                  </a:lnTo>
                  <a:cubicBezTo>
                    <a:pt x="6786880" y="1568450"/>
                    <a:pt x="6766561" y="1548130"/>
                    <a:pt x="6766561" y="1522730"/>
                  </a:cubicBezTo>
                  <a:lnTo>
                    <a:pt x="6766561" y="45720"/>
                  </a:lnTo>
                  <a:cubicBezTo>
                    <a:pt x="6766561" y="20320"/>
                    <a:pt x="6786880" y="0"/>
                    <a:pt x="6812280" y="0"/>
                  </a:cubicBezTo>
                  <a:lnTo>
                    <a:pt x="8289290" y="0"/>
                  </a:lnTo>
                  <a:cubicBezTo>
                    <a:pt x="8314690" y="0"/>
                    <a:pt x="8335010" y="20320"/>
                    <a:pt x="8335010" y="45720"/>
                  </a:cubicBezTo>
                  <a:lnTo>
                    <a:pt x="8335010" y="152273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99060" y="99060"/>
              <a:ext cx="1369060" cy="1369060"/>
            </a:xfrm>
            <a:custGeom>
              <a:avLst/>
              <a:gdLst/>
              <a:ahLst/>
              <a:cxnLst/>
              <a:rect l="l" t="t" r="r" b="b"/>
              <a:pathLst>
                <a:path w="1369060" h="1369060">
                  <a:moveTo>
                    <a:pt x="1369060" y="1329690"/>
                  </a:moveTo>
                  <a:cubicBezTo>
                    <a:pt x="1369060" y="1351280"/>
                    <a:pt x="1351280" y="1369060"/>
                    <a:pt x="1329690" y="1369060"/>
                  </a:cubicBezTo>
                  <a:lnTo>
                    <a:pt x="39370" y="1369060"/>
                  </a:lnTo>
                  <a:cubicBezTo>
                    <a:pt x="17780" y="1369060"/>
                    <a:pt x="0" y="1351280"/>
                    <a:pt x="0" y="1329690"/>
                  </a:cubicBezTo>
                  <a:lnTo>
                    <a:pt x="0" y="39370"/>
                  </a:lnTo>
                  <a:cubicBezTo>
                    <a:pt x="0" y="17780"/>
                    <a:pt x="17780" y="0"/>
                    <a:pt x="39370" y="0"/>
                  </a:cubicBezTo>
                  <a:lnTo>
                    <a:pt x="1329690" y="0"/>
                  </a:lnTo>
                  <a:cubicBezTo>
                    <a:pt x="1351280" y="0"/>
                    <a:pt x="1369060" y="17780"/>
                    <a:pt x="1369060" y="39370"/>
                  </a:cubicBezTo>
                  <a:lnTo>
                    <a:pt x="1369060" y="1329690"/>
                  </a:lnTo>
                  <a:close/>
                </a:path>
              </a:pathLst>
            </a:custGeom>
            <a:blipFill>
              <a:blip r:embed="rId12"/>
              <a:stretch>
                <a:fillRect t="-8510" b="-8510"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789430" y="99060"/>
              <a:ext cx="1369060" cy="1369060"/>
            </a:xfrm>
            <a:custGeom>
              <a:avLst/>
              <a:gdLst/>
              <a:ahLst/>
              <a:cxnLst/>
              <a:rect l="l" t="t" r="r" b="b"/>
              <a:pathLst>
                <a:path w="1369060" h="1369060">
                  <a:moveTo>
                    <a:pt x="1369060" y="1329690"/>
                  </a:moveTo>
                  <a:cubicBezTo>
                    <a:pt x="1369060" y="1351280"/>
                    <a:pt x="1351280" y="1369060"/>
                    <a:pt x="1329690" y="1369060"/>
                  </a:cubicBezTo>
                  <a:lnTo>
                    <a:pt x="39370" y="1369060"/>
                  </a:lnTo>
                  <a:cubicBezTo>
                    <a:pt x="17780" y="1369060"/>
                    <a:pt x="0" y="1351280"/>
                    <a:pt x="0" y="1329690"/>
                  </a:cubicBezTo>
                  <a:lnTo>
                    <a:pt x="0" y="39370"/>
                  </a:lnTo>
                  <a:cubicBezTo>
                    <a:pt x="0" y="17780"/>
                    <a:pt x="17780" y="0"/>
                    <a:pt x="39370" y="0"/>
                  </a:cubicBezTo>
                  <a:lnTo>
                    <a:pt x="1329690" y="0"/>
                  </a:lnTo>
                  <a:cubicBezTo>
                    <a:pt x="1351280" y="0"/>
                    <a:pt x="1369060" y="17780"/>
                    <a:pt x="1369060" y="39370"/>
                  </a:cubicBezTo>
                  <a:lnTo>
                    <a:pt x="1369060" y="1329690"/>
                  </a:lnTo>
                  <a:close/>
                </a:path>
              </a:pathLst>
            </a:custGeom>
            <a:blipFill>
              <a:blip r:embed="rId13"/>
              <a:stretch>
                <a:fillRect t="-5468" b="-5468"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3479800" y="99060"/>
              <a:ext cx="1369060" cy="1369060"/>
            </a:xfrm>
            <a:custGeom>
              <a:avLst/>
              <a:gdLst/>
              <a:ahLst/>
              <a:cxnLst/>
              <a:rect l="l" t="t" r="r" b="b"/>
              <a:pathLst>
                <a:path w="1369060" h="1369060">
                  <a:moveTo>
                    <a:pt x="1367790" y="1329690"/>
                  </a:moveTo>
                  <a:cubicBezTo>
                    <a:pt x="1367790" y="1351280"/>
                    <a:pt x="1350010" y="1369060"/>
                    <a:pt x="1328420" y="1369060"/>
                  </a:cubicBezTo>
                  <a:lnTo>
                    <a:pt x="39370" y="1369060"/>
                  </a:lnTo>
                  <a:cubicBezTo>
                    <a:pt x="17780" y="1369060"/>
                    <a:pt x="0" y="1351280"/>
                    <a:pt x="0" y="1329690"/>
                  </a:cubicBezTo>
                  <a:lnTo>
                    <a:pt x="0" y="39370"/>
                  </a:lnTo>
                  <a:cubicBezTo>
                    <a:pt x="0" y="17780"/>
                    <a:pt x="17780" y="0"/>
                    <a:pt x="39370" y="0"/>
                  </a:cubicBezTo>
                  <a:lnTo>
                    <a:pt x="1329690" y="0"/>
                  </a:lnTo>
                  <a:cubicBezTo>
                    <a:pt x="1351280" y="0"/>
                    <a:pt x="1369060" y="17780"/>
                    <a:pt x="1369060" y="39370"/>
                  </a:cubicBezTo>
                  <a:lnTo>
                    <a:pt x="1367790" y="1329690"/>
                  </a:lnTo>
                  <a:close/>
                </a:path>
              </a:pathLst>
            </a:custGeom>
            <a:blipFill>
              <a:blip r:embed="rId14"/>
              <a:stretch>
                <a:fillRect t="-8886" b="-8886"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5177790" y="99060"/>
              <a:ext cx="1369059" cy="1369060"/>
            </a:xfrm>
            <a:custGeom>
              <a:avLst/>
              <a:gdLst/>
              <a:ahLst/>
              <a:cxnLst/>
              <a:rect l="l" t="t" r="r" b="b"/>
              <a:pathLst>
                <a:path w="1369059" h="1369060">
                  <a:moveTo>
                    <a:pt x="1367790" y="1329690"/>
                  </a:moveTo>
                  <a:cubicBezTo>
                    <a:pt x="1367790" y="1351280"/>
                    <a:pt x="1350010" y="1369060"/>
                    <a:pt x="1328421" y="1369060"/>
                  </a:cubicBezTo>
                  <a:lnTo>
                    <a:pt x="39370" y="1369060"/>
                  </a:lnTo>
                  <a:cubicBezTo>
                    <a:pt x="17780" y="1369060"/>
                    <a:pt x="0" y="1351280"/>
                    <a:pt x="0" y="1329690"/>
                  </a:cubicBezTo>
                  <a:lnTo>
                    <a:pt x="0" y="39370"/>
                  </a:lnTo>
                  <a:cubicBezTo>
                    <a:pt x="0" y="17780"/>
                    <a:pt x="17780" y="0"/>
                    <a:pt x="39370" y="0"/>
                  </a:cubicBezTo>
                  <a:lnTo>
                    <a:pt x="1329690" y="0"/>
                  </a:lnTo>
                  <a:cubicBezTo>
                    <a:pt x="1351280" y="0"/>
                    <a:pt x="1369059" y="17780"/>
                    <a:pt x="1369059" y="39370"/>
                  </a:cubicBezTo>
                  <a:lnTo>
                    <a:pt x="1369059" y="1329690"/>
                  </a:lnTo>
                  <a:close/>
                </a:path>
              </a:pathLst>
            </a:custGeom>
            <a:blipFill>
              <a:blip r:embed="rId15"/>
              <a:stretch>
                <a:fillRect t="-6584" b="-6584"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6866890" y="99060"/>
              <a:ext cx="1369060" cy="1369060"/>
            </a:xfrm>
            <a:custGeom>
              <a:avLst/>
              <a:gdLst/>
              <a:ahLst/>
              <a:cxnLst/>
              <a:rect l="l" t="t" r="r" b="b"/>
              <a:pathLst>
                <a:path w="1369060" h="1369060">
                  <a:moveTo>
                    <a:pt x="1369060" y="1329690"/>
                  </a:moveTo>
                  <a:cubicBezTo>
                    <a:pt x="1369060" y="1351280"/>
                    <a:pt x="1351280" y="1369060"/>
                    <a:pt x="1329690" y="1369060"/>
                  </a:cubicBezTo>
                  <a:lnTo>
                    <a:pt x="39370" y="1369060"/>
                  </a:lnTo>
                  <a:cubicBezTo>
                    <a:pt x="17780" y="1369060"/>
                    <a:pt x="0" y="1351280"/>
                    <a:pt x="0" y="1329690"/>
                  </a:cubicBezTo>
                  <a:lnTo>
                    <a:pt x="0" y="39370"/>
                  </a:lnTo>
                  <a:cubicBezTo>
                    <a:pt x="0" y="17780"/>
                    <a:pt x="17780" y="0"/>
                    <a:pt x="39370" y="0"/>
                  </a:cubicBezTo>
                  <a:lnTo>
                    <a:pt x="1329690" y="0"/>
                  </a:lnTo>
                  <a:cubicBezTo>
                    <a:pt x="1351280" y="0"/>
                    <a:pt x="1369059" y="17780"/>
                    <a:pt x="1369059" y="39370"/>
                  </a:cubicBezTo>
                  <a:lnTo>
                    <a:pt x="1369059" y="1329690"/>
                  </a:lnTo>
                  <a:close/>
                </a:path>
              </a:pathLst>
            </a:custGeom>
            <a:blipFill>
              <a:blip r:embed="rId16"/>
              <a:stretch>
                <a:fillRect t="-7142" b="-7142"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14350" y="1044105"/>
            <a:ext cx="4057650" cy="988937"/>
            <a:chOff x="0" y="0"/>
            <a:chExt cx="10820400" cy="263716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2244677" cy="2637164"/>
              <a:chOff x="0" y="0"/>
              <a:chExt cx="5404935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498335" y="585470"/>
                <a:ext cx="4408265" cy="5179060"/>
              </a:xfrm>
              <a:custGeom>
                <a:avLst/>
                <a:gdLst/>
                <a:ahLst/>
                <a:cxnLst/>
                <a:rect l="l" t="t" r="r" b="b"/>
                <a:pathLst>
                  <a:path w="4408265" h="5179060">
                    <a:moveTo>
                      <a:pt x="0" y="0"/>
                    </a:moveTo>
                    <a:lnTo>
                      <a:pt x="4408265" y="0"/>
                    </a:lnTo>
                    <a:lnTo>
                      <a:pt x="4408265" y="5179060"/>
                    </a:lnTo>
                    <a:lnTo>
                      <a:pt x="0" y="5179060"/>
                    </a:lnTo>
                    <a:close/>
                  </a:path>
                </a:pathLst>
              </a:custGeom>
              <a:blipFill>
                <a:blip r:embed="rId17"/>
                <a:stretch>
                  <a:fillRect l="-20047" r="-31760" b="-35109"/>
                </a:stretch>
              </a:blipFill>
              <a:ln w="38100" cap="sq">
                <a:solidFill>
                  <a:srgbClr val="313D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715145" y="0"/>
              <a:ext cx="2244677" cy="2637164"/>
              <a:chOff x="0" y="0"/>
              <a:chExt cx="5404935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498335" y="585470"/>
                <a:ext cx="4408265" cy="5179060"/>
              </a:xfrm>
              <a:custGeom>
                <a:avLst/>
                <a:gdLst/>
                <a:ahLst/>
                <a:cxnLst/>
                <a:rect l="l" t="t" r="r" b="b"/>
                <a:pathLst>
                  <a:path w="4408265" h="5179060">
                    <a:moveTo>
                      <a:pt x="0" y="0"/>
                    </a:moveTo>
                    <a:lnTo>
                      <a:pt x="4408265" y="0"/>
                    </a:lnTo>
                    <a:lnTo>
                      <a:pt x="4408265" y="5179060"/>
                    </a:lnTo>
                    <a:lnTo>
                      <a:pt x="0" y="5179060"/>
                    </a:lnTo>
                    <a:close/>
                  </a:path>
                </a:pathLst>
              </a:custGeom>
              <a:blipFill>
                <a:blip r:embed="rId18"/>
                <a:stretch>
                  <a:fillRect t="-664" b="-664"/>
                </a:stretch>
              </a:blipFill>
              <a:ln w="38100" cap="sq">
                <a:solidFill>
                  <a:srgbClr val="313D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430289" y="0"/>
              <a:ext cx="2244677" cy="2637164"/>
              <a:chOff x="0" y="0"/>
              <a:chExt cx="5404935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498335" y="585470"/>
                <a:ext cx="4408265" cy="5179060"/>
              </a:xfrm>
              <a:custGeom>
                <a:avLst/>
                <a:gdLst/>
                <a:ahLst/>
                <a:cxnLst/>
                <a:rect l="l" t="t" r="r" b="b"/>
                <a:pathLst>
                  <a:path w="4408265" h="5179060">
                    <a:moveTo>
                      <a:pt x="0" y="0"/>
                    </a:moveTo>
                    <a:lnTo>
                      <a:pt x="4408265" y="0"/>
                    </a:lnTo>
                    <a:lnTo>
                      <a:pt x="4408265" y="5179060"/>
                    </a:lnTo>
                    <a:lnTo>
                      <a:pt x="0" y="5179060"/>
                    </a:lnTo>
                    <a:close/>
                  </a:path>
                </a:pathLst>
              </a:custGeom>
              <a:blipFill>
                <a:blip r:embed="rId19"/>
                <a:stretch>
                  <a:fillRect l="-9844" b="-10114"/>
                </a:stretch>
              </a:blipFill>
              <a:ln w="38100" cap="sq">
                <a:solidFill>
                  <a:srgbClr val="313D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5145434" y="0"/>
              <a:ext cx="2244677" cy="2637164"/>
              <a:chOff x="0" y="0"/>
              <a:chExt cx="5404935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498335" y="585470"/>
                <a:ext cx="4408265" cy="5179060"/>
              </a:xfrm>
              <a:custGeom>
                <a:avLst/>
                <a:gdLst/>
                <a:ahLst/>
                <a:cxnLst/>
                <a:rect l="l" t="t" r="r" b="b"/>
                <a:pathLst>
                  <a:path w="4408265" h="5179060">
                    <a:moveTo>
                      <a:pt x="0" y="0"/>
                    </a:moveTo>
                    <a:lnTo>
                      <a:pt x="4408265" y="0"/>
                    </a:lnTo>
                    <a:lnTo>
                      <a:pt x="4408265" y="5179060"/>
                    </a:lnTo>
                    <a:lnTo>
                      <a:pt x="0" y="5179060"/>
                    </a:lnTo>
                    <a:close/>
                  </a:path>
                </a:pathLst>
              </a:custGeom>
              <a:blipFill>
                <a:blip r:embed="rId20"/>
                <a:stretch>
                  <a:fillRect l="-28323" r="-28323"/>
                </a:stretch>
              </a:blipFill>
              <a:ln w="38100" cap="sq">
                <a:solidFill>
                  <a:srgbClr val="313D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6860578" y="0"/>
              <a:ext cx="2244677" cy="2637164"/>
              <a:chOff x="0" y="0"/>
              <a:chExt cx="5404935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498335" y="585470"/>
                <a:ext cx="4408265" cy="5179060"/>
              </a:xfrm>
              <a:custGeom>
                <a:avLst/>
                <a:gdLst/>
                <a:ahLst/>
                <a:cxnLst/>
                <a:rect l="l" t="t" r="r" b="b"/>
                <a:pathLst>
                  <a:path w="4408265" h="5179060">
                    <a:moveTo>
                      <a:pt x="0" y="0"/>
                    </a:moveTo>
                    <a:lnTo>
                      <a:pt x="4408265" y="0"/>
                    </a:lnTo>
                    <a:lnTo>
                      <a:pt x="4408265" y="5179060"/>
                    </a:lnTo>
                    <a:lnTo>
                      <a:pt x="0" y="5179060"/>
                    </a:lnTo>
                    <a:close/>
                  </a:path>
                </a:pathLst>
              </a:custGeom>
              <a:blipFill>
                <a:blip r:embed="rId21"/>
                <a:stretch>
                  <a:fillRect t="-15" b="-15"/>
                </a:stretch>
              </a:blipFill>
              <a:ln w="38100" cap="sq">
                <a:solidFill>
                  <a:srgbClr val="313D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8575723" y="0"/>
              <a:ext cx="2244677" cy="2637164"/>
              <a:chOff x="0" y="0"/>
              <a:chExt cx="5404935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498335" y="585470"/>
                <a:ext cx="4408265" cy="5179060"/>
              </a:xfrm>
              <a:custGeom>
                <a:avLst/>
                <a:gdLst/>
                <a:ahLst/>
                <a:cxnLst/>
                <a:rect l="l" t="t" r="r" b="b"/>
                <a:pathLst>
                  <a:path w="4408265" h="5179060">
                    <a:moveTo>
                      <a:pt x="0" y="0"/>
                    </a:moveTo>
                    <a:lnTo>
                      <a:pt x="4408265" y="0"/>
                    </a:lnTo>
                    <a:lnTo>
                      <a:pt x="4408265" y="5179060"/>
                    </a:lnTo>
                    <a:lnTo>
                      <a:pt x="0" y="5179060"/>
                    </a:lnTo>
                    <a:close/>
                  </a:path>
                </a:pathLst>
              </a:custGeom>
              <a:blipFill>
                <a:blip r:embed="rId22"/>
                <a:stretch>
                  <a:fillRect l="-91" r="-91"/>
                </a:stretch>
              </a:blipFill>
              <a:ln w="38100" cap="sq">
                <a:solidFill>
                  <a:srgbClr val="313D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36" name="AutoShape 36"/>
          <p:cNvSpPr/>
          <p:nvPr/>
        </p:nvSpPr>
        <p:spPr>
          <a:xfrm>
            <a:off x="514350" y="761278"/>
            <a:ext cx="81153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7170008" y="3343606"/>
            <a:ext cx="1679769" cy="1528394"/>
          </a:xfrm>
          <a:custGeom>
            <a:avLst/>
            <a:gdLst/>
            <a:ahLst/>
            <a:cxnLst/>
            <a:rect l="l" t="t" r="r" b="b"/>
            <a:pathLst>
              <a:path w="3359537" h="3056787">
                <a:moveTo>
                  <a:pt x="0" y="0"/>
                </a:moveTo>
                <a:lnTo>
                  <a:pt x="3359537" y="0"/>
                </a:lnTo>
                <a:lnTo>
                  <a:pt x="3359537" y="3056786"/>
                </a:lnTo>
                <a:lnTo>
                  <a:pt x="0" y="305678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9709" b="-6373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20250" y="2360263"/>
            <a:ext cx="216847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spc="-36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Our Full-Time Team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828476" y="1771650"/>
            <a:ext cx="3170673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spc="-36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Our Contractors &amp; Part-Time Team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10951" y="939718"/>
            <a:ext cx="214340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spc="-36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Our Board of Directors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076827" y="3326616"/>
            <a:ext cx="18662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spc="-36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Our Advisory Committees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48143" y="3382568"/>
            <a:ext cx="402082" cy="76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President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870436" y="2783901"/>
            <a:ext cx="785677" cy="15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Energy Switch</a:t>
            </a:r>
          </a:p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Associate Producer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29646" y="4524912"/>
            <a:ext cx="420579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Manager of </a:t>
            </a:r>
          </a:p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Operations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39041" y="3517094"/>
            <a:ext cx="580985" cy="76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Gary Hines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858011" y="2972768"/>
            <a:ext cx="583015" cy="76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Emily Hooks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29646" y="4720007"/>
            <a:ext cx="390752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Sarah Todd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07511" y="3539758"/>
            <a:ext cx="627226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Meghan Morgan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626482" y="2973825"/>
            <a:ext cx="627226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Lynn Kistler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00051" y="2071921"/>
            <a:ext cx="619975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2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23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Scott W.</a:t>
            </a:r>
          </a:p>
          <a:p>
            <a:pPr defTabSz="457200" fontAlgn="auto">
              <a:lnSpc>
                <a:spcPts val="623"/>
              </a:lnSpc>
              <a:spcAft>
                <a:spcPts val="0"/>
              </a:spcAft>
              <a:defRPr/>
            </a:pPr>
            <a:r>
              <a:rPr lang="en-US" sz="623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Tinker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849844" y="2077855"/>
            <a:ext cx="619975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2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23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Dick</a:t>
            </a:r>
          </a:p>
          <a:p>
            <a:pPr defTabSz="457200" fontAlgn="auto">
              <a:lnSpc>
                <a:spcPts val="623"/>
              </a:lnSpc>
              <a:spcAft>
                <a:spcPts val="0"/>
              </a:spcAft>
              <a:defRPr/>
            </a:pPr>
            <a:r>
              <a:rPr lang="en-US" sz="623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Stoneburner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958980" y="2071921"/>
            <a:ext cx="619975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2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23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Mike</a:t>
            </a:r>
          </a:p>
          <a:p>
            <a:pPr defTabSz="457200" fontAlgn="auto">
              <a:lnSpc>
                <a:spcPts val="623"/>
              </a:lnSpc>
              <a:spcAft>
                <a:spcPts val="0"/>
              </a:spcAft>
              <a:defRPr/>
            </a:pPr>
            <a:r>
              <a:rPr lang="en-US" sz="623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Howard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279671" y="2071921"/>
            <a:ext cx="619975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2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23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Deborah</a:t>
            </a:r>
          </a:p>
          <a:p>
            <a:pPr defTabSz="457200" fontAlgn="auto">
              <a:lnSpc>
                <a:spcPts val="623"/>
              </a:lnSpc>
              <a:spcAft>
                <a:spcPts val="0"/>
              </a:spcAft>
              <a:defRPr/>
            </a:pPr>
            <a:r>
              <a:rPr lang="en-US" sz="623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Byers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578955" y="2071921"/>
            <a:ext cx="619975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2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23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Melody</a:t>
            </a:r>
          </a:p>
          <a:p>
            <a:pPr defTabSz="457200" fontAlgn="auto">
              <a:lnSpc>
                <a:spcPts val="623"/>
              </a:lnSpc>
              <a:spcAft>
                <a:spcPts val="0"/>
              </a:spcAft>
              <a:defRPr/>
            </a:pPr>
            <a:r>
              <a:rPr lang="en-US" sz="623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Meyer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176468" y="2077855"/>
            <a:ext cx="619975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2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23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David</a:t>
            </a:r>
          </a:p>
          <a:p>
            <a:pPr defTabSz="457200" fontAlgn="auto">
              <a:lnSpc>
                <a:spcPts val="623"/>
              </a:lnSpc>
              <a:spcAft>
                <a:spcPts val="0"/>
              </a:spcAft>
              <a:defRPr/>
            </a:pPr>
            <a:r>
              <a:rPr lang="en-US" sz="623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Rainey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98116" y="4721064"/>
            <a:ext cx="627226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Jillian Swets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2220193" y="3539758"/>
            <a:ext cx="627226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Zach Carr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439164" y="2973825"/>
            <a:ext cx="627226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Carl Steffensen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2210798" y="4721064"/>
            <a:ext cx="627226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Grey Johnson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3032151" y="3539758"/>
            <a:ext cx="627226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Lindsey Anderson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251122" y="2973825"/>
            <a:ext cx="627226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Chinazaekpere Arukwe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3022756" y="4721064"/>
            <a:ext cx="627226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Stephanie Huntzis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3790922" y="3539758"/>
            <a:ext cx="627226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Sarah Clary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8009892" y="2973825"/>
            <a:ext cx="627226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Medina Ziyadkhanova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3781526" y="4721064"/>
            <a:ext cx="666179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spc="-19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Angela Marraudino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407511" y="3343606"/>
            <a:ext cx="718813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Manager of </a:t>
            </a:r>
          </a:p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Education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5626482" y="2777673"/>
            <a:ext cx="718813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EarthDate</a:t>
            </a:r>
          </a:p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Content Writer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604614" y="1978963"/>
            <a:ext cx="710503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23"/>
              </a:lnSpc>
              <a:spcAft>
                <a:spcPts val="0"/>
              </a:spcAft>
              <a:defRPr/>
            </a:pPr>
            <a:r>
              <a:rPr lang="en-US" sz="623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Chairman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279671" y="1978963"/>
            <a:ext cx="710503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23"/>
              </a:lnSpc>
              <a:spcAft>
                <a:spcPts val="0"/>
              </a:spcAft>
              <a:defRPr/>
            </a:pPr>
            <a:r>
              <a:rPr lang="en-US" sz="623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Director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953047" y="1978963"/>
            <a:ext cx="710503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23"/>
              </a:lnSpc>
              <a:spcAft>
                <a:spcPts val="0"/>
              </a:spcAft>
              <a:defRPr/>
            </a:pPr>
            <a:r>
              <a:rPr lang="en-US" sz="623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Director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2556493" y="1978963"/>
            <a:ext cx="710503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23"/>
              </a:lnSpc>
              <a:spcAft>
                <a:spcPts val="0"/>
              </a:spcAft>
              <a:defRPr/>
            </a:pPr>
            <a:r>
              <a:rPr lang="en-US" sz="623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Director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3176468" y="1978963"/>
            <a:ext cx="710503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23"/>
              </a:lnSpc>
              <a:spcAft>
                <a:spcPts val="0"/>
              </a:spcAft>
              <a:defRPr/>
            </a:pPr>
            <a:r>
              <a:rPr lang="en-US" sz="623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Director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3849844" y="1984866"/>
            <a:ext cx="710503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23"/>
              </a:lnSpc>
              <a:spcAft>
                <a:spcPts val="0"/>
              </a:spcAft>
              <a:defRPr/>
            </a:pPr>
            <a:r>
              <a:rPr lang="en-US" sz="623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Director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398116" y="4524912"/>
            <a:ext cx="718813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Program</a:t>
            </a:r>
          </a:p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Associate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2220193" y="3343606"/>
            <a:ext cx="748028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Program Manager,</a:t>
            </a:r>
          </a:p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Higher Ed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6439164" y="2777673"/>
            <a:ext cx="748028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Program Associate</a:t>
            </a:r>
          </a:p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Switch Competition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2210798" y="4524912"/>
            <a:ext cx="748028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Media Content Coordinator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3032151" y="3343606"/>
            <a:ext cx="748028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Program Manager,</a:t>
            </a:r>
          </a:p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Professional Ed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7251122" y="2777673"/>
            <a:ext cx="748028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Switch Ambassador</a:t>
            </a:r>
          </a:p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Network - Lead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3022756" y="4524912"/>
            <a:ext cx="748028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Exec. Support &amp; Donor Engagement 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3790922" y="3343606"/>
            <a:ext cx="748028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Marketing &amp; Comms. Manager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8009892" y="2777673"/>
            <a:ext cx="100523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Switch Ambassador Network - Comms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3781526" y="4524912"/>
            <a:ext cx="748028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6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Content </a:t>
            </a:r>
          </a:p>
          <a:p>
            <a:pPr defTabSz="457200" fontAlgn="auto">
              <a:lnSpc>
                <a:spcPts val="630"/>
              </a:lnSpc>
              <a:spcAft>
                <a:spcPts val="0"/>
              </a:spcAft>
              <a:defRPr/>
            </a:pPr>
            <a:r>
              <a:rPr lang="en-US" sz="630" b="1" spc="-1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Coordinator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4950648" y="3533095"/>
            <a:ext cx="2098558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875" indent="-142875" defTabSz="457200" fontAlgn="auto">
              <a:lnSpc>
                <a:spcPts val="98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Switch Energy Alliance works with advisory committees in higher education and K–12 classrooms. </a:t>
            </a:r>
          </a:p>
          <a:p>
            <a:pPr defTabSz="457200" fontAlgn="auto">
              <a:lnSpc>
                <a:spcPts val="98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solidFill>
                <a:srgbClr val="000000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142875" indent="-142875" defTabSz="457200" fontAlgn="auto">
              <a:lnSpc>
                <a:spcPts val="98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900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Faculty, educators, and curriculum specialists provide ongoing input to maintain academic rigor, classroom usability, and a consistent standard of objectivity.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546969" y="410990"/>
            <a:ext cx="4574927" cy="33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2148"/>
              </a:lnSpc>
              <a:spcAft>
                <a:spcPts val="0"/>
              </a:spcAft>
              <a:defRPr/>
            </a:pPr>
            <a:r>
              <a:rPr lang="en-US" sz="4000" b="1" spc="-61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OUR TEAM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C8ADBDF-2D01-6A2D-B3D8-5AE3CF91E65B}"/>
              </a:ext>
            </a:extLst>
          </p:cNvPr>
          <p:cNvGrpSpPr/>
          <p:nvPr/>
        </p:nvGrpSpPr>
        <p:grpSpPr>
          <a:xfrm>
            <a:off x="7516180" y="919533"/>
            <a:ext cx="724335" cy="852117"/>
            <a:chOff x="8558179" y="4454332"/>
            <a:chExt cx="1171643" cy="1378336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BA6A64B-A85D-1CC6-83FA-0176D3B4D0CD}"/>
                </a:ext>
              </a:extLst>
            </p:cNvPr>
            <p:cNvSpPr/>
            <p:nvPr/>
          </p:nvSpPr>
          <p:spPr>
            <a:xfrm>
              <a:off x="8558179" y="4454332"/>
              <a:ext cx="1171643" cy="1378336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9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3F546272-6D99-2E60-8F9F-54C2F63A6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658157" y="4571920"/>
              <a:ext cx="971686" cy="1143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3" name="TextBox 40">
            <a:extLst>
              <a:ext uri="{FF2B5EF4-FFF2-40B4-BE49-F238E27FC236}">
                <a16:creationId xmlns:a16="http://schemas.microsoft.com/office/drawing/2014/main" id="{32664704-E5D7-3492-0A97-A7CA8140A772}"/>
              </a:ext>
            </a:extLst>
          </p:cNvPr>
          <p:cNvSpPr txBox="1"/>
          <p:nvPr/>
        </p:nvSpPr>
        <p:spPr>
          <a:xfrm>
            <a:off x="4837931" y="919533"/>
            <a:ext cx="3170673" cy="57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36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ARCOS FILMS</a:t>
            </a: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-36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Harry Lynch, </a:t>
            </a:r>
            <a:r>
              <a:rPr lang="en-US" sz="900" spc="-36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Yusef Svacina, Ginny Patrick</a:t>
            </a:r>
          </a:p>
          <a:p>
            <a:pPr defTabSz="457200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spc="-36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Switch, Switch On, Energy Switch, EarthDate </a:t>
            </a:r>
            <a:endParaRPr lang="en-US" sz="1200" spc="-36" dirty="0">
              <a:solidFill>
                <a:srgbClr val="00000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90784"/>
            <a:chOff x="0" y="0"/>
            <a:chExt cx="24384000" cy="138420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2226" t="10889" r="6644" b="28853"/>
            <a:stretch>
              <a:fillRect/>
            </a:stretch>
          </p:blipFill>
          <p:spPr>
            <a:xfrm>
              <a:off x="0" y="0"/>
              <a:ext cx="24384000" cy="1384209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3260896"/>
            <a:ext cx="9144000" cy="1929888"/>
            <a:chOff x="0" y="0"/>
            <a:chExt cx="6812038" cy="1437716"/>
          </a:xfrm>
          <a:solidFill>
            <a:srgbClr val="00206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6812038" cy="1437716"/>
            </a:xfrm>
            <a:custGeom>
              <a:avLst/>
              <a:gdLst/>
              <a:ahLst/>
              <a:cxnLst/>
              <a:rect l="l" t="t" r="r" b="b"/>
              <a:pathLst>
                <a:path w="6812038" h="1437716">
                  <a:moveTo>
                    <a:pt x="0" y="0"/>
                  </a:moveTo>
                  <a:lnTo>
                    <a:pt x="6812038" y="0"/>
                  </a:lnTo>
                  <a:lnTo>
                    <a:pt x="6812038" y="1437716"/>
                  </a:lnTo>
                  <a:lnTo>
                    <a:pt x="0" y="143771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6812038" cy="1418666"/>
            </a:xfrm>
            <a:prstGeom prst="rect">
              <a:avLst/>
            </a:prstGeom>
            <a:grpFill/>
          </p:spPr>
          <p:txBody>
            <a:bodyPr lIns="24438" tIns="24438" rIns="24438" bIns="24438" rtlCol="0" anchor="ctr"/>
            <a:lstStyle/>
            <a:p>
              <a:pPr algn="ctr" defTabSz="457200" fontAlgn="auto">
                <a:lnSpc>
                  <a:spcPts val="86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96479" y="3372084"/>
            <a:ext cx="8351042" cy="263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1890"/>
              </a:lnSpc>
              <a:spcAft>
                <a:spcPts val="0"/>
              </a:spcAft>
              <a:defRPr/>
            </a:pPr>
            <a:r>
              <a:rPr lang="en-US" sz="2400" b="1" spc="-54" dirty="0">
                <a:solidFill>
                  <a:srgbClr val="FFFF00"/>
                </a:solidFill>
                <a:latin typeface="Agrandir Bold"/>
                <a:ea typeface="Agrandir Bold"/>
                <a:cs typeface="Agrandir Bold"/>
                <a:sym typeface="Agrandir Bold"/>
              </a:rPr>
              <a:t>WE ARE REACHING THE WORLD… and we’re JUST GETTING STARTED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DE2936-BEAF-CE8A-770D-A95385011175}"/>
              </a:ext>
            </a:extLst>
          </p:cNvPr>
          <p:cNvGrpSpPr/>
          <p:nvPr/>
        </p:nvGrpSpPr>
        <p:grpSpPr>
          <a:xfrm>
            <a:off x="968919" y="3906436"/>
            <a:ext cx="7206163" cy="880454"/>
            <a:chOff x="1937837" y="7812872"/>
            <a:chExt cx="14412325" cy="1760907"/>
          </a:xfrm>
        </p:grpSpPr>
        <p:sp>
          <p:nvSpPr>
            <p:cNvPr id="7" name="Freeform 7"/>
            <p:cNvSpPr/>
            <p:nvPr/>
          </p:nvSpPr>
          <p:spPr>
            <a:xfrm>
              <a:off x="2046623" y="7867118"/>
              <a:ext cx="654701" cy="742923"/>
            </a:xfrm>
            <a:custGeom>
              <a:avLst/>
              <a:gdLst/>
              <a:ahLst/>
              <a:cxnLst/>
              <a:rect l="l" t="t" r="r" b="b"/>
              <a:pathLst>
                <a:path w="654701" h="742923">
                  <a:moveTo>
                    <a:pt x="0" y="0"/>
                  </a:moveTo>
                  <a:lnTo>
                    <a:pt x="654701" y="0"/>
                  </a:lnTo>
                  <a:lnTo>
                    <a:pt x="654701" y="742924"/>
                  </a:lnTo>
                  <a:lnTo>
                    <a:pt x="0" y="742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937837" y="8917622"/>
              <a:ext cx="698968" cy="656156"/>
            </a:xfrm>
            <a:custGeom>
              <a:avLst/>
              <a:gdLst/>
              <a:ahLst/>
              <a:cxnLst/>
              <a:rect l="l" t="t" r="r" b="b"/>
              <a:pathLst>
                <a:path w="698968" h="656156">
                  <a:moveTo>
                    <a:pt x="0" y="0"/>
                  </a:moveTo>
                  <a:lnTo>
                    <a:pt x="698968" y="0"/>
                  </a:lnTo>
                  <a:lnTo>
                    <a:pt x="698968" y="656157"/>
                  </a:lnTo>
                  <a:lnTo>
                    <a:pt x="0" y="656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382561" y="7812872"/>
              <a:ext cx="654701" cy="654701"/>
            </a:xfrm>
            <a:custGeom>
              <a:avLst/>
              <a:gdLst/>
              <a:ahLst/>
              <a:cxnLst/>
              <a:rect l="l" t="t" r="r" b="b"/>
              <a:pathLst>
                <a:path w="654701" h="654701">
                  <a:moveTo>
                    <a:pt x="0" y="0"/>
                  </a:moveTo>
                  <a:lnTo>
                    <a:pt x="654701" y="0"/>
                  </a:lnTo>
                  <a:lnTo>
                    <a:pt x="654701" y="654702"/>
                  </a:lnTo>
                  <a:lnTo>
                    <a:pt x="0" y="654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0382561" y="8780110"/>
              <a:ext cx="793669" cy="793669"/>
            </a:xfrm>
            <a:custGeom>
              <a:avLst/>
              <a:gdLst/>
              <a:ahLst/>
              <a:cxnLst/>
              <a:rect l="l" t="t" r="r" b="b"/>
              <a:pathLst>
                <a:path w="793669" h="793669">
                  <a:moveTo>
                    <a:pt x="0" y="0"/>
                  </a:moveTo>
                  <a:lnTo>
                    <a:pt x="793669" y="0"/>
                  </a:lnTo>
                  <a:lnTo>
                    <a:pt x="793669" y="793669"/>
                  </a:lnTo>
                  <a:lnTo>
                    <a:pt x="0" y="793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3200323" y="7893181"/>
              <a:ext cx="5555714" cy="618630"/>
              <a:chOff x="0" y="-28575"/>
              <a:chExt cx="7407618" cy="824841"/>
            </a:xfrm>
          </p:grpSpPr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7407618" cy="82484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457200" fontAlgn="auto">
                  <a:lnSpc>
                    <a:spcPts val="2618"/>
                  </a:lnSpc>
                  <a:spcAft>
                    <a:spcPts val="0"/>
                  </a:spcAft>
                  <a:defRPr/>
                </a:pPr>
                <a:r>
                  <a:rPr lang="en-US" sz="2045" b="1" spc="-61" dirty="0">
                    <a:solidFill>
                      <a:srgbClr val="FFFFFF"/>
                    </a:solidFill>
                    <a:latin typeface="Arial Nova Bold"/>
                    <a:ea typeface="Arial Nova Bold"/>
                    <a:cs typeface="Arial Nova Bold"/>
                    <a:sym typeface="Arial Nova Bold"/>
                  </a:rPr>
                  <a:t>290M</a:t>
                </a: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1992925" y="66329"/>
                <a:ext cx="4712773" cy="66497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457200" fontAlgn="auto">
                  <a:lnSpc>
                    <a:spcPts val="2095"/>
                  </a:lnSpc>
                  <a:spcAft>
                    <a:spcPts val="0"/>
                  </a:spcAft>
                  <a:defRPr/>
                </a:pPr>
                <a:r>
                  <a:rPr lang="en-US" sz="1636" b="1" spc="-49" dirty="0">
                    <a:solidFill>
                      <a:srgbClr val="FFFFFF"/>
                    </a:solidFill>
                    <a:latin typeface="Arial Nova Bold"/>
                    <a:ea typeface="Arial Nova Bold"/>
                    <a:cs typeface="Arial Nova Bold"/>
                    <a:sym typeface="Arial Nova Bold"/>
                  </a:rPr>
                  <a:t>touched globally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113670" y="8913841"/>
              <a:ext cx="4813902" cy="618630"/>
              <a:chOff x="0" y="-28575"/>
              <a:chExt cx="6418536" cy="824841"/>
            </a:xfrm>
          </p:grpSpPr>
          <p:sp>
            <p:nvSpPr>
              <p:cNvPr id="16" name="TextBox 16"/>
              <p:cNvSpPr txBox="1"/>
              <p:nvPr/>
            </p:nvSpPr>
            <p:spPr>
              <a:xfrm>
                <a:off x="1835328" y="66329"/>
                <a:ext cx="4583208" cy="66497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457200" fontAlgn="auto">
                  <a:lnSpc>
                    <a:spcPts val="2095"/>
                  </a:lnSpc>
                  <a:spcAft>
                    <a:spcPts val="0"/>
                  </a:spcAft>
                  <a:defRPr/>
                </a:pPr>
                <a:r>
                  <a:rPr lang="en-US" sz="1636" b="1" spc="-49" dirty="0">
                    <a:solidFill>
                      <a:srgbClr val="FFFFFF"/>
                    </a:solidFill>
                    <a:latin typeface="Arial Nova Bold"/>
                    <a:ea typeface="Arial Nova Bold"/>
                    <a:cs typeface="Arial Nova Bold"/>
                    <a:sym typeface="Arial Nova Bold"/>
                  </a:rPr>
                  <a:t>students reached</a:t>
                </a: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1835328" cy="82484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457200" fontAlgn="auto">
                  <a:lnSpc>
                    <a:spcPts val="2618"/>
                  </a:lnSpc>
                  <a:spcAft>
                    <a:spcPts val="0"/>
                  </a:spcAft>
                  <a:defRPr/>
                </a:pPr>
                <a:r>
                  <a:rPr lang="en-US" sz="2045" b="1" spc="-61" dirty="0">
                    <a:solidFill>
                      <a:srgbClr val="FFFFFF"/>
                    </a:solidFill>
                    <a:latin typeface="Arial Nova Bold"/>
                    <a:ea typeface="Arial Nova Bold"/>
                    <a:cs typeface="Arial Nova Bold"/>
                    <a:sym typeface="Arial Nova Bold"/>
                  </a:rPr>
                  <a:t>2.9M 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1574802" y="7868386"/>
              <a:ext cx="4775360" cy="618630"/>
              <a:chOff x="0" y="-28575"/>
              <a:chExt cx="6367147" cy="824842"/>
            </a:xfrm>
          </p:grpSpPr>
          <p:sp>
            <p:nvSpPr>
              <p:cNvPr id="19" name="TextBox 19"/>
              <p:cNvSpPr txBox="1"/>
              <p:nvPr/>
            </p:nvSpPr>
            <p:spPr>
              <a:xfrm>
                <a:off x="1471323" y="93892"/>
                <a:ext cx="4895824" cy="66497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457200" fontAlgn="auto">
                  <a:lnSpc>
                    <a:spcPts val="2095"/>
                  </a:lnSpc>
                  <a:spcAft>
                    <a:spcPts val="0"/>
                  </a:spcAft>
                  <a:defRPr/>
                </a:pPr>
                <a:r>
                  <a:rPr lang="en-US" sz="1636" b="1" spc="-49" dirty="0">
                    <a:solidFill>
                      <a:srgbClr val="FFFFFF"/>
                    </a:solidFill>
                    <a:latin typeface="Arial Nova Bold"/>
                    <a:ea typeface="Arial Nova Bold"/>
                    <a:cs typeface="Arial Nova Bold"/>
                    <a:sym typeface="Arial Nova Bold"/>
                  </a:rPr>
                  <a:t>educators engaged</a:t>
                </a: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1600773" cy="82484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457200" fontAlgn="auto">
                  <a:lnSpc>
                    <a:spcPts val="2618"/>
                  </a:lnSpc>
                  <a:spcAft>
                    <a:spcPts val="0"/>
                  </a:spcAft>
                  <a:defRPr/>
                </a:pPr>
                <a:r>
                  <a:rPr lang="en-US" sz="2045" b="1" spc="-61" dirty="0">
                    <a:solidFill>
                      <a:srgbClr val="FFFFFF"/>
                    </a:solidFill>
                    <a:latin typeface="Arial Nova Bold"/>
                    <a:ea typeface="Arial Nova Bold"/>
                    <a:cs typeface="Arial Nova Bold"/>
                    <a:sym typeface="Arial Nova Bold"/>
                  </a:rPr>
                  <a:t>29K 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1577665" y="8931490"/>
              <a:ext cx="4576735" cy="618630"/>
              <a:chOff x="0" y="-28575"/>
              <a:chExt cx="6102311" cy="824841"/>
            </a:xfrm>
          </p:grpSpPr>
          <p:sp>
            <p:nvSpPr>
              <p:cNvPr id="22" name="TextBox 22"/>
              <p:cNvSpPr txBox="1"/>
              <p:nvPr/>
            </p:nvSpPr>
            <p:spPr>
              <a:xfrm>
                <a:off x="1519103" y="66329"/>
                <a:ext cx="4583208" cy="66497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457200" fontAlgn="auto">
                  <a:lnSpc>
                    <a:spcPts val="2095"/>
                  </a:lnSpc>
                  <a:spcAft>
                    <a:spcPts val="0"/>
                  </a:spcAft>
                  <a:defRPr/>
                </a:pPr>
                <a:r>
                  <a:rPr lang="en-US" sz="1636" b="1" spc="-49" dirty="0">
                    <a:solidFill>
                      <a:srgbClr val="FFFFFF"/>
                    </a:solidFill>
                    <a:latin typeface="Arial Nova Bold"/>
                    <a:ea typeface="Arial Nova Bold"/>
                    <a:cs typeface="Arial Nova Bold"/>
                    <a:sym typeface="Arial Nova Bold"/>
                  </a:rPr>
                  <a:t>countries involved</a:t>
                </a: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1596954" cy="82484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defTabSz="457200" fontAlgn="auto">
                  <a:lnSpc>
                    <a:spcPts val="2618"/>
                  </a:lnSpc>
                  <a:spcAft>
                    <a:spcPts val="0"/>
                  </a:spcAft>
                  <a:defRPr/>
                </a:pPr>
                <a:r>
                  <a:rPr lang="en-US" sz="2045" b="1" spc="-61" dirty="0">
                    <a:solidFill>
                      <a:srgbClr val="FFFFFF"/>
                    </a:solidFill>
                    <a:latin typeface="Arial Nova Bold"/>
                    <a:ea typeface="Arial Nova Bold"/>
                    <a:cs typeface="Arial Nova Bold"/>
                    <a:sym typeface="Arial Nova Bold"/>
                  </a:rPr>
                  <a:t>&gt; 60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61078" y="1117766"/>
            <a:ext cx="826857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3"/>
          <p:cNvSpPr/>
          <p:nvPr/>
        </p:nvSpPr>
        <p:spPr>
          <a:xfrm flipV="1">
            <a:off x="7720339" y="3129719"/>
            <a:ext cx="2070951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720339" y="3234220"/>
            <a:ext cx="168233" cy="168233"/>
          </a:xfrm>
          <a:custGeom>
            <a:avLst/>
            <a:gdLst/>
            <a:ahLst/>
            <a:cxnLst/>
            <a:rect l="l" t="t" r="r" b="b"/>
            <a:pathLst>
              <a:path w="336465" h="336465">
                <a:moveTo>
                  <a:pt x="0" y="0"/>
                </a:moveTo>
                <a:lnTo>
                  <a:pt x="336465" y="0"/>
                </a:lnTo>
                <a:lnTo>
                  <a:pt x="336465" y="336465"/>
                </a:lnTo>
                <a:lnTo>
                  <a:pt x="0" y="3364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989276" y="3227568"/>
            <a:ext cx="1700401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608"/>
              </a:lnSpc>
              <a:spcAft>
                <a:spcPts val="0"/>
              </a:spcAft>
              <a:defRPr/>
            </a:pPr>
            <a:r>
              <a:rPr lang="en-US" sz="1608" b="1" spc="-48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Why We Do It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295611" y="1254048"/>
            <a:ext cx="4210635" cy="3883158"/>
            <a:chOff x="0" y="0"/>
            <a:chExt cx="3136811" cy="28928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6811" cy="2892850"/>
            </a:xfrm>
            <a:custGeom>
              <a:avLst/>
              <a:gdLst/>
              <a:ahLst/>
              <a:cxnLst/>
              <a:rect l="l" t="t" r="r" b="b"/>
              <a:pathLst>
                <a:path w="3136811" h="2892850">
                  <a:moveTo>
                    <a:pt x="0" y="0"/>
                  </a:moveTo>
                  <a:lnTo>
                    <a:pt x="3136811" y="0"/>
                  </a:lnTo>
                  <a:lnTo>
                    <a:pt x="3136811" y="2892850"/>
                  </a:lnTo>
                  <a:lnTo>
                    <a:pt x="0" y="289285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3136811" cy="2873800"/>
            </a:xfrm>
            <a:prstGeom prst="rect">
              <a:avLst/>
            </a:prstGeom>
          </p:spPr>
          <p:txBody>
            <a:bodyPr lIns="24438" tIns="24438" rIns="24438" bIns="24438" rtlCol="0" anchor="ctr"/>
            <a:lstStyle/>
            <a:p>
              <a:pPr algn="ctr" defTabSz="457200" fontAlgn="auto">
                <a:lnSpc>
                  <a:spcPts val="86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5824269" y="2814744"/>
            <a:ext cx="3080665" cy="1817593"/>
          </a:xfrm>
          <a:custGeom>
            <a:avLst/>
            <a:gdLst/>
            <a:ahLst/>
            <a:cxnLst/>
            <a:rect l="l" t="t" r="r" b="b"/>
            <a:pathLst>
              <a:path w="6161330" h="3635185">
                <a:moveTo>
                  <a:pt x="0" y="0"/>
                </a:moveTo>
                <a:lnTo>
                  <a:pt x="6161329" y="0"/>
                </a:lnTo>
                <a:lnTo>
                  <a:pt x="6161329" y="3635185"/>
                </a:lnTo>
                <a:lnTo>
                  <a:pt x="0" y="3635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0" y="1238250"/>
            <a:ext cx="2997438" cy="3924526"/>
          </a:xfrm>
          <a:custGeom>
            <a:avLst/>
            <a:gdLst/>
            <a:ahLst/>
            <a:cxnLst/>
            <a:rect l="l" t="t" r="r" b="b"/>
            <a:pathLst>
              <a:path w="5659209" h="7545611">
                <a:moveTo>
                  <a:pt x="0" y="0"/>
                </a:moveTo>
                <a:lnTo>
                  <a:pt x="5659209" y="0"/>
                </a:lnTo>
                <a:lnTo>
                  <a:pt x="5659209" y="7545611"/>
                </a:lnTo>
                <a:lnTo>
                  <a:pt x="0" y="75456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508548" y="1254047"/>
            <a:ext cx="3080665" cy="3908730"/>
          </a:xfrm>
          <a:custGeom>
            <a:avLst/>
            <a:gdLst/>
            <a:ahLst/>
            <a:cxnLst/>
            <a:rect l="l" t="t" r="r" b="b"/>
            <a:pathLst>
              <a:path w="5635512" h="7514016">
                <a:moveTo>
                  <a:pt x="0" y="0"/>
                </a:moveTo>
                <a:lnTo>
                  <a:pt x="5635512" y="0"/>
                </a:lnTo>
                <a:lnTo>
                  <a:pt x="5635512" y="7514016"/>
                </a:lnTo>
                <a:lnTo>
                  <a:pt x="0" y="75140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7993"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771457" y="545126"/>
            <a:ext cx="6133477" cy="192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 fontAlgn="auto">
              <a:lnSpc>
                <a:spcPts val="143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Classroom → Campus → Career → Community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520083-0649-033E-8CDF-9417AA293120}"/>
              </a:ext>
            </a:extLst>
          </p:cNvPr>
          <p:cNvGrpSpPr/>
          <p:nvPr/>
        </p:nvGrpSpPr>
        <p:grpSpPr>
          <a:xfrm>
            <a:off x="387014" y="453141"/>
            <a:ext cx="2279987" cy="418305"/>
            <a:chOff x="1078828" y="876300"/>
            <a:chExt cx="4559974" cy="836609"/>
          </a:xfrm>
        </p:grpSpPr>
        <p:sp>
          <p:nvSpPr>
            <p:cNvPr id="9" name="Freeform 9"/>
            <p:cNvSpPr/>
            <p:nvPr/>
          </p:nvSpPr>
          <p:spPr>
            <a:xfrm>
              <a:off x="5000148" y="876300"/>
              <a:ext cx="638654" cy="638653"/>
            </a:xfrm>
            <a:custGeom>
              <a:avLst/>
              <a:gdLst/>
              <a:ahLst/>
              <a:cxnLst/>
              <a:rect l="l" t="t" r="r" b="b"/>
              <a:pathLst>
                <a:path w="638653" h="638653">
                  <a:moveTo>
                    <a:pt x="0" y="0"/>
                  </a:moveTo>
                  <a:lnTo>
                    <a:pt x="638653" y="0"/>
                  </a:lnTo>
                  <a:lnTo>
                    <a:pt x="638653" y="638652"/>
                  </a:lnTo>
                  <a:lnTo>
                    <a:pt x="0" y="638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78828" y="911280"/>
              <a:ext cx="3921320" cy="8016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288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spc="-79" dirty="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PILLARS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842407" y="2979840"/>
            <a:ext cx="1259277" cy="320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 fontAlgn="auto">
              <a:lnSpc>
                <a:spcPts val="2679"/>
              </a:lnSpc>
              <a:spcAft>
                <a:spcPts val="0"/>
              </a:spcAft>
              <a:defRPr/>
            </a:pPr>
            <a:r>
              <a:rPr lang="en-US" sz="2093" b="1" spc="-63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Reach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36779" y="2990708"/>
            <a:ext cx="2387121" cy="32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lnSpc>
                <a:spcPts val="2679"/>
              </a:lnSpc>
              <a:spcAft>
                <a:spcPts val="0"/>
              </a:spcAft>
              <a:defRPr/>
            </a:pPr>
            <a:r>
              <a:rPr lang="en-US" sz="2093" b="1" spc="-63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Learn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88649" y="4105388"/>
            <a:ext cx="1148535" cy="32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lnSpc>
                <a:spcPts val="2679"/>
              </a:lnSpc>
              <a:spcAft>
                <a:spcPts val="0"/>
              </a:spcAft>
              <a:defRPr/>
            </a:pPr>
            <a:r>
              <a:rPr lang="en-US" sz="2093" b="1" spc="-63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Engage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82350" y="4104477"/>
            <a:ext cx="779392" cy="32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lnSpc>
                <a:spcPts val="2679"/>
              </a:lnSpc>
              <a:spcAft>
                <a:spcPts val="0"/>
              </a:spcAft>
              <a:defRPr/>
            </a:pPr>
            <a:r>
              <a:rPr lang="en-US" sz="2093" b="1" spc="-63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Lead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824269" y="1356587"/>
            <a:ext cx="329582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SEA connects with a worldwide audience at every stage of life to enable life-long learning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77FDA5-3DD7-3E6F-5A33-6B458FE461AE}"/>
              </a:ext>
            </a:extLst>
          </p:cNvPr>
          <p:cNvGrpSpPr/>
          <p:nvPr/>
        </p:nvGrpSpPr>
        <p:grpSpPr>
          <a:xfrm>
            <a:off x="1675841" y="1590586"/>
            <a:ext cx="5792319" cy="2132976"/>
            <a:chOff x="3351681" y="3181171"/>
            <a:chExt cx="11584638" cy="4265952"/>
          </a:xfrm>
        </p:grpSpPr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BA23A161-7C9E-BEC1-D9C5-24342FED4445}"/>
                </a:ext>
              </a:extLst>
            </p:cNvPr>
            <p:cNvSpPr txBox="1"/>
            <p:nvPr/>
          </p:nvSpPr>
          <p:spPr>
            <a:xfrm>
              <a:off x="3351681" y="3181171"/>
              <a:ext cx="11584638" cy="4265952"/>
            </a:xfrm>
            <a:prstGeom prst="rect">
              <a:avLst/>
            </a:prstGeom>
          </p:spPr>
          <p:txBody>
            <a:bodyPr lIns="24438" tIns="24438" rIns="24438" bIns="24438" rtlCol="0" anchor="ctr"/>
            <a:lstStyle/>
            <a:p>
              <a:pPr algn="ctr" defTabSz="457200" fontAlgn="auto">
                <a:lnSpc>
                  <a:spcPts val="86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8690062F-13CD-C4E4-3062-B3C84B0618DA}"/>
                </a:ext>
              </a:extLst>
            </p:cNvPr>
            <p:cNvSpPr txBox="1"/>
            <p:nvPr/>
          </p:nvSpPr>
          <p:spPr>
            <a:xfrm>
              <a:off x="4156043" y="4179519"/>
              <a:ext cx="997591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i="1" dirty="0">
                <a:solidFill>
                  <a:srgbClr val="FFFFFF"/>
                </a:solidFill>
                <a:latin typeface="Arial Nova Bold Italics"/>
                <a:ea typeface="Arial Nova Bold Italics"/>
                <a:cs typeface="Arial Nova Bold Italics"/>
                <a:sym typeface="Arial Nova Bold Itali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2984071-4AE3-9B62-620C-AD51F1DE1C6B}"/>
              </a:ext>
            </a:extLst>
          </p:cNvPr>
          <p:cNvSpPr txBox="1"/>
          <p:nvPr/>
        </p:nvSpPr>
        <p:spPr>
          <a:xfrm>
            <a:off x="1456794" y="288903"/>
            <a:ext cx="6230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solidFill>
                  <a:prstClr val="black"/>
                </a:solidFill>
                <a:latin typeface="Arial Nova Bold Italics"/>
                <a:ea typeface="Arial Nova Bold Italics"/>
                <a:cs typeface="Arial Nova Bold Italics"/>
                <a:sym typeface="Arial Nova Bold Italics"/>
              </a:rPr>
              <a:t>Your learning partner for life…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43946" y="1059718"/>
            <a:ext cx="824334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20F7EF-7529-739D-A54C-F950E170EA29}"/>
              </a:ext>
            </a:extLst>
          </p:cNvPr>
          <p:cNvGrpSpPr/>
          <p:nvPr/>
        </p:nvGrpSpPr>
        <p:grpSpPr>
          <a:xfrm>
            <a:off x="1387080" y="1647202"/>
            <a:ext cx="6641843" cy="3319257"/>
            <a:chOff x="2734511" y="3294406"/>
            <a:chExt cx="11235969" cy="56151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7"/>
            <p:cNvSpPr/>
            <p:nvPr/>
          </p:nvSpPr>
          <p:spPr>
            <a:xfrm>
              <a:off x="9331240" y="3300322"/>
              <a:ext cx="4639240" cy="5609252"/>
            </a:xfrm>
            <a:custGeom>
              <a:avLst/>
              <a:gdLst/>
              <a:ahLst/>
              <a:cxnLst/>
              <a:rect l="l" t="t" r="r" b="b"/>
              <a:pathLst>
                <a:path w="4206939" h="5609252">
                  <a:moveTo>
                    <a:pt x="0" y="0"/>
                  </a:moveTo>
                  <a:lnTo>
                    <a:pt x="4206939" y="0"/>
                  </a:lnTo>
                  <a:lnTo>
                    <a:pt x="4206939" y="5609252"/>
                  </a:lnTo>
                  <a:lnTo>
                    <a:pt x="0" y="5609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2734511" y="3294406"/>
              <a:ext cx="6596730" cy="5615168"/>
            </a:xfrm>
            <a:custGeom>
              <a:avLst/>
              <a:gdLst/>
              <a:ahLst/>
              <a:cxnLst/>
              <a:rect l="l" t="t" r="r" b="b"/>
              <a:pathLst>
                <a:path w="6494008" h="5527731">
                  <a:moveTo>
                    <a:pt x="0" y="0"/>
                  </a:moveTo>
                  <a:lnTo>
                    <a:pt x="6494008" y="0"/>
                  </a:lnTo>
                  <a:lnTo>
                    <a:pt x="6494008" y="5527732"/>
                  </a:lnTo>
                  <a:lnTo>
                    <a:pt x="0" y="5527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3493"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4350" y="1249971"/>
            <a:ext cx="5543551" cy="20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pc="-42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Building energy literacy from the beginning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8A0058-106B-0301-DCB4-D228DAE2F6B1}"/>
              </a:ext>
            </a:extLst>
          </p:cNvPr>
          <p:cNvGrpSpPr/>
          <p:nvPr/>
        </p:nvGrpSpPr>
        <p:grpSpPr>
          <a:xfrm>
            <a:off x="4914900" y="1733550"/>
            <a:ext cx="3810000" cy="796697"/>
            <a:chOff x="921670" y="8577577"/>
            <a:chExt cx="10533229" cy="15933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3"/>
            <p:cNvGrpSpPr/>
            <p:nvPr/>
          </p:nvGrpSpPr>
          <p:grpSpPr>
            <a:xfrm>
              <a:off x="921670" y="8577577"/>
              <a:ext cx="10533229" cy="1593393"/>
              <a:chOff x="-42971" y="0"/>
              <a:chExt cx="2417354" cy="36568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2971" y="0"/>
                <a:ext cx="2374383" cy="365680"/>
              </a:xfrm>
              <a:custGeom>
                <a:avLst/>
                <a:gdLst/>
                <a:ahLst/>
                <a:cxnLst/>
                <a:rect l="l" t="t" r="r" b="b"/>
                <a:pathLst>
                  <a:path w="2374383" h="225778">
                    <a:moveTo>
                      <a:pt x="0" y="0"/>
                    </a:moveTo>
                    <a:lnTo>
                      <a:pt x="2374383" y="0"/>
                    </a:lnTo>
                    <a:lnTo>
                      <a:pt x="2374383" y="225778"/>
                    </a:lnTo>
                    <a:lnTo>
                      <a:pt x="0" y="225778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19050"/>
                <a:ext cx="2374383" cy="206728"/>
              </a:xfrm>
              <a:prstGeom prst="rect">
                <a:avLst/>
              </a:prstGeom>
            </p:spPr>
            <p:txBody>
              <a:bodyPr lIns="24438" tIns="24438" rIns="24438" bIns="24438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666621" y="8800169"/>
              <a:ext cx="8856087" cy="1077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2125"/>
                </a:lnSpc>
                <a:spcAft>
                  <a:spcPts val="0"/>
                </a:spcAft>
                <a:defRPr/>
              </a:pPr>
              <a:r>
                <a:rPr lang="en-US" sz="2000" b="1" i="1" dirty="0">
                  <a:solidFill>
                    <a:srgbClr val="FFFFFF"/>
                  </a:solidFill>
                  <a:latin typeface="Arial Nova Bold Italics"/>
                  <a:ea typeface="Arial Nova Bold Italics"/>
                  <a:cs typeface="Arial Nova Bold Italics"/>
                  <a:sym typeface="Arial Nova Bold Italics"/>
                </a:rPr>
                <a:t>This is where understanding begins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4455" y="209550"/>
            <a:ext cx="4507342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-6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SWITCH CLASSROOM</a:t>
            </a:r>
          </a:p>
          <a:p>
            <a:pPr defTabSz="457200" fontAlgn="auto">
              <a:spcAft>
                <a:spcPts val="0"/>
              </a:spcAft>
              <a:defRPr/>
            </a:pPr>
            <a:r>
              <a:rPr lang="en-US" sz="2400" b="1" spc="-3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K-12 EDUCATION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46969" y="834454"/>
            <a:ext cx="823360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02743" y="1365395"/>
            <a:ext cx="1632893" cy="1268451"/>
            <a:chOff x="0" y="0"/>
            <a:chExt cx="875582" cy="6801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Freeform 14"/>
            <p:cNvSpPr/>
            <p:nvPr/>
          </p:nvSpPr>
          <p:spPr>
            <a:xfrm>
              <a:off x="0" y="0"/>
              <a:ext cx="875582" cy="680163"/>
            </a:xfrm>
            <a:custGeom>
              <a:avLst/>
              <a:gdLst/>
              <a:ahLst/>
              <a:cxnLst/>
              <a:rect l="l" t="t" r="r" b="b"/>
              <a:pathLst>
                <a:path w="875582" h="680163">
                  <a:moveTo>
                    <a:pt x="0" y="0"/>
                  </a:moveTo>
                  <a:lnTo>
                    <a:pt x="875582" y="0"/>
                  </a:lnTo>
                  <a:lnTo>
                    <a:pt x="875582" y="680163"/>
                  </a:lnTo>
                  <a:lnTo>
                    <a:pt x="0" y="680163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9050"/>
              <a:ext cx="875582" cy="661113"/>
            </a:xfrm>
            <a:prstGeom prst="rect">
              <a:avLst/>
            </a:prstGeom>
          </p:spPr>
          <p:txBody>
            <a:bodyPr lIns="24438" tIns="24438" rIns="24438" bIns="24438" rtlCol="0" anchor="ctr"/>
            <a:lstStyle/>
            <a:p>
              <a:pPr algn="ctr" defTabSz="457200" fontAlgn="auto">
                <a:lnSpc>
                  <a:spcPts val="86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 flipV="1">
            <a:off x="579507" y="1651915"/>
            <a:ext cx="146680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584100" y="1743508"/>
            <a:ext cx="190530" cy="190530"/>
          </a:xfrm>
          <a:custGeom>
            <a:avLst/>
            <a:gdLst/>
            <a:ahLst/>
            <a:cxnLst/>
            <a:rect l="l" t="t" r="r" b="b"/>
            <a:pathLst>
              <a:path w="381059" h="381059">
                <a:moveTo>
                  <a:pt x="0" y="0"/>
                </a:moveTo>
                <a:lnTo>
                  <a:pt x="381059" y="0"/>
                </a:lnTo>
                <a:lnTo>
                  <a:pt x="381059" y="381058"/>
                </a:lnTo>
                <a:lnTo>
                  <a:pt x="0" y="3810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2197500" y="1365395"/>
            <a:ext cx="1632893" cy="1268451"/>
            <a:chOff x="0" y="0"/>
            <a:chExt cx="875582" cy="6801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5582" cy="680163"/>
            </a:xfrm>
            <a:custGeom>
              <a:avLst/>
              <a:gdLst/>
              <a:ahLst/>
              <a:cxnLst/>
              <a:rect l="l" t="t" r="r" b="b"/>
              <a:pathLst>
                <a:path w="875582" h="680163">
                  <a:moveTo>
                    <a:pt x="0" y="0"/>
                  </a:moveTo>
                  <a:lnTo>
                    <a:pt x="875582" y="0"/>
                  </a:lnTo>
                  <a:lnTo>
                    <a:pt x="875582" y="680163"/>
                  </a:lnTo>
                  <a:lnTo>
                    <a:pt x="0" y="680163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9050"/>
              <a:ext cx="875582" cy="661113"/>
            </a:xfrm>
            <a:prstGeom prst="rect">
              <a:avLst/>
            </a:prstGeom>
          </p:spPr>
          <p:txBody>
            <a:bodyPr lIns="24438" tIns="24438" rIns="24438" bIns="24438" rtlCol="0" anchor="ctr"/>
            <a:lstStyle/>
            <a:p>
              <a:pPr algn="ctr" defTabSz="457200" fontAlgn="auto">
                <a:lnSpc>
                  <a:spcPts val="86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AutoShape 21"/>
          <p:cNvSpPr/>
          <p:nvPr/>
        </p:nvSpPr>
        <p:spPr>
          <a:xfrm flipV="1">
            <a:off x="2273984" y="1651915"/>
            <a:ext cx="146680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2298682" y="1748605"/>
            <a:ext cx="190530" cy="190530"/>
          </a:xfrm>
          <a:custGeom>
            <a:avLst/>
            <a:gdLst/>
            <a:ahLst/>
            <a:cxnLst/>
            <a:rect l="l" t="t" r="r" b="b"/>
            <a:pathLst>
              <a:path w="381059" h="381059">
                <a:moveTo>
                  <a:pt x="0" y="0"/>
                </a:moveTo>
                <a:lnTo>
                  <a:pt x="381059" y="0"/>
                </a:lnTo>
                <a:lnTo>
                  <a:pt x="381059" y="381059"/>
                </a:lnTo>
                <a:lnTo>
                  <a:pt x="0" y="3810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3859240" y="1365395"/>
            <a:ext cx="1632893" cy="1268451"/>
            <a:chOff x="0" y="0"/>
            <a:chExt cx="875582" cy="6801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5582" cy="680163"/>
            </a:xfrm>
            <a:custGeom>
              <a:avLst/>
              <a:gdLst/>
              <a:ahLst/>
              <a:cxnLst/>
              <a:rect l="l" t="t" r="r" b="b"/>
              <a:pathLst>
                <a:path w="875582" h="680163">
                  <a:moveTo>
                    <a:pt x="0" y="0"/>
                  </a:moveTo>
                  <a:lnTo>
                    <a:pt x="875582" y="0"/>
                  </a:lnTo>
                  <a:lnTo>
                    <a:pt x="875582" y="680163"/>
                  </a:lnTo>
                  <a:lnTo>
                    <a:pt x="0" y="680163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9050"/>
              <a:ext cx="875582" cy="661113"/>
            </a:xfrm>
            <a:prstGeom prst="rect">
              <a:avLst/>
            </a:prstGeom>
          </p:spPr>
          <p:txBody>
            <a:bodyPr lIns="24438" tIns="24438" rIns="24438" bIns="24438" rtlCol="0" anchor="ctr"/>
            <a:lstStyle/>
            <a:p>
              <a:pPr algn="ctr" defTabSz="457200" fontAlgn="auto">
                <a:lnSpc>
                  <a:spcPts val="86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AutoShape 26"/>
          <p:cNvSpPr/>
          <p:nvPr/>
        </p:nvSpPr>
        <p:spPr>
          <a:xfrm flipV="1">
            <a:off x="3996060" y="1651915"/>
            <a:ext cx="146680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4084274" y="1748605"/>
            <a:ext cx="190530" cy="190530"/>
          </a:xfrm>
          <a:custGeom>
            <a:avLst/>
            <a:gdLst/>
            <a:ahLst/>
            <a:cxnLst/>
            <a:rect l="l" t="t" r="r" b="b"/>
            <a:pathLst>
              <a:path w="381059" h="381059">
                <a:moveTo>
                  <a:pt x="0" y="0"/>
                </a:moveTo>
                <a:lnTo>
                  <a:pt x="381058" y="0"/>
                </a:lnTo>
                <a:lnTo>
                  <a:pt x="381058" y="381059"/>
                </a:lnTo>
                <a:lnTo>
                  <a:pt x="0" y="3810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5981700" y="895350"/>
            <a:ext cx="3100015" cy="2325011"/>
          </a:xfrm>
          <a:custGeom>
            <a:avLst/>
            <a:gdLst/>
            <a:ahLst/>
            <a:cxnLst/>
            <a:rect l="l" t="t" r="r" b="b"/>
            <a:pathLst>
              <a:path w="6200029" h="4650022">
                <a:moveTo>
                  <a:pt x="0" y="0"/>
                </a:moveTo>
                <a:lnTo>
                  <a:pt x="6200029" y="0"/>
                </a:lnTo>
                <a:lnTo>
                  <a:pt x="6200029" y="4650022"/>
                </a:lnTo>
                <a:lnTo>
                  <a:pt x="0" y="4650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5981700" y="3220361"/>
            <a:ext cx="3100015" cy="1891461"/>
          </a:xfrm>
          <a:custGeom>
            <a:avLst/>
            <a:gdLst/>
            <a:ahLst/>
            <a:cxnLst/>
            <a:rect l="l" t="t" r="r" b="b"/>
            <a:pathLst>
              <a:path w="6200029" h="3782921">
                <a:moveTo>
                  <a:pt x="0" y="0"/>
                </a:moveTo>
                <a:lnTo>
                  <a:pt x="6200029" y="0"/>
                </a:lnTo>
                <a:lnTo>
                  <a:pt x="6200029" y="3782922"/>
                </a:lnTo>
                <a:lnTo>
                  <a:pt x="0" y="3782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921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181453" y="1449359"/>
            <a:ext cx="1604155" cy="16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lnSpc>
                <a:spcPts val="1364"/>
              </a:lnSpc>
              <a:spcAft>
                <a:spcPts val="0"/>
              </a:spcAft>
              <a:defRPr/>
            </a:pPr>
            <a:r>
              <a:rPr lang="en-US" sz="1137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Teach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83778" y="283485"/>
            <a:ext cx="612053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en-US" sz="3200" b="1" spc="-61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SWITCH CLASSROOM 2025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CE2DE69-824B-F1C2-29D8-53F473A471D6}"/>
              </a:ext>
            </a:extLst>
          </p:cNvPr>
          <p:cNvGrpSpPr/>
          <p:nvPr/>
        </p:nvGrpSpPr>
        <p:grpSpPr>
          <a:xfrm>
            <a:off x="546969" y="4051600"/>
            <a:ext cx="5060143" cy="872500"/>
            <a:chOff x="1093938" y="8103199"/>
            <a:chExt cx="10120286" cy="1744999"/>
          </a:xfrm>
        </p:grpSpPr>
        <p:grpSp>
          <p:nvGrpSpPr>
            <p:cNvPr id="3" name="Group 3"/>
            <p:cNvGrpSpPr/>
            <p:nvPr/>
          </p:nvGrpSpPr>
          <p:grpSpPr>
            <a:xfrm>
              <a:off x="4045488" y="8103199"/>
              <a:ext cx="3184125" cy="1744999"/>
              <a:chOff x="0" y="0"/>
              <a:chExt cx="871826" cy="47778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71826" cy="477788"/>
              </a:xfrm>
              <a:custGeom>
                <a:avLst/>
                <a:gdLst/>
                <a:ahLst/>
                <a:cxnLst/>
                <a:rect l="l" t="t" r="r" b="b"/>
                <a:pathLst>
                  <a:path w="871826" h="477788">
                    <a:moveTo>
                      <a:pt x="0" y="0"/>
                    </a:moveTo>
                    <a:lnTo>
                      <a:pt x="871826" y="0"/>
                    </a:lnTo>
                    <a:lnTo>
                      <a:pt x="871826" y="477788"/>
                    </a:lnTo>
                    <a:lnTo>
                      <a:pt x="0" y="477788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19050"/>
                <a:ext cx="871826" cy="458738"/>
              </a:xfrm>
              <a:prstGeom prst="rect">
                <a:avLst/>
              </a:prstGeom>
            </p:spPr>
            <p:txBody>
              <a:bodyPr lIns="24438" tIns="24438" rIns="24438" bIns="24438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AutoShape 6"/>
            <p:cNvSpPr/>
            <p:nvPr/>
          </p:nvSpPr>
          <p:spPr>
            <a:xfrm flipV="1">
              <a:off x="4296255" y="8410103"/>
              <a:ext cx="2872576" cy="0"/>
            </a:xfrm>
            <a:prstGeom prst="line">
              <a:avLst/>
            </a:prstGeom>
            <a:ln w="952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4346158" y="8717915"/>
              <a:ext cx="373131" cy="373131"/>
            </a:xfrm>
            <a:custGeom>
              <a:avLst/>
              <a:gdLst/>
              <a:ahLst/>
              <a:cxnLst/>
              <a:rect l="l" t="t" r="r" b="b"/>
              <a:pathLst>
                <a:path w="373131" h="373131">
                  <a:moveTo>
                    <a:pt x="0" y="0"/>
                  </a:moveTo>
                  <a:lnTo>
                    <a:pt x="373131" y="0"/>
                  </a:lnTo>
                  <a:lnTo>
                    <a:pt x="373131" y="373131"/>
                  </a:lnTo>
                  <a:lnTo>
                    <a:pt x="0" y="373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7481495" y="8119901"/>
              <a:ext cx="3153649" cy="1728297"/>
              <a:chOff x="0" y="0"/>
              <a:chExt cx="871826" cy="47778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71826" cy="477788"/>
              </a:xfrm>
              <a:custGeom>
                <a:avLst/>
                <a:gdLst/>
                <a:ahLst/>
                <a:cxnLst/>
                <a:rect l="l" t="t" r="r" b="b"/>
                <a:pathLst>
                  <a:path w="871826" h="477788">
                    <a:moveTo>
                      <a:pt x="0" y="0"/>
                    </a:moveTo>
                    <a:lnTo>
                      <a:pt x="871826" y="0"/>
                    </a:lnTo>
                    <a:lnTo>
                      <a:pt x="871826" y="477788"/>
                    </a:lnTo>
                    <a:lnTo>
                      <a:pt x="0" y="477788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19050"/>
                <a:ext cx="871826" cy="458738"/>
              </a:xfrm>
              <a:prstGeom prst="rect">
                <a:avLst/>
              </a:prstGeom>
            </p:spPr>
            <p:txBody>
              <a:bodyPr lIns="24438" tIns="24438" rIns="24438" bIns="24438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AutoShape 11"/>
            <p:cNvSpPr/>
            <p:nvPr/>
          </p:nvSpPr>
          <p:spPr>
            <a:xfrm flipV="1">
              <a:off x="7729862" y="8423868"/>
              <a:ext cx="2845082" cy="0"/>
            </a:xfrm>
            <a:prstGeom prst="line">
              <a:avLst/>
            </a:prstGeom>
            <a:ln w="952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7779287" y="8728733"/>
              <a:ext cx="369559" cy="369559"/>
            </a:xfrm>
            <a:custGeom>
              <a:avLst/>
              <a:gdLst/>
              <a:ahLst/>
              <a:cxnLst/>
              <a:rect l="l" t="t" r="r" b="b"/>
              <a:pathLst>
                <a:path w="369559" h="369559">
                  <a:moveTo>
                    <a:pt x="0" y="0"/>
                  </a:moveTo>
                  <a:lnTo>
                    <a:pt x="369560" y="0"/>
                  </a:lnTo>
                  <a:lnTo>
                    <a:pt x="369560" y="369560"/>
                  </a:lnTo>
                  <a:lnTo>
                    <a:pt x="0" y="369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4863532" y="8551379"/>
              <a:ext cx="2409482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2094"/>
                </a:lnSpc>
                <a:spcAft>
                  <a:spcPts val="0"/>
                </a:spcAft>
                <a:defRPr/>
              </a:pPr>
              <a:r>
                <a:rPr lang="en-US" sz="2094" spc="-105" dirty="0">
                  <a:solidFill>
                    <a:srgbClr val="FFFFFF"/>
                  </a:solidFill>
                  <a:latin typeface="Agrandir"/>
                  <a:ea typeface="Agrandir"/>
                  <a:cs typeface="Agrandir"/>
                  <a:sym typeface="Agrandir"/>
                </a:rPr>
                <a:t>29 K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3814640" y="9262502"/>
              <a:ext cx="368437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 fontAlgn="auto"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Arial Nova"/>
                  <a:ea typeface="Arial Nova"/>
                  <a:cs typeface="Arial Nova"/>
                  <a:sym typeface="Arial Nova"/>
                </a:rPr>
                <a:t>Educators Resourced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8296582" y="8560217"/>
              <a:ext cx="2386420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2074"/>
                </a:lnSpc>
                <a:spcAft>
                  <a:spcPts val="0"/>
                </a:spcAft>
                <a:defRPr/>
              </a:pPr>
              <a:r>
                <a:rPr lang="en-US" sz="2074" spc="-17" dirty="0">
                  <a:solidFill>
                    <a:srgbClr val="FFFFFF"/>
                  </a:solidFill>
                  <a:latin typeface="Agrandir"/>
                  <a:ea typeface="Agrandir"/>
                  <a:cs typeface="Agrandir"/>
                  <a:sym typeface="Agrandir"/>
                </a:rPr>
                <a:t>1 : 100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765358" y="9262502"/>
              <a:ext cx="3448866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fontAlgn="auto"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Arial Nova"/>
                  <a:ea typeface="Arial Nova"/>
                  <a:cs typeface="Arial Nova"/>
                  <a:sym typeface="Arial Nova"/>
                </a:rPr>
                <a:t>Teacher/Student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093938" y="8291265"/>
              <a:ext cx="2808676" cy="1436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-42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Adopted by educators. Reaching millions of students.</a:t>
              </a: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546969" y="1076803"/>
            <a:ext cx="4897310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17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99" b="1" spc="-54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Our Method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34934" y="1724458"/>
            <a:ext cx="123033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2139"/>
              </a:lnSpc>
              <a:spcAft>
                <a:spcPts val="0"/>
              </a:spcAft>
              <a:defRPr/>
            </a:pPr>
            <a:r>
              <a:rPr lang="en-US" sz="2139" spc="-107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267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85800" y="2054195"/>
            <a:ext cx="123033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Lesson Activities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28224" y="1449359"/>
            <a:ext cx="1569370" cy="16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lnSpc>
                <a:spcPts val="1364"/>
              </a:lnSpc>
              <a:spcAft>
                <a:spcPts val="0"/>
              </a:spcAft>
              <a:defRPr/>
            </a:pPr>
            <a:r>
              <a:rPr lang="en-US" sz="1137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Publish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563648" y="1724458"/>
            <a:ext cx="123033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2139"/>
              </a:lnSpc>
              <a:spcAft>
                <a:spcPts val="0"/>
              </a:spcAft>
              <a:defRPr/>
            </a:pPr>
            <a:r>
              <a:rPr lang="en-US" sz="2139" spc="-107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24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324100" y="2054195"/>
            <a:ext cx="143067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Webinars and Workshops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333916" y="1697151"/>
            <a:ext cx="110147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2139"/>
              </a:lnSpc>
              <a:spcAft>
                <a:spcPts val="0"/>
              </a:spcAft>
              <a:defRPr/>
            </a:pPr>
            <a:r>
              <a:rPr lang="en-US" sz="2139" spc="-107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54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152900" y="2054195"/>
            <a:ext cx="103017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Resources Developed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858799" y="1419765"/>
            <a:ext cx="1604066" cy="16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fontAlgn="auto">
              <a:lnSpc>
                <a:spcPts val="1364"/>
              </a:lnSpc>
              <a:spcAft>
                <a:spcPts val="0"/>
              </a:spcAft>
              <a:defRPr/>
            </a:pPr>
            <a:r>
              <a:rPr lang="en-US" sz="1137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Support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4CD2499-BB08-FFDB-5681-022DAC52B35E}"/>
              </a:ext>
            </a:extLst>
          </p:cNvPr>
          <p:cNvGrpSpPr/>
          <p:nvPr/>
        </p:nvGrpSpPr>
        <p:grpSpPr>
          <a:xfrm>
            <a:off x="493444" y="2844664"/>
            <a:ext cx="5411146" cy="970510"/>
            <a:chOff x="986887" y="5689327"/>
            <a:chExt cx="10822292" cy="1941020"/>
          </a:xfrm>
        </p:grpSpPr>
        <p:grpSp>
          <p:nvGrpSpPr>
            <p:cNvPr id="29" name="Group 29"/>
            <p:cNvGrpSpPr/>
            <p:nvPr/>
          </p:nvGrpSpPr>
          <p:grpSpPr>
            <a:xfrm>
              <a:off x="986887" y="6387403"/>
              <a:ext cx="3353684" cy="1239980"/>
              <a:chOff x="0" y="0"/>
              <a:chExt cx="812800" cy="30052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30052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00522">
                    <a:moveTo>
                      <a:pt x="0" y="0"/>
                    </a:moveTo>
                    <a:lnTo>
                      <a:pt x="609600" y="0"/>
                    </a:lnTo>
                    <a:lnTo>
                      <a:pt x="812800" y="150261"/>
                    </a:lnTo>
                    <a:lnTo>
                      <a:pt x="609600" y="300522"/>
                    </a:lnTo>
                    <a:lnTo>
                      <a:pt x="0" y="300522"/>
                    </a:lnTo>
                    <a:lnTo>
                      <a:pt x="203200" y="1502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77800" y="0"/>
                <a:ext cx="558800" cy="300522"/>
              </a:xfrm>
              <a:prstGeom prst="rect">
                <a:avLst/>
              </a:prstGeom>
            </p:spPr>
            <p:txBody>
              <a:bodyPr lIns="25978" tIns="25978" rIns="25978" bIns="25978" rtlCol="0" anchor="ctr"/>
              <a:lstStyle/>
              <a:p>
                <a:pPr algn="ctr" defTabSz="457200" fontAlgn="auto">
                  <a:lnSpc>
                    <a:spcPts val="69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3696279" y="6390367"/>
              <a:ext cx="4022200" cy="1239980"/>
              <a:chOff x="0" y="0"/>
              <a:chExt cx="974822" cy="30052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974822" cy="300522"/>
              </a:xfrm>
              <a:custGeom>
                <a:avLst/>
                <a:gdLst/>
                <a:ahLst/>
                <a:cxnLst/>
                <a:rect l="l" t="t" r="r" b="b"/>
                <a:pathLst>
                  <a:path w="974822" h="300522">
                    <a:moveTo>
                      <a:pt x="0" y="0"/>
                    </a:moveTo>
                    <a:lnTo>
                      <a:pt x="771622" y="0"/>
                    </a:lnTo>
                    <a:lnTo>
                      <a:pt x="974822" y="150261"/>
                    </a:lnTo>
                    <a:lnTo>
                      <a:pt x="771622" y="300522"/>
                    </a:lnTo>
                    <a:lnTo>
                      <a:pt x="0" y="300522"/>
                    </a:lnTo>
                    <a:lnTo>
                      <a:pt x="203200" y="1502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869D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177800" y="0"/>
                <a:ext cx="720822" cy="300522"/>
              </a:xfrm>
              <a:prstGeom prst="rect">
                <a:avLst/>
              </a:prstGeom>
            </p:spPr>
            <p:txBody>
              <a:bodyPr lIns="25978" tIns="25978" rIns="25978" bIns="25978" rtlCol="0" anchor="ctr"/>
              <a:lstStyle/>
              <a:p>
                <a:pPr algn="ctr" defTabSz="457200" fontAlgn="auto">
                  <a:lnSpc>
                    <a:spcPts val="69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7088086" y="6387403"/>
              <a:ext cx="3779699" cy="1239980"/>
              <a:chOff x="0" y="0"/>
              <a:chExt cx="916049" cy="30052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916049" cy="300522"/>
              </a:xfrm>
              <a:custGeom>
                <a:avLst/>
                <a:gdLst/>
                <a:ahLst/>
                <a:cxnLst/>
                <a:rect l="l" t="t" r="r" b="b"/>
                <a:pathLst>
                  <a:path w="916049" h="300522">
                    <a:moveTo>
                      <a:pt x="0" y="0"/>
                    </a:moveTo>
                    <a:lnTo>
                      <a:pt x="712849" y="0"/>
                    </a:lnTo>
                    <a:lnTo>
                      <a:pt x="916049" y="150261"/>
                    </a:lnTo>
                    <a:lnTo>
                      <a:pt x="712849" y="300522"/>
                    </a:lnTo>
                    <a:lnTo>
                      <a:pt x="0" y="300522"/>
                    </a:lnTo>
                    <a:lnTo>
                      <a:pt x="203200" y="1502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177800" y="0"/>
                <a:ext cx="662049" cy="300522"/>
              </a:xfrm>
              <a:prstGeom prst="rect">
                <a:avLst/>
              </a:prstGeom>
            </p:spPr>
            <p:txBody>
              <a:bodyPr lIns="25978" tIns="25978" rIns="25978" bIns="25978" rtlCol="0" anchor="ctr"/>
              <a:lstStyle/>
              <a:p>
                <a:pPr algn="ctr" defTabSz="457200" fontAlgn="auto">
                  <a:lnSpc>
                    <a:spcPts val="69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9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1093939" y="5689327"/>
              <a:ext cx="10715240" cy="461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spc="-54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How Our Resources Reach Classrooms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152613" y="6660665"/>
              <a:ext cx="3433758" cy="52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2182"/>
                </a:lnSpc>
                <a:spcAft>
                  <a:spcPts val="0"/>
                </a:spcAft>
                <a:defRPr/>
              </a:pPr>
              <a:r>
                <a:rPr lang="en-US" sz="1818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Content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4210297" y="6663629"/>
              <a:ext cx="3433758" cy="52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2182"/>
                </a:lnSpc>
                <a:spcAft>
                  <a:spcPts val="0"/>
                </a:spcAft>
                <a:defRPr/>
              </a:pPr>
              <a:r>
                <a:rPr lang="en-US" sz="1818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Confidence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7434027" y="6719167"/>
              <a:ext cx="3433758" cy="52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 fontAlgn="auto">
                <a:lnSpc>
                  <a:spcPts val="2182"/>
                </a:lnSpc>
                <a:spcAft>
                  <a:spcPts val="0"/>
                </a:spcAft>
                <a:defRPr/>
              </a:pPr>
              <a:r>
                <a:rPr lang="en-US" sz="1818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Adoption</a:t>
              </a:r>
            </a:p>
          </p:txBody>
        </p:sp>
      </p:grpSp>
      <p:sp>
        <p:nvSpPr>
          <p:cNvPr id="45" name="TextBox 11">
            <a:extLst>
              <a:ext uri="{FF2B5EF4-FFF2-40B4-BE49-F238E27FC236}">
                <a16:creationId xmlns:a16="http://schemas.microsoft.com/office/drawing/2014/main" id="{41B51981-B4D8-0EA9-92EA-32093C045356}"/>
              </a:ext>
            </a:extLst>
          </p:cNvPr>
          <p:cNvSpPr txBox="1"/>
          <p:nvPr/>
        </p:nvSpPr>
        <p:spPr>
          <a:xfrm>
            <a:off x="968070" y="2258602"/>
            <a:ext cx="7207861" cy="1608548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defTabSz="4572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/>
                </a:solidFill>
                <a:latin typeface="Calibri"/>
              </a:defRPr>
            </a:lvl1pPr>
          </a:lstStyle>
          <a:p>
            <a:pPr algn="ctr"/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grandir Bold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grandir Bold"/>
              </a:rPr>
              <a:t>Online, Supplemental, Free</a:t>
            </a:r>
          </a:p>
          <a:p>
            <a:pPr algn="ctr"/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grandir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350" y="1164763"/>
            <a:ext cx="2916257" cy="1794267"/>
          </a:xfrm>
          <a:custGeom>
            <a:avLst/>
            <a:gdLst/>
            <a:ahLst/>
            <a:cxnLst/>
            <a:rect l="l" t="t" r="r" b="b"/>
            <a:pathLst>
              <a:path w="5832513" h="3588534">
                <a:moveTo>
                  <a:pt x="0" y="0"/>
                </a:moveTo>
                <a:lnTo>
                  <a:pt x="5832513" y="0"/>
                </a:lnTo>
                <a:lnTo>
                  <a:pt x="5832513" y="3588535"/>
                </a:lnTo>
                <a:lnTo>
                  <a:pt x="0" y="358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49" t="-153" r="-2004" b="-35341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430607" y="1164763"/>
            <a:ext cx="2081229" cy="1794267"/>
            <a:chOff x="0" y="0"/>
            <a:chExt cx="5549942" cy="47847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6555" r="6555"/>
            <a:stretch>
              <a:fillRect/>
            </a:stretch>
          </p:blipFill>
          <p:spPr>
            <a:xfrm>
              <a:off x="0" y="0"/>
              <a:ext cx="5549942" cy="4784712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514981" y="2760306"/>
            <a:ext cx="2915626" cy="1486551"/>
          </a:xfrm>
          <a:custGeom>
            <a:avLst/>
            <a:gdLst/>
            <a:ahLst/>
            <a:cxnLst/>
            <a:rect l="l" t="t" r="r" b="b"/>
            <a:pathLst>
              <a:path w="5831251" h="2973101">
                <a:moveTo>
                  <a:pt x="0" y="0"/>
                </a:moveTo>
                <a:lnTo>
                  <a:pt x="5831251" y="0"/>
                </a:lnTo>
                <a:lnTo>
                  <a:pt x="5831251" y="2973101"/>
                </a:lnTo>
                <a:lnTo>
                  <a:pt x="0" y="2973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0755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430607" y="2751208"/>
            <a:ext cx="2081229" cy="1495649"/>
          </a:xfrm>
          <a:custGeom>
            <a:avLst/>
            <a:gdLst/>
            <a:ahLst/>
            <a:cxnLst/>
            <a:rect l="l" t="t" r="r" b="b"/>
            <a:pathLst>
              <a:path w="4162457" h="2774971">
                <a:moveTo>
                  <a:pt x="0" y="0"/>
                </a:moveTo>
                <a:lnTo>
                  <a:pt x="4162457" y="0"/>
                </a:lnTo>
                <a:lnTo>
                  <a:pt x="4162457" y="2774971"/>
                </a:lnTo>
                <a:lnTo>
                  <a:pt x="0" y="27749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820918" y="1581150"/>
            <a:ext cx="3246882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Switch Campus brings global students together to tackle real energy challenges.</a:t>
            </a:r>
          </a:p>
          <a:p>
            <a:pPr defTabSz="457200" fontAlgn="auto">
              <a:spcAft>
                <a:spcPts val="0"/>
              </a:spcAft>
              <a:defRPr/>
            </a:pPr>
            <a:endParaRPr lang="en-US" sz="1800" b="1" dirty="0">
              <a:solidFill>
                <a:srgbClr val="000000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defTabSz="457200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A competition grows into a global network of students, educators, and industry professionals.</a:t>
            </a:r>
          </a:p>
          <a:p>
            <a:pPr defTabSz="457200" fontAlgn="auto">
              <a:spcAft>
                <a:spcPts val="0"/>
              </a:spcAft>
              <a:defRPr/>
            </a:pPr>
            <a:endParaRPr lang="en-US" sz="1800" b="1" dirty="0">
              <a:solidFill>
                <a:srgbClr val="000000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defTabSz="457200" fontAlgn="auto"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Arial Nova"/>
                <a:ea typeface="Arial Nova"/>
                <a:cs typeface="Arial Nova"/>
                <a:sym typeface="Arial Nova"/>
              </a:rPr>
              <a:t>Where future leaders emerge.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20918" y="1193338"/>
            <a:ext cx="3094482" cy="206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u="sng" spc="-48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From Textbooks to Real-World</a:t>
            </a:r>
          </a:p>
        </p:txBody>
      </p:sp>
      <p:sp>
        <p:nvSpPr>
          <p:cNvPr id="14" name="AutoShape 14"/>
          <p:cNvSpPr/>
          <p:nvPr/>
        </p:nvSpPr>
        <p:spPr>
          <a:xfrm>
            <a:off x="543946" y="1059718"/>
            <a:ext cx="824334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43946" y="197944"/>
            <a:ext cx="4507342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-60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SWITCH CAMPUS</a:t>
            </a:r>
          </a:p>
          <a:p>
            <a:pPr defTabSz="457200" fontAlgn="auto">
              <a:spcAft>
                <a:spcPts val="0"/>
              </a:spcAft>
              <a:defRPr/>
            </a:pPr>
            <a:r>
              <a:rPr lang="en-US" sz="2400" b="1" spc="-39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HIGHER EDUCATION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4AD425-5B4E-3D60-4C38-5CC582CE845C}"/>
              </a:ext>
            </a:extLst>
          </p:cNvPr>
          <p:cNvGrpSpPr/>
          <p:nvPr/>
        </p:nvGrpSpPr>
        <p:grpSpPr>
          <a:xfrm>
            <a:off x="488915" y="4329194"/>
            <a:ext cx="4997485" cy="490457"/>
            <a:chOff x="1028700" y="8277387"/>
            <a:chExt cx="9994970" cy="980913"/>
          </a:xfrm>
        </p:grpSpPr>
        <p:grpSp>
          <p:nvGrpSpPr>
            <p:cNvPr id="18" name="Group 6"/>
            <p:cNvGrpSpPr/>
            <p:nvPr/>
          </p:nvGrpSpPr>
          <p:grpSpPr>
            <a:xfrm>
              <a:off x="1028700" y="8277387"/>
              <a:ext cx="9994970" cy="980913"/>
              <a:chOff x="0" y="0"/>
              <a:chExt cx="2300558" cy="22577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Freeform 7"/>
              <p:cNvSpPr/>
              <p:nvPr/>
            </p:nvSpPr>
            <p:spPr>
              <a:xfrm>
                <a:off x="0" y="0"/>
                <a:ext cx="2300558" cy="225778"/>
              </a:xfrm>
              <a:custGeom>
                <a:avLst/>
                <a:gdLst/>
                <a:ahLst/>
                <a:cxnLst/>
                <a:rect l="l" t="t" r="r" b="b"/>
                <a:pathLst>
                  <a:path w="2300558" h="225778">
                    <a:moveTo>
                      <a:pt x="0" y="0"/>
                    </a:moveTo>
                    <a:lnTo>
                      <a:pt x="2300558" y="0"/>
                    </a:lnTo>
                    <a:lnTo>
                      <a:pt x="2300558" y="225778"/>
                    </a:lnTo>
                    <a:lnTo>
                      <a:pt x="0" y="225778"/>
                    </a:lnTo>
                    <a:close/>
                  </a:path>
                </a:pathLst>
              </a:custGeom>
              <a:solidFill>
                <a:srgbClr val="002060"/>
              </a:solidFill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TextBox 8"/>
              <p:cNvSpPr txBox="1"/>
              <p:nvPr/>
            </p:nvSpPr>
            <p:spPr>
              <a:xfrm>
                <a:off x="0" y="38100"/>
                <a:ext cx="2300558" cy="187678"/>
              </a:xfrm>
              <a:prstGeom prst="rect">
                <a:avLst/>
              </a:prstGeom>
            </p:spPr>
            <p:txBody>
              <a:bodyPr lIns="27747" tIns="27747" rIns="27747" bIns="27747" rtlCol="0" anchor="ctr"/>
              <a:lstStyle/>
              <a:p>
                <a:pPr algn="ctr" defTabSz="457200" fontAlgn="auto">
                  <a:lnSpc>
                    <a:spcPts val="98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Freeform 9"/>
            <p:cNvSpPr/>
            <p:nvPr/>
          </p:nvSpPr>
          <p:spPr>
            <a:xfrm>
              <a:off x="1451841" y="8493713"/>
              <a:ext cx="443863" cy="443863"/>
            </a:xfrm>
            <a:custGeom>
              <a:avLst/>
              <a:gdLst/>
              <a:ahLst/>
              <a:cxnLst/>
              <a:rect l="l" t="t" r="r" b="b"/>
              <a:pathLst>
                <a:path w="443863" h="443863">
                  <a:moveTo>
                    <a:pt x="0" y="0"/>
                  </a:moveTo>
                  <a:lnTo>
                    <a:pt x="443863" y="0"/>
                  </a:lnTo>
                  <a:lnTo>
                    <a:pt x="443863" y="443863"/>
                  </a:lnTo>
                  <a:lnTo>
                    <a:pt x="0" y="443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3"/>
            <p:cNvSpPr txBox="1"/>
            <p:nvPr/>
          </p:nvSpPr>
          <p:spPr>
            <a:xfrm>
              <a:off x="2204862" y="8496301"/>
              <a:ext cx="7918732" cy="5386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fontAlgn="auto">
                <a:lnSpc>
                  <a:spcPts val="2118"/>
                </a:lnSpc>
                <a:spcAft>
                  <a:spcPts val="0"/>
                </a:spcAft>
                <a:defRPr/>
              </a:pPr>
              <a:r>
                <a:rPr lang="en-US" sz="1800" b="1" i="1" dirty="0">
                  <a:solidFill>
                    <a:srgbClr val="FFFFFF"/>
                  </a:solidFill>
                  <a:latin typeface="Arial Nova Bold Italics"/>
                  <a:ea typeface="Arial Nova Bold Italics"/>
                  <a:cs typeface="Arial Nova Bold Italics"/>
                  <a:sym typeface="Arial Nova Bold Italics"/>
                </a:rPr>
                <a:t>This is where knowledge is applied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14350" y="770568"/>
            <a:ext cx="81153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924301" y="1407417"/>
            <a:ext cx="4872911" cy="77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00" indent="-22860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800" b="1" spc="-3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Industry experts actively engaged</a:t>
            </a:r>
          </a:p>
          <a:p>
            <a:pPr marL="228600" indent="-228600" defTabSz="457200" fontAlgn="auto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800" b="1" spc="-39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172 volunteers supporting students globally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1B1662-D231-8891-65DF-B08D87B3FA5D}"/>
              </a:ext>
            </a:extLst>
          </p:cNvPr>
          <p:cNvGrpSpPr/>
          <p:nvPr/>
        </p:nvGrpSpPr>
        <p:grpSpPr>
          <a:xfrm>
            <a:off x="538177" y="1623558"/>
            <a:ext cx="3424223" cy="3043693"/>
            <a:chOff x="1076354" y="2703503"/>
            <a:chExt cx="6848446" cy="6087385"/>
          </a:xfrm>
        </p:grpSpPr>
        <p:sp>
          <p:nvSpPr>
            <p:cNvPr id="3" name="AutoShape 3"/>
            <p:cNvSpPr/>
            <p:nvPr/>
          </p:nvSpPr>
          <p:spPr>
            <a:xfrm flipV="1">
              <a:off x="1076354" y="3471463"/>
              <a:ext cx="586113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AutoShape 4"/>
            <p:cNvSpPr/>
            <p:nvPr/>
          </p:nvSpPr>
          <p:spPr>
            <a:xfrm flipV="1">
              <a:off x="1076354" y="4515731"/>
              <a:ext cx="586113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1076354" y="5559999"/>
              <a:ext cx="586113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1076354" y="2828566"/>
              <a:ext cx="376839" cy="376839"/>
            </a:xfrm>
            <a:custGeom>
              <a:avLst/>
              <a:gdLst/>
              <a:ahLst/>
              <a:cxnLst/>
              <a:rect l="l" t="t" r="r" b="b"/>
              <a:pathLst>
                <a:path w="376839" h="376839">
                  <a:moveTo>
                    <a:pt x="0" y="0"/>
                  </a:moveTo>
                  <a:lnTo>
                    <a:pt x="376839" y="0"/>
                  </a:lnTo>
                  <a:lnTo>
                    <a:pt x="376839" y="376839"/>
                  </a:lnTo>
                  <a:lnTo>
                    <a:pt x="0" y="37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76354" y="3872834"/>
              <a:ext cx="376839" cy="376839"/>
            </a:xfrm>
            <a:custGeom>
              <a:avLst/>
              <a:gdLst/>
              <a:ahLst/>
              <a:cxnLst/>
              <a:rect l="l" t="t" r="r" b="b"/>
              <a:pathLst>
                <a:path w="376839" h="376839">
                  <a:moveTo>
                    <a:pt x="0" y="0"/>
                  </a:moveTo>
                  <a:lnTo>
                    <a:pt x="376839" y="0"/>
                  </a:lnTo>
                  <a:lnTo>
                    <a:pt x="376839" y="376839"/>
                  </a:lnTo>
                  <a:lnTo>
                    <a:pt x="0" y="37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076354" y="4917101"/>
              <a:ext cx="376839" cy="376839"/>
            </a:xfrm>
            <a:custGeom>
              <a:avLst/>
              <a:gdLst/>
              <a:ahLst/>
              <a:cxnLst/>
              <a:rect l="l" t="t" r="r" b="b"/>
              <a:pathLst>
                <a:path w="376839" h="376839">
                  <a:moveTo>
                    <a:pt x="0" y="0"/>
                  </a:moveTo>
                  <a:lnTo>
                    <a:pt x="376839" y="0"/>
                  </a:lnTo>
                  <a:lnTo>
                    <a:pt x="376839" y="376839"/>
                  </a:lnTo>
                  <a:lnTo>
                    <a:pt x="0" y="37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 flipV="1">
              <a:off x="1076354" y="6702353"/>
              <a:ext cx="586113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flipV="1">
              <a:off x="1076354" y="7746620"/>
              <a:ext cx="586113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AutoShape 11"/>
            <p:cNvSpPr/>
            <p:nvPr/>
          </p:nvSpPr>
          <p:spPr>
            <a:xfrm flipV="1">
              <a:off x="1076354" y="8790888"/>
              <a:ext cx="586113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76354" y="6059456"/>
              <a:ext cx="376839" cy="376839"/>
            </a:xfrm>
            <a:custGeom>
              <a:avLst/>
              <a:gdLst/>
              <a:ahLst/>
              <a:cxnLst/>
              <a:rect l="l" t="t" r="r" b="b"/>
              <a:pathLst>
                <a:path w="376839" h="376839">
                  <a:moveTo>
                    <a:pt x="0" y="0"/>
                  </a:moveTo>
                  <a:lnTo>
                    <a:pt x="376839" y="0"/>
                  </a:lnTo>
                  <a:lnTo>
                    <a:pt x="376839" y="376839"/>
                  </a:lnTo>
                  <a:lnTo>
                    <a:pt x="0" y="37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076354" y="7103723"/>
              <a:ext cx="376839" cy="376839"/>
            </a:xfrm>
            <a:custGeom>
              <a:avLst/>
              <a:gdLst/>
              <a:ahLst/>
              <a:cxnLst/>
              <a:rect l="l" t="t" r="r" b="b"/>
              <a:pathLst>
                <a:path w="376839" h="376839">
                  <a:moveTo>
                    <a:pt x="0" y="0"/>
                  </a:moveTo>
                  <a:lnTo>
                    <a:pt x="376839" y="0"/>
                  </a:lnTo>
                  <a:lnTo>
                    <a:pt x="376839" y="376839"/>
                  </a:lnTo>
                  <a:lnTo>
                    <a:pt x="0" y="37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1076354" y="8147991"/>
              <a:ext cx="376839" cy="376839"/>
            </a:xfrm>
            <a:custGeom>
              <a:avLst/>
              <a:gdLst/>
              <a:ahLst/>
              <a:cxnLst/>
              <a:rect l="l" t="t" r="r" b="b"/>
              <a:pathLst>
                <a:path w="376839" h="376839">
                  <a:moveTo>
                    <a:pt x="0" y="0"/>
                  </a:moveTo>
                  <a:lnTo>
                    <a:pt x="376839" y="0"/>
                  </a:lnTo>
                  <a:lnTo>
                    <a:pt x="376839" y="376839"/>
                  </a:lnTo>
                  <a:lnTo>
                    <a:pt x="0" y="376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163956" y="2703503"/>
              <a:ext cx="2760844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894"/>
                </a:lnSpc>
                <a:spcAft>
                  <a:spcPts val="0"/>
                </a:spcAft>
                <a:defRPr/>
              </a:pPr>
              <a:r>
                <a:rPr lang="en-US" sz="2000" b="1" spc="-95" dirty="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989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163956" y="3747771"/>
              <a:ext cx="2760844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894"/>
                </a:lnSpc>
                <a:spcAft>
                  <a:spcPts val="0"/>
                </a:spcAft>
                <a:defRPr/>
              </a:pPr>
              <a:r>
                <a:rPr lang="en-US" sz="2000" b="1" spc="-95" dirty="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295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163956" y="4792039"/>
              <a:ext cx="2760844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894"/>
                </a:lnSpc>
                <a:spcAft>
                  <a:spcPts val="0"/>
                </a:spcAft>
                <a:defRPr/>
              </a:pPr>
              <a:r>
                <a:rPr lang="en-US" sz="2000" b="1" spc="-95" dirty="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75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29438" y="2836653"/>
              <a:ext cx="2377486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470"/>
                </a:lnSpc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Students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29438" y="3880921"/>
              <a:ext cx="2377486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470"/>
                </a:lnSpc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Arial Nova"/>
                  <a:ea typeface="Arial Nova"/>
                  <a:cs typeface="Arial Nova"/>
                  <a:sym typeface="Arial Nova"/>
                </a:rPr>
                <a:t>Teams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29438" y="4925189"/>
              <a:ext cx="2377486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470"/>
                </a:lnSpc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Arial Nova"/>
                  <a:ea typeface="Arial Nova"/>
                  <a:cs typeface="Arial Nova"/>
                  <a:sym typeface="Arial Nova"/>
                </a:rPr>
                <a:t>Universities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5163956" y="5934392"/>
              <a:ext cx="2760844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894"/>
                </a:lnSpc>
                <a:spcAft>
                  <a:spcPts val="0"/>
                </a:spcAft>
                <a:defRPr/>
              </a:pPr>
              <a:r>
                <a:rPr lang="en-US" sz="2000" b="1" spc="-95" dirty="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172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163956" y="6917226"/>
              <a:ext cx="2760844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894"/>
                </a:lnSpc>
                <a:spcAft>
                  <a:spcPts val="0"/>
                </a:spcAft>
                <a:defRPr/>
              </a:pPr>
              <a:r>
                <a:rPr lang="en-US" sz="2000" b="1" spc="-95" dirty="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27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163956" y="8053866"/>
              <a:ext cx="2760844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894"/>
                </a:lnSpc>
                <a:spcAft>
                  <a:spcPts val="0"/>
                </a:spcAft>
                <a:defRPr/>
              </a:pPr>
              <a:r>
                <a:rPr lang="en-US" sz="2000" b="1" spc="-95" dirty="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15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629438" y="6067542"/>
              <a:ext cx="2377486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470"/>
                </a:lnSpc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Arial Nova"/>
                  <a:ea typeface="Arial Nova"/>
                  <a:cs typeface="Arial Nova"/>
                  <a:sym typeface="Arial Nova"/>
                </a:rPr>
                <a:t>Volunteers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629438" y="7111810"/>
              <a:ext cx="2377486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470"/>
                </a:lnSpc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Arial Nova"/>
                  <a:ea typeface="Arial Nova"/>
                  <a:cs typeface="Arial Nova"/>
                  <a:sym typeface="Arial Nova"/>
                </a:rPr>
                <a:t>Countries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629436" y="8156078"/>
              <a:ext cx="3427892" cy="3847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fontAlgn="auto">
                <a:lnSpc>
                  <a:spcPts val="1470"/>
                </a:lnSpc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Arial Nova"/>
                  <a:ea typeface="Arial Nova"/>
                  <a:cs typeface="Arial Nova"/>
                  <a:sym typeface="Arial Nova"/>
                </a:rPr>
                <a:t>Film Screenings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14350" y="930112"/>
            <a:ext cx="5467350" cy="206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spc="-48" dirty="0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Engaging students. Applying knowledge globally.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1854987"/>
            <a:ext cx="6057900" cy="340758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461187" y="322306"/>
            <a:ext cx="4574927" cy="31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00" fontAlgn="auto">
              <a:lnSpc>
                <a:spcPts val="2148"/>
              </a:lnSpc>
              <a:spcAft>
                <a:spcPts val="0"/>
              </a:spcAft>
              <a:defRPr/>
            </a:pPr>
            <a:r>
              <a:rPr lang="en-US" sz="3200" b="1" spc="-61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SWITCH CAMPUS 2025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5E2D19-EE02-711A-4711-799EB568DFCF}"/>
              </a:ext>
            </a:extLst>
          </p:cNvPr>
          <p:cNvGrpSpPr/>
          <p:nvPr/>
        </p:nvGrpSpPr>
        <p:grpSpPr>
          <a:xfrm>
            <a:off x="3810000" y="1143061"/>
            <a:ext cx="4987212" cy="3943289"/>
            <a:chOff x="8745756" y="2226036"/>
            <a:chExt cx="8856444" cy="7886577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18B6013C-0333-8A44-8E5A-1A12AF792B5E}"/>
                </a:ext>
              </a:extLst>
            </p:cNvPr>
            <p:cNvGrpSpPr/>
            <p:nvPr/>
          </p:nvGrpSpPr>
          <p:grpSpPr>
            <a:xfrm>
              <a:off x="8745756" y="2226036"/>
              <a:ext cx="8856444" cy="7886577"/>
              <a:chOff x="0" y="0"/>
              <a:chExt cx="2672210" cy="2208557"/>
            </a:xfrm>
            <a:solidFill>
              <a:srgbClr val="002060"/>
            </a:solidFill>
          </p:grpSpPr>
          <p:sp>
            <p:nvSpPr>
              <p:cNvPr id="45" name="Freeform 3">
                <a:extLst>
                  <a:ext uri="{FF2B5EF4-FFF2-40B4-BE49-F238E27FC236}">
                    <a16:creationId xmlns:a16="http://schemas.microsoft.com/office/drawing/2014/main" id="{4F048DB2-76F7-698C-65B7-63FFD6BCF013}"/>
                  </a:ext>
                </a:extLst>
              </p:cNvPr>
              <p:cNvSpPr/>
              <p:nvPr/>
            </p:nvSpPr>
            <p:spPr>
              <a:xfrm>
                <a:off x="0" y="0"/>
                <a:ext cx="2672210" cy="2208557"/>
              </a:xfrm>
              <a:custGeom>
                <a:avLst/>
                <a:gdLst/>
                <a:ahLst/>
                <a:cxnLst/>
                <a:rect l="l" t="t" r="r" b="b"/>
                <a:pathLst>
                  <a:path w="2672210" h="2208557">
                    <a:moveTo>
                      <a:pt x="0" y="0"/>
                    </a:moveTo>
                    <a:lnTo>
                      <a:pt x="2672210" y="0"/>
                    </a:lnTo>
                    <a:lnTo>
                      <a:pt x="2672210" y="2208557"/>
                    </a:lnTo>
                    <a:lnTo>
                      <a:pt x="0" y="2208557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A888FA57-5EA4-72A2-6A9C-1736B37E5606}"/>
                  </a:ext>
                </a:extLst>
              </p:cNvPr>
              <p:cNvSpPr txBox="1"/>
              <p:nvPr/>
            </p:nvSpPr>
            <p:spPr>
              <a:xfrm>
                <a:off x="0" y="12926"/>
                <a:ext cx="2672210" cy="2189507"/>
              </a:xfrm>
              <a:prstGeom prst="rect">
                <a:avLst/>
              </a:prstGeom>
              <a:grpFill/>
            </p:spPr>
            <p:txBody>
              <a:bodyPr lIns="24438" tIns="24438" rIns="24438" bIns="24438" rtlCol="0" anchor="ctr"/>
              <a:lstStyle/>
              <a:p>
                <a:pPr algn="ctr" defTabSz="457200" fontAlgn="auto">
                  <a:lnSpc>
                    <a:spcPts val="865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5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CACA6461-277D-57C4-3604-06E420D9D521}"/>
                </a:ext>
              </a:extLst>
            </p:cNvPr>
            <p:cNvSpPr/>
            <p:nvPr/>
          </p:nvSpPr>
          <p:spPr>
            <a:xfrm>
              <a:off x="9087305" y="4357769"/>
              <a:ext cx="664517" cy="673781"/>
            </a:xfrm>
            <a:custGeom>
              <a:avLst/>
              <a:gdLst/>
              <a:ahLst/>
              <a:cxnLst/>
              <a:rect l="l" t="t" r="r" b="b"/>
              <a:pathLst>
                <a:path w="664517" h="673781">
                  <a:moveTo>
                    <a:pt x="0" y="0"/>
                  </a:moveTo>
                  <a:lnTo>
                    <a:pt x="664517" y="0"/>
                  </a:lnTo>
                  <a:lnTo>
                    <a:pt x="664517" y="673781"/>
                  </a:lnTo>
                  <a:lnTo>
                    <a:pt x="0" y="673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B67FF060-2370-F4C6-7D3A-20B49F64BDE4}"/>
                </a:ext>
              </a:extLst>
            </p:cNvPr>
            <p:cNvSpPr/>
            <p:nvPr/>
          </p:nvSpPr>
          <p:spPr>
            <a:xfrm>
              <a:off x="9087305" y="6433815"/>
              <a:ext cx="664517" cy="673781"/>
            </a:xfrm>
            <a:custGeom>
              <a:avLst/>
              <a:gdLst/>
              <a:ahLst/>
              <a:cxnLst/>
              <a:rect l="l" t="t" r="r" b="b"/>
              <a:pathLst>
                <a:path w="664517" h="673781">
                  <a:moveTo>
                    <a:pt x="0" y="0"/>
                  </a:moveTo>
                  <a:lnTo>
                    <a:pt x="664517" y="0"/>
                  </a:lnTo>
                  <a:lnTo>
                    <a:pt x="664517" y="673781"/>
                  </a:lnTo>
                  <a:lnTo>
                    <a:pt x="0" y="673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EC025BFF-E5F1-ACD9-A557-BC36CAA93F0C}"/>
                </a:ext>
              </a:extLst>
            </p:cNvPr>
            <p:cNvSpPr/>
            <p:nvPr/>
          </p:nvSpPr>
          <p:spPr>
            <a:xfrm>
              <a:off x="9087305" y="5395792"/>
              <a:ext cx="664517" cy="673781"/>
            </a:xfrm>
            <a:custGeom>
              <a:avLst/>
              <a:gdLst/>
              <a:ahLst/>
              <a:cxnLst/>
              <a:rect l="l" t="t" r="r" b="b"/>
              <a:pathLst>
                <a:path w="664517" h="673781">
                  <a:moveTo>
                    <a:pt x="0" y="0"/>
                  </a:moveTo>
                  <a:lnTo>
                    <a:pt x="664517" y="0"/>
                  </a:lnTo>
                  <a:lnTo>
                    <a:pt x="664517" y="673781"/>
                  </a:lnTo>
                  <a:lnTo>
                    <a:pt x="0" y="673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97DF5820-BBC6-D934-32C6-F6544FB3BBD8}"/>
                </a:ext>
              </a:extLst>
            </p:cNvPr>
            <p:cNvSpPr/>
            <p:nvPr/>
          </p:nvSpPr>
          <p:spPr>
            <a:xfrm>
              <a:off x="9087305" y="7471838"/>
              <a:ext cx="664517" cy="673781"/>
            </a:xfrm>
            <a:custGeom>
              <a:avLst/>
              <a:gdLst/>
              <a:ahLst/>
              <a:cxnLst/>
              <a:rect l="l" t="t" r="r" b="b"/>
              <a:pathLst>
                <a:path w="664517" h="673781">
                  <a:moveTo>
                    <a:pt x="0" y="0"/>
                  </a:moveTo>
                  <a:lnTo>
                    <a:pt x="664517" y="0"/>
                  </a:lnTo>
                  <a:lnTo>
                    <a:pt x="664517" y="673781"/>
                  </a:lnTo>
                  <a:lnTo>
                    <a:pt x="0" y="673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DBE8B4CE-39A0-3C12-BD05-7F10CF0C2466}"/>
                </a:ext>
              </a:extLst>
            </p:cNvPr>
            <p:cNvSpPr/>
            <p:nvPr/>
          </p:nvSpPr>
          <p:spPr>
            <a:xfrm>
              <a:off x="9095721" y="8534227"/>
              <a:ext cx="664518" cy="673782"/>
            </a:xfrm>
            <a:custGeom>
              <a:avLst/>
              <a:gdLst/>
              <a:ahLst/>
              <a:cxnLst/>
              <a:rect l="l" t="t" r="r" b="b"/>
              <a:pathLst>
                <a:path w="664517" h="673781">
                  <a:moveTo>
                    <a:pt x="0" y="0"/>
                  </a:moveTo>
                  <a:lnTo>
                    <a:pt x="664517" y="0"/>
                  </a:lnTo>
                  <a:lnTo>
                    <a:pt x="664517" y="673781"/>
                  </a:lnTo>
                  <a:lnTo>
                    <a:pt x="0" y="673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>
                <a:solidFill>
                  <a:srgbClr val="FFFF99"/>
                </a:solidFill>
                <a:latin typeface="Calibri"/>
              </a:endParaRPr>
            </a:p>
          </p:txBody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21F12B6A-F038-7CA1-3C85-A19505D1FFCB}"/>
                </a:ext>
              </a:extLst>
            </p:cNvPr>
            <p:cNvSpPr txBox="1"/>
            <p:nvPr/>
          </p:nvSpPr>
          <p:spPr>
            <a:xfrm>
              <a:off x="9928237" y="4432352"/>
              <a:ext cx="7390036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90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Hundreds of Students</a:t>
              </a:r>
            </a:p>
          </p:txBody>
        </p: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212137E8-FFC6-3CF9-C66F-573D9A346592}"/>
                </a:ext>
              </a:extLst>
            </p:cNvPr>
            <p:cNvSpPr txBox="1"/>
            <p:nvPr/>
          </p:nvSpPr>
          <p:spPr>
            <a:xfrm>
              <a:off x="9928237" y="6573163"/>
              <a:ext cx="7390036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90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Involved and Educated</a:t>
              </a:r>
            </a:p>
          </p:txBody>
        </p:sp>
        <p:sp>
          <p:nvSpPr>
            <p:cNvPr id="41" name="TextBox 13">
              <a:extLst>
                <a:ext uri="{FF2B5EF4-FFF2-40B4-BE49-F238E27FC236}">
                  <a16:creationId xmlns:a16="http://schemas.microsoft.com/office/drawing/2014/main" id="{0F9EC1C9-F4A4-0A1B-D137-A0960DDCDD42}"/>
                </a:ext>
              </a:extLst>
            </p:cNvPr>
            <p:cNvSpPr txBox="1"/>
            <p:nvPr/>
          </p:nvSpPr>
          <p:spPr>
            <a:xfrm>
              <a:off x="9100686" y="3131490"/>
              <a:ext cx="8379221" cy="508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spc="-54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Switch Ambassador Network</a:t>
              </a:r>
            </a:p>
          </p:txBody>
        </p:sp>
        <p:sp>
          <p:nvSpPr>
            <p:cNvPr id="42" name="TextBox 14">
              <a:extLst>
                <a:ext uri="{FF2B5EF4-FFF2-40B4-BE49-F238E27FC236}">
                  <a16:creationId xmlns:a16="http://schemas.microsoft.com/office/drawing/2014/main" id="{9AC5AEFA-FBD2-38A9-7A2A-1A35AABBB44D}"/>
                </a:ext>
              </a:extLst>
            </p:cNvPr>
            <p:cNvSpPr txBox="1"/>
            <p:nvPr/>
          </p:nvSpPr>
          <p:spPr>
            <a:xfrm>
              <a:off x="9928237" y="5470374"/>
              <a:ext cx="7390036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90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Dozens of Countries</a:t>
              </a:r>
            </a:p>
          </p:txBody>
        </p:sp>
        <p:sp>
          <p:nvSpPr>
            <p:cNvPr id="43" name="TextBox 15">
              <a:extLst>
                <a:ext uri="{FF2B5EF4-FFF2-40B4-BE49-F238E27FC236}">
                  <a16:creationId xmlns:a16="http://schemas.microsoft.com/office/drawing/2014/main" id="{05029A92-BC69-3CBE-4768-67B56FC719EF}"/>
                </a:ext>
              </a:extLst>
            </p:cNvPr>
            <p:cNvSpPr txBox="1"/>
            <p:nvPr/>
          </p:nvSpPr>
          <p:spPr>
            <a:xfrm>
              <a:off x="9936653" y="8626263"/>
              <a:ext cx="7390036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457200" fontAlgn="auto">
                <a:lnSpc>
                  <a:spcPts val="190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FF99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Fellowships for Energy CORPS</a:t>
              </a:r>
            </a:p>
          </p:txBody>
        </p:sp>
        <p:sp>
          <p:nvSpPr>
            <p:cNvPr id="44" name="TextBox 16">
              <a:extLst>
                <a:ext uri="{FF2B5EF4-FFF2-40B4-BE49-F238E27FC236}">
                  <a16:creationId xmlns:a16="http://schemas.microsoft.com/office/drawing/2014/main" id="{BCDEF7FA-C79D-AA87-8781-84D2E54123BE}"/>
                </a:ext>
              </a:extLst>
            </p:cNvPr>
            <p:cNvSpPr txBox="1"/>
            <p:nvPr/>
          </p:nvSpPr>
          <p:spPr>
            <a:xfrm>
              <a:off x="9962761" y="7588241"/>
              <a:ext cx="7390036" cy="4873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57200" fontAlgn="auto">
                <a:lnSpc>
                  <a:spcPts val="1904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FFFF"/>
                  </a:solidFill>
                  <a:latin typeface="Arial Nova Bold"/>
                  <a:ea typeface="Arial Nova Bold"/>
                  <a:cs typeface="Arial Nova Bold"/>
                  <a:sym typeface="Arial Nova Bold"/>
                </a:rPr>
                <a:t>Lifelong Engagement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169154</TotalTime>
  <Words>1280</Words>
  <Application>Microsoft Office PowerPoint</Application>
  <PresentationFormat>On-screen Show (16:9)</PresentationFormat>
  <Paragraphs>279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Agrandir</vt:lpstr>
      <vt:lpstr>Agrandir Bold</vt:lpstr>
      <vt:lpstr>Arial</vt:lpstr>
      <vt:lpstr>Arial Nova</vt:lpstr>
      <vt:lpstr>Arial Nova Bold</vt:lpstr>
      <vt:lpstr>Arial Nova Bold Italics</vt:lpstr>
      <vt:lpstr>Calibri</vt:lpstr>
      <vt:lpstr>Tahoma</vt:lpstr>
      <vt:lpstr>Times New Roman</vt:lpstr>
      <vt:lpstr>Wingdings</vt:lpstr>
      <vt:lpstr>6_Balance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has taught me</dc:title>
  <dc:creator>Scott Tinker</dc:creator>
  <cp:lastModifiedBy>Tinker, Scott W</cp:lastModifiedBy>
  <cp:revision>9711</cp:revision>
  <dcterms:created xsi:type="dcterms:W3CDTF">2003-01-24T19:14:16Z</dcterms:created>
  <dcterms:modified xsi:type="dcterms:W3CDTF">2026-05-06T14:16:42Z</dcterms:modified>
</cp:coreProperties>
</file>